
<file path=[Content_Types].xml><?xml version="1.0" encoding="utf-8"?>
<Types xmlns="http://schemas.openxmlformats.org/package/2006/content-types">
  <Default Extension="xml" ContentType="application/xml"/>
  <Default Extension="wmf" ContentType="image/x-wmf"/>
  <Default Extension="jpeg" ContentType="image/jpeg"/>
  <Default Extension="rels" ContentType="application/vnd.openxmlformats-package.relationships+xml"/>
  <Default Extension="emf" ContentType="image/x-emf"/>
  <Default Extension="vml" ContentType="application/vnd.openxmlformats-officedocument.vmlDrawing"/>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embeddings/oleObject1.bin" ContentType="application/vnd.openxmlformats-officedocument.oleObject"/>
  <Override PartName="/ppt/embeddings/oleObject2.bin" ContentType="application/vnd.openxmlformats-officedocument.oleObject"/>
  <Override PartName="/ppt/embeddings/oleObject3.bin" ContentType="application/vnd.openxmlformats-officedocument.oleObject"/>
  <Override PartName="/ppt/embeddings/oleObject4.bin" ContentType="application/vnd.openxmlformats-officedocument.oleObject"/>
  <Override PartName="/ppt/embeddings/oleObject5.bin" ContentType="application/vnd.openxmlformats-officedocument.oleObject"/>
  <Override PartName="/ppt/embeddings/oleObject6.bin" ContentType="application/vnd.openxmlformats-officedocument.oleObject"/>
  <Override PartName="/ppt/embeddings/oleObject7.bin" ContentType="application/vnd.openxmlformats-officedocument.oleObject"/>
  <Override PartName="/ppt/embeddings/oleObject8.bin" ContentType="application/vnd.openxmlformats-officedocument.oleObject"/>
  <Override PartName="/ppt/embeddings/oleObject9.bin" ContentType="application/vnd.openxmlformats-officedocument.oleObject"/>
  <Override PartName="/ppt/embeddings/oleObject10.bin" ContentType="application/vnd.openxmlformats-officedocument.oleObject"/>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embeddings/oleObject11.bin" ContentType="application/vnd.openxmlformats-officedocument.oleObject"/>
  <Override PartName="/ppt/embeddings/oleObject12.bin" ContentType="application/vnd.openxmlformats-officedocument.oleObject"/>
  <Override PartName="/ppt/embeddings/oleObject13.bin" ContentType="application/vnd.openxmlformats-officedocument.oleObject"/>
  <Override PartName="/ppt/embeddings/oleObject14.bin" ContentType="application/vnd.openxmlformats-officedocument.oleObject"/>
  <Override PartName="/ppt/embeddings/oleObject15.bin" ContentType="application/vnd.openxmlformats-officedocument.oleObject"/>
  <Override PartName="/ppt/notesSlides/notesSlide50.xml" ContentType="application/vnd.openxmlformats-officedocument.presentationml.notesSlide+xml"/>
  <Override PartName="/ppt/notesSlides/notesSlide51.xml" ContentType="application/vnd.openxmlformats-officedocument.presentationml.notesSlide+xml"/>
  <Override PartName="/ppt/embeddings/oleObject16.bin" ContentType="application/vnd.openxmlformats-officedocument.oleObject"/>
  <Override PartName="/ppt/embeddings/oleObject17.bin" ContentType="application/vnd.openxmlformats-officedocument.oleObject"/>
  <Override PartName="/ppt/embeddings/oleObject18.bin" ContentType="application/vnd.openxmlformats-officedocument.oleObject"/>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notesSlides/notesSlide75.xml" ContentType="application/vnd.openxmlformats-officedocument.presentationml.notesSlide+xml"/>
  <Override PartName="/ppt/notesSlides/notesSlide76.xml" ContentType="application/vnd.openxmlformats-officedocument.presentationml.notesSlide+xml"/>
  <Override PartName="/ppt/notesSlides/notesSlide77.xml" ContentType="application/vnd.openxmlformats-officedocument.presentationml.notesSlide+xml"/>
  <Override PartName="/ppt/notesSlides/notesSlide78.xml" ContentType="application/vnd.openxmlformats-officedocument.presentationml.notesSlide+xml"/>
  <Override PartName="/ppt/notesSlides/notesSlide79.xml" ContentType="application/vnd.openxmlformats-officedocument.presentationml.notesSlide+xml"/>
  <Override PartName="/ppt/notesSlides/notesSlide80.xml" ContentType="application/vnd.openxmlformats-officedocument.presentationml.notesSlide+xml"/>
  <Override PartName="/ppt/notesSlides/notesSlide81.xml" ContentType="application/vnd.openxmlformats-officedocument.presentationml.notesSlide+xml"/>
  <Override PartName="/ppt/notesSlides/notesSlide82.xml" ContentType="application/vnd.openxmlformats-officedocument.presentationml.notesSlide+xml"/>
  <Override PartName="/ppt/notesSlides/notesSlide83.xml" ContentType="application/vnd.openxmlformats-officedocument.presentationml.notesSlide+xml"/>
  <Override PartName="/ppt/notesSlides/notesSlide84.xml" ContentType="application/vnd.openxmlformats-officedocument.presentationml.notesSlide+xml"/>
  <Override PartName="/ppt/notesSlides/notesSlide85.xml" ContentType="application/vnd.openxmlformats-officedocument.presentationml.notesSlide+xml"/>
  <Override PartName="/ppt/notesSlides/notesSlide86.xml" ContentType="application/vnd.openxmlformats-officedocument.presentationml.notesSlide+xml"/>
  <Override PartName="/ppt/notesSlides/notesSlide87.xml" ContentType="application/vnd.openxmlformats-officedocument.presentationml.notesSlide+xml"/>
  <Override PartName="/ppt/notesSlides/notesSlide88.xml" ContentType="application/vnd.openxmlformats-officedocument.presentationml.notesSlide+xml"/>
  <Override PartName="/ppt/notesSlides/notesSlide89.xml" ContentType="application/vnd.openxmlformats-officedocument.presentationml.notesSlide+xml"/>
  <Override PartName="/ppt/notesSlides/notesSlide90.xml" ContentType="application/vnd.openxmlformats-officedocument.presentationml.notesSlide+xml"/>
  <Override PartName="/ppt/notesSlides/notesSlide91.xml" ContentType="application/vnd.openxmlformats-officedocument.presentationml.notesSlide+xml"/>
  <Override PartName="/ppt/notesSlides/notesSlide92.xml" ContentType="application/vnd.openxmlformats-officedocument.presentationml.notesSlide+xml"/>
  <Override PartName="/ppt/notesSlides/notesSlide93.xml" ContentType="application/vnd.openxmlformats-officedocument.presentationml.notesSlide+xml"/>
  <Override PartName="/ppt/notesSlides/notesSlide94.xml" ContentType="application/vnd.openxmlformats-officedocument.presentationml.notesSlide+xml"/>
  <Override PartName="/ppt/notesSlides/notesSlide95.xml" ContentType="application/vnd.openxmlformats-officedocument.presentationml.notesSlide+xml"/>
  <Override PartName="/ppt/notesSlides/notesSlide96.xml" ContentType="application/vnd.openxmlformats-officedocument.presentationml.notesSlide+xml"/>
  <Override PartName="/ppt/notesSlides/notesSlide97.xml" ContentType="application/vnd.openxmlformats-officedocument.presentationml.notesSlide+xml"/>
  <Override PartName="/ppt/notesSlides/notesSlide98.xml" ContentType="application/vnd.openxmlformats-officedocument.presentationml.notesSlide+xml"/>
  <Override PartName="/ppt/notesSlides/notesSlide99.xml" ContentType="application/vnd.openxmlformats-officedocument.presentationml.notesSlide+xml"/>
  <Override PartName="/ppt/notesSlides/notesSlide100.xml" ContentType="application/vnd.openxmlformats-officedocument.presentationml.notesSlide+xml"/>
  <Override PartName="/ppt/notesSlides/notesSlide101.xml" ContentType="application/vnd.openxmlformats-officedocument.presentationml.notesSlide+xml"/>
  <Override PartName="/ppt/notesSlides/notesSlide102.xml" ContentType="application/vnd.openxmlformats-officedocument.presentationml.notesSlide+xml"/>
  <Override PartName="/ppt/notesSlides/notesSlide103.xml" ContentType="application/vnd.openxmlformats-officedocument.presentationml.notesSlide+xml"/>
  <Override PartName="/ppt/notesSlides/notesSlide104.xml" ContentType="application/vnd.openxmlformats-officedocument.presentationml.notesSlide+xml"/>
  <Override PartName="/ppt/notesSlides/notesSlide105.xml" ContentType="application/vnd.openxmlformats-officedocument.presentationml.notesSlide+xml"/>
  <Override PartName="/ppt/notesSlides/notesSlide106.xml" ContentType="application/vnd.openxmlformats-officedocument.presentationml.notesSlide+xml"/>
  <Override PartName="/ppt/notesSlides/notesSlide10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5" Type="http://schemas.openxmlformats.org/officeDocument/2006/relationships/custom-properties" Target="docProps/custom.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1" r:id="rId5"/>
  </p:sldMasterIdLst>
  <p:notesMasterIdLst>
    <p:notesMasterId r:id="rId132"/>
  </p:notesMasterIdLst>
  <p:sldIdLst>
    <p:sldId id="258" r:id="rId6"/>
    <p:sldId id="406" r:id="rId7"/>
    <p:sldId id="275" r:id="rId8"/>
    <p:sldId id="276" r:id="rId9"/>
    <p:sldId id="277" r:id="rId10"/>
    <p:sldId id="278" r:id="rId11"/>
    <p:sldId id="279" r:id="rId12"/>
    <p:sldId id="280" r:id="rId13"/>
    <p:sldId id="281" r:id="rId14"/>
    <p:sldId id="282" r:id="rId15"/>
    <p:sldId id="283" r:id="rId16"/>
    <p:sldId id="284" r:id="rId17"/>
    <p:sldId id="285" r:id="rId18"/>
    <p:sldId id="286" r:id="rId19"/>
    <p:sldId id="287" r:id="rId20"/>
    <p:sldId id="288" r:id="rId21"/>
    <p:sldId id="289" r:id="rId22"/>
    <p:sldId id="290" r:id="rId23"/>
    <p:sldId id="291" r:id="rId24"/>
    <p:sldId id="292" r:id="rId25"/>
    <p:sldId id="293" r:id="rId26"/>
    <p:sldId id="294" r:id="rId27"/>
    <p:sldId id="295" r:id="rId28"/>
    <p:sldId id="296" r:id="rId29"/>
    <p:sldId id="297" r:id="rId30"/>
    <p:sldId id="298" r:id="rId31"/>
    <p:sldId id="299" r:id="rId32"/>
    <p:sldId id="300" r:id="rId33"/>
    <p:sldId id="301" r:id="rId34"/>
    <p:sldId id="302" r:id="rId35"/>
    <p:sldId id="303" r:id="rId36"/>
    <p:sldId id="304" r:id="rId37"/>
    <p:sldId id="305" r:id="rId38"/>
    <p:sldId id="306" r:id="rId39"/>
    <p:sldId id="307" r:id="rId40"/>
    <p:sldId id="308" r:id="rId41"/>
    <p:sldId id="309" r:id="rId42"/>
    <p:sldId id="310" r:id="rId43"/>
    <p:sldId id="311" r:id="rId44"/>
    <p:sldId id="312" r:id="rId45"/>
    <p:sldId id="313" r:id="rId46"/>
    <p:sldId id="314" r:id="rId47"/>
    <p:sldId id="315" r:id="rId48"/>
    <p:sldId id="316" r:id="rId49"/>
    <p:sldId id="317" r:id="rId50"/>
    <p:sldId id="318" r:id="rId51"/>
    <p:sldId id="319" r:id="rId52"/>
    <p:sldId id="320" r:id="rId53"/>
    <p:sldId id="321" r:id="rId54"/>
    <p:sldId id="322" r:id="rId55"/>
    <p:sldId id="323" r:id="rId56"/>
    <p:sldId id="324" r:id="rId57"/>
    <p:sldId id="325" r:id="rId58"/>
    <p:sldId id="326" r:id="rId59"/>
    <p:sldId id="327" r:id="rId60"/>
    <p:sldId id="328" r:id="rId61"/>
    <p:sldId id="329" r:id="rId62"/>
    <p:sldId id="330" r:id="rId63"/>
    <p:sldId id="331" r:id="rId64"/>
    <p:sldId id="332" r:id="rId65"/>
    <p:sldId id="333" r:id="rId66"/>
    <p:sldId id="334" r:id="rId67"/>
    <p:sldId id="335" r:id="rId68"/>
    <p:sldId id="336" r:id="rId69"/>
    <p:sldId id="337" r:id="rId70"/>
    <p:sldId id="338" r:id="rId71"/>
    <p:sldId id="339" r:id="rId72"/>
    <p:sldId id="340" r:id="rId73"/>
    <p:sldId id="341" r:id="rId74"/>
    <p:sldId id="342" r:id="rId75"/>
    <p:sldId id="343" r:id="rId76"/>
    <p:sldId id="344" r:id="rId77"/>
    <p:sldId id="345" r:id="rId78"/>
    <p:sldId id="346" r:id="rId79"/>
    <p:sldId id="347" r:id="rId80"/>
    <p:sldId id="348" r:id="rId81"/>
    <p:sldId id="349" r:id="rId82"/>
    <p:sldId id="350" r:id="rId83"/>
    <p:sldId id="351" r:id="rId84"/>
    <p:sldId id="352" r:id="rId85"/>
    <p:sldId id="353" r:id="rId86"/>
    <p:sldId id="354" r:id="rId87"/>
    <p:sldId id="355" r:id="rId88"/>
    <p:sldId id="356" r:id="rId89"/>
    <p:sldId id="357" r:id="rId90"/>
    <p:sldId id="358" r:id="rId91"/>
    <p:sldId id="359" r:id="rId92"/>
    <p:sldId id="360" r:id="rId93"/>
    <p:sldId id="361" r:id="rId94"/>
    <p:sldId id="362" r:id="rId95"/>
    <p:sldId id="363" r:id="rId96"/>
    <p:sldId id="364" r:id="rId97"/>
    <p:sldId id="365" r:id="rId98"/>
    <p:sldId id="366" r:id="rId99"/>
    <p:sldId id="367" r:id="rId100"/>
    <p:sldId id="368" r:id="rId101"/>
    <p:sldId id="369" r:id="rId102"/>
    <p:sldId id="370" r:id="rId103"/>
    <p:sldId id="371" r:id="rId104"/>
    <p:sldId id="372" r:id="rId105"/>
    <p:sldId id="373" r:id="rId106"/>
    <p:sldId id="374" r:id="rId107"/>
    <p:sldId id="375" r:id="rId108"/>
    <p:sldId id="376" r:id="rId109"/>
    <p:sldId id="379" r:id="rId110"/>
    <p:sldId id="380" r:id="rId111"/>
    <p:sldId id="381" r:id="rId112"/>
    <p:sldId id="382" r:id="rId113"/>
    <p:sldId id="383" r:id="rId114"/>
    <p:sldId id="384" r:id="rId115"/>
    <p:sldId id="385" r:id="rId116"/>
    <p:sldId id="386" r:id="rId117"/>
    <p:sldId id="387" r:id="rId118"/>
    <p:sldId id="388" r:id="rId119"/>
    <p:sldId id="392" r:id="rId120"/>
    <p:sldId id="396" r:id="rId121"/>
    <p:sldId id="397" r:id="rId122"/>
    <p:sldId id="398" r:id="rId123"/>
    <p:sldId id="399" r:id="rId124"/>
    <p:sldId id="400" r:id="rId125"/>
    <p:sldId id="401" r:id="rId126"/>
    <p:sldId id="402" r:id="rId127"/>
    <p:sldId id="403" r:id="rId128"/>
    <p:sldId id="404" r:id="rId129"/>
    <p:sldId id="405" r:id="rId130"/>
    <p:sldId id="274" r:id="rId131"/>
  </p:sldIdLst>
  <p:sldSz cx="9144000" cy="6858000" type="screen4x3"/>
  <p:notesSz cx="6858000" cy="9144000"/>
  <p:defaultTextStyle>
    <a:defPPr>
      <a:defRPr lang="en-US"/>
    </a:defPPr>
    <a:lvl1pPr algn="ctr" rtl="0" eaLnBrk="0" fontAlgn="base" hangingPunct="0">
      <a:lnSpc>
        <a:spcPts val="2500"/>
      </a:lnSpc>
      <a:spcBef>
        <a:spcPct val="0"/>
      </a:spcBef>
      <a:spcAft>
        <a:spcPts val="1000"/>
      </a:spcAft>
      <a:buClr>
        <a:srgbClr val="FDAA03"/>
      </a:buClr>
      <a:defRPr b="1" kern="1200">
        <a:solidFill>
          <a:schemeClr val="tx1"/>
        </a:solidFill>
        <a:latin typeface="Arial" charset="0"/>
        <a:ea typeface="+mn-ea"/>
        <a:cs typeface="+mn-cs"/>
      </a:defRPr>
    </a:lvl1pPr>
    <a:lvl2pPr marL="457200" algn="ctr" rtl="0" eaLnBrk="0" fontAlgn="base" hangingPunct="0">
      <a:lnSpc>
        <a:spcPts val="2500"/>
      </a:lnSpc>
      <a:spcBef>
        <a:spcPct val="0"/>
      </a:spcBef>
      <a:spcAft>
        <a:spcPts val="1000"/>
      </a:spcAft>
      <a:buClr>
        <a:srgbClr val="FDAA03"/>
      </a:buClr>
      <a:defRPr b="1" kern="1200">
        <a:solidFill>
          <a:schemeClr val="tx1"/>
        </a:solidFill>
        <a:latin typeface="Arial" charset="0"/>
        <a:ea typeface="+mn-ea"/>
        <a:cs typeface="+mn-cs"/>
      </a:defRPr>
    </a:lvl2pPr>
    <a:lvl3pPr marL="914400" algn="ctr" rtl="0" eaLnBrk="0" fontAlgn="base" hangingPunct="0">
      <a:lnSpc>
        <a:spcPts val="2500"/>
      </a:lnSpc>
      <a:spcBef>
        <a:spcPct val="0"/>
      </a:spcBef>
      <a:spcAft>
        <a:spcPts val="1000"/>
      </a:spcAft>
      <a:buClr>
        <a:srgbClr val="FDAA03"/>
      </a:buClr>
      <a:defRPr b="1" kern="1200">
        <a:solidFill>
          <a:schemeClr val="tx1"/>
        </a:solidFill>
        <a:latin typeface="Arial" charset="0"/>
        <a:ea typeface="+mn-ea"/>
        <a:cs typeface="+mn-cs"/>
      </a:defRPr>
    </a:lvl3pPr>
    <a:lvl4pPr marL="1371600" algn="ctr" rtl="0" eaLnBrk="0" fontAlgn="base" hangingPunct="0">
      <a:lnSpc>
        <a:spcPts val="2500"/>
      </a:lnSpc>
      <a:spcBef>
        <a:spcPct val="0"/>
      </a:spcBef>
      <a:spcAft>
        <a:spcPts val="1000"/>
      </a:spcAft>
      <a:buClr>
        <a:srgbClr val="FDAA03"/>
      </a:buClr>
      <a:defRPr b="1" kern="1200">
        <a:solidFill>
          <a:schemeClr val="tx1"/>
        </a:solidFill>
        <a:latin typeface="Arial" charset="0"/>
        <a:ea typeface="+mn-ea"/>
        <a:cs typeface="+mn-cs"/>
      </a:defRPr>
    </a:lvl4pPr>
    <a:lvl5pPr marL="1828800" algn="ctr" rtl="0" eaLnBrk="0" fontAlgn="base" hangingPunct="0">
      <a:lnSpc>
        <a:spcPts val="2500"/>
      </a:lnSpc>
      <a:spcBef>
        <a:spcPct val="0"/>
      </a:spcBef>
      <a:spcAft>
        <a:spcPts val="1000"/>
      </a:spcAft>
      <a:buClr>
        <a:srgbClr val="FDAA03"/>
      </a:buClr>
      <a:defRPr b="1" kern="1200">
        <a:solidFill>
          <a:schemeClr val="tx1"/>
        </a:solidFill>
        <a:latin typeface="Arial" charset="0"/>
        <a:ea typeface="+mn-ea"/>
        <a:cs typeface="+mn-cs"/>
      </a:defRPr>
    </a:lvl5pPr>
    <a:lvl6pPr marL="2286000" algn="l" defTabSz="914400" rtl="0" eaLnBrk="1" latinLnBrk="0" hangingPunct="1">
      <a:defRPr b="1" kern="1200">
        <a:solidFill>
          <a:schemeClr val="tx1"/>
        </a:solidFill>
        <a:latin typeface="Arial" charset="0"/>
        <a:ea typeface="+mn-ea"/>
        <a:cs typeface="+mn-cs"/>
      </a:defRPr>
    </a:lvl6pPr>
    <a:lvl7pPr marL="2743200" algn="l" defTabSz="914400" rtl="0" eaLnBrk="1" latinLnBrk="0" hangingPunct="1">
      <a:defRPr b="1" kern="1200">
        <a:solidFill>
          <a:schemeClr val="tx1"/>
        </a:solidFill>
        <a:latin typeface="Arial" charset="0"/>
        <a:ea typeface="+mn-ea"/>
        <a:cs typeface="+mn-cs"/>
      </a:defRPr>
    </a:lvl7pPr>
    <a:lvl8pPr marL="3200400" algn="l" defTabSz="914400" rtl="0" eaLnBrk="1" latinLnBrk="0" hangingPunct="1">
      <a:defRPr b="1" kern="1200">
        <a:solidFill>
          <a:schemeClr val="tx1"/>
        </a:solidFill>
        <a:latin typeface="Arial" charset="0"/>
        <a:ea typeface="+mn-ea"/>
        <a:cs typeface="+mn-cs"/>
      </a:defRPr>
    </a:lvl8pPr>
    <a:lvl9pPr marL="3657600" algn="l" defTabSz="914400" rtl="0" eaLnBrk="1" latinLnBrk="0" hangingPunct="1">
      <a:defRPr b="1"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prnPr/>
  <p:clrMru>
    <a:srgbClr val="0000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079" autoAdjust="0"/>
    <p:restoredTop sz="79718" autoAdjust="0"/>
  </p:normalViewPr>
  <p:slideViewPr>
    <p:cSldViewPr>
      <p:cViewPr>
        <p:scale>
          <a:sx n="80" d="100"/>
          <a:sy n="80" d="100"/>
        </p:scale>
        <p:origin x="-1304" y="-88"/>
      </p:cViewPr>
      <p:guideLst>
        <p:guide orient="horz" pos="2160"/>
        <p:guide pos="2880"/>
      </p:guideLst>
    </p:cSldViewPr>
  </p:slideViewPr>
  <p:outlineViewPr>
    <p:cViewPr>
      <p:scale>
        <a:sx n="33" d="100"/>
        <a:sy n="33" d="100"/>
      </p:scale>
      <p:origin x="0" y="0"/>
    </p:cViewPr>
    <p:sldLst>
      <p:sld r:id="rId1" collapse="1"/>
      <p:sld r:id="rId2" collapse="1"/>
      <p:sld r:id="rId3" collapse="1"/>
      <p:sld r:id="rId4" collapse="1"/>
      <p:sld r:id="rId5" collapse="1"/>
      <p:sld r:id="rId6" collapse="1"/>
      <p:sld r:id="rId7" collapse="1"/>
    </p:sldLst>
  </p:outlin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10" Type="http://schemas.openxmlformats.org/officeDocument/2006/relationships/slide" Target="slides/slide5.xml"/><Relationship Id="rId11" Type="http://schemas.openxmlformats.org/officeDocument/2006/relationships/slide" Target="slides/slide6.xml"/><Relationship Id="rId12" Type="http://schemas.openxmlformats.org/officeDocument/2006/relationships/slide" Target="slides/slide7.xml"/><Relationship Id="rId13" Type="http://schemas.openxmlformats.org/officeDocument/2006/relationships/slide" Target="slides/slide8.xml"/><Relationship Id="rId14" Type="http://schemas.openxmlformats.org/officeDocument/2006/relationships/slide" Target="slides/slide9.xml"/><Relationship Id="rId15" Type="http://schemas.openxmlformats.org/officeDocument/2006/relationships/slide" Target="slides/slide10.xml"/><Relationship Id="rId16" Type="http://schemas.openxmlformats.org/officeDocument/2006/relationships/slide" Target="slides/slide11.xml"/><Relationship Id="rId17" Type="http://schemas.openxmlformats.org/officeDocument/2006/relationships/slide" Target="slides/slide12.xml"/><Relationship Id="rId18" Type="http://schemas.openxmlformats.org/officeDocument/2006/relationships/slide" Target="slides/slide13.xml"/><Relationship Id="rId19" Type="http://schemas.openxmlformats.org/officeDocument/2006/relationships/slide" Target="slides/slide14.xml"/><Relationship Id="rId60" Type="http://schemas.openxmlformats.org/officeDocument/2006/relationships/slide" Target="slides/slide55.xml"/><Relationship Id="rId61" Type="http://schemas.openxmlformats.org/officeDocument/2006/relationships/slide" Target="slides/slide56.xml"/><Relationship Id="rId62" Type="http://schemas.openxmlformats.org/officeDocument/2006/relationships/slide" Target="slides/slide57.xml"/><Relationship Id="rId63" Type="http://schemas.openxmlformats.org/officeDocument/2006/relationships/slide" Target="slides/slide58.xml"/><Relationship Id="rId64" Type="http://schemas.openxmlformats.org/officeDocument/2006/relationships/slide" Target="slides/slide59.xml"/><Relationship Id="rId65" Type="http://schemas.openxmlformats.org/officeDocument/2006/relationships/slide" Target="slides/slide60.xml"/><Relationship Id="rId66" Type="http://schemas.openxmlformats.org/officeDocument/2006/relationships/slide" Target="slides/slide61.xml"/><Relationship Id="rId67" Type="http://schemas.openxmlformats.org/officeDocument/2006/relationships/slide" Target="slides/slide62.xml"/><Relationship Id="rId68" Type="http://schemas.openxmlformats.org/officeDocument/2006/relationships/slide" Target="slides/slide63.xml"/><Relationship Id="rId69" Type="http://schemas.openxmlformats.org/officeDocument/2006/relationships/slide" Target="slides/slide64.xml"/><Relationship Id="rId120" Type="http://schemas.openxmlformats.org/officeDocument/2006/relationships/slide" Target="slides/slide115.xml"/><Relationship Id="rId121" Type="http://schemas.openxmlformats.org/officeDocument/2006/relationships/slide" Target="slides/slide116.xml"/><Relationship Id="rId122" Type="http://schemas.openxmlformats.org/officeDocument/2006/relationships/slide" Target="slides/slide117.xml"/><Relationship Id="rId123" Type="http://schemas.openxmlformats.org/officeDocument/2006/relationships/slide" Target="slides/slide118.xml"/><Relationship Id="rId124" Type="http://schemas.openxmlformats.org/officeDocument/2006/relationships/slide" Target="slides/slide119.xml"/><Relationship Id="rId125" Type="http://schemas.openxmlformats.org/officeDocument/2006/relationships/slide" Target="slides/slide120.xml"/><Relationship Id="rId126" Type="http://schemas.openxmlformats.org/officeDocument/2006/relationships/slide" Target="slides/slide121.xml"/><Relationship Id="rId127" Type="http://schemas.openxmlformats.org/officeDocument/2006/relationships/slide" Target="slides/slide122.xml"/><Relationship Id="rId128" Type="http://schemas.openxmlformats.org/officeDocument/2006/relationships/slide" Target="slides/slide123.xml"/><Relationship Id="rId129" Type="http://schemas.openxmlformats.org/officeDocument/2006/relationships/slide" Target="slides/slide124.xml"/><Relationship Id="rId40" Type="http://schemas.openxmlformats.org/officeDocument/2006/relationships/slide" Target="slides/slide35.xml"/><Relationship Id="rId41" Type="http://schemas.openxmlformats.org/officeDocument/2006/relationships/slide" Target="slides/slide36.xml"/><Relationship Id="rId42" Type="http://schemas.openxmlformats.org/officeDocument/2006/relationships/slide" Target="slides/slide37.xml"/><Relationship Id="rId90" Type="http://schemas.openxmlformats.org/officeDocument/2006/relationships/slide" Target="slides/slide85.xml"/><Relationship Id="rId91" Type="http://schemas.openxmlformats.org/officeDocument/2006/relationships/slide" Target="slides/slide86.xml"/><Relationship Id="rId92" Type="http://schemas.openxmlformats.org/officeDocument/2006/relationships/slide" Target="slides/slide87.xml"/><Relationship Id="rId93" Type="http://schemas.openxmlformats.org/officeDocument/2006/relationships/slide" Target="slides/slide88.xml"/><Relationship Id="rId94" Type="http://schemas.openxmlformats.org/officeDocument/2006/relationships/slide" Target="slides/slide89.xml"/><Relationship Id="rId95" Type="http://schemas.openxmlformats.org/officeDocument/2006/relationships/slide" Target="slides/slide90.xml"/><Relationship Id="rId96" Type="http://schemas.openxmlformats.org/officeDocument/2006/relationships/slide" Target="slides/slide91.xml"/><Relationship Id="rId101" Type="http://schemas.openxmlformats.org/officeDocument/2006/relationships/slide" Target="slides/slide96.xml"/><Relationship Id="rId102" Type="http://schemas.openxmlformats.org/officeDocument/2006/relationships/slide" Target="slides/slide97.xml"/><Relationship Id="rId103" Type="http://schemas.openxmlformats.org/officeDocument/2006/relationships/slide" Target="slides/slide98.xml"/><Relationship Id="rId104" Type="http://schemas.openxmlformats.org/officeDocument/2006/relationships/slide" Target="slides/slide99.xml"/><Relationship Id="rId105" Type="http://schemas.openxmlformats.org/officeDocument/2006/relationships/slide" Target="slides/slide100.xml"/><Relationship Id="rId106" Type="http://schemas.openxmlformats.org/officeDocument/2006/relationships/slide" Target="slides/slide101.xml"/><Relationship Id="rId107" Type="http://schemas.openxmlformats.org/officeDocument/2006/relationships/slide" Target="slides/slide102.xml"/><Relationship Id="rId108" Type="http://schemas.openxmlformats.org/officeDocument/2006/relationships/slide" Target="slides/slide103.xml"/><Relationship Id="rId109" Type="http://schemas.openxmlformats.org/officeDocument/2006/relationships/slide" Target="slides/slide104.xml"/><Relationship Id="rId97" Type="http://schemas.openxmlformats.org/officeDocument/2006/relationships/slide" Target="slides/slide92.xml"/><Relationship Id="rId98" Type="http://schemas.openxmlformats.org/officeDocument/2006/relationships/slide" Target="slides/slide93.xml"/><Relationship Id="rId99" Type="http://schemas.openxmlformats.org/officeDocument/2006/relationships/slide" Target="slides/slide94.xml"/><Relationship Id="rId43" Type="http://schemas.openxmlformats.org/officeDocument/2006/relationships/slide" Target="slides/slide38.xml"/><Relationship Id="rId44" Type="http://schemas.openxmlformats.org/officeDocument/2006/relationships/slide" Target="slides/slide39.xml"/><Relationship Id="rId45" Type="http://schemas.openxmlformats.org/officeDocument/2006/relationships/slide" Target="slides/slide40.xml"/><Relationship Id="rId46" Type="http://schemas.openxmlformats.org/officeDocument/2006/relationships/slide" Target="slides/slide41.xml"/><Relationship Id="rId47" Type="http://schemas.openxmlformats.org/officeDocument/2006/relationships/slide" Target="slides/slide42.xml"/><Relationship Id="rId48" Type="http://schemas.openxmlformats.org/officeDocument/2006/relationships/slide" Target="slides/slide43.xml"/><Relationship Id="rId49" Type="http://schemas.openxmlformats.org/officeDocument/2006/relationships/slide" Target="slides/slide44.xml"/><Relationship Id="rId100" Type="http://schemas.openxmlformats.org/officeDocument/2006/relationships/slide" Target="slides/slide95.xml"/><Relationship Id="rId20" Type="http://schemas.openxmlformats.org/officeDocument/2006/relationships/slide" Target="slides/slide15.xml"/><Relationship Id="rId21" Type="http://schemas.openxmlformats.org/officeDocument/2006/relationships/slide" Target="slides/slide16.xml"/><Relationship Id="rId22" Type="http://schemas.openxmlformats.org/officeDocument/2006/relationships/slide" Target="slides/slide17.xml"/><Relationship Id="rId70" Type="http://schemas.openxmlformats.org/officeDocument/2006/relationships/slide" Target="slides/slide65.xml"/><Relationship Id="rId71" Type="http://schemas.openxmlformats.org/officeDocument/2006/relationships/slide" Target="slides/slide66.xml"/><Relationship Id="rId72" Type="http://schemas.openxmlformats.org/officeDocument/2006/relationships/slide" Target="slides/slide67.xml"/><Relationship Id="rId73" Type="http://schemas.openxmlformats.org/officeDocument/2006/relationships/slide" Target="slides/slide68.xml"/><Relationship Id="rId74" Type="http://schemas.openxmlformats.org/officeDocument/2006/relationships/slide" Target="slides/slide69.xml"/><Relationship Id="rId75" Type="http://schemas.openxmlformats.org/officeDocument/2006/relationships/slide" Target="slides/slide70.xml"/><Relationship Id="rId76" Type="http://schemas.openxmlformats.org/officeDocument/2006/relationships/slide" Target="slides/slide71.xml"/><Relationship Id="rId77" Type="http://schemas.openxmlformats.org/officeDocument/2006/relationships/slide" Target="slides/slide72.xml"/><Relationship Id="rId78" Type="http://schemas.openxmlformats.org/officeDocument/2006/relationships/slide" Target="slides/slide73.xml"/><Relationship Id="rId79" Type="http://schemas.openxmlformats.org/officeDocument/2006/relationships/slide" Target="slides/slide74.xml"/><Relationship Id="rId23" Type="http://schemas.openxmlformats.org/officeDocument/2006/relationships/slide" Target="slides/slide18.xml"/><Relationship Id="rId24" Type="http://schemas.openxmlformats.org/officeDocument/2006/relationships/slide" Target="slides/slide19.xml"/><Relationship Id="rId25" Type="http://schemas.openxmlformats.org/officeDocument/2006/relationships/slide" Target="slides/slide20.xml"/><Relationship Id="rId26" Type="http://schemas.openxmlformats.org/officeDocument/2006/relationships/slide" Target="slides/slide21.xml"/><Relationship Id="rId27" Type="http://schemas.openxmlformats.org/officeDocument/2006/relationships/slide" Target="slides/slide22.xml"/><Relationship Id="rId28" Type="http://schemas.openxmlformats.org/officeDocument/2006/relationships/slide" Target="slides/slide23.xml"/><Relationship Id="rId29" Type="http://schemas.openxmlformats.org/officeDocument/2006/relationships/slide" Target="slides/slide24.xml"/><Relationship Id="rId130" Type="http://schemas.openxmlformats.org/officeDocument/2006/relationships/slide" Target="slides/slide125.xml"/><Relationship Id="rId131" Type="http://schemas.openxmlformats.org/officeDocument/2006/relationships/slide" Target="slides/slide126.xml"/><Relationship Id="rId132" Type="http://schemas.openxmlformats.org/officeDocument/2006/relationships/notesMaster" Target="notesMasters/notesMaster1.xml"/><Relationship Id="rId133" Type="http://schemas.openxmlformats.org/officeDocument/2006/relationships/printerSettings" Target="printerSettings/printerSettings1.bin"/><Relationship Id="rId134" Type="http://schemas.openxmlformats.org/officeDocument/2006/relationships/presProps" Target="presProps.xml"/><Relationship Id="rId135" Type="http://schemas.openxmlformats.org/officeDocument/2006/relationships/viewProps" Target="viewProps.xml"/><Relationship Id="rId136" Type="http://schemas.openxmlformats.org/officeDocument/2006/relationships/theme" Target="theme/theme1.xml"/><Relationship Id="rId137" Type="http://schemas.openxmlformats.org/officeDocument/2006/relationships/tableStyles" Target="tableStyles.xml"/><Relationship Id="rId1" Type="http://schemas.openxmlformats.org/officeDocument/2006/relationships/customXml" Target="../customXml/item1.xml"/><Relationship Id="rId2" Type="http://schemas.openxmlformats.org/officeDocument/2006/relationships/customXml" Target="../customXml/item2.xml"/><Relationship Id="rId3" Type="http://schemas.openxmlformats.org/officeDocument/2006/relationships/customXml" Target="../customXml/item3.xml"/><Relationship Id="rId4" Type="http://schemas.openxmlformats.org/officeDocument/2006/relationships/customXml" Target="../customXml/item4.xml"/><Relationship Id="rId5" Type="http://schemas.openxmlformats.org/officeDocument/2006/relationships/slideMaster" Target="slideMasters/slideMaster1.xml"/><Relationship Id="rId6" Type="http://schemas.openxmlformats.org/officeDocument/2006/relationships/slide" Target="slides/slide1.xml"/><Relationship Id="rId7" Type="http://schemas.openxmlformats.org/officeDocument/2006/relationships/slide" Target="slides/slide2.xml"/><Relationship Id="rId8" Type="http://schemas.openxmlformats.org/officeDocument/2006/relationships/slide" Target="slides/slide3.xml"/><Relationship Id="rId9" Type="http://schemas.openxmlformats.org/officeDocument/2006/relationships/slide" Target="slides/slide4.xml"/><Relationship Id="rId50" Type="http://schemas.openxmlformats.org/officeDocument/2006/relationships/slide" Target="slides/slide45.xml"/><Relationship Id="rId51" Type="http://schemas.openxmlformats.org/officeDocument/2006/relationships/slide" Target="slides/slide46.xml"/><Relationship Id="rId52" Type="http://schemas.openxmlformats.org/officeDocument/2006/relationships/slide" Target="slides/slide47.xml"/><Relationship Id="rId53" Type="http://schemas.openxmlformats.org/officeDocument/2006/relationships/slide" Target="slides/slide48.xml"/><Relationship Id="rId54" Type="http://schemas.openxmlformats.org/officeDocument/2006/relationships/slide" Target="slides/slide49.xml"/><Relationship Id="rId55" Type="http://schemas.openxmlformats.org/officeDocument/2006/relationships/slide" Target="slides/slide50.xml"/><Relationship Id="rId56" Type="http://schemas.openxmlformats.org/officeDocument/2006/relationships/slide" Target="slides/slide51.xml"/><Relationship Id="rId57" Type="http://schemas.openxmlformats.org/officeDocument/2006/relationships/slide" Target="slides/slide52.xml"/><Relationship Id="rId58" Type="http://schemas.openxmlformats.org/officeDocument/2006/relationships/slide" Target="slides/slide53.xml"/><Relationship Id="rId59" Type="http://schemas.openxmlformats.org/officeDocument/2006/relationships/slide" Target="slides/slide54.xml"/><Relationship Id="rId110" Type="http://schemas.openxmlformats.org/officeDocument/2006/relationships/slide" Target="slides/slide105.xml"/><Relationship Id="rId111" Type="http://schemas.openxmlformats.org/officeDocument/2006/relationships/slide" Target="slides/slide106.xml"/><Relationship Id="rId112" Type="http://schemas.openxmlformats.org/officeDocument/2006/relationships/slide" Target="slides/slide107.xml"/><Relationship Id="rId113" Type="http://schemas.openxmlformats.org/officeDocument/2006/relationships/slide" Target="slides/slide108.xml"/><Relationship Id="rId114" Type="http://schemas.openxmlformats.org/officeDocument/2006/relationships/slide" Target="slides/slide109.xml"/><Relationship Id="rId115" Type="http://schemas.openxmlformats.org/officeDocument/2006/relationships/slide" Target="slides/slide110.xml"/><Relationship Id="rId116" Type="http://schemas.openxmlformats.org/officeDocument/2006/relationships/slide" Target="slides/slide111.xml"/><Relationship Id="rId117" Type="http://schemas.openxmlformats.org/officeDocument/2006/relationships/slide" Target="slides/slide112.xml"/><Relationship Id="rId118" Type="http://schemas.openxmlformats.org/officeDocument/2006/relationships/slide" Target="slides/slide113.xml"/><Relationship Id="rId119" Type="http://schemas.openxmlformats.org/officeDocument/2006/relationships/slide" Target="slides/slide114.xml"/><Relationship Id="rId30" Type="http://schemas.openxmlformats.org/officeDocument/2006/relationships/slide" Target="slides/slide25.xml"/><Relationship Id="rId31" Type="http://schemas.openxmlformats.org/officeDocument/2006/relationships/slide" Target="slides/slide26.xml"/><Relationship Id="rId32" Type="http://schemas.openxmlformats.org/officeDocument/2006/relationships/slide" Target="slides/slide27.xml"/><Relationship Id="rId33" Type="http://schemas.openxmlformats.org/officeDocument/2006/relationships/slide" Target="slides/slide28.xml"/><Relationship Id="rId34" Type="http://schemas.openxmlformats.org/officeDocument/2006/relationships/slide" Target="slides/slide29.xml"/><Relationship Id="rId35" Type="http://schemas.openxmlformats.org/officeDocument/2006/relationships/slide" Target="slides/slide30.xml"/><Relationship Id="rId36" Type="http://schemas.openxmlformats.org/officeDocument/2006/relationships/slide" Target="slides/slide31.xml"/><Relationship Id="rId37" Type="http://schemas.openxmlformats.org/officeDocument/2006/relationships/slide" Target="slides/slide32.xml"/><Relationship Id="rId38" Type="http://schemas.openxmlformats.org/officeDocument/2006/relationships/slide" Target="slides/slide33.xml"/><Relationship Id="rId39" Type="http://schemas.openxmlformats.org/officeDocument/2006/relationships/slide" Target="slides/slide34.xml"/><Relationship Id="rId80" Type="http://schemas.openxmlformats.org/officeDocument/2006/relationships/slide" Target="slides/slide75.xml"/><Relationship Id="rId81" Type="http://schemas.openxmlformats.org/officeDocument/2006/relationships/slide" Target="slides/slide76.xml"/><Relationship Id="rId82" Type="http://schemas.openxmlformats.org/officeDocument/2006/relationships/slide" Target="slides/slide77.xml"/><Relationship Id="rId83" Type="http://schemas.openxmlformats.org/officeDocument/2006/relationships/slide" Target="slides/slide78.xml"/><Relationship Id="rId84" Type="http://schemas.openxmlformats.org/officeDocument/2006/relationships/slide" Target="slides/slide79.xml"/><Relationship Id="rId85" Type="http://schemas.openxmlformats.org/officeDocument/2006/relationships/slide" Target="slides/slide80.xml"/><Relationship Id="rId86" Type="http://schemas.openxmlformats.org/officeDocument/2006/relationships/slide" Target="slides/slide81.xml"/><Relationship Id="rId87" Type="http://schemas.openxmlformats.org/officeDocument/2006/relationships/slide" Target="slides/slide82.xml"/><Relationship Id="rId88" Type="http://schemas.openxmlformats.org/officeDocument/2006/relationships/slide" Target="slides/slide83.xml"/><Relationship Id="rId89" Type="http://schemas.openxmlformats.org/officeDocument/2006/relationships/slide" Target="slides/slide84.xml"/></Relationships>
</file>

<file path=ppt/_rels/viewProps.xml.rels><?xml version="1.0" encoding="UTF-8" standalone="yes"?>
<Relationships xmlns="http://schemas.openxmlformats.org/package/2006/relationships"><Relationship Id="rId3" Type="http://schemas.openxmlformats.org/officeDocument/2006/relationships/slide" Target="slides/slide114.xml"/><Relationship Id="rId4" Type="http://schemas.openxmlformats.org/officeDocument/2006/relationships/slide" Target="slides/slide115.xml"/><Relationship Id="rId5" Type="http://schemas.openxmlformats.org/officeDocument/2006/relationships/slide" Target="slides/slide116.xml"/><Relationship Id="rId6" Type="http://schemas.openxmlformats.org/officeDocument/2006/relationships/slide" Target="slides/slide117.xml"/><Relationship Id="rId7" Type="http://schemas.openxmlformats.org/officeDocument/2006/relationships/slide" Target="slides/slide119.xml"/><Relationship Id="rId1" Type="http://schemas.openxmlformats.org/officeDocument/2006/relationships/slide" Target="slides/slide112.xml"/><Relationship Id="rId2" Type="http://schemas.openxmlformats.org/officeDocument/2006/relationships/slide" Target="slides/slide113.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9.emf"/></Relationships>
</file>

<file path=ppt/drawings/_rels/vmlDrawing2.vml.rels><?xml version="1.0" encoding="UTF-8" standalone="yes"?>
<Relationships xmlns="http://schemas.openxmlformats.org/package/2006/relationships"><Relationship Id="rId3" Type="http://schemas.openxmlformats.org/officeDocument/2006/relationships/image" Target="../media/image25.emf"/><Relationship Id="rId4" Type="http://schemas.openxmlformats.org/officeDocument/2006/relationships/image" Target="../media/image26.emf"/><Relationship Id="rId5" Type="http://schemas.openxmlformats.org/officeDocument/2006/relationships/image" Target="../media/image27.emf"/><Relationship Id="rId1" Type="http://schemas.openxmlformats.org/officeDocument/2006/relationships/image" Target="../media/image23.emf"/><Relationship Id="rId2" Type="http://schemas.openxmlformats.org/officeDocument/2006/relationships/image" Target="../media/image24.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31.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32.e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33.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42"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eaLnBrk="1" hangingPunct="1">
              <a:lnSpc>
                <a:spcPct val="100000"/>
              </a:lnSpc>
              <a:spcAft>
                <a:spcPct val="0"/>
              </a:spcAft>
              <a:buClrTx/>
              <a:defRPr sz="1200" b="0"/>
            </a:lvl1pPr>
          </a:lstStyle>
          <a:p>
            <a:endParaRPr lang="en-US"/>
          </a:p>
        </p:txBody>
      </p:sp>
      <p:sp>
        <p:nvSpPr>
          <p:cNvPr id="10243" name="Rectangle 3"/>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lnSpc>
                <a:spcPct val="100000"/>
              </a:lnSpc>
              <a:spcAft>
                <a:spcPct val="0"/>
              </a:spcAft>
              <a:buClrTx/>
              <a:defRPr sz="1200" b="0"/>
            </a:lvl1pPr>
          </a:lstStyle>
          <a:p>
            <a:endParaRPr lang="en-US"/>
          </a:p>
        </p:txBody>
      </p:sp>
      <p:sp>
        <p:nvSpPr>
          <p:cNvPr id="10244"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ffectLst/>
        </p:spPr>
      </p:sp>
      <p:sp>
        <p:nvSpPr>
          <p:cNvPr id="10245" name="Rectangle 5"/>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46" name="Rectangle 6"/>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l" eaLnBrk="1" hangingPunct="1">
              <a:lnSpc>
                <a:spcPct val="100000"/>
              </a:lnSpc>
              <a:spcAft>
                <a:spcPct val="0"/>
              </a:spcAft>
              <a:buClrTx/>
              <a:defRPr sz="1200" b="0"/>
            </a:lvl1pPr>
          </a:lstStyle>
          <a:p>
            <a:endParaRPr lang="en-US"/>
          </a:p>
        </p:txBody>
      </p:sp>
      <p:sp>
        <p:nvSpPr>
          <p:cNvPr id="10247" name="Rectangle 7"/>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1" hangingPunct="1">
              <a:lnSpc>
                <a:spcPct val="100000"/>
              </a:lnSpc>
              <a:spcAft>
                <a:spcPct val="0"/>
              </a:spcAft>
              <a:buClrTx/>
              <a:defRPr sz="1200" b="0"/>
            </a:lvl1pPr>
          </a:lstStyle>
          <a:p>
            <a:fld id="{3BB4B371-47EF-4F94-805C-A1A2AA5EDDC3}" type="slidenum">
              <a:rPr lang="en-US"/>
              <a:pPr/>
              <a:t>‹#›</a:t>
            </a:fld>
            <a:endParaRPr lang="en-US"/>
          </a:p>
        </p:txBody>
      </p:sp>
    </p:spTree>
    <p:extLst>
      <p:ext uri="{BB962C8B-B14F-4D97-AF65-F5344CB8AC3E}">
        <p14:creationId xmlns:p14="http://schemas.microsoft.com/office/powerpoint/2010/main" val="854674556"/>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Arial" charset="0"/>
        <a:ea typeface="+mn-ea"/>
        <a:cs typeface="+mn-cs"/>
      </a:defRPr>
    </a:lvl1pPr>
    <a:lvl2pPr marL="457200" algn="l" rtl="0" fontAlgn="base">
      <a:spcBef>
        <a:spcPct val="30000"/>
      </a:spcBef>
      <a:spcAft>
        <a:spcPct val="0"/>
      </a:spcAft>
      <a:defRPr sz="1200" kern="1200">
        <a:solidFill>
          <a:schemeClr val="tx1"/>
        </a:solidFill>
        <a:latin typeface="Arial" charset="0"/>
        <a:ea typeface="+mn-ea"/>
        <a:cs typeface="+mn-cs"/>
      </a:defRPr>
    </a:lvl2pPr>
    <a:lvl3pPr marL="914400" algn="l" rtl="0" fontAlgn="base">
      <a:spcBef>
        <a:spcPct val="30000"/>
      </a:spcBef>
      <a:spcAft>
        <a:spcPct val="0"/>
      </a:spcAft>
      <a:defRPr sz="1200" kern="1200">
        <a:solidFill>
          <a:schemeClr val="tx1"/>
        </a:solidFill>
        <a:latin typeface="Arial" charset="0"/>
        <a:ea typeface="+mn-ea"/>
        <a:cs typeface="+mn-cs"/>
      </a:defRPr>
    </a:lvl3pPr>
    <a:lvl4pPr marL="1371600" algn="l" rtl="0" fontAlgn="base">
      <a:spcBef>
        <a:spcPct val="30000"/>
      </a:spcBef>
      <a:spcAft>
        <a:spcPct val="0"/>
      </a:spcAft>
      <a:defRPr sz="1200" kern="1200">
        <a:solidFill>
          <a:schemeClr val="tx1"/>
        </a:solidFill>
        <a:latin typeface="Arial" charset="0"/>
        <a:ea typeface="+mn-ea"/>
        <a:cs typeface="+mn-cs"/>
      </a:defRPr>
    </a:lvl4pPr>
    <a:lvl5pPr marL="1828800" algn="l" rtl="0" fontAlgn="base">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0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5.xml"/></Relationships>
</file>

<file path=ppt/notesSlides/_rels/notesSlide10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6.xml"/></Relationships>
</file>

<file path=ppt/notesSlides/_rels/notesSlide10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7.xml"/></Relationships>
</file>

<file path=ppt/notesSlides/_rels/notesSlide10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9.xml"/></Relationships>
</file>

<file path=ppt/notesSlides/_rels/notesSlide10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1.xml"/></Relationships>
</file>

<file path=ppt/notesSlides/_rels/notesSlide10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2.xml"/></Relationships>
</file>

<file path=ppt/notesSlides/_rels/notesSlide10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4.xml"/></Relationships>
</file>

<file path=ppt/notesSlides/_rels/notesSlide10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5.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6.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7.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8.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9.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0.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1.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2.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3.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4.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5.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6.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7.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8.xml"/></Relationships>
</file>

<file path=ppt/notesSlides/_rels/notesSlide3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9.xml"/></Relationships>
</file>

<file path=ppt/notesSlides/_rels/notesSlide3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0.xml"/></Relationships>
</file>

<file path=ppt/notesSlides/_rels/notesSlide3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1.xml"/></Relationships>
</file>

<file path=ppt/notesSlides/_rels/notesSlide3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2.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4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3.xml"/></Relationships>
</file>

<file path=ppt/notesSlides/_rels/notesSlide4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4.xml"/></Relationships>
</file>

<file path=ppt/notesSlides/_rels/notesSlide4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5.xml"/></Relationships>
</file>

<file path=ppt/notesSlides/_rels/notesSlide4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6.xml"/></Relationships>
</file>

<file path=ppt/notesSlides/_rels/notesSlide4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7.xml"/></Relationships>
</file>

<file path=ppt/notesSlides/_rels/notesSlide4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8.xml"/></Relationships>
</file>

<file path=ppt/notesSlides/_rels/notesSlide4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9.xml"/></Relationships>
</file>

<file path=ppt/notesSlides/_rels/notesSlide4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3.xml"/></Relationships>
</file>

<file path=ppt/notesSlides/_rels/notesSlide4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4.xml"/></Relationships>
</file>

<file path=ppt/notesSlides/_rels/notesSlide4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5.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5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8.xml"/></Relationships>
</file>

<file path=ppt/notesSlides/_rels/notesSlide5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9.xml"/></Relationships>
</file>

<file path=ppt/notesSlides/_rels/notesSlide5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6.xml"/></Relationships>
</file>

<file path=ppt/notesSlides/_rels/notesSlide5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7.xml"/></Relationships>
</file>

<file path=ppt/notesSlides/_rels/notesSlide5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8.xml"/></Relationships>
</file>

<file path=ppt/notesSlides/_rels/notesSlide5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9.xml"/></Relationships>
</file>

<file path=ppt/notesSlides/_rels/notesSlide5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0.xml"/></Relationships>
</file>

<file path=ppt/notesSlides/_rels/notesSlide5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1.xml"/></Relationships>
</file>

<file path=ppt/notesSlides/_rels/notesSlide5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2.xml"/></Relationships>
</file>

<file path=ppt/notesSlides/_rels/notesSlide5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3.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_rels/notesSlide6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4.xml"/></Relationships>
</file>

<file path=ppt/notesSlides/_rels/notesSlide6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5.xml"/></Relationships>
</file>

<file path=ppt/notesSlides/_rels/notesSlide6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6.xml"/></Relationships>
</file>

<file path=ppt/notesSlides/_rels/notesSlide6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8.xml"/></Relationships>
</file>

<file path=ppt/notesSlides/_rels/notesSlide6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9.xml"/></Relationships>
</file>

<file path=ppt/notesSlides/_rels/notesSlide6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0.xml"/></Relationships>
</file>

<file path=ppt/notesSlides/_rels/notesSlide6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1.xml"/></Relationships>
</file>

<file path=ppt/notesSlides/_rels/notesSlide6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2.xml"/></Relationships>
</file>

<file path=ppt/notesSlides/_rels/notesSlide6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3.xml"/></Relationships>
</file>

<file path=ppt/notesSlides/_rels/notesSlide6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4.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7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5.xml"/></Relationships>
</file>

<file path=ppt/notesSlides/_rels/notesSlide7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6.xml"/></Relationships>
</file>

<file path=ppt/notesSlides/_rels/notesSlide7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7.xml"/></Relationships>
</file>

<file path=ppt/notesSlides/_rels/notesSlide7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8.xml"/></Relationships>
</file>

<file path=ppt/notesSlides/_rels/notesSlide7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9.xml"/></Relationships>
</file>

<file path=ppt/notesSlides/_rels/notesSlide7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0.xml"/></Relationships>
</file>

<file path=ppt/notesSlides/_rels/notesSlide7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1.xml"/></Relationships>
</file>

<file path=ppt/notesSlides/_rels/notesSlide7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2.xml"/></Relationships>
</file>

<file path=ppt/notesSlides/_rels/notesSlide7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3.xml"/></Relationships>
</file>

<file path=ppt/notesSlides/_rels/notesSlide7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4.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8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5.xml"/></Relationships>
</file>

<file path=ppt/notesSlides/_rels/notesSlide8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6.xml"/></Relationships>
</file>

<file path=ppt/notesSlides/_rels/notesSlide8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7.xml"/></Relationships>
</file>

<file path=ppt/notesSlides/_rels/notesSlide8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8.xml"/></Relationships>
</file>

<file path=ppt/notesSlides/_rels/notesSlide8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9.xml"/></Relationships>
</file>

<file path=ppt/notesSlides/_rels/notesSlide8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0.xml"/></Relationships>
</file>

<file path=ppt/notesSlides/_rels/notesSlide8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1.xml"/></Relationships>
</file>

<file path=ppt/notesSlides/_rels/notesSlide8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2.xml"/></Relationships>
</file>

<file path=ppt/notesSlides/_rels/notesSlide8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3.xml"/></Relationships>
</file>

<file path=ppt/notesSlides/_rels/notesSlide8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4.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9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5.xml"/></Relationships>
</file>

<file path=ppt/notesSlides/_rels/notesSlide9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6.xml"/></Relationships>
</file>

<file path=ppt/notesSlides/_rels/notesSlide9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7.xml"/></Relationships>
</file>

<file path=ppt/notesSlides/_rels/notesSlide9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8.xml"/></Relationships>
</file>

<file path=ppt/notesSlides/_rels/notesSlide9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9.xml"/></Relationships>
</file>

<file path=ppt/notesSlides/_rels/notesSlide9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0.xml"/></Relationships>
</file>

<file path=ppt/notesSlides/_rels/notesSlide9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1.xml"/></Relationships>
</file>

<file path=ppt/notesSlides/_rels/notesSlide9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2.xml"/></Relationships>
</file>

<file path=ppt/notesSlides/_rels/notesSlide9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3.xml"/></Relationships>
</file>

<file path=ppt/notesSlides/_rels/notesSlide9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4.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Rot="1" noChangeAspect="1" noChangeArrowheads="1"/>
          </p:cNvSpPr>
          <p:nvPr>
            <p:ph type="sldImg"/>
          </p:nvPr>
        </p:nvSpPr>
        <p:spPr>
          <a:xfrm>
            <a:off x="1143000" y="684213"/>
            <a:ext cx="4572000" cy="3429000"/>
          </a:xfrm>
          <a:solidFill>
            <a:srgbClr val="FFFFFF"/>
          </a:solidFill>
          <a:ln/>
        </p:spPr>
      </p:sp>
      <p:sp>
        <p:nvSpPr>
          <p:cNvPr id="22531" name="Rectangle 3"/>
          <p:cNvSpPr>
            <a:spLocks noGrp="1" noChangeArrowheads="1"/>
          </p:cNvSpPr>
          <p:nvPr>
            <p:ph type="body" idx="1"/>
          </p:nvPr>
        </p:nvSpPr>
        <p:spPr>
          <a:xfrm>
            <a:off x="914815" y="4343713"/>
            <a:ext cx="5028370" cy="4115425"/>
          </a:xfrm>
          <a:solidFill>
            <a:srgbClr val="FFFFFF"/>
          </a:solidFill>
          <a:ln>
            <a:solidFill>
              <a:srgbClr val="000000"/>
            </a:solidFill>
          </a:ln>
        </p:spPr>
        <p:txBody>
          <a:bodyPr/>
          <a:lstStyle/>
          <a:p>
            <a:endParaRPr lang="en-US">
              <a:latin typeface="Times New Roman"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p:cNvSpPr>
            <a:spLocks noGrp="1" noRot="1" noChangeAspect="1" noChangeArrowheads="1"/>
          </p:cNvSpPr>
          <p:nvPr>
            <p:ph type="sldImg"/>
          </p:nvPr>
        </p:nvSpPr>
        <p:spPr>
          <a:xfrm>
            <a:off x="1143000" y="684213"/>
            <a:ext cx="4572000" cy="3429000"/>
          </a:xfrm>
          <a:solidFill>
            <a:srgbClr val="FFFFFF"/>
          </a:solidFill>
          <a:ln/>
        </p:spPr>
      </p:sp>
      <p:sp>
        <p:nvSpPr>
          <p:cNvPr id="41987" name="Rectangle 3"/>
          <p:cNvSpPr>
            <a:spLocks noGrp="1" noChangeArrowheads="1"/>
          </p:cNvSpPr>
          <p:nvPr>
            <p:ph type="body" idx="1"/>
          </p:nvPr>
        </p:nvSpPr>
        <p:spPr>
          <a:xfrm>
            <a:off x="686112" y="4343713"/>
            <a:ext cx="5487333" cy="4115425"/>
          </a:xfrm>
          <a:solidFill>
            <a:srgbClr val="FFFFFF"/>
          </a:solidFill>
          <a:ln>
            <a:solidFill>
              <a:srgbClr val="000000"/>
            </a:solidFill>
          </a:ln>
        </p:spPr>
        <p:txBody>
          <a:bodyPr lIns="90856" tIns="45428" rIns="90856" bIns="45428"/>
          <a:lstStyle/>
          <a:p>
            <a:endParaRPr lang="en-US">
              <a:latin typeface="Times New Roman" charset="0"/>
            </a:endParaRPr>
          </a:p>
        </p:txBody>
      </p:sp>
    </p:spTree>
  </p:cSld>
  <p:clrMapOvr>
    <a:masterClrMapping/>
  </p:clrMapOvr>
</p:notes>
</file>

<file path=ppt/notesSlides/notesSlide10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8834" name="Rectangle 2"/>
          <p:cNvSpPr>
            <a:spLocks noChangeArrowheads="1"/>
          </p:cNvSpPr>
          <p:nvPr/>
        </p:nvSpPr>
        <p:spPr bwMode="auto">
          <a:xfrm>
            <a:off x="3886408" y="1"/>
            <a:ext cx="2971593" cy="455011"/>
          </a:xfrm>
          <a:prstGeom prst="rect">
            <a:avLst/>
          </a:prstGeom>
          <a:noFill/>
          <a:ln w="9525">
            <a:noFill/>
            <a:miter lim="800000"/>
            <a:headEnd/>
            <a:tailEnd/>
          </a:ln>
        </p:spPr>
        <p:txBody>
          <a:bodyPr wrap="none" lIns="89867" tIns="44934" rIns="89867" bIns="44934" anchor="ctr">
            <a:prstTxWarp prst="textNoShape">
              <a:avLst/>
            </a:prstTxWarp>
          </a:bodyPr>
          <a:lstStyle/>
          <a:p>
            <a:endParaRPr lang="en-US"/>
          </a:p>
        </p:txBody>
      </p:sp>
      <p:sp>
        <p:nvSpPr>
          <p:cNvPr id="248835" name="Rectangle 3"/>
          <p:cNvSpPr>
            <a:spLocks noChangeArrowheads="1"/>
          </p:cNvSpPr>
          <p:nvPr/>
        </p:nvSpPr>
        <p:spPr bwMode="auto">
          <a:xfrm>
            <a:off x="3886408" y="8685863"/>
            <a:ext cx="2971593" cy="458138"/>
          </a:xfrm>
          <a:prstGeom prst="rect">
            <a:avLst/>
          </a:prstGeom>
          <a:noFill/>
          <a:ln w="9525">
            <a:noFill/>
            <a:miter lim="800000"/>
            <a:headEnd/>
            <a:tailEnd/>
          </a:ln>
        </p:spPr>
        <p:txBody>
          <a:bodyPr lIns="19048" tIns="0" rIns="19048" bIns="0" anchor="b">
            <a:prstTxWarp prst="textNoShape">
              <a:avLst/>
            </a:prstTxWarp>
          </a:bodyPr>
          <a:lstStyle/>
          <a:p>
            <a:pPr algn="r" defTabSz="914274">
              <a:lnSpc>
                <a:spcPct val="100000"/>
              </a:lnSpc>
              <a:spcAft>
                <a:spcPct val="0"/>
              </a:spcAft>
              <a:buClrTx/>
            </a:pPr>
            <a:r>
              <a:rPr lang="en-US" sz="1000" b="0" i="1" dirty="0">
                <a:latin typeface="Times New Roman" charset="0"/>
              </a:rPr>
              <a:t>4</a:t>
            </a:r>
          </a:p>
        </p:txBody>
      </p:sp>
      <p:sp>
        <p:nvSpPr>
          <p:cNvPr id="248836" name="Rectangle 4"/>
          <p:cNvSpPr>
            <a:spLocks noChangeArrowheads="1"/>
          </p:cNvSpPr>
          <p:nvPr/>
        </p:nvSpPr>
        <p:spPr bwMode="auto">
          <a:xfrm>
            <a:off x="0" y="8685863"/>
            <a:ext cx="2971593" cy="458138"/>
          </a:xfrm>
          <a:prstGeom prst="rect">
            <a:avLst/>
          </a:prstGeom>
          <a:noFill/>
          <a:ln w="9525">
            <a:noFill/>
            <a:miter lim="800000"/>
            <a:headEnd/>
            <a:tailEnd/>
          </a:ln>
        </p:spPr>
        <p:txBody>
          <a:bodyPr wrap="none" lIns="89867" tIns="44934" rIns="89867" bIns="44934" anchor="ctr">
            <a:prstTxWarp prst="textNoShape">
              <a:avLst/>
            </a:prstTxWarp>
          </a:bodyPr>
          <a:lstStyle/>
          <a:p>
            <a:endParaRPr lang="en-US"/>
          </a:p>
        </p:txBody>
      </p:sp>
      <p:sp>
        <p:nvSpPr>
          <p:cNvPr id="248837" name="Rectangle 5"/>
          <p:cNvSpPr>
            <a:spLocks noChangeArrowheads="1"/>
          </p:cNvSpPr>
          <p:nvPr/>
        </p:nvSpPr>
        <p:spPr bwMode="auto">
          <a:xfrm>
            <a:off x="0" y="1"/>
            <a:ext cx="2971593" cy="455011"/>
          </a:xfrm>
          <a:prstGeom prst="rect">
            <a:avLst/>
          </a:prstGeom>
          <a:noFill/>
          <a:ln w="9525">
            <a:noFill/>
            <a:miter lim="800000"/>
            <a:headEnd/>
            <a:tailEnd/>
          </a:ln>
        </p:spPr>
        <p:txBody>
          <a:bodyPr wrap="none" lIns="89867" tIns="44934" rIns="89867" bIns="44934" anchor="ctr">
            <a:prstTxWarp prst="textNoShape">
              <a:avLst/>
            </a:prstTxWarp>
          </a:bodyPr>
          <a:lstStyle/>
          <a:p>
            <a:endParaRPr lang="en-US"/>
          </a:p>
        </p:txBody>
      </p:sp>
      <p:sp>
        <p:nvSpPr>
          <p:cNvPr id="248838" name="Rectangle 6"/>
          <p:cNvSpPr>
            <a:spLocks noGrp="1" noRot="1" noChangeAspect="1" noChangeArrowheads="1" noTextEdit="1"/>
          </p:cNvSpPr>
          <p:nvPr>
            <p:ph type="sldImg"/>
          </p:nvPr>
        </p:nvSpPr>
        <p:spPr>
          <a:xfrm>
            <a:off x="1109663" y="1071563"/>
            <a:ext cx="4664075" cy="3498850"/>
          </a:xfrm>
          <a:ln w="12700" cap="flat">
            <a:solidFill>
              <a:schemeClr val="tx1"/>
            </a:solidFill>
          </a:ln>
        </p:spPr>
      </p:sp>
      <p:sp>
        <p:nvSpPr>
          <p:cNvPr id="248839" name="Rectangle 7"/>
          <p:cNvSpPr>
            <a:spLocks noGrp="1" noChangeArrowheads="1"/>
          </p:cNvSpPr>
          <p:nvPr>
            <p:ph type="body" idx="1"/>
          </p:nvPr>
        </p:nvSpPr>
        <p:spPr>
          <a:xfrm>
            <a:off x="654996" y="4837815"/>
            <a:ext cx="5520005" cy="3175695"/>
          </a:xfrm>
          <a:noFill/>
          <a:ln/>
        </p:spPr>
        <p:txBody>
          <a:bodyPr lIns="85717" tIns="42858" rIns="85717" bIns="42858"/>
          <a:lstStyle/>
          <a:p>
            <a:endParaRPr lang="en-US">
              <a:latin typeface="Times New Roman" charset="0"/>
            </a:endParaRPr>
          </a:p>
        </p:txBody>
      </p:sp>
    </p:spTree>
  </p:cSld>
  <p:clrMapOvr>
    <a:masterClrMapping/>
  </p:clrMapOvr>
</p:notes>
</file>

<file path=ppt/notesSlides/notesSlide10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7026" name="Rectangle 2"/>
          <p:cNvSpPr>
            <a:spLocks noChangeArrowheads="1"/>
          </p:cNvSpPr>
          <p:nvPr/>
        </p:nvSpPr>
        <p:spPr bwMode="auto">
          <a:xfrm>
            <a:off x="3886408" y="1"/>
            <a:ext cx="2971593" cy="455011"/>
          </a:xfrm>
          <a:prstGeom prst="rect">
            <a:avLst/>
          </a:prstGeom>
          <a:noFill/>
          <a:ln w="9525">
            <a:noFill/>
            <a:miter lim="800000"/>
            <a:headEnd/>
            <a:tailEnd/>
          </a:ln>
        </p:spPr>
        <p:txBody>
          <a:bodyPr wrap="none" lIns="89867" tIns="44934" rIns="89867" bIns="44934" anchor="ctr">
            <a:prstTxWarp prst="textNoShape">
              <a:avLst/>
            </a:prstTxWarp>
          </a:bodyPr>
          <a:lstStyle/>
          <a:p>
            <a:endParaRPr lang="en-US"/>
          </a:p>
        </p:txBody>
      </p:sp>
      <p:sp>
        <p:nvSpPr>
          <p:cNvPr id="257027" name="Rectangle 3"/>
          <p:cNvSpPr>
            <a:spLocks noChangeArrowheads="1"/>
          </p:cNvSpPr>
          <p:nvPr/>
        </p:nvSpPr>
        <p:spPr bwMode="auto">
          <a:xfrm>
            <a:off x="3886408" y="8685863"/>
            <a:ext cx="2971593" cy="458138"/>
          </a:xfrm>
          <a:prstGeom prst="rect">
            <a:avLst/>
          </a:prstGeom>
          <a:noFill/>
          <a:ln w="9525">
            <a:noFill/>
            <a:miter lim="800000"/>
            <a:headEnd/>
            <a:tailEnd/>
          </a:ln>
        </p:spPr>
        <p:txBody>
          <a:bodyPr lIns="19048" tIns="0" rIns="19048" bIns="0" anchor="b">
            <a:prstTxWarp prst="textNoShape">
              <a:avLst/>
            </a:prstTxWarp>
          </a:bodyPr>
          <a:lstStyle/>
          <a:p>
            <a:pPr algn="r" defTabSz="914274">
              <a:lnSpc>
                <a:spcPct val="100000"/>
              </a:lnSpc>
              <a:spcAft>
                <a:spcPct val="0"/>
              </a:spcAft>
              <a:buClrTx/>
            </a:pPr>
            <a:r>
              <a:rPr lang="en-US" sz="1000" b="0" i="1" dirty="0">
                <a:latin typeface="Times New Roman" charset="0"/>
              </a:rPr>
              <a:t>4</a:t>
            </a:r>
          </a:p>
        </p:txBody>
      </p:sp>
      <p:sp>
        <p:nvSpPr>
          <p:cNvPr id="257028" name="Rectangle 4"/>
          <p:cNvSpPr>
            <a:spLocks noChangeArrowheads="1"/>
          </p:cNvSpPr>
          <p:nvPr/>
        </p:nvSpPr>
        <p:spPr bwMode="auto">
          <a:xfrm>
            <a:off x="0" y="8685863"/>
            <a:ext cx="2971593" cy="458138"/>
          </a:xfrm>
          <a:prstGeom prst="rect">
            <a:avLst/>
          </a:prstGeom>
          <a:noFill/>
          <a:ln w="9525">
            <a:noFill/>
            <a:miter lim="800000"/>
            <a:headEnd/>
            <a:tailEnd/>
          </a:ln>
        </p:spPr>
        <p:txBody>
          <a:bodyPr wrap="none" lIns="89867" tIns="44934" rIns="89867" bIns="44934" anchor="ctr">
            <a:prstTxWarp prst="textNoShape">
              <a:avLst/>
            </a:prstTxWarp>
          </a:bodyPr>
          <a:lstStyle/>
          <a:p>
            <a:endParaRPr lang="en-US"/>
          </a:p>
        </p:txBody>
      </p:sp>
      <p:sp>
        <p:nvSpPr>
          <p:cNvPr id="257029" name="Rectangle 5"/>
          <p:cNvSpPr>
            <a:spLocks noChangeArrowheads="1"/>
          </p:cNvSpPr>
          <p:nvPr/>
        </p:nvSpPr>
        <p:spPr bwMode="auto">
          <a:xfrm>
            <a:off x="0" y="1"/>
            <a:ext cx="2971593" cy="455011"/>
          </a:xfrm>
          <a:prstGeom prst="rect">
            <a:avLst/>
          </a:prstGeom>
          <a:noFill/>
          <a:ln w="9525">
            <a:noFill/>
            <a:miter lim="800000"/>
            <a:headEnd/>
            <a:tailEnd/>
          </a:ln>
        </p:spPr>
        <p:txBody>
          <a:bodyPr wrap="none" lIns="89867" tIns="44934" rIns="89867" bIns="44934" anchor="ctr">
            <a:prstTxWarp prst="textNoShape">
              <a:avLst/>
            </a:prstTxWarp>
          </a:bodyPr>
          <a:lstStyle/>
          <a:p>
            <a:endParaRPr lang="en-US"/>
          </a:p>
        </p:txBody>
      </p:sp>
      <p:sp>
        <p:nvSpPr>
          <p:cNvPr id="257030" name="Rectangle 6"/>
          <p:cNvSpPr>
            <a:spLocks noGrp="1" noRot="1" noChangeAspect="1" noChangeArrowheads="1" noTextEdit="1"/>
          </p:cNvSpPr>
          <p:nvPr>
            <p:ph type="sldImg"/>
          </p:nvPr>
        </p:nvSpPr>
        <p:spPr>
          <a:xfrm>
            <a:off x="1109663" y="1071563"/>
            <a:ext cx="4664075" cy="3498850"/>
          </a:xfrm>
          <a:ln w="12700" cap="flat">
            <a:solidFill>
              <a:schemeClr val="tx1"/>
            </a:solidFill>
          </a:ln>
        </p:spPr>
      </p:sp>
      <p:sp>
        <p:nvSpPr>
          <p:cNvPr id="257031" name="Rectangle 7"/>
          <p:cNvSpPr>
            <a:spLocks noGrp="1" noChangeArrowheads="1"/>
          </p:cNvSpPr>
          <p:nvPr>
            <p:ph type="body" idx="1"/>
          </p:nvPr>
        </p:nvSpPr>
        <p:spPr>
          <a:xfrm>
            <a:off x="654996" y="4837815"/>
            <a:ext cx="5520005" cy="3175695"/>
          </a:xfrm>
          <a:noFill/>
          <a:ln/>
        </p:spPr>
        <p:txBody>
          <a:bodyPr lIns="85717" tIns="42858" rIns="85717" bIns="42858"/>
          <a:lstStyle/>
          <a:p>
            <a:endParaRPr lang="en-US">
              <a:latin typeface="Times New Roman" charset="0"/>
            </a:endParaRPr>
          </a:p>
        </p:txBody>
      </p:sp>
    </p:spTree>
  </p:cSld>
  <p:clrMapOvr>
    <a:masterClrMapping/>
  </p:clrMapOvr>
</p:notes>
</file>

<file path=ppt/notesSlides/notesSlide10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9074" name="Rectangle 2"/>
          <p:cNvSpPr>
            <a:spLocks noGrp="1" noRot="1" noChangeAspect="1" noChangeArrowheads="1" noTextEdit="1"/>
          </p:cNvSpPr>
          <p:nvPr>
            <p:ph type="sldImg"/>
          </p:nvPr>
        </p:nvSpPr>
        <p:spPr>
          <a:xfrm>
            <a:off x="1114425" y="1074738"/>
            <a:ext cx="4656138" cy="3492500"/>
          </a:xfrm>
          <a:solidFill>
            <a:srgbClr val="FFFFFF"/>
          </a:solidFill>
          <a:ln/>
        </p:spPr>
      </p:sp>
      <p:sp>
        <p:nvSpPr>
          <p:cNvPr id="259075" name="Rectangle 3"/>
          <p:cNvSpPr>
            <a:spLocks noGrp="1" noChangeArrowheads="1"/>
          </p:cNvSpPr>
          <p:nvPr>
            <p:ph type="body" idx="1"/>
          </p:nvPr>
        </p:nvSpPr>
        <p:spPr>
          <a:xfrm>
            <a:off x="654996" y="4837815"/>
            <a:ext cx="5520005" cy="3175695"/>
          </a:xfrm>
          <a:solidFill>
            <a:srgbClr val="FFFFFF"/>
          </a:solidFill>
          <a:ln>
            <a:solidFill>
              <a:srgbClr val="000000"/>
            </a:solidFill>
          </a:ln>
        </p:spPr>
        <p:txBody>
          <a:bodyPr/>
          <a:lstStyle/>
          <a:p>
            <a:r>
              <a:rPr lang="en-US">
                <a:latin typeface="Times New Roman" charset="0"/>
              </a:rPr>
              <a:t>Some times a public key that is generated in F-secure needs to be converted to an OpenSSH format.</a:t>
            </a:r>
          </a:p>
        </p:txBody>
      </p:sp>
    </p:spTree>
  </p:cSld>
  <p:clrMapOvr>
    <a:masterClrMapping/>
  </p:clrMapOvr>
</p:notes>
</file>

<file path=ppt/notesSlides/notesSlide10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2146" name="Rectangle 2"/>
          <p:cNvSpPr>
            <a:spLocks noChangeArrowheads="1"/>
          </p:cNvSpPr>
          <p:nvPr/>
        </p:nvSpPr>
        <p:spPr bwMode="auto">
          <a:xfrm>
            <a:off x="3886408" y="1"/>
            <a:ext cx="2971593" cy="455011"/>
          </a:xfrm>
          <a:prstGeom prst="rect">
            <a:avLst/>
          </a:prstGeom>
          <a:noFill/>
          <a:ln w="9525">
            <a:noFill/>
            <a:miter lim="800000"/>
            <a:headEnd/>
            <a:tailEnd/>
          </a:ln>
        </p:spPr>
        <p:txBody>
          <a:bodyPr wrap="none" lIns="89867" tIns="44934" rIns="89867" bIns="44934" anchor="ctr">
            <a:prstTxWarp prst="textNoShape">
              <a:avLst/>
            </a:prstTxWarp>
          </a:bodyPr>
          <a:lstStyle/>
          <a:p>
            <a:endParaRPr lang="en-US"/>
          </a:p>
        </p:txBody>
      </p:sp>
      <p:sp>
        <p:nvSpPr>
          <p:cNvPr id="262147" name="Rectangle 3"/>
          <p:cNvSpPr>
            <a:spLocks noChangeArrowheads="1"/>
          </p:cNvSpPr>
          <p:nvPr/>
        </p:nvSpPr>
        <p:spPr bwMode="auto">
          <a:xfrm>
            <a:off x="3886408" y="8685863"/>
            <a:ext cx="2971593" cy="458138"/>
          </a:xfrm>
          <a:prstGeom prst="rect">
            <a:avLst/>
          </a:prstGeom>
          <a:noFill/>
          <a:ln w="9525">
            <a:noFill/>
            <a:miter lim="800000"/>
            <a:headEnd/>
            <a:tailEnd/>
          </a:ln>
        </p:spPr>
        <p:txBody>
          <a:bodyPr lIns="19048" tIns="0" rIns="19048" bIns="0" anchor="b">
            <a:prstTxWarp prst="textNoShape">
              <a:avLst/>
            </a:prstTxWarp>
          </a:bodyPr>
          <a:lstStyle/>
          <a:p>
            <a:pPr algn="r" defTabSz="914274">
              <a:lnSpc>
                <a:spcPct val="100000"/>
              </a:lnSpc>
              <a:spcAft>
                <a:spcPct val="0"/>
              </a:spcAft>
              <a:buClrTx/>
            </a:pPr>
            <a:r>
              <a:rPr lang="en-US" sz="1000" b="0" i="1" dirty="0">
                <a:latin typeface="Times New Roman" charset="0"/>
              </a:rPr>
              <a:t>4</a:t>
            </a:r>
          </a:p>
        </p:txBody>
      </p:sp>
      <p:sp>
        <p:nvSpPr>
          <p:cNvPr id="262148" name="Rectangle 4"/>
          <p:cNvSpPr>
            <a:spLocks noChangeArrowheads="1"/>
          </p:cNvSpPr>
          <p:nvPr/>
        </p:nvSpPr>
        <p:spPr bwMode="auto">
          <a:xfrm>
            <a:off x="0" y="8685863"/>
            <a:ext cx="2971593" cy="458138"/>
          </a:xfrm>
          <a:prstGeom prst="rect">
            <a:avLst/>
          </a:prstGeom>
          <a:noFill/>
          <a:ln w="9525">
            <a:noFill/>
            <a:miter lim="800000"/>
            <a:headEnd/>
            <a:tailEnd/>
          </a:ln>
        </p:spPr>
        <p:txBody>
          <a:bodyPr wrap="none" lIns="89867" tIns="44934" rIns="89867" bIns="44934" anchor="ctr">
            <a:prstTxWarp prst="textNoShape">
              <a:avLst/>
            </a:prstTxWarp>
          </a:bodyPr>
          <a:lstStyle/>
          <a:p>
            <a:endParaRPr lang="en-US"/>
          </a:p>
        </p:txBody>
      </p:sp>
      <p:sp>
        <p:nvSpPr>
          <p:cNvPr id="262149" name="Rectangle 5"/>
          <p:cNvSpPr>
            <a:spLocks noChangeArrowheads="1"/>
          </p:cNvSpPr>
          <p:nvPr/>
        </p:nvSpPr>
        <p:spPr bwMode="auto">
          <a:xfrm>
            <a:off x="0" y="1"/>
            <a:ext cx="2971593" cy="455011"/>
          </a:xfrm>
          <a:prstGeom prst="rect">
            <a:avLst/>
          </a:prstGeom>
          <a:noFill/>
          <a:ln w="9525">
            <a:noFill/>
            <a:miter lim="800000"/>
            <a:headEnd/>
            <a:tailEnd/>
          </a:ln>
        </p:spPr>
        <p:txBody>
          <a:bodyPr wrap="none" lIns="89867" tIns="44934" rIns="89867" bIns="44934" anchor="ctr">
            <a:prstTxWarp prst="textNoShape">
              <a:avLst/>
            </a:prstTxWarp>
          </a:bodyPr>
          <a:lstStyle/>
          <a:p>
            <a:endParaRPr lang="en-US"/>
          </a:p>
        </p:txBody>
      </p:sp>
      <p:sp>
        <p:nvSpPr>
          <p:cNvPr id="262150" name="Rectangle 6"/>
          <p:cNvSpPr>
            <a:spLocks noGrp="1" noRot="1" noChangeAspect="1" noChangeArrowheads="1" noTextEdit="1"/>
          </p:cNvSpPr>
          <p:nvPr>
            <p:ph type="sldImg"/>
          </p:nvPr>
        </p:nvSpPr>
        <p:spPr>
          <a:xfrm>
            <a:off x="1109663" y="1071563"/>
            <a:ext cx="4664075" cy="3498850"/>
          </a:xfrm>
          <a:ln w="12700" cap="flat">
            <a:solidFill>
              <a:schemeClr val="tx1"/>
            </a:solidFill>
          </a:ln>
        </p:spPr>
      </p:sp>
      <p:sp>
        <p:nvSpPr>
          <p:cNvPr id="262151" name="Rectangle 7"/>
          <p:cNvSpPr>
            <a:spLocks noGrp="1" noChangeArrowheads="1"/>
          </p:cNvSpPr>
          <p:nvPr>
            <p:ph type="body" idx="1"/>
          </p:nvPr>
        </p:nvSpPr>
        <p:spPr>
          <a:xfrm>
            <a:off x="654996" y="4837815"/>
            <a:ext cx="5520005" cy="3175695"/>
          </a:xfrm>
          <a:noFill/>
          <a:ln/>
        </p:spPr>
        <p:txBody>
          <a:bodyPr lIns="85717" tIns="42858" rIns="85717" bIns="42858"/>
          <a:lstStyle/>
          <a:p>
            <a:endParaRPr lang="en-US" sz="1100" dirty="0">
              <a:latin typeface="Times New Roman" charset="0"/>
            </a:endParaRPr>
          </a:p>
        </p:txBody>
      </p:sp>
    </p:spTree>
  </p:cSld>
  <p:clrMapOvr>
    <a:masterClrMapping/>
  </p:clrMapOvr>
</p:notes>
</file>

<file path=ppt/notesSlides/notesSlide10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5218" name="Rectangle 2"/>
          <p:cNvSpPr>
            <a:spLocks noGrp="1" noRot="1" noChangeAspect="1" noChangeArrowheads="1"/>
          </p:cNvSpPr>
          <p:nvPr>
            <p:ph type="sldImg"/>
          </p:nvPr>
        </p:nvSpPr>
        <p:spPr>
          <a:solidFill>
            <a:srgbClr val="FFFFFF"/>
          </a:solidFill>
          <a:ln/>
        </p:spPr>
      </p:sp>
      <p:sp>
        <p:nvSpPr>
          <p:cNvPr id="265219" name="Rectangle 3"/>
          <p:cNvSpPr>
            <a:spLocks noGrp="1" noChangeArrowheads="1"/>
          </p:cNvSpPr>
          <p:nvPr>
            <p:ph type="body" idx="1"/>
          </p:nvPr>
        </p:nvSpPr>
        <p:spPr>
          <a:xfrm>
            <a:off x="686112" y="4343713"/>
            <a:ext cx="5485778" cy="4113862"/>
          </a:xfrm>
          <a:solidFill>
            <a:srgbClr val="FFFFFF"/>
          </a:solidFill>
          <a:ln>
            <a:solidFill>
              <a:srgbClr val="000000"/>
            </a:solidFill>
          </a:ln>
        </p:spPr>
        <p:txBody>
          <a:bodyPr lIns="91431" tIns="45716" rIns="91431" bIns="45716"/>
          <a:lstStyle/>
          <a:p>
            <a:endParaRPr lang="en-US">
              <a:latin typeface="Times New Roman" charset="0"/>
            </a:endParaRPr>
          </a:p>
        </p:txBody>
      </p:sp>
    </p:spTree>
  </p:cSld>
  <p:clrMapOvr>
    <a:masterClrMapping/>
  </p:clrMapOvr>
</p:notes>
</file>

<file path=ppt/notesSlides/notesSlide10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7266" name="Rectangle 2"/>
          <p:cNvSpPr>
            <a:spLocks noGrp="1" noRot="1" noChangeAspect="1" noChangeArrowheads="1"/>
          </p:cNvSpPr>
          <p:nvPr>
            <p:ph type="sldImg"/>
          </p:nvPr>
        </p:nvSpPr>
        <p:spPr>
          <a:solidFill>
            <a:srgbClr val="FFFFFF"/>
          </a:solidFill>
          <a:ln/>
        </p:spPr>
      </p:sp>
      <p:sp>
        <p:nvSpPr>
          <p:cNvPr id="267267" name="Rectangle 3"/>
          <p:cNvSpPr>
            <a:spLocks noGrp="1" noChangeArrowheads="1"/>
          </p:cNvSpPr>
          <p:nvPr>
            <p:ph type="body" idx="1"/>
          </p:nvPr>
        </p:nvSpPr>
        <p:spPr>
          <a:xfrm>
            <a:off x="686112" y="4343713"/>
            <a:ext cx="5485778" cy="4113862"/>
          </a:xfrm>
          <a:solidFill>
            <a:srgbClr val="FFFFFF"/>
          </a:solidFill>
          <a:ln>
            <a:solidFill>
              <a:srgbClr val="000000"/>
            </a:solidFill>
          </a:ln>
        </p:spPr>
        <p:txBody>
          <a:bodyPr lIns="91431" tIns="45716" rIns="91431" bIns="45716"/>
          <a:lstStyle/>
          <a:p>
            <a:endParaRPr lang="en-US">
              <a:latin typeface="Times New Roman" charset="0"/>
            </a:endParaRPr>
          </a:p>
        </p:txBody>
      </p:sp>
    </p:spTree>
  </p:cSld>
  <p:clrMapOvr>
    <a:masterClrMapping/>
  </p:clrMapOvr>
</p:notes>
</file>

<file path=ppt/notesSlides/notesSlide10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0338" name="Rectangle 2"/>
          <p:cNvSpPr>
            <a:spLocks noGrp="1" noRot="1" noChangeAspect="1" noChangeArrowheads="1"/>
          </p:cNvSpPr>
          <p:nvPr>
            <p:ph type="sldImg"/>
          </p:nvPr>
        </p:nvSpPr>
        <p:spPr>
          <a:solidFill>
            <a:srgbClr val="FFFFFF"/>
          </a:solidFill>
          <a:ln/>
        </p:spPr>
      </p:sp>
      <p:sp>
        <p:nvSpPr>
          <p:cNvPr id="270339" name="Rectangle 3"/>
          <p:cNvSpPr>
            <a:spLocks noGrp="1" noChangeArrowheads="1"/>
          </p:cNvSpPr>
          <p:nvPr>
            <p:ph type="body" idx="1"/>
          </p:nvPr>
        </p:nvSpPr>
        <p:spPr>
          <a:xfrm>
            <a:off x="686112" y="4343713"/>
            <a:ext cx="5485778" cy="4113862"/>
          </a:xfrm>
          <a:solidFill>
            <a:srgbClr val="FFFFFF"/>
          </a:solidFill>
          <a:ln>
            <a:solidFill>
              <a:srgbClr val="000000"/>
            </a:solidFill>
          </a:ln>
        </p:spPr>
        <p:txBody>
          <a:bodyPr lIns="91431" tIns="45716" rIns="91431" bIns="45716"/>
          <a:lstStyle/>
          <a:p>
            <a:endParaRPr lang="en-US">
              <a:latin typeface="Times New Roman" charset="0"/>
            </a:endParaRPr>
          </a:p>
        </p:txBody>
      </p:sp>
    </p:spTree>
  </p:cSld>
  <p:clrMapOvr>
    <a:masterClrMapping/>
  </p:clrMapOvr>
</p:notes>
</file>

<file path=ppt/notesSlides/notesSlide10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2386" name="Rectangle 2"/>
          <p:cNvSpPr>
            <a:spLocks noGrp="1" noRot="1" noChangeAspect="1" noChangeArrowheads="1"/>
          </p:cNvSpPr>
          <p:nvPr>
            <p:ph type="sldImg"/>
          </p:nvPr>
        </p:nvSpPr>
        <p:spPr>
          <a:solidFill>
            <a:srgbClr val="FFFFFF"/>
          </a:solidFill>
          <a:ln/>
        </p:spPr>
      </p:sp>
      <p:sp>
        <p:nvSpPr>
          <p:cNvPr id="272387" name="Rectangle 3"/>
          <p:cNvSpPr>
            <a:spLocks noGrp="1" noChangeArrowheads="1"/>
          </p:cNvSpPr>
          <p:nvPr>
            <p:ph type="body" idx="1"/>
          </p:nvPr>
        </p:nvSpPr>
        <p:spPr>
          <a:xfrm>
            <a:off x="686112" y="4343713"/>
            <a:ext cx="5485778" cy="4113862"/>
          </a:xfrm>
          <a:solidFill>
            <a:srgbClr val="FFFFFF"/>
          </a:solidFill>
          <a:ln>
            <a:solidFill>
              <a:srgbClr val="000000"/>
            </a:solidFill>
          </a:ln>
        </p:spPr>
        <p:txBody>
          <a:bodyPr lIns="91431" tIns="45716" rIns="91431" bIns="45716"/>
          <a:lstStyle/>
          <a:p>
            <a:endParaRPr lang="en-US">
              <a:latin typeface="Times New Roman" charset="0"/>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2"/>
          <p:cNvSpPr>
            <a:spLocks noGrp="1" noRot="1" noChangeAspect="1" noChangeArrowheads="1"/>
          </p:cNvSpPr>
          <p:nvPr>
            <p:ph type="sldImg"/>
          </p:nvPr>
        </p:nvSpPr>
        <p:spPr>
          <a:xfrm>
            <a:off x="1143000" y="684213"/>
            <a:ext cx="4572000" cy="3429000"/>
          </a:xfrm>
          <a:solidFill>
            <a:srgbClr val="FFFFFF"/>
          </a:solidFill>
          <a:ln/>
        </p:spPr>
      </p:sp>
      <p:sp>
        <p:nvSpPr>
          <p:cNvPr id="44035" name="Rectangle 3"/>
          <p:cNvSpPr>
            <a:spLocks noGrp="1" noChangeArrowheads="1"/>
          </p:cNvSpPr>
          <p:nvPr>
            <p:ph type="body" idx="1"/>
          </p:nvPr>
        </p:nvSpPr>
        <p:spPr>
          <a:xfrm>
            <a:off x="686112" y="4343713"/>
            <a:ext cx="5487333" cy="4115425"/>
          </a:xfrm>
          <a:solidFill>
            <a:srgbClr val="FFFFFF"/>
          </a:solidFill>
          <a:ln>
            <a:solidFill>
              <a:srgbClr val="000000"/>
            </a:solidFill>
          </a:ln>
        </p:spPr>
        <p:txBody>
          <a:bodyPr lIns="90856" tIns="45428" rIns="90856" bIns="45428"/>
          <a:lstStyle/>
          <a:p>
            <a:endParaRPr lang="en-US">
              <a:latin typeface="Times New Roman" charset="0"/>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2"/>
          <p:cNvSpPr>
            <a:spLocks noGrp="1" noRot="1" noChangeAspect="1" noChangeArrowheads="1"/>
          </p:cNvSpPr>
          <p:nvPr>
            <p:ph type="sldImg"/>
          </p:nvPr>
        </p:nvSpPr>
        <p:spPr>
          <a:xfrm>
            <a:off x="1143000" y="684213"/>
            <a:ext cx="4572000" cy="3429000"/>
          </a:xfrm>
          <a:solidFill>
            <a:srgbClr val="FFFFFF"/>
          </a:solidFill>
          <a:ln/>
        </p:spPr>
      </p:sp>
      <p:sp>
        <p:nvSpPr>
          <p:cNvPr id="46083" name="Rectangle 3"/>
          <p:cNvSpPr>
            <a:spLocks noGrp="1" noChangeArrowheads="1"/>
          </p:cNvSpPr>
          <p:nvPr>
            <p:ph type="body" idx="1"/>
          </p:nvPr>
        </p:nvSpPr>
        <p:spPr>
          <a:xfrm>
            <a:off x="686112" y="4343713"/>
            <a:ext cx="5487333" cy="4115425"/>
          </a:xfrm>
          <a:solidFill>
            <a:srgbClr val="FFFFFF"/>
          </a:solidFill>
          <a:ln>
            <a:solidFill>
              <a:srgbClr val="000000"/>
            </a:solidFill>
          </a:ln>
        </p:spPr>
        <p:txBody>
          <a:bodyPr lIns="90856" tIns="45428" rIns="90856" bIns="45428"/>
          <a:lstStyle/>
          <a:p>
            <a:endParaRPr lang="en-US">
              <a:latin typeface="Times New Roman" charset="0"/>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2"/>
          <p:cNvSpPr>
            <a:spLocks noGrp="1" noRot="1" noChangeAspect="1" noChangeArrowheads="1"/>
          </p:cNvSpPr>
          <p:nvPr>
            <p:ph type="sldImg"/>
          </p:nvPr>
        </p:nvSpPr>
        <p:spPr>
          <a:xfrm>
            <a:off x="1143000" y="684213"/>
            <a:ext cx="4572000" cy="3429000"/>
          </a:xfrm>
          <a:solidFill>
            <a:srgbClr val="FFFFFF"/>
          </a:solidFill>
          <a:ln/>
        </p:spPr>
      </p:sp>
      <p:sp>
        <p:nvSpPr>
          <p:cNvPr id="48131" name="Rectangle 3"/>
          <p:cNvSpPr>
            <a:spLocks noGrp="1" noChangeArrowheads="1"/>
          </p:cNvSpPr>
          <p:nvPr>
            <p:ph type="body" idx="1"/>
          </p:nvPr>
        </p:nvSpPr>
        <p:spPr>
          <a:xfrm>
            <a:off x="686112" y="4343713"/>
            <a:ext cx="5487333" cy="4115425"/>
          </a:xfrm>
          <a:solidFill>
            <a:srgbClr val="FFFFFF"/>
          </a:solidFill>
          <a:ln>
            <a:solidFill>
              <a:srgbClr val="000000"/>
            </a:solidFill>
          </a:ln>
        </p:spPr>
        <p:txBody>
          <a:bodyPr lIns="90856" tIns="45428" rIns="90856" bIns="45428"/>
          <a:lstStyle/>
          <a:p>
            <a:r>
              <a:rPr lang="en-US">
                <a:latin typeface="Times New Roman" charset="0"/>
              </a:rPr>
              <a:t>RAT is a decent start for reviewing the configuration of a CISCO router/switch/PIX.  As a command line tool it only has a few options so it is fairly simplistic to run.  It is critical to review the findings produced by RAT to ensure that it has reported accurate findings.  RAT compares the configuration file provided against the CISCO Gold security standard for their IOS.</a:t>
            </a:r>
          </a:p>
          <a:p>
            <a:r>
              <a:rPr lang="en-US">
                <a:latin typeface="Times New Roman" charset="0"/>
              </a:rPr>
              <a:t> </a:t>
            </a:r>
          </a:p>
          <a:p>
            <a:r>
              <a:rPr lang="en-US">
                <a:latin typeface="Times New Roman" charset="0"/>
              </a:rPr>
              <a:t>Some examples:</a:t>
            </a:r>
          </a:p>
          <a:p>
            <a:r>
              <a:rPr lang="en-US">
                <a:latin typeface="Times New Roman" charset="0"/>
              </a:rPr>
              <a:t>-If the organizational policy allow for the use of SNMP for network devices management, then the RAT findings could be a false positive.</a:t>
            </a:r>
          </a:p>
          <a:p>
            <a:r>
              <a:rPr lang="en-US">
                <a:latin typeface="Times New Roman" charset="0"/>
              </a:rPr>
              <a:t>-The tool does not review ACL’s to ensure that they make sense.  It may check to see that there is an ACL on the LINE or AUX interface, but it does not realize that the ACL is an entire /16 (192.168.0.0)</a:t>
            </a:r>
          </a:p>
          <a:p>
            <a:r>
              <a:rPr lang="en-US">
                <a:latin typeface="Times New Roman" charset="0"/>
              </a:rPr>
              <a:t>-Does not complain about placement or implementation in the architecture, these are things that the auditor needs to recognize and review.</a:t>
            </a: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2"/>
          <p:cNvSpPr>
            <a:spLocks noGrp="1" noRot="1" noChangeAspect="1" noChangeArrowheads="1"/>
          </p:cNvSpPr>
          <p:nvPr>
            <p:ph type="sldImg"/>
          </p:nvPr>
        </p:nvSpPr>
        <p:spPr>
          <a:xfrm>
            <a:off x="1143000" y="684213"/>
            <a:ext cx="4572000" cy="3429000"/>
          </a:xfrm>
          <a:solidFill>
            <a:srgbClr val="FFFFFF"/>
          </a:solidFill>
          <a:ln/>
        </p:spPr>
      </p:sp>
      <p:sp>
        <p:nvSpPr>
          <p:cNvPr id="50179" name="Rectangle 3"/>
          <p:cNvSpPr>
            <a:spLocks noGrp="1" noChangeArrowheads="1"/>
          </p:cNvSpPr>
          <p:nvPr>
            <p:ph type="body" idx="1"/>
          </p:nvPr>
        </p:nvSpPr>
        <p:spPr>
          <a:xfrm>
            <a:off x="686112" y="4343713"/>
            <a:ext cx="5487333" cy="4115425"/>
          </a:xfrm>
          <a:solidFill>
            <a:srgbClr val="FFFFFF"/>
          </a:solidFill>
          <a:ln>
            <a:solidFill>
              <a:srgbClr val="000000"/>
            </a:solidFill>
          </a:ln>
        </p:spPr>
        <p:txBody>
          <a:bodyPr lIns="90856" tIns="45428" rIns="90856" bIns="45428"/>
          <a:lstStyle/>
          <a:p>
            <a:endParaRPr lang="en-US">
              <a:latin typeface="Times New Roman" charset="0"/>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2"/>
          <p:cNvSpPr>
            <a:spLocks noGrp="1" noRot="1" noChangeAspect="1" noChangeArrowheads="1"/>
          </p:cNvSpPr>
          <p:nvPr>
            <p:ph type="sldImg"/>
          </p:nvPr>
        </p:nvSpPr>
        <p:spPr>
          <a:xfrm>
            <a:off x="1143000" y="684213"/>
            <a:ext cx="4572000" cy="3429000"/>
          </a:xfrm>
          <a:solidFill>
            <a:srgbClr val="FFFFFF"/>
          </a:solidFill>
          <a:ln/>
        </p:spPr>
      </p:sp>
      <p:sp>
        <p:nvSpPr>
          <p:cNvPr id="52227" name="Rectangle 3"/>
          <p:cNvSpPr>
            <a:spLocks noGrp="1" noChangeArrowheads="1"/>
          </p:cNvSpPr>
          <p:nvPr>
            <p:ph type="body" idx="1"/>
          </p:nvPr>
        </p:nvSpPr>
        <p:spPr>
          <a:xfrm>
            <a:off x="686112" y="4343713"/>
            <a:ext cx="5487333" cy="4115425"/>
          </a:xfrm>
          <a:solidFill>
            <a:srgbClr val="FFFFFF"/>
          </a:solidFill>
          <a:ln>
            <a:solidFill>
              <a:srgbClr val="000000"/>
            </a:solidFill>
          </a:ln>
        </p:spPr>
        <p:txBody>
          <a:bodyPr lIns="90856" tIns="45428" rIns="90856" bIns="45428"/>
          <a:lstStyle/>
          <a:p>
            <a:endParaRPr lang="en-US">
              <a:latin typeface="Times New Roman" charset="0"/>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2"/>
          <p:cNvSpPr>
            <a:spLocks noGrp="1" noRot="1" noChangeAspect="1" noChangeArrowheads="1"/>
          </p:cNvSpPr>
          <p:nvPr>
            <p:ph type="sldImg"/>
          </p:nvPr>
        </p:nvSpPr>
        <p:spPr>
          <a:xfrm>
            <a:off x="1143000" y="684213"/>
            <a:ext cx="4572000" cy="3429000"/>
          </a:xfrm>
          <a:solidFill>
            <a:srgbClr val="FFFFFF"/>
          </a:solidFill>
          <a:ln/>
        </p:spPr>
      </p:sp>
      <p:sp>
        <p:nvSpPr>
          <p:cNvPr id="54275" name="Rectangle 3"/>
          <p:cNvSpPr>
            <a:spLocks noGrp="1" noChangeArrowheads="1"/>
          </p:cNvSpPr>
          <p:nvPr>
            <p:ph type="body" idx="1"/>
          </p:nvPr>
        </p:nvSpPr>
        <p:spPr>
          <a:xfrm>
            <a:off x="914815" y="4343713"/>
            <a:ext cx="5028370" cy="4115425"/>
          </a:xfrm>
          <a:solidFill>
            <a:srgbClr val="FFFFFF"/>
          </a:solidFill>
          <a:ln>
            <a:solidFill>
              <a:srgbClr val="000000"/>
            </a:solidFill>
          </a:ln>
        </p:spPr>
        <p:txBody>
          <a:bodyPr/>
          <a:lstStyle/>
          <a:p>
            <a:endParaRPr lang="en-US">
              <a:latin typeface="Times New Roman" charset="0"/>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2"/>
          <p:cNvSpPr>
            <a:spLocks noGrp="1" noRot="1" noChangeAspect="1" noChangeArrowheads="1"/>
          </p:cNvSpPr>
          <p:nvPr>
            <p:ph type="sldImg"/>
          </p:nvPr>
        </p:nvSpPr>
        <p:spPr>
          <a:xfrm>
            <a:off x="1143000" y="684213"/>
            <a:ext cx="4572000" cy="3429000"/>
          </a:xfrm>
          <a:solidFill>
            <a:srgbClr val="FFFFFF"/>
          </a:solidFill>
          <a:ln/>
        </p:spPr>
      </p:sp>
      <p:sp>
        <p:nvSpPr>
          <p:cNvPr id="56323" name="Rectangle 3"/>
          <p:cNvSpPr>
            <a:spLocks noGrp="1" noChangeArrowheads="1"/>
          </p:cNvSpPr>
          <p:nvPr>
            <p:ph type="body" idx="1"/>
          </p:nvPr>
        </p:nvSpPr>
        <p:spPr>
          <a:xfrm>
            <a:off x="686112" y="4343713"/>
            <a:ext cx="5487333" cy="4115425"/>
          </a:xfrm>
          <a:solidFill>
            <a:srgbClr val="FFFFFF"/>
          </a:solidFill>
          <a:ln>
            <a:solidFill>
              <a:srgbClr val="000000"/>
            </a:solidFill>
          </a:ln>
        </p:spPr>
        <p:txBody>
          <a:bodyPr lIns="90856" tIns="45428" rIns="90856" bIns="45428"/>
          <a:lstStyle/>
          <a:p>
            <a:endParaRPr lang="en-US">
              <a:latin typeface="Times New Roman" charset="0"/>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2"/>
          <p:cNvSpPr>
            <a:spLocks noGrp="1" noRot="1" noChangeAspect="1" noChangeArrowheads="1"/>
          </p:cNvSpPr>
          <p:nvPr>
            <p:ph type="sldImg"/>
          </p:nvPr>
        </p:nvSpPr>
        <p:spPr>
          <a:xfrm>
            <a:off x="1143000" y="684213"/>
            <a:ext cx="4572000" cy="3429000"/>
          </a:xfrm>
          <a:solidFill>
            <a:srgbClr val="FFFFFF"/>
          </a:solidFill>
          <a:ln/>
        </p:spPr>
      </p:sp>
      <p:sp>
        <p:nvSpPr>
          <p:cNvPr id="58371" name="Rectangle 3"/>
          <p:cNvSpPr>
            <a:spLocks noGrp="1" noChangeArrowheads="1"/>
          </p:cNvSpPr>
          <p:nvPr>
            <p:ph type="body" idx="1"/>
          </p:nvPr>
        </p:nvSpPr>
        <p:spPr>
          <a:xfrm>
            <a:off x="686112" y="4343713"/>
            <a:ext cx="5487333" cy="4115425"/>
          </a:xfrm>
          <a:solidFill>
            <a:srgbClr val="FFFFFF"/>
          </a:solidFill>
          <a:ln>
            <a:solidFill>
              <a:srgbClr val="000000"/>
            </a:solidFill>
          </a:ln>
        </p:spPr>
        <p:txBody>
          <a:bodyPr lIns="90856" tIns="45428" rIns="90856" bIns="45428"/>
          <a:lstStyle/>
          <a:p>
            <a:endParaRPr lang="en-US">
              <a:latin typeface="Times New Roman" charset="0"/>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2"/>
          <p:cNvSpPr>
            <a:spLocks noGrp="1" noRot="1" noChangeAspect="1" noChangeArrowheads="1"/>
          </p:cNvSpPr>
          <p:nvPr>
            <p:ph type="sldImg"/>
          </p:nvPr>
        </p:nvSpPr>
        <p:spPr>
          <a:xfrm>
            <a:off x="1143000" y="684213"/>
            <a:ext cx="4572000" cy="3429000"/>
          </a:xfrm>
          <a:solidFill>
            <a:srgbClr val="FFFFFF"/>
          </a:solidFill>
          <a:ln/>
        </p:spPr>
      </p:sp>
      <p:sp>
        <p:nvSpPr>
          <p:cNvPr id="60419" name="Rectangle 3"/>
          <p:cNvSpPr>
            <a:spLocks noGrp="1" noChangeArrowheads="1"/>
          </p:cNvSpPr>
          <p:nvPr>
            <p:ph type="body" idx="1"/>
          </p:nvPr>
        </p:nvSpPr>
        <p:spPr>
          <a:xfrm>
            <a:off x="686112" y="4343713"/>
            <a:ext cx="5487333" cy="4115425"/>
          </a:xfrm>
          <a:solidFill>
            <a:srgbClr val="FFFFFF"/>
          </a:solidFill>
          <a:ln>
            <a:solidFill>
              <a:srgbClr val="000000"/>
            </a:solidFill>
          </a:ln>
        </p:spPr>
        <p:txBody>
          <a:bodyPr lIns="90856" tIns="45428" rIns="90856" bIns="45428"/>
          <a:lstStyle/>
          <a:p>
            <a:endParaRPr lang="en-US">
              <a:latin typeface="Times New Roman"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Rot="1" noChangeAspect="1" noChangeArrowheads="1"/>
          </p:cNvSpPr>
          <p:nvPr>
            <p:ph type="sldImg"/>
          </p:nvPr>
        </p:nvSpPr>
        <p:spPr>
          <a:xfrm>
            <a:off x="1143000" y="684213"/>
            <a:ext cx="4572000" cy="3429000"/>
          </a:xfrm>
          <a:solidFill>
            <a:srgbClr val="FFFFFF"/>
          </a:solidFill>
          <a:ln/>
        </p:spPr>
      </p:sp>
      <p:sp>
        <p:nvSpPr>
          <p:cNvPr id="24579" name="Rectangle 3"/>
          <p:cNvSpPr>
            <a:spLocks noGrp="1" noChangeArrowheads="1"/>
          </p:cNvSpPr>
          <p:nvPr>
            <p:ph type="body" idx="1"/>
          </p:nvPr>
        </p:nvSpPr>
        <p:spPr>
          <a:xfrm>
            <a:off x="914815" y="4343713"/>
            <a:ext cx="5028370" cy="4115425"/>
          </a:xfrm>
          <a:solidFill>
            <a:srgbClr val="FFFFFF"/>
          </a:solidFill>
          <a:ln>
            <a:solidFill>
              <a:srgbClr val="000000"/>
            </a:solidFill>
          </a:ln>
        </p:spPr>
        <p:txBody>
          <a:bodyPr/>
          <a:lstStyle/>
          <a:p>
            <a:endParaRPr lang="en-US">
              <a:latin typeface="Times New Roman" charset="0"/>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2"/>
          <p:cNvSpPr>
            <a:spLocks noGrp="1" noRot="1" noChangeAspect="1" noChangeArrowheads="1"/>
          </p:cNvSpPr>
          <p:nvPr>
            <p:ph type="sldImg"/>
          </p:nvPr>
        </p:nvSpPr>
        <p:spPr>
          <a:xfrm>
            <a:off x="1143000" y="684213"/>
            <a:ext cx="4572000" cy="3429000"/>
          </a:xfrm>
          <a:solidFill>
            <a:srgbClr val="FFFFFF"/>
          </a:solidFill>
          <a:ln/>
        </p:spPr>
      </p:sp>
      <p:sp>
        <p:nvSpPr>
          <p:cNvPr id="62467" name="Rectangle 3"/>
          <p:cNvSpPr>
            <a:spLocks noGrp="1" noChangeArrowheads="1"/>
          </p:cNvSpPr>
          <p:nvPr>
            <p:ph type="body" idx="1"/>
          </p:nvPr>
        </p:nvSpPr>
        <p:spPr>
          <a:xfrm>
            <a:off x="686112" y="4343713"/>
            <a:ext cx="5487333" cy="4115425"/>
          </a:xfrm>
          <a:solidFill>
            <a:srgbClr val="FFFFFF"/>
          </a:solidFill>
          <a:ln>
            <a:solidFill>
              <a:srgbClr val="000000"/>
            </a:solidFill>
          </a:ln>
        </p:spPr>
        <p:txBody>
          <a:bodyPr lIns="90856" tIns="45428" rIns="90856" bIns="45428"/>
          <a:lstStyle/>
          <a:p>
            <a:endParaRPr lang="en-US">
              <a:latin typeface="Times New Roman" charset="0"/>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2"/>
          <p:cNvSpPr>
            <a:spLocks noGrp="1" noRot="1" noChangeAspect="1" noChangeArrowheads="1"/>
          </p:cNvSpPr>
          <p:nvPr>
            <p:ph type="sldImg"/>
          </p:nvPr>
        </p:nvSpPr>
        <p:spPr>
          <a:solidFill>
            <a:srgbClr val="FFFFFF"/>
          </a:solidFill>
          <a:ln/>
        </p:spPr>
      </p:sp>
      <p:sp>
        <p:nvSpPr>
          <p:cNvPr id="64515" name="Rectangle 3"/>
          <p:cNvSpPr>
            <a:spLocks noGrp="1" noChangeArrowheads="1"/>
          </p:cNvSpPr>
          <p:nvPr>
            <p:ph type="body" idx="1"/>
          </p:nvPr>
        </p:nvSpPr>
        <p:spPr>
          <a:xfrm>
            <a:off x="686112" y="4343713"/>
            <a:ext cx="5485778" cy="4113862"/>
          </a:xfrm>
          <a:solidFill>
            <a:srgbClr val="FFFFFF"/>
          </a:solidFill>
          <a:ln>
            <a:solidFill>
              <a:srgbClr val="000000"/>
            </a:solidFill>
          </a:ln>
        </p:spPr>
        <p:txBody>
          <a:bodyPr lIns="91431" tIns="45716" rIns="91431" bIns="45716"/>
          <a:lstStyle/>
          <a:p>
            <a:endParaRPr lang="en-US">
              <a:latin typeface="Times New Roman" charset="0"/>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2"/>
          <p:cNvSpPr>
            <a:spLocks noGrp="1" noRot="1" noChangeAspect="1" noChangeArrowheads="1"/>
          </p:cNvSpPr>
          <p:nvPr>
            <p:ph type="sldImg"/>
          </p:nvPr>
        </p:nvSpPr>
        <p:spPr>
          <a:xfrm>
            <a:off x="1143000" y="684213"/>
            <a:ext cx="4572000" cy="3429000"/>
          </a:xfrm>
          <a:solidFill>
            <a:srgbClr val="FFFFFF"/>
          </a:solidFill>
          <a:ln/>
        </p:spPr>
      </p:sp>
      <p:sp>
        <p:nvSpPr>
          <p:cNvPr id="66563" name="Rectangle 3"/>
          <p:cNvSpPr>
            <a:spLocks noGrp="1" noChangeArrowheads="1"/>
          </p:cNvSpPr>
          <p:nvPr>
            <p:ph type="body" idx="1"/>
          </p:nvPr>
        </p:nvSpPr>
        <p:spPr>
          <a:xfrm>
            <a:off x="686112" y="4343713"/>
            <a:ext cx="5487333" cy="4115425"/>
          </a:xfrm>
          <a:solidFill>
            <a:srgbClr val="FFFFFF"/>
          </a:solidFill>
          <a:ln>
            <a:solidFill>
              <a:srgbClr val="000000"/>
            </a:solidFill>
          </a:ln>
        </p:spPr>
        <p:txBody>
          <a:bodyPr lIns="90856" tIns="45428" rIns="90856" bIns="45428"/>
          <a:lstStyle/>
          <a:p>
            <a:endParaRPr lang="en-US">
              <a:latin typeface="Times New Roman" charset="0"/>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2"/>
          <p:cNvSpPr>
            <a:spLocks noGrp="1" noRot="1" noChangeAspect="1" noChangeArrowheads="1"/>
          </p:cNvSpPr>
          <p:nvPr>
            <p:ph type="sldImg"/>
          </p:nvPr>
        </p:nvSpPr>
        <p:spPr>
          <a:xfrm>
            <a:off x="1143000" y="684213"/>
            <a:ext cx="4572000" cy="3429000"/>
          </a:xfrm>
          <a:solidFill>
            <a:srgbClr val="FFFFFF"/>
          </a:solidFill>
          <a:ln/>
        </p:spPr>
      </p:sp>
      <p:sp>
        <p:nvSpPr>
          <p:cNvPr id="68611" name="Rectangle 3"/>
          <p:cNvSpPr>
            <a:spLocks noGrp="1" noChangeArrowheads="1"/>
          </p:cNvSpPr>
          <p:nvPr>
            <p:ph type="body" idx="1"/>
          </p:nvPr>
        </p:nvSpPr>
        <p:spPr>
          <a:xfrm>
            <a:off x="686112" y="4343713"/>
            <a:ext cx="5487333" cy="4115425"/>
          </a:xfrm>
          <a:solidFill>
            <a:srgbClr val="FFFFFF"/>
          </a:solidFill>
          <a:ln>
            <a:solidFill>
              <a:srgbClr val="000000"/>
            </a:solidFill>
          </a:ln>
        </p:spPr>
        <p:txBody>
          <a:bodyPr lIns="90856" tIns="45428" rIns="90856" bIns="45428"/>
          <a:lstStyle/>
          <a:p>
            <a:endParaRPr lang="en-US">
              <a:latin typeface="Times New Roman" charset="0"/>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2"/>
          <p:cNvSpPr>
            <a:spLocks noGrp="1" noRot="1" noChangeAspect="1" noChangeArrowheads="1"/>
          </p:cNvSpPr>
          <p:nvPr>
            <p:ph type="sldImg"/>
          </p:nvPr>
        </p:nvSpPr>
        <p:spPr>
          <a:xfrm>
            <a:off x="1143000" y="684213"/>
            <a:ext cx="4572000" cy="3429000"/>
          </a:xfrm>
          <a:solidFill>
            <a:srgbClr val="FFFFFF"/>
          </a:solidFill>
          <a:ln/>
        </p:spPr>
      </p:sp>
      <p:sp>
        <p:nvSpPr>
          <p:cNvPr id="70659" name="Rectangle 3"/>
          <p:cNvSpPr>
            <a:spLocks noGrp="1" noChangeArrowheads="1"/>
          </p:cNvSpPr>
          <p:nvPr>
            <p:ph type="body" idx="1"/>
          </p:nvPr>
        </p:nvSpPr>
        <p:spPr>
          <a:xfrm>
            <a:off x="686112" y="4343713"/>
            <a:ext cx="5487333" cy="4115425"/>
          </a:xfrm>
          <a:solidFill>
            <a:srgbClr val="FFFFFF"/>
          </a:solidFill>
          <a:ln>
            <a:solidFill>
              <a:srgbClr val="000000"/>
            </a:solidFill>
          </a:ln>
        </p:spPr>
        <p:txBody>
          <a:bodyPr lIns="90856" tIns="45428" rIns="90856" bIns="45428"/>
          <a:lstStyle/>
          <a:p>
            <a:r>
              <a:rPr lang="en-US">
                <a:latin typeface="Times New Roman" charset="0"/>
              </a:rPr>
              <a:t>How would you define a firewall? Depending on the environment and requirements the type of firewall, vendor, and implementation will be different.  The good news is that all firewalls generally function the same.  They all permit or allow communications.  The implementations, configuration, and capabilities all vary.</a:t>
            </a:r>
          </a:p>
          <a:p>
            <a:endParaRPr lang="en-US">
              <a:latin typeface="Times New Roman" charset="0"/>
            </a:endParaRPr>
          </a:p>
          <a:p>
            <a:r>
              <a:rPr lang="en-US">
                <a:latin typeface="Times New Roman" charset="0"/>
              </a:rPr>
              <a:t>One thing you should always keep in mind when assessing firewalls, is the big picture, or the overall architecture. Firewalls are just one layer of security in the infrastructure. For example, if there is a VPN concentrator in the architecture, you need to think about whether the traffic coming to the firewall is encrypted or not, etc.</a:t>
            </a:r>
          </a:p>
          <a:p>
            <a:endParaRPr lang="en-US">
              <a:latin typeface="Times New Roman" charset="0"/>
            </a:endParaRPr>
          </a:p>
          <a:p>
            <a:r>
              <a:rPr lang="en-US">
                <a:latin typeface="Times New Roman" charset="0"/>
              </a:rPr>
              <a:t>Many times, you will notice that once a firewall is bypassed, it is fairly trivial to access any of the devices the firewall was trying to protect. This is known as ‘crunchy outside, soft and chewy inside’. Again, I will stress that you need to pay attention to the overall architecture when assessing the firewall.</a:t>
            </a:r>
          </a:p>
          <a:p>
            <a:endParaRPr lang="en-US">
              <a:latin typeface="Times New Roman" charset="0"/>
            </a:endParaRPr>
          </a:p>
          <a:p>
            <a:r>
              <a:rPr lang="en-US">
                <a:latin typeface="Times New Roman" charset="0"/>
              </a:rPr>
              <a:t>Many are based on *NIX operating systems (i.e., customized kernel).</a:t>
            </a:r>
          </a:p>
          <a:p>
            <a:endParaRPr lang="en-US">
              <a:latin typeface="Times New Roman" charset="0"/>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2"/>
          <p:cNvSpPr>
            <a:spLocks noGrp="1" noRot="1" noChangeAspect="1" noChangeArrowheads="1"/>
          </p:cNvSpPr>
          <p:nvPr>
            <p:ph type="sldImg"/>
          </p:nvPr>
        </p:nvSpPr>
        <p:spPr>
          <a:xfrm>
            <a:off x="1143000" y="684213"/>
            <a:ext cx="4572000" cy="3429000"/>
          </a:xfrm>
          <a:solidFill>
            <a:srgbClr val="FFFFFF"/>
          </a:solidFill>
          <a:ln/>
        </p:spPr>
      </p:sp>
      <p:sp>
        <p:nvSpPr>
          <p:cNvPr id="72707" name="Rectangle 3"/>
          <p:cNvSpPr>
            <a:spLocks noGrp="1" noChangeArrowheads="1"/>
          </p:cNvSpPr>
          <p:nvPr>
            <p:ph type="body" idx="1"/>
          </p:nvPr>
        </p:nvSpPr>
        <p:spPr>
          <a:xfrm>
            <a:off x="914815" y="4343713"/>
            <a:ext cx="5028370" cy="4115425"/>
          </a:xfrm>
          <a:solidFill>
            <a:srgbClr val="FFFFFF"/>
          </a:solidFill>
          <a:ln>
            <a:solidFill>
              <a:srgbClr val="000000"/>
            </a:solidFill>
          </a:ln>
        </p:spPr>
        <p:txBody>
          <a:bodyPr/>
          <a:lstStyle/>
          <a:p>
            <a:endParaRPr lang="en-US">
              <a:latin typeface="Times New Roman" charset="0"/>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2"/>
          <p:cNvSpPr>
            <a:spLocks noGrp="1" noRot="1" noChangeAspect="1" noChangeArrowheads="1"/>
          </p:cNvSpPr>
          <p:nvPr>
            <p:ph type="sldImg"/>
          </p:nvPr>
        </p:nvSpPr>
        <p:spPr>
          <a:xfrm>
            <a:off x="1143000" y="684213"/>
            <a:ext cx="4572000" cy="3429000"/>
          </a:xfrm>
          <a:solidFill>
            <a:srgbClr val="FFFFFF"/>
          </a:solidFill>
          <a:ln/>
        </p:spPr>
      </p:sp>
      <p:sp>
        <p:nvSpPr>
          <p:cNvPr id="74755" name="Rectangle 3"/>
          <p:cNvSpPr>
            <a:spLocks noGrp="1" noChangeArrowheads="1"/>
          </p:cNvSpPr>
          <p:nvPr>
            <p:ph type="body" idx="1"/>
          </p:nvPr>
        </p:nvSpPr>
        <p:spPr>
          <a:xfrm>
            <a:off x="686112" y="4343713"/>
            <a:ext cx="5487333" cy="4115425"/>
          </a:xfrm>
          <a:solidFill>
            <a:srgbClr val="FFFFFF"/>
          </a:solidFill>
          <a:ln>
            <a:solidFill>
              <a:srgbClr val="000000"/>
            </a:solidFill>
          </a:ln>
        </p:spPr>
        <p:txBody>
          <a:bodyPr lIns="90856" tIns="45428" rIns="90856" bIns="45428"/>
          <a:lstStyle/>
          <a:p>
            <a:endParaRPr lang="en-US">
              <a:latin typeface="Times New Roman" charset="0"/>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2"/>
          <p:cNvSpPr>
            <a:spLocks noGrp="1" noRot="1" noChangeAspect="1" noChangeArrowheads="1" noTextEdit="1"/>
          </p:cNvSpPr>
          <p:nvPr>
            <p:ph type="sldImg"/>
          </p:nvPr>
        </p:nvSpPr>
        <p:spPr>
          <a:xfrm>
            <a:off x="1144588" y="684213"/>
            <a:ext cx="4572000" cy="3429000"/>
          </a:xfrm>
          <a:solidFill>
            <a:srgbClr val="FFFFFF"/>
          </a:solidFill>
          <a:ln/>
        </p:spPr>
      </p:sp>
      <p:sp>
        <p:nvSpPr>
          <p:cNvPr id="76803" name="Rectangle 3"/>
          <p:cNvSpPr>
            <a:spLocks noGrp="1" noChangeArrowheads="1"/>
          </p:cNvSpPr>
          <p:nvPr>
            <p:ph type="body" idx="1"/>
          </p:nvPr>
        </p:nvSpPr>
        <p:spPr>
          <a:xfrm>
            <a:off x="914815" y="4343713"/>
            <a:ext cx="5028370" cy="4115425"/>
          </a:xfrm>
          <a:solidFill>
            <a:srgbClr val="FFFFFF"/>
          </a:solidFill>
          <a:ln>
            <a:solidFill>
              <a:srgbClr val="000000"/>
            </a:solidFill>
          </a:ln>
        </p:spPr>
        <p:txBody>
          <a:bodyPr lIns="85940" tIns="42971" rIns="85940" bIns="42971"/>
          <a:lstStyle/>
          <a:p>
            <a:r>
              <a:rPr lang="en-US">
                <a:latin typeface="Times New Roman" charset="0"/>
              </a:rPr>
              <a:t>Packet filtering firewalls are fairly common. The are also called packet filters and are usually stateless. Packet filters function by directing packets based on information such as source/destination IP addresses and/or ports, and are fairly cheap to deploy. Their advantage mainly lies in being fast and scalable. This is very helpful for large networks. One downside is that the administrator needs to have good knowledge of protocols the firewall is encountering. </a:t>
            </a: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2"/>
          <p:cNvSpPr>
            <a:spLocks noGrp="1" noRot="1" noChangeAspect="1" noChangeArrowheads="1" noTextEdit="1"/>
          </p:cNvSpPr>
          <p:nvPr>
            <p:ph type="sldImg"/>
          </p:nvPr>
        </p:nvSpPr>
        <p:spPr>
          <a:xfrm>
            <a:off x="1144588" y="684213"/>
            <a:ext cx="4572000" cy="3429000"/>
          </a:xfrm>
          <a:solidFill>
            <a:srgbClr val="FFFFFF"/>
          </a:solidFill>
          <a:ln/>
        </p:spPr>
      </p:sp>
      <p:sp>
        <p:nvSpPr>
          <p:cNvPr id="78851" name="Rectangle 3"/>
          <p:cNvSpPr>
            <a:spLocks noGrp="1" noChangeArrowheads="1"/>
          </p:cNvSpPr>
          <p:nvPr>
            <p:ph type="body" idx="1"/>
          </p:nvPr>
        </p:nvSpPr>
        <p:spPr>
          <a:xfrm>
            <a:off x="914815" y="4343713"/>
            <a:ext cx="5028370" cy="4115425"/>
          </a:xfrm>
          <a:solidFill>
            <a:srgbClr val="FFFFFF"/>
          </a:solidFill>
          <a:ln>
            <a:solidFill>
              <a:srgbClr val="000000"/>
            </a:solidFill>
          </a:ln>
        </p:spPr>
        <p:txBody>
          <a:bodyPr lIns="85940" tIns="42971" rIns="85940" bIns="42971"/>
          <a:lstStyle/>
          <a:p>
            <a:r>
              <a:rPr lang="en-US">
                <a:latin typeface="Times New Roman" charset="0"/>
              </a:rPr>
              <a:t>Stateful inspection firewalls attempt to bridge packet filter technology and protocol analysis technology. </a:t>
            </a: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 2"/>
          <p:cNvSpPr>
            <a:spLocks noGrp="1" noRot="1" noChangeAspect="1" noChangeArrowheads="1" noTextEdit="1"/>
          </p:cNvSpPr>
          <p:nvPr>
            <p:ph type="sldImg"/>
          </p:nvPr>
        </p:nvSpPr>
        <p:spPr>
          <a:xfrm>
            <a:off x="1144588" y="684213"/>
            <a:ext cx="4572000" cy="3429000"/>
          </a:xfrm>
          <a:solidFill>
            <a:srgbClr val="FFFFFF"/>
          </a:solidFill>
          <a:ln/>
        </p:spPr>
      </p:sp>
      <p:sp>
        <p:nvSpPr>
          <p:cNvPr id="80899" name="Rectangle 3"/>
          <p:cNvSpPr>
            <a:spLocks noGrp="1" noChangeArrowheads="1"/>
          </p:cNvSpPr>
          <p:nvPr>
            <p:ph type="body" idx="1"/>
          </p:nvPr>
        </p:nvSpPr>
        <p:spPr>
          <a:xfrm>
            <a:off x="914815" y="4343713"/>
            <a:ext cx="5028370" cy="4115425"/>
          </a:xfrm>
          <a:solidFill>
            <a:srgbClr val="FFFFFF"/>
          </a:solidFill>
          <a:ln>
            <a:solidFill>
              <a:srgbClr val="000000"/>
            </a:solidFill>
          </a:ln>
        </p:spPr>
        <p:txBody>
          <a:bodyPr lIns="85940" tIns="42971" rIns="85940" bIns="42971"/>
          <a:lstStyle/>
          <a:p>
            <a:r>
              <a:rPr lang="en-US">
                <a:latin typeface="Times New Roman" charset="0"/>
              </a:rPr>
              <a:t>Application-layer filtering, or protocol-based firewalls are well-respected. There is a reason for this;</a:t>
            </a:r>
          </a:p>
          <a:p>
            <a:r>
              <a:rPr lang="en-US">
                <a:latin typeface="Times New Roman" charset="0"/>
              </a:rPr>
              <a:t>the protocol analysis ability. OK, this is the biggest reason. Otherwise, protocol based firewalls are fairly expensive, processing intensive, and not really scalable.</a:t>
            </a: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Rot="1" noChangeAspect="1" noChangeArrowheads="1"/>
          </p:cNvSpPr>
          <p:nvPr>
            <p:ph type="sldImg"/>
          </p:nvPr>
        </p:nvSpPr>
        <p:spPr>
          <a:xfrm>
            <a:off x="1143000" y="684213"/>
            <a:ext cx="4572000" cy="3429000"/>
          </a:xfrm>
          <a:solidFill>
            <a:srgbClr val="FFFFFF"/>
          </a:solidFill>
          <a:ln/>
        </p:spPr>
      </p:sp>
      <p:sp>
        <p:nvSpPr>
          <p:cNvPr id="27651" name="Rectangle 3"/>
          <p:cNvSpPr>
            <a:spLocks noGrp="1" noChangeArrowheads="1"/>
          </p:cNvSpPr>
          <p:nvPr>
            <p:ph type="body" idx="1"/>
          </p:nvPr>
        </p:nvSpPr>
        <p:spPr>
          <a:xfrm>
            <a:off x="686112" y="4343713"/>
            <a:ext cx="5487333" cy="4115425"/>
          </a:xfrm>
          <a:solidFill>
            <a:srgbClr val="FFFFFF"/>
          </a:solidFill>
          <a:ln>
            <a:solidFill>
              <a:srgbClr val="000000"/>
            </a:solidFill>
          </a:ln>
        </p:spPr>
        <p:txBody>
          <a:bodyPr lIns="90856" tIns="45428" rIns="90856" bIns="45428"/>
          <a:lstStyle/>
          <a:p>
            <a:endParaRPr lang="en-US">
              <a:latin typeface="Times New Roman" charset="0"/>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Rectangle 2"/>
          <p:cNvSpPr>
            <a:spLocks noGrp="1" noRot="1" noChangeAspect="1" noChangeArrowheads="1"/>
          </p:cNvSpPr>
          <p:nvPr>
            <p:ph type="sldImg"/>
          </p:nvPr>
        </p:nvSpPr>
        <p:spPr>
          <a:xfrm>
            <a:off x="1143000" y="684213"/>
            <a:ext cx="4572000" cy="3429000"/>
          </a:xfrm>
          <a:solidFill>
            <a:srgbClr val="FFFFFF"/>
          </a:solidFill>
          <a:ln/>
        </p:spPr>
      </p:sp>
      <p:sp>
        <p:nvSpPr>
          <p:cNvPr id="82947" name="Rectangle 3"/>
          <p:cNvSpPr>
            <a:spLocks noGrp="1" noChangeArrowheads="1"/>
          </p:cNvSpPr>
          <p:nvPr>
            <p:ph type="body" idx="1"/>
          </p:nvPr>
        </p:nvSpPr>
        <p:spPr>
          <a:xfrm>
            <a:off x="686112" y="4343713"/>
            <a:ext cx="5487333" cy="4115425"/>
          </a:xfrm>
          <a:solidFill>
            <a:srgbClr val="FFFFFF"/>
          </a:solidFill>
          <a:ln>
            <a:solidFill>
              <a:srgbClr val="000000"/>
            </a:solidFill>
          </a:ln>
        </p:spPr>
        <p:txBody>
          <a:bodyPr lIns="90856" tIns="45428" rIns="90856" bIns="45428"/>
          <a:lstStyle/>
          <a:p>
            <a:r>
              <a:rPr lang="en-US">
                <a:latin typeface="Times New Roman" charset="0"/>
              </a:rPr>
              <a:t>There are too many different types of firewalls to go through auditing each and every one.  What makes this worse is that each  vendor has chosen to implement packet filtering in their own way.  Rule structures, management ports, proxy settings, default configurations are all different.  I recommend downloading the configuration documentation for the particular vendor that you are performing an assessment of before hand to familiarize yourself with the unique syntax of that specific firewall.  </a:t>
            </a:r>
          </a:p>
          <a:p>
            <a:endParaRPr lang="en-US">
              <a:latin typeface="Times New Roman" charset="0"/>
            </a:endParaRPr>
          </a:p>
          <a:p>
            <a:r>
              <a:rPr lang="en-US">
                <a:latin typeface="Times New Roman" charset="0"/>
              </a:rPr>
              <a:t>On the positive side, all firewalls do the same thing.  At the core all of the firewalls are either allowing or denying communications despite how it is implemented.  This makes it easy to review a firewall that you have not seen before as long as you thoroughly understand TCP/IP and the concept how a firewall should work.</a:t>
            </a: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Rectangle 2"/>
          <p:cNvSpPr>
            <a:spLocks noGrp="1" noRot="1" noChangeAspect="1" noChangeArrowheads="1"/>
          </p:cNvSpPr>
          <p:nvPr>
            <p:ph type="sldImg"/>
          </p:nvPr>
        </p:nvSpPr>
        <p:spPr>
          <a:xfrm>
            <a:off x="1143000" y="684213"/>
            <a:ext cx="4572000" cy="3429000"/>
          </a:xfrm>
          <a:solidFill>
            <a:srgbClr val="FFFFFF"/>
          </a:solidFill>
          <a:ln/>
        </p:spPr>
      </p:sp>
      <p:sp>
        <p:nvSpPr>
          <p:cNvPr id="84995" name="Rectangle 3"/>
          <p:cNvSpPr>
            <a:spLocks noGrp="1" noChangeArrowheads="1"/>
          </p:cNvSpPr>
          <p:nvPr>
            <p:ph type="body" idx="1"/>
          </p:nvPr>
        </p:nvSpPr>
        <p:spPr>
          <a:xfrm>
            <a:off x="686112" y="4343713"/>
            <a:ext cx="5487333" cy="4115425"/>
          </a:xfrm>
          <a:solidFill>
            <a:srgbClr val="FFFFFF"/>
          </a:solidFill>
          <a:ln>
            <a:solidFill>
              <a:srgbClr val="000000"/>
            </a:solidFill>
          </a:ln>
        </p:spPr>
        <p:txBody>
          <a:bodyPr lIns="90856" tIns="45428" rIns="90856" bIns="45428"/>
          <a:lstStyle/>
          <a:p>
            <a:endParaRPr lang="en-US">
              <a:latin typeface="Times New Roman" charset="0"/>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2"/>
          <p:cNvSpPr>
            <a:spLocks noGrp="1" noRot="1" noChangeAspect="1" noChangeArrowheads="1"/>
          </p:cNvSpPr>
          <p:nvPr>
            <p:ph type="sldImg"/>
          </p:nvPr>
        </p:nvSpPr>
        <p:spPr>
          <a:xfrm>
            <a:off x="1143000" y="684213"/>
            <a:ext cx="4572000" cy="3429000"/>
          </a:xfrm>
          <a:solidFill>
            <a:srgbClr val="FFFFFF"/>
          </a:solidFill>
          <a:ln/>
        </p:spPr>
      </p:sp>
      <p:sp>
        <p:nvSpPr>
          <p:cNvPr id="87043" name="Rectangle 3"/>
          <p:cNvSpPr>
            <a:spLocks noGrp="1" noChangeArrowheads="1"/>
          </p:cNvSpPr>
          <p:nvPr>
            <p:ph type="body" idx="1"/>
          </p:nvPr>
        </p:nvSpPr>
        <p:spPr>
          <a:xfrm>
            <a:off x="914815" y="4343713"/>
            <a:ext cx="5028370" cy="4115425"/>
          </a:xfrm>
          <a:solidFill>
            <a:srgbClr val="FFFFFF"/>
          </a:solidFill>
          <a:ln>
            <a:solidFill>
              <a:srgbClr val="000000"/>
            </a:solidFill>
          </a:ln>
        </p:spPr>
        <p:txBody>
          <a:bodyPr/>
          <a:lstStyle/>
          <a:p>
            <a:endParaRPr lang="en-US">
              <a:latin typeface="Times New Roman" charset="0"/>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Rectangle 2"/>
          <p:cNvSpPr>
            <a:spLocks noGrp="1" noRot="1" noChangeAspect="1" noChangeArrowheads="1"/>
          </p:cNvSpPr>
          <p:nvPr>
            <p:ph type="sldImg"/>
          </p:nvPr>
        </p:nvSpPr>
        <p:spPr>
          <a:xfrm>
            <a:off x="1143000" y="684213"/>
            <a:ext cx="4572000" cy="3429000"/>
          </a:xfrm>
          <a:solidFill>
            <a:srgbClr val="FFFFFF"/>
          </a:solidFill>
          <a:ln/>
        </p:spPr>
      </p:sp>
      <p:sp>
        <p:nvSpPr>
          <p:cNvPr id="89091" name="Rectangle 3"/>
          <p:cNvSpPr>
            <a:spLocks noGrp="1" noChangeArrowheads="1"/>
          </p:cNvSpPr>
          <p:nvPr>
            <p:ph type="body" idx="1"/>
          </p:nvPr>
        </p:nvSpPr>
        <p:spPr>
          <a:xfrm>
            <a:off x="686112" y="4343713"/>
            <a:ext cx="5487333" cy="4115425"/>
          </a:xfrm>
          <a:solidFill>
            <a:srgbClr val="FFFFFF"/>
          </a:solidFill>
          <a:ln>
            <a:solidFill>
              <a:srgbClr val="000000"/>
            </a:solidFill>
          </a:ln>
        </p:spPr>
        <p:txBody>
          <a:bodyPr lIns="90856" tIns="45428" rIns="90856" bIns="45428"/>
          <a:lstStyle/>
          <a:p>
            <a:endParaRPr lang="en-US">
              <a:latin typeface="Times New Roman" charset="0"/>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Rectangle 2"/>
          <p:cNvSpPr>
            <a:spLocks noGrp="1" noRot="1" noChangeAspect="1" noChangeArrowheads="1"/>
          </p:cNvSpPr>
          <p:nvPr>
            <p:ph type="sldImg"/>
          </p:nvPr>
        </p:nvSpPr>
        <p:spPr>
          <a:xfrm>
            <a:off x="1143000" y="684213"/>
            <a:ext cx="4572000" cy="3429000"/>
          </a:xfrm>
          <a:solidFill>
            <a:srgbClr val="FFFFFF"/>
          </a:solidFill>
          <a:ln/>
        </p:spPr>
      </p:sp>
      <p:sp>
        <p:nvSpPr>
          <p:cNvPr id="91139" name="Rectangle 3"/>
          <p:cNvSpPr>
            <a:spLocks noGrp="1" noChangeArrowheads="1"/>
          </p:cNvSpPr>
          <p:nvPr>
            <p:ph type="body" idx="1"/>
          </p:nvPr>
        </p:nvSpPr>
        <p:spPr>
          <a:xfrm>
            <a:off x="686112" y="4343713"/>
            <a:ext cx="5487333" cy="4115425"/>
          </a:xfrm>
          <a:solidFill>
            <a:srgbClr val="FFFFFF"/>
          </a:solidFill>
          <a:ln>
            <a:solidFill>
              <a:srgbClr val="000000"/>
            </a:solidFill>
          </a:ln>
        </p:spPr>
        <p:txBody>
          <a:bodyPr lIns="90856" tIns="45428" rIns="90856" bIns="45428"/>
          <a:lstStyle/>
          <a:p>
            <a:endParaRPr lang="en-US">
              <a:latin typeface="Times New Roman" charset="0"/>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Rectangle 2"/>
          <p:cNvSpPr>
            <a:spLocks noGrp="1" noRot="1" noChangeAspect="1" noChangeArrowheads="1"/>
          </p:cNvSpPr>
          <p:nvPr>
            <p:ph type="sldImg"/>
          </p:nvPr>
        </p:nvSpPr>
        <p:spPr>
          <a:xfrm>
            <a:off x="1143000" y="684213"/>
            <a:ext cx="4572000" cy="3429000"/>
          </a:xfrm>
          <a:solidFill>
            <a:srgbClr val="FFFFFF"/>
          </a:solidFill>
          <a:ln/>
        </p:spPr>
      </p:sp>
      <p:sp>
        <p:nvSpPr>
          <p:cNvPr id="93187" name="Rectangle 3"/>
          <p:cNvSpPr>
            <a:spLocks noGrp="1" noChangeArrowheads="1"/>
          </p:cNvSpPr>
          <p:nvPr>
            <p:ph type="body" idx="1"/>
          </p:nvPr>
        </p:nvSpPr>
        <p:spPr>
          <a:xfrm>
            <a:off x="914815" y="4343713"/>
            <a:ext cx="5028370" cy="4115425"/>
          </a:xfrm>
          <a:solidFill>
            <a:srgbClr val="FFFFFF"/>
          </a:solidFill>
          <a:ln>
            <a:solidFill>
              <a:srgbClr val="000000"/>
            </a:solidFill>
          </a:ln>
        </p:spPr>
        <p:txBody>
          <a:bodyPr/>
          <a:lstStyle/>
          <a:p>
            <a:endParaRPr lang="en-US">
              <a:latin typeface="Times New Roman" charset="0"/>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Rectangle 2"/>
          <p:cNvSpPr>
            <a:spLocks noGrp="1" noRot="1" noChangeAspect="1" noChangeArrowheads="1"/>
          </p:cNvSpPr>
          <p:nvPr>
            <p:ph type="sldImg"/>
          </p:nvPr>
        </p:nvSpPr>
        <p:spPr>
          <a:xfrm>
            <a:off x="1143000" y="684213"/>
            <a:ext cx="4572000" cy="3429000"/>
          </a:xfrm>
          <a:solidFill>
            <a:srgbClr val="FFFFFF"/>
          </a:solidFill>
          <a:ln/>
        </p:spPr>
      </p:sp>
      <p:sp>
        <p:nvSpPr>
          <p:cNvPr id="95235" name="Rectangle 3"/>
          <p:cNvSpPr>
            <a:spLocks noGrp="1" noChangeArrowheads="1"/>
          </p:cNvSpPr>
          <p:nvPr>
            <p:ph type="body" idx="1"/>
          </p:nvPr>
        </p:nvSpPr>
        <p:spPr>
          <a:xfrm>
            <a:off x="686112" y="4343713"/>
            <a:ext cx="5487333" cy="4115425"/>
          </a:xfrm>
          <a:solidFill>
            <a:srgbClr val="FFFFFF"/>
          </a:solidFill>
          <a:ln>
            <a:solidFill>
              <a:srgbClr val="000000"/>
            </a:solidFill>
          </a:ln>
        </p:spPr>
        <p:txBody>
          <a:bodyPr lIns="90856" tIns="45428" rIns="90856" bIns="45428"/>
          <a:lstStyle/>
          <a:p>
            <a:endParaRPr lang="en-US">
              <a:latin typeface="Times New Roman" charset="0"/>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Rectangle 2"/>
          <p:cNvSpPr>
            <a:spLocks noGrp="1" noRot="1" noChangeAspect="1" noChangeArrowheads="1"/>
          </p:cNvSpPr>
          <p:nvPr>
            <p:ph type="sldImg"/>
          </p:nvPr>
        </p:nvSpPr>
        <p:spPr>
          <a:xfrm>
            <a:off x="1143000" y="684213"/>
            <a:ext cx="4572000" cy="3429000"/>
          </a:xfrm>
          <a:solidFill>
            <a:srgbClr val="FFFFFF"/>
          </a:solidFill>
          <a:ln/>
        </p:spPr>
      </p:sp>
      <p:sp>
        <p:nvSpPr>
          <p:cNvPr id="97283" name="Rectangle 3"/>
          <p:cNvSpPr>
            <a:spLocks noGrp="1" noChangeArrowheads="1"/>
          </p:cNvSpPr>
          <p:nvPr>
            <p:ph type="body" idx="1"/>
          </p:nvPr>
        </p:nvSpPr>
        <p:spPr>
          <a:xfrm>
            <a:off x="686112" y="4343713"/>
            <a:ext cx="5487333" cy="4115425"/>
          </a:xfrm>
          <a:solidFill>
            <a:srgbClr val="FFFFFF"/>
          </a:solidFill>
          <a:ln>
            <a:solidFill>
              <a:srgbClr val="000000"/>
            </a:solidFill>
          </a:ln>
        </p:spPr>
        <p:txBody>
          <a:bodyPr lIns="90856" tIns="45428" rIns="90856" bIns="45428"/>
          <a:lstStyle/>
          <a:p>
            <a:endParaRPr lang="en-US">
              <a:latin typeface="Times New Roman" charset="0"/>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Rectangle 2"/>
          <p:cNvSpPr>
            <a:spLocks noGrp="1" noRot="1" noChangeAspect="1" noChangeArrowheads="1"/>
          </p:cNvSpPr>
          <p:nvPr>
            <p:ph type="sldImg"/>
          </p:nvPr>
        </p:nvSpPr>
        <p:spPr>
          <a:xfrm>
            <a:off x="1143000" y="684213"/>
            <a:ext cx="4572000" cy="3429000"/>
          </a:xfrm>
          <a:solidFill>
            <a:srgbClr val="FFFFFF"/>
          </a:solidFill>
          <a:ln/>
        </p:spPr>
      </p:sp>
      <p:sp>
        <p:nvSpPr>
          <p:cNvPr id="99331" name="Rectangle 3"/>
          <p:cNvSpPr>
            <a:spLocks noGrp="1" noChangeArrowheads="1"/>
          </p:cNvSpPr>
          <p:nvPr>
            <p:ph type="body" idx="1"/>
          </p:nvPr>
        </p:nvSpPr>
        <p:spPr>
          <a:xfrm>
            <a:off x="686112" y="4343713"/>
            <a:ext cx="5487333" cy="4115425"/>
          </a:xfrm>
          <a:solidFill>
            <a:srgbClr val="FFFFFF"/>
          </a:solidFill>
          <a:ln>
            <a:solidFill>
              <a:srgbClr val="000000"/>
            </a:solidFill>
          </a:ln>
        </p:spPr>
        <p:txBody>
          <a:bodyPr lIns="90856" tIns="45428" rIns="90856" bIns="45428"/>
          <a:lstStyle/>
          <a:p>
            <a:pPr>
              <a:lnSpc>
                <a:spcPct val="90000"/>
              </a:lnSpc>
            </a:pPr>
            <a:endParaRPr lang="en-US">
              <a:latin typeface="Times New Roman" charset="0"/>
            </a:endParaRPr>
          </a:p>
          <a:p>
            <a:endParaRPr lang="en-US">
              <a:latin typeface="Times New Roman" charset="0"/>
            </a:endParaRPr>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Rectangle 2"/>
          <p:cNvSpPr>
            <a:spLocks noGrp="1" noRot="1" noChangeAspect="1" noChangeArrowheads="1"/>
          </p:cNvSpPr>
          <p:nvPr>
            <p:ph type="sldImg"/>
          </p:nvPr>
        </p:nvSpPr>
        <p:spPr>
          <a:xfrm>
            <a:off x="1143000" y="684213"/>
            <a:ext cx="4572000" cy="3429000"/>
          </a:xfrm>
          <a:solidFill>
            <a:srgbClr val="FFFFFF"/>
          </a:solidFill>
          <a:ln/>
        </p:spPr>
      </p:sp>
      <p:sp>
        <p:nvSpPr>
          <p:cNvPr id="101379" name="Rectangle 3"/>
          <p:cNvSpPr>
            <a:spLocks noGrp="1" noChangeArrowheads="1"/>
          </p:cNvSpPr>
          <p:nvPr>
            <p:ph type="body" idx="1"/>
          </p:nvPr>
        </p:nvSpPr>
        <p:spPr>
          <a:xfrm>
            <a:off x="686112" y="4343713"/>
            <a:ext cx="5487333" cy="4115425"/>
          </a:xfrm>
          <a:solidFill>
            <a:srgbClr val="FFFFFF"/>
          </a:solidFill>
          <a:ln>
            <a:solidFill>
              <a:srgbClr val="000000"/>
            </a:solidFill>
          </a:ln>
        </p:spPr>
        <p:txBody>
          <a:bodyPr lIns="90856" tIns="45428" rIns="90856" bIns="45428"/>
          <a:lstStyle/>
          <a:p>
            <a:pPr>
              <a:lnSpc>
                <a:spcPct val="90000"/>
              </a:lnSpc>
            </a:pPr>
            <a:r>
              <a:rPr lang="en-US" dirty="0" err="1">
                <a:latin typeface="Times New Roman" charset="0"/>
              </a:rPr>
              <a:t>Egressor</a:t>
            </a:r>
            <a:endParaRPr lang="en-US" dirty="0">
              <a:latin typeface="Times New Roman" charset="0"/>
            </a:endParaRPr>
          </a:p>
          <a:p>
            <a:pPr marL="730171" lvl="1" indent="-280835"/>
            <a:r>
              <a:rPr lang="en-US" dirty="0">
                <a:latin typeface="Times New Roman" charset="0"/>
              </a:rPr>
              <a:t>http://</a:t>
            </a:r>
            <a:r>
              <a:rPr lang="en-US" dirty="0" err="1">
                <a:latin typeface="Times New Roman" charset="0"/>
              </a:rPr>
              <a:t>packetfactory.net/Projects/Egressor</a:t>
            </a:r>
            <a:endParaRPr lang="en-US" dirty="0">
              <a:latin typeface="Times New Roman" charset="0"/>
            </a:endParaRPr>
          </a:p>
          <a:p>
            <a:pPr marL="730171" lvl="1" indent="-280835"/>
            <a:r>
              <a:rPr lang="en-US" dirty="0" smtClean="0">
                <a:latin typeface="Times New Roman" charset="0"/>
              </a:rPr>
              <a:t>Old </a:t>
            </a:r>
            <a:r>
              <a:rPr lang="en-US" dirty="0">
                <a:latin typeface="Times New Roman" charset="0"/>
              </a:rPr>
              <a:t>tool, many errors with compilation</a:t>
            </a:r>
          </a:p>
          <a:p>
            <a:pPr marL="730171" lvl="1" indent="-280835"/>
            <a:r>
              <a:rPr lang="en-US" dirty="0">
                <a:latin typeface="Times New Roman" charset="0"/>
              </a:rPr>
              <a:t>Tests egress filtering</a:t>
            </a:r>
          </a:p>
          <a:p>
            <a:pPr lvl="2"/>
            <a:r>
              <a:rPr lang="en-US" dirty="0">
                <a:latin typeface="Times New Roman" charset="0"/>
              </a:rPr>
              <a:t>If egress filters are poorly configured, a </a:t>
            </a:r>
            <a:r>
              <a:rPr lang="en-US" dirty="0" err="1">
                <a:latin typeface="Times New Roman" charset="0"/>
              </a:rPr>
              <a:t>DoS</a:t>
            </a:r>
            <a:r>
              <a:rPr lang="en-US" dirty="0">
                <a:latin typeface="Times New Roman" charset="0"/>
              </a:rPr>
              <a:t> attack could be launched from internally</a:t>
            </a:r>
          </a:p>
          <a:p>
            <a:pPr lvl="2"/>
            <a:endParaRPr lang="en-US" dirty="0">
              <a:latin typeface="Times New Roman" charset="0"/>
            </a:endParaRPr>
          </a:p>
          <a:p>
            <a:pPr>
              <a:lnSpc>
                <a:spcPct val="90000"/>
              </a:lnSpc>
            </a:pPr>
            <a:r>
              <a:rPr lang="en-US" dirty="0">
                <a:latin typeface="Times New Roman" charset="0"/>
              </a:rPr>
              <a:t>Nemesis</a:t>
            </a:r>
          </a:p>
          <a:p>
            <a:pPr marL="730171" lvl="1" indent="-280835"/>
            <a:r>
              <a:rPr lang="en-US" dirty="0">
                <a:latin typeface="Times New Roman" charset="0"/>
              </a:rPr>
              <a:t>http://</a:t>
            </a:r>
            <a:r>
              <a:rPr lang="en-US" dirty="0" err="1">
                <a:latin typeface="Times New Roman" charset="0"/>
              </a:rPr>
              <a:t>jeff.wwti.com</a:t>
            </a:r>
            <a:r>
              <a:rPr lang="en-US" dirty="0">
                <a:latin typeface="Times New Roman" charset="0"/>
              </a:rPr>
              <a:t>/nemesis/</a:t>
            </a:r>
          </a:p>
          <a:p>
            <a:pPr marL="730171" lvl="1" indent="-280835"/>
            <a:r>
              <a:rPr lang="en-US" dirty="0">
                <a:latin typeface="Times New Roman" charset="0"/>
              </a:rPr>
              <a:t>Old tool, compilation errors</a:t>
            </a:r>
          </a:p>
          <a:p>
            <a:pPr marL="730171" lvl="1" indent="-280835"/>
            <a:r>
              <a:rPr lang="en-US" dirty="0">
                <a:latin typeface="Times New Roman" charset="0"/>
              </a:rPr>
              <a:t>Generates and spoofs packets</a:t>
            </a:r>
          </a:p>
          <a:p>
            <a:pPr lvl="2"/>
            <a:r>
              <a:rPr lang="en-US" dirty="0">
                <a:latin typeface="Times New Roman" charset="0"/>
              </a:rPr>
              <a:t>Can be used effectively with </a:t>
            </a:r>
            <a:r>
              <a:rPr lang="en-US" dirty="0" err="1">
                <a:latin typeface="Times New Roman" charset="0"/>
              </a:rPr>
              <a:t>fragroute</a:t>
            </a:r>
            <a:r>
              <a:rPr lang="en-US" dirty="0">
                <a:latin typeface="Times New Roman" charset="0"/>
              </a:rPr>
              <a:t> for testing</a:t>
            </a:r>
          </a:p>
          <a:p>
            <a:pPr lvl="2"/>
            <a:endParaRPr lang="en-US" dirty="0">
              <a:latin typeface="Times New Roman" charset="0"/>
            </a:endParaRPr>
          </a:p>
          <a:p>
            <a:pPr lvl="2"/>
            <a:endParaRPr lang="en-US" dirty="0">
              <a:latin typeface="Times New Roman" charset="0"/>
            </a:endParaRPr>
          </a:p>
          <a:p>
            <a:pPr>
              <a:lnSpc>
                <a:spcPct val="90000"/>
              </a:lnSpc>
            </a:pPr>
            <a:r>
              <a:rPr lang="en-US" dirty="0" err="1">
                <a:latin typeface="Times New Roman" charset="0"/>
              </a:rPr>
              <a:t>lsrscan</a:t>
            </a:r>
            <a:endParaRPr lang="en-US" dirty="0">
              <a:latin typeface="Times New Roman" charset="0"/>
            </a:endParaRPr>
          </a:p>
          <a:p>
            <a:pPr marL="730171" lvl="1" indent="-280835"/>
            <a:r>
              <a:rPr lang="en-US" dirty="0">
                <a:latin typeface="Times New Roman" charset="0"/>
              </a:rPr>
              <a:t>http://</a:t>
            </a:r>
            <a:r>
              <a:rPr lang="en-US" dirty="0" err="1">
                <a:latin typeface="Times New Roman" charset="0"/>
              </a:rPr>
              <a:t>synacklabs.net/projects/lsrscan</a:t>
            </a:r>
            <a:endParaRPr lang="en-US" dirty="0">
              <a:latin typeface="Times New Roman" charset="0"/>
            </a:endParaRPr>
          </a:p>
          <a:p>
            <a:pPr marL="730171" lvl="1" indent="-280835"/>
            <a:r>
              <a:rPr lang="en-US" dirty="0">
                <a:latin typeface="Times New Roman" charset="0"/>
              </a:rPr>
              <a:t>Checks hosts to determine responses to source routed frames</a:t>
            </a:r>
          </a:p>
          <a:p>
            <a:pPr lvl="2"/>
            <a:r>
              <a:rPr lang="en-US" dirty="0">
                <a:latin typeface="Times New Roman" charset="0"/>
              </a:rPr>
              <a:t>Reversing source routes opens up hosts to spoofing attacks</a:t>
            </a:r>
          </a:p>
          <a:p>
            <a:pPr lvl="2"/>
            <a:r>
              <a:rPr lang="en-US" dirty="0">
                <a:latin typeface="Times New Roman" charset="0"/>
              </a:rPr>
              <a:t>Forwarding source routed frames can expose internal-only IP addresses</a:t>
            </a: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Grp="1" noRot="1" noChangeAspect="1" noChangeArrowheads="1"/>
          </p:cNvSpPr>
          <p:nvPr>
            <p:ph type="sldImg"/>
          </p:nvPr>
        </p:nvSpPr>
        <p:spPr>
          <a:xfrm>
            <a:off x="1143000" y="684213"/>
            <a:ext cx="4572000" cy="3429000"/>
          </a:xfrm>
          <a:solidFill>
            <a:srgbClr val="FFFFFF"/>
          </a:solidFill>
          <a:ln/>
        </p:spPr>
      </p:sp>
      <p:sp>
        <p:nvSpPr>
          <p:cNvPr id="29699" name="Rectangle 3"/>
          <p:cNvSpPr>
            <a:spLocks noGrp="1" noChangeArrowheads="1"/>
          </p:cNvSpPr>
          <p:nvPr>
            <p:ph type="body" idx="1"/>
          </p:nvPr>
        </p:nvSpPr>
        <p:spPr>
          <a:xfrm>
            <a:off x="686112" y="4343713"/>
            <a:ext cx="5487333" cy="4115425"/>
          </a:xfrm>
          <a:solidFill>
            <a:srgbClr val="FFFFFF"/>
          </a:solidFill>
          <a:ln>
            <a:solidFill>
              <a:srgbClr val="000000"/>
            </a:solidFill>
          </a:ln>
        </p:spPr>
        <p:txBody>
          <a:bodyPr lIns="90856" tIns="45428" rIns="90856" bIns="45428"/>
          <a:lstStyle/>
          <a:p>
            <a:r>
              <a:rPr lang="en-US">
                <a:latin typeface="Times New Roman" charset="0"/>
              </a:rPr>
              <a:t>At their core, the above description is accurate for these devices.  However it is important to note that most devices can provide more capability.  For example most switches can now perform basic routing, trunking, VLAN segmentation, and other features that have implications on security.  Likewise routers can do more then route packets.  They can share routing information with additional protocols such as BGP RIP or OSPF, they can implement simple access control lists to deny communications, providing NAT, load balancing, and failover capabilities.</a:t>
            </a:r>
          </a:p>
          <a:p>
            <a:endParaRPr lang="en-US">
              <a:latin typeface="Times New Roman" charset="0"/>
            </a:endParaRPr>
          </a:p>
          <a:p>
            <a:r>
              <a:rPr lang="en-US">
                <a:latin typeface="Times New Roman" charset="0"/>
              </a:rPr>
              <a:t>In any case the configuration and use of these devices on a network can impact the security of the network.</a:t>
            </a:r>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Rectangle 2"/>
          <p:cNvSpPr>
            <a:spLocks noGrp="1" noRot="1" noChangeAspect="1" noChangeArrowheads="1"/>
          </p:cNvSpPr>
          <p:nvPr>
            <p:ph type="sldImg"/>
          </p:nvPr>
        </p:nvSpPr>
        <p:spPr>
          <a:xfrm>
            <a:off x="1143000" y="684213"/>
            <a:ext cx="4572000" cy="3429000"/>
          </a:xfrm>
          <a:solidFill>
            <a:srgbClr val="FFFFFF"/>
          </a:solidFill>
          <a:ln/>
        </p:spPr>
      </p:sp>
      <p:sp>
        <p:nvSpPr>
          <p:cNvPr id="103427" name="Rectangle 3"/>
          <p:cNvSpPr>
            <a:spLocks noGrp="1" noChangeArrowheads="1"/>
          </p:cNvSpPr>
          <p:nvPr>
            <p:ph type="body" idx="1"/>
          </p:nvPr>
        </p:nvSpPr>
        <p:spPr>
          <a:xfrm>
            <a:off x="686112" y="4343713"/>
            <a:ext cx="5487333" cy="4115425"/>
          </a:xfrm>
          <a:solidFill>
            <a:srgbClr val="FFFFFF"/>
          </a:solidFill>
          <a:ln>
            <a:solidFill>
              <a:srgbClr val="000000"/>
            </a:solidFill>
          </a:ln>
        </p:spPr>
        <p:txBody>
          <a:bodyPr lIns="90856" tIns="45428" rIns="90856" bIns="45428"/>
          <a:lstStyle/>
          <a:p>
            <a:endParaRPr lang="en-US">
              <a:latin typeface="Times New Roman" charset="0"/>
            </a:endParaRPr>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Rectangle 2"/>
          <p:cNvSpPr>
            <a:spLocks noGrp="1" noRot="1" noChangeAspect="1" noChangeArrowheads="1"/>
          </p:cNvSpPr>
          <p:nvPr>
            <p:ph type="sldImg"/>
          </p:nvPr>
        </p:nvSpPr>
        <p:spPr>
          <a:xfrm>
            <a:off x="1143000" y="684213"/>
            <a:ext cx="4572000" cy="3429000"/>
          </a:xfrm>
          <a:solidFill>
            <a:srgbClr val="FFFFFF"/>
          </a:solidFill>
          <a:ln/>
        </p:spPr>
      </p:sp>
      <p:sp>
        <p:nvSpPr>
          <p:cNvPr id="105475" name="Rectangle 3"/>
          <p:cNvSpPr>
            <a:spLocks noGrp="1" noChangeArrowheads="1"/>
          </p:cNvSpPr>
          <p:nvPr>
            <p:ph type="body" idx="1"/>
          </p:nvPr>
        </p:nvSpPr>
        <p:spPr>
          <a:xfrm>
            <a:off x="686112" y="4343713"/>
            <a:ext cx="5487333" cy="4115425"/>
          </a:xfrm>
          <a:solidFill>
            <a:srgbClr val="FFFFFF"/>
          </a:solidFill>
          <a:ln>
            <a:solidFill>
              <a:srgbClr val="000000"/>
            </a:solidFill>
          </a:ln>
        </p:spPr>
        <p:txBody>
          <a:bodyPr lIns="90856" tIns="45428" rIns="90856" bIns="45428"/>
          <a:lstStyle/>
          <a:p>
            <a:endParaRPr lang="en-US">
              <a:latin typeface="Times New Roman" charset="0"/>
            </a:endParaRPr>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Rectangle 2"/>
          <p:cNvSpPr>
            <a:spLocks noGrp="1" noRot="1" noChangeAspect="1" noChangeArrowheads="1"/>
          </p:cNvSpPr>
          <p:nvPr>
            <p:ph type="sldImg"/>
          </p:nvPr>
        </p:nvSpPr>
        <p:spPr>
          <a:xfrm>
            <a:off x="1143000" y="684213"/>
            <a:ext cx="4572000" cy="3429000"/>
          </a:xfrm>
          <a:solidFill>
            <a:srgbClr val="FFFFFF"/>
          </a:solidFill>
          <a:ln/>
        </p:spPr>
      </p:sp>
      <p:sp>
        <p:nvSpPr>
          <p:cNvPr id="107523" name="Rectangle 3"/>
          <p:cNvSpPr>
            <a:spLocks noGrp="1" noChangeArrowheads="1"/>
          </p:cNvSpPr>
          <p:nvPr>
            <p:ph type="body" idx="1"/>
          </p:nvPr>
        </p:nvSpPr>
        <p:spPr>
          <a:xfrm>
            <a:off x="686112" y="4343713"/>
            <a:ext cx="5487333" cy="4115425"/>
          </a:xfrm>
          <a:solidFill>
            <a:srgbClr val="FFFFFF"/>
          </a:solidFill>
          <a:ln>
            <a:solidFill>
              <a:srgbClr val="000000"/>
            </a:solidFill>
          </a:ln>
        </p:spPr>
        <p:txBody>
          <a:bodyPr lIns="90856" tIns="45428" rIns="90856" bIns="45428"/>
          <a:lstStyle/>
          <a:p>
            <a:endParaRPr lang="en-US">
              <a:latin typeface="Times New Roman" charset="0"/>
            </a:endParaRPr>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0" name="Rectangle 2"/>
          <p:cNvSpPr>
            <a:spLocks noGrp="1" noRot="1" noChangeAspect="1" noChangeArrowheads="1"/>
          </p:cNvSpPr>
          <p:nvPr>
            <p:ph type="sldImg"/>
          </p:nvPr>
        </p:nvSpPr>
        <p:spPr>
          <a:solidFill>
            <a:srgbClr val="FFFFFF"/>
          </a:solidFill>
          <a:ln/>
        </p:spPr>
      </p:sp>
      <p:sp>
        <p:nvSpPr>
          <p:cNvPr id="109571" name="Rectangle 3"/>
          <p:cNvSpPr>
            <a:spLocks noGrp="1" noChangeArrowheads="1"/>
          </p:cNvSpPr>
          <p:nvPr>
            <p:ph type="body" idx="1"/>
          </p:nvPr>
        </p:nvSpPr>
        <p:spPr>
          <a:xfrm>
            <a:off x="686112" y="4343713"/>
            <a:ext cx="5485778" cy="4113862"/>
          </a:xfrm>
          <a:solidFill>
            <a:srgbClr val="FFFFFF"/>
          </a:solidFill>
          <a:ln>
            <a:solidFill>
              <a:srgbClr val="000000"/>
            </a:solidFill>
          </a:ln>
        </p:spPr>
        <p:txBody>
          <a:bodyPr lIns="91431" tIns="45716" rIns="91431" bIns="45716"/>
          <a:lstStyle/>
          <a:p>
            <a:endParaRPr lang="en-US">
              <a:latin typeface="Times New Roman" charset="0"/>
            </a:endParaRPr>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Rectangle 2"/>
          <p:cNvSpPr>
            <a:spLocks noGrp="1" noRot="1" noChangeAspect="1" noChangeArrowheads="1"/>
          </p:cNvSpPr>
          <p:nvPr>
            <p:ph type="sldImg"/>
          </p:nvPr>
        </p:nvSpPr>
        <p:spPr>
          <a:xfrm>
            <a:off x="1143000" y="684213"/>
            <a:ext cx="4572000" cy="3429000"/>
          </a:xfrm>
          <a:solidFill>
            <a:srgbClr val="FFFFFF"/>
          </a:solidFill>
          <a:ln/>
        </p:spPr>
      </p:sp>
      <p:sp>
        <p:nvSpPr>
          <p:cNvPr id="111619" name="Rectangle 3"/>
          <p:cNvSpPr>
            <a:spLocks noGrp="1" noChangeArrowheads="1"/>
          </p:cNvSpPr>
          <p:nvPr>
            <p:ph type="body" idx="1"/>
          </p:nvPr>
        </p:nvSpPr>
        <p:spPr>
          <a:xfrm>
            <a:off x="686112" y="4343713"/>
            <a:ext cx="5487333" cy="4115425"/>
          </a:xfrm>
          <a:solidFill>
            <a:srgbClr val="FFFFFF"/>
          </a:solidFill>
          <a:ln>
            <a:solidFill>
              <a:srgbClr val="000000"/>
            </a:solidFill>
          </a:ln>
        </p:spPr>
        <p:txBody>
          <a:bodyPr lIns="90856" tIns="45428" rIns="90856" bIns="45428"/>
          <a:lstStyle/>
          <a:p>
            <a:endParaRPr lang="en-US">
              <a:latin typeface="Times New Roman" charset="0"/>
            </a:endParaRPr>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6" name="Rectangle 2"/>
          <p:cNvSpPr>
            <a:spLocks noGrp="1" noChangeArrowheads="1"/>
          </p:cNvSpPr>
          <p:nvPr>
            <p:ph type="body" idx="1"/>
          </p:nvPr>
        </p:nvSpPr>
        <p:spPr>
          <a:xfrm>
            <a:off x="654996" y="4837815"/>
            <a:ext cx="5521561" cy="3175695"/>
          </a:xfrm>
          <a:noFill/>
          <a:ln/>
        </p:spPr>
        <p:txBody>
          <a:bodyPr lIns="85169" tIns="42584" rIns="85169" bIns="42584"/>
          <a:lstStyle/>
          <a:p>
            <a:endParaRPr lang="en-US">
              <a:latin typeface="Times New Roman" charset="0"/>
            </a:endParaRPr>
          </a:p>
        </p:txBody>
      </p:sp>
      <p:sp>
        <p:nvSpPr>
          <p:cNvPr id="113667" name="Rectangle 3"/>
          <p:cNvSpPr>
            <a:spLocks noGrp="1" noRot="1" noChangeAspect="1" noChangeArrowheads="1"/>
          </p:cNvSpPr>
          <p:nvPr>
            <p:ph type="sldImg"/>
          </p:nvPr>
        </p:nvSpPr>
        <p:spPr>
          <a:xfrm>
            <a:off x="1116013" y="1074738"/>
            <a:ext cx="4656137" cy="3492500"/>
          </a:xfrm>
          <a:ln/>
        </p:spPr>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4" name="Rectangle 2"/>
          <p:cNvSpPr>
            <a:spLocks noGrp="1" noRot="1" noChangeAspect="1" noChangeArrowheads="1"/>
          </p:cNvSpPr>
          <p:nvPr>
            <p:ph type="sldImg"/>
          </p:nvPr>
        </p:nvSpPr>
        <p:spPr>
          <a:xfrm>
            <a:off x="1143000" y="684213"/>
            <a:ext cx="4572000" cy="3429000"/>
          </a:xfrm>
          <a:solidFill>
            <a:srgbClr val="FFFFFF"/>
          </a:solidFill>
          <a:ln/>
        </p:spPr>
      </p:sp>
      <p:sp>
        <p:nvSpPr>
          <p:cNvPr id="115715" name="Rectangle 3"/>
          <p:cNvSpPr>
            <a:spLocks noGrp="1" noChangeArrowheads="1"/>
          </p:cNvSpPr>
          <p:nvPr>
            <p:ph type="body" idx="1"/>
          </p:nvPr>
        </p:nvSpPr>
        <p:spPr>
          <a:xfrm>
            <a:off x="914815" y="4343713"/>
            <a:ext cx="5028370" cy="4115425"/>
          </a:xfrm>
          <a:solidFill>
            <a:srgbClr val="FFFFFF"/>
          </a:solidFill>
          <a:ln>
            <a:solidFill>
              <a:srgbClr val="000000"/>
            </a:solidFill>
          </a:ln>
        </p:spPr>
        <p:txBody>
          <a:bodyPr/>
          <a:lstStyle/>
          <a:p>
            <a:endParaRPr lang="en-US">
              <a:latin typeface="Times New Roman" charset="0"/>
            </a:endParaRPr>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4" name="Rectangle 7"/>
          <p:cNvSpPr>
            <a:spLocks noGrp="1" noChangeArrowheads="1"/>
          </p:cNvSpPr>
          <p:nvPr>
            <p:ph type="sldNum" sz="quarter" idx="5"/>
          </p:nvPr>
        </p:nvSpPr>
        <p:spPr>
          <a:noFill/>
        </p:spPr>
        <p:txBody>
          <a:bodyPr/>
          <a:lstStyle/>
          <a:p>
            <a:fld id="{E93B94DF-7625-4C45-9EE6-C9EBE57DE8F5}" type="slidenum">
              <a:rPr lang="en-US"/>
              <a:pPr/>
              <a:t>53</a:t>
            </a:fld>
            <a:endParaRPr lang="en-US"/>
          </a:p>
        </p:txBody>
      </p:sp>
      <p:sp>
        <p:nvSpPr>
          <p:cNvPr id="120835" name="Rectangle 2"/>
          <p:cNvSpPr>
            <a:spLocks noGrp="1" noRot="1" noChangeAspect="1" noChangeArrowheads="1" noTextEdit="1"/>
          </p:cNvSpPr>
          <p:nvPr>
            <p:ph type="sldImg"/>
          </p:nvPr>
        </p:nvSpPr>
        <p:spPr>
          <a:ln/>
        </p:spPr>
      </p:sp>
      <p:sp>
        <p:nvSpPr>
          <p:cNvPr id="120836" name="Rectangle 3"/>
          <p:cNvSpPr>
            <a:spLocks noGrp="1" noChangeArrowheads="1"/>
          </p:cNvSpPr>
          <p:nvPr>
            <p:ph type="body" idx="1"/>
          </p:nvPr>
        </p:nvSpPr>
        <p:spPr>
          <a:noFill/>
          <a:ln/>
        </p:spPr>
        <p:txBody>
          <a:bodyPr/>
          <a:lstStyle/>
          <a:p>
            <a:pPr eaLnBrk="1" hangingPunct="1"/>
            <a:endParaRPr lang="en-US">
              <a:latin typeface="Times New Roman" charset="0"/>
            </a:endParaRPr>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2" name="Rectangle 7"/>
          <p:cNvSpPr>
            <a:spLocks noGrp="1" noChangeArrowheads="1"/>
          </p:cNvSpPr>
          <p:nvPr>
            <p:ph type="sldNum" sz="quarter" idx="5"/>
          </p:nvPr>
        </p:nvSpPr>
        <p:spPr>
          <a:noFill/>
        </p:spPr>
        <p:txBody>
          <a:bodyPr/>
          <a:lstStyle/>
          <a:p>
            <a:fld id="{092B87BE-FE0B-7442-B329-E45FC9028DF0}" type="slidenum">
              <a:rPr lang="en-US"/>
              <a:pPr/>
              <a:t>54</a:t>
            </a:fld>
            <a:endParaRPr lang="en-US"/>
          </a:p>
        </p:txBody>
      </p:sp>
      <p:sp>
        <p:nvSpPr>
          <p:cNvPr id="122883" name="Rectangle 2"/>
          <p:cNvSpPr>
            <a:spLocks noGrp="1" noRot="1" noChangeAspect="1" noChangeArrowheads="1" noTextEdit="1"/>
          </p:cNvSpPr>
          <p:nvPr>
            <p:ph type="sldImg"/>
          </p:nvPr>
        </p:nvSpPr>
        <p:spPr>
          <a:ln/>
        </p:spPr>
      </p:sp>
      <p:sp>
        <p:nvSpPr>
          <p:cNvPr id="122884" name="Rectangle 3"/>
          <p:cNvSpPr>
            <a:spLocks noGrp="1" noChangeArrowheads="1"/>
          </p:cNvSpPr>
          <p:nvPr>
            <p:ph type="body" idx="1"/>
          </p:nvPr>
        </p:nvSpPr>
        <p:spPr>
          <a:noFill/>
          <a:ln/>
        </p:spPr>
        <p:txBody>
          <a:bodyPr/>
          <a:lstStyle/>
          <a:p>
            <a:pPr eaLnBrk="1" hangingPunct="1"/>
            <a:endParaRPr lang="en-US">
              <a:latin typeface="Times New Roman" charset="0"/>
            </a:endParaRPr>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30" name="Rectangle 7"/>
          <p:cNvSpPr>
            <a:spLocks noGrp="1" noChangeArrowheads="1"/>
          </p:cNvSpPr>
          <p:nvPr>
            <p:ph type="sldNum" sz="quarter" idx="5"/>
          </p:nvPr>
        </p:nvSpPr>
        <p:spPr>
          <a:noFill/>
        </p:spPr>
        <p:txBody>
          <a:bodyPr/>
          <a:lstStyle/>
          <a:p>
            <a:fld id="{50C51E2A-5A33-9748-AE9E-2B677D811BAE}" type="slidenum">
              <a:rPr lang="en-US"/>
              <a:pPr/>
              <a:t>55</a:t>
            </a:fld>
            <a:endParaRPr lang="en-US"/>
          </a:p>
        </p:txBody>
      </p:sp>
      <p:sp>
        <p:nvSpPr>
          <p:cNvPr id="124931" name="Rectangle 2"/>
          <p:cNvSpPr>
            <a:spLocks noGrp="1" noRot="1" noChangeAspect="1" noChangeArrowheads="1" noTextEdit="1"/>
          </p:cNvSpPr>
          <p:nvPr>
            <p:ph type="sldImg"/>
          </p:nvPr>
        </p:nvSpPr>
        <p:spPr>
          <a:ln/>
        </p:spPr>
      </p:sp>
      <p:sp>
        <p:nvSpPr>
          <p:cNvPr id="124932" name="Rectangle 3"/>
          <p:cNvSpPr>
            <a:spLocks noGrp="1" noChangeArrowheads="1"/>
          </p:cNvSpPr>
          <p:nvPr>
            <p:ph type="body" idx="1"/>
          </p:nvPr>
        </p:nvSpPr>
        <p:spPr>
          <a:noFill/>
          <a:ln/>
        </p:spPr>
        <p:txBody>
          <a:bodyPr/>
          <a:lstStyle/>
          <a:p>
            <a:pPr eaLnBrk="1" hangingPunct="1"/>
            <a:endParaRPr lang="en-US">
              <a:latin typeface="Times New Roman"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Grp="1" noRot="1" noChangeAspect="1" noChangeArrowheads="1"/>
          </p:cNvSpPr>
          <p:nvPr>
            <p:ph type="sldImg"/>
          </p:nvPr>
        </p:nvSpPr>
        <p:spPr>
          <a:xfrm>
            <a:off x="1143000" y="684213"/>
            <a:ext cx="4572000" cy="3429000"/>
          </a:xfrm>
          <a:solidFill>
            <a:srgbClr val="FFFFFF"/>
          </a:solidFill>
          <a:ln/>
        </p:spPr>
      </p:sp>
      <p:sp>
        <p:nvSpPr>
          <p:cNvPr id="31747" name="Rectangle 3"/>
          <p:cNvSpPr>
            <a:spLocks noGrp="1" noChangeArrowheads="1"/>
          </p:cNvSpPr>
          <p:nvPr>
            <p:ph type="body" idx="1"/>
          </p:nvPr>
        </p:nvSpPr>
        <p:spPr>
          <a:xfrm>
            <a:off x="686112" y="4343713"/>
            <a:ext cx="5487333" cy="4115425"/>
          </a:xfrm>
          <a:solidFill>
            <a:srgbClr val="FFFFFF"/>
          </a:solidFill>
          <a:ln>
            <a:solidFill>
              <a:srgbClr val="000000"/>
            </a:solidFill>
          </a:ln>
        </p:spPr>
        <p:txBody>
          <a:bodyPr lIns="90856" tIns="45428" rIns="90856" bIns="45428"/>
          <a:lstStyle/>
          <a:p>
            <a:endParaRPr lang="en-US">
              <a:latin typeface="Times New Roman" charset="0"/>
            </a:endParaRPr>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6" name="Rectangle 7"/>
          <p:cNvSpPr>
            <a:spLocks noGrp="1" noChangeArrowheads="1"/>
          </p:cNvSpPr>
          <p:nvPr>
            <p:ph type="sldNum" sz="quarter" idx="5"/>
          </p:nvPr>
        </p:nvSpPr>
        <p:spPr>
          <a:noFill/>
        </p:spPr>
        <p:txBody>
          <a:bodyPr/>
          <a:lstStyle/>
          <a:p>
            <a:fld id="{FC67A38B-A84E-8B49-A196-4A0EE82CC493}" type="slidenum">
              <a:rPr lang="en-US"/>
              <a:pPr/>
              <a:t>58</a:t>
            </a:fld>
            <a:endParaRPr lang="en-US"/>
          </a:p>
        </p:txBody>
      </p:sp>
      <p:sp>
        <p:nvSpPr>
          <p:cNvPr id="129027" name="Rectangle 2"/>
          <p:cNvSpPr>
            <a:spLocks noGrp="1" noRot="1" noChangeAspect="1" noChangeArrowheads="1" noTextEdit="1"/>
          </p:cNvSpPr>
          <p:nvPr>
            <p:ph type="sldImg"/>
          </p:nvPr>
        </p:nvSpPr>
        <p:spPr>
          <a:ln/>
        </p:spPr>
      </p:sp>
      <p:sp>
        <p:nvSpPr>
          <p:cNvPr id="129028" name="Rectangle 3"/>
          <p:cNvSpPr>
            <a:spLocks noGrp="1" noChangeArrowheads="1"/>
          </p:cNvSpPr>
          <p:nvPr>
            <p:ph type="body" idx="1"/>
          </p:nvPr>
        </p:nvSpPr>
        <p:spPr>
          <a:noFill/>
          <a:ln/>
        </p:spPr>
        <p:txBody>
          <a:bodyPr/>
          <a:lstStyle/>
          <a:p>
            <a:pPr eaLnBrk="1" hangingPunct="1"/>
            <a:endParaRPr lang="en-US">
              <a:latin typeface="Times New Roman" charset="0"/>
            </a:endParaRPr>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074" name="Rectangle 7"/>
          <p:cNvSpPr>
            <a:spLocks noGrp="1" noChangeArrowheads="1"/>
          </p:cNvSpPr>
          <p:nvPr>
            <p:ph type="sldNum" sz="quarter" idx="5"/>
          </p:nvPr>
        </p:nvSpPr>
        <p:spPr>
          <a:noFill/>
        </p:spPr>
        <p:txBody>
          <a:bodyPr/>
          <a:lstStyle/>
          <a:p>
            <a:fld id="{3C32AADB-3946-774E-A3FF-774FA81E6494}" type="slidenum">
              <a:rPr lang="en-US"/>
              <a:pPr/>
              <a:t>59</a:t>
            </a:fld>
            <a:endParaRPr lang="en-US"/>
          </a:p>
        </p:txBody>
      </p:sp>
      <p:sp>
        <p:nvSpPr>
          <p:cNvPr id="131075" name="Rectangle 2"/>
          <p:cNvSpPr>
            <a:spLocks noGrp="1" noRot="1" noChangeAspect="1" noChangeArrowheads="1" noTextEdit="1"/>
          </p:cNvSpPr>
          <p:nvPr>
            <p:ph type="sldImg"/>
          </p:nvPr>
        </p:nvSpPr>
        <p:spPr>
          <a:ln/>
        </p:spPr>
      </p:sp>
      <p:sp>
        <p:nvSpPr>
          <p:cNvPr id="131076" name="Rectangle 3"/>
          <p:cNvSpPr>
            <a:spLocks noGrp="1" noChangeArrowheads="1"/>
          </p:cNvSpPr>
          <p:nvPr>
            <p:ph type="body" idx="1"/>
          </p:nvPr>
        </p:nvSpPr>
        <p:spPr>
          <a:noFill/>
          <a:ln/>
        </p:spPr>
        <p:txBody>
          <a:bodyPr/>
          <a:lstStyle/>
          <a:p>
            <a:pPr eaLnBrk="1" hangingPunct="1"/>
            <a:endParaRPr lang="en-US">
              <a:latin typeface="Times New Roman" charset="0"/>
            </a:endParaRPr>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9266" name="Rectangle 2"/>
          <p:cNvSpPr>
            <a:spLocks noGrp="1" noRot="1" noChangeAspect="1" noChangeArrowheads="1"/>
          </p:cNvSpPr>
          <p:nvPr>
            <p:ph type="sldImg"/>
          </p:nvPr>
        </p:nvSpPr>
        <p:spPr>
          <a:xfrm>
            <a:off x="1143000" y="684213"/>
            <a:ext cx="4572000" cy="3429000"/>
          </a:xfrm>
          <a:solidFill>
            <a:srgbClr val="FFFFFF"/>
          </a:solidFill>
          <a:ln/>
        </p:spPr>
      </p:sp>
      <p:sp>
        <p:nvSpPr>
          <p:cNvPr id="139267" name="Rectangle 3"/>
          <p:cNvSpPr>
            <a:spLocks noGrp="1" noChangeArrowheads="1"/>
          </p:cNvSpPr>
          <p:nvPr>
            <p:ph type="body" idx="1"/>
          </p:nvPr>
        </p:nvSpPr>
        <p:spPr>
          <a:xfrm>
            <a:off x="686112" y="4343713"/>
            <a:ext cx="5487333" cy="4115425"/>
          </a:xfrm>
          <a:solidFill>
            <a:srgbClr val="FFFFFF"/>
          </a:solidFill>
          <a:ln>
            <a:solidFill>
              <a:srgbClr val="000000"/>
            </a:solidFill>
          </a:ln>
        </p:spPr>
        <p:txBody>
          <a:bodyPr lIns="90856" tIns="45428" rIns="90856" bIns="45428"/>
          <a:lstStyle/>
          <a:p>
            <a:r>
              <a:rPr lang="en-US">
                <a:latin typeface="Times New Roman" charset="0"/>
              </a:rPr>
              <a:t>A VPN is a private network that utilizes an untrusted network to connect remote sites or users together.  A VPN utilizes encryption to provide a secure connection through an otherwise insecure network to expand a private network beyond its immediate geographical area.  VPNs are generally cheaper than real private networks using private lines but rely on having the same encryption system at both ends. The encryption may be performed by software or implemented with hardware. </a:t>
            </a:r>
          </a:p>
        </p:txBody>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1314" name="Rectangle 2"/>
          <p:cNvSpPr>
            <a:spLocks noGrp="1" noRot="1" noChangeAspect="1" noChangeArrowheads="1"/>
          </p:cNvSpPr>
          <p:nvPr>
            <p:ph type="sldImg"/>
          </p:nvPr>
        </p:nvSpPr>
        <p:spPr>
          <a:xfrm>
            <a:off x="1143000" y="684213"/>
            <a:ext cx="4572000" cy="3429000"/>
          </a:xfrm>
          <a:solidFill>
            <a:srgbClr val="FFFFFF"/>
          </a:solidFill>
          <a:ln/>
        </p:spPr>
      </p:sp>
      <p:sp>
        <p:nvSpPr>
          <p:cNvPr id="141315" name="Rectangle 3"/>
          <p:cNvSpPr>
            <a:spLocks noGrp="1" noChangeArrowheads="1"/>
          </p:cNvSpPr>
          <p:nvPr>
            <p:ph type="body" idx="1"/>
          </p:nvPr>
        </p:nvSpPr>
        <p:spPr>
          <a:xfrm>
            <a:off x="914815" y="4343713"/>
            <a:ext cx="5028370" cy="4115425"/>
          </a:xfrm>
          <a:solidFill>
            <a:srgbClr val="FFFFFF"/>
          </a:solidFill>
          <a:ln>
            <a:solidFill>
              <a:srgbClr val="000000"/>
            </a:solidFill>
          </a:ln>
        </p:spPr>
        <p:txBody>
          <a:bodyPr/>
          <a:lstStyle/>
          <a:p>
            <a:endParaRPr lang="en-US">
              <a:latin typeface="Times New Roman" charset="0"/>
            </a:endParaRPr>
          </a:p>
        </p:txBody>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62" name="Rectangle 2"/>
          <p:cNvSpPr>
            <a:spLocks noGrp="1" noRot="1" noChangeAspect="1" noChangeArrowheads="1"/>
          </p:cNvSpPr>
          <p:nvPr>
            <p:ph type="sldImg"/>
          </p:nvPr>
        </p:nvSpPr>
        <p:spPr>
          <a:xfrm>
            <a:off x="1143000" y="684213"/>
            <a:ext cx="4572000" cy="3429000"/>
          </a:xfrm>
          <a:solidFill>
            <a:srgbClr val="FFFFFF"/>
          </a:solidFill>
          <a:ln/>
        </p:spPr>
      </p:sp>
      <p:sp>
        <p:nvSpPr>
          <p:cNvPr id="143363" name="Rectangle 3"/>
          <p:cNvSpPr>
            <a:spLocks noGrp="1" noChangeArrowheads="1"/>
          </p:cNvSpPr>
          <p:nvPr>
            <p:ph type="body" idx="1"/>
          </p:nvPr>
        </p:nvSpPr>
        <p:spPr>
          <a:xfrm>
            <a:off x="686112" y="4343713"/>
            <a:ext cx="5487333" cy="4115425"/>
          </a:xfrm>
          <a:solidFill>
            <a:srgbClr val="FFFFFF"/>
          </a:solidFill>
          <a:ln>
            <a:solidFill>
              <a:srgbClr val="000000"/>
            </a:solidFill>
          </a:ln>
        </p:spPr>
        <p:txBody>
          <a:bodyPr lIns="90856" tIns="45428" rIns="90856" bIns="45428"/>
          <a:lstStyle/>
          <a:p>
            <a:r>
              <a:rPr lang="en-US">
                <a:latin typeface="Times New Roman" charset="0"/>
              </a:rPr>
              <a:t>Using a VPN exposes the private network to attack from any system that has the ability to connect to the VPN.  Since a VPN is an extension of a private network, the remote client has direct access to the less secure internal network of the private network.  It is critical to the security of the private network that any VPN connections be tightly controlled and monitored for suspicious activity.  </a:t>
            </a:r>
          </a:p>
          <a:p>
            <a:endParaRPr lang="en-US">
              <a:latin typeface="Times New Roman" charset="0"/>
            </a:endParaRPr>
          </a:p>
        </p:txBody>
      </p:sp>
    </p:spTree>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5410" name="Rectangle 2"/>
          <p:cNvSpPr>
            <a:spLocks noGrp="1" noRot="1" noChangeAspect="1" noChangeArrowheads="1"/>
          </p:cNvSpPr>
          <p:nvPr>
            <p:ph type="sldImg"/>
          </p:nvPr>
        </p:nvSpPr>
        <p:spPr>
          <a:xfrm>
            <a:off x="1143000" y="684213"/>
            <a:ext cx="4572000" cy="3429000"/>
          </a:xfrm>
          <a:solidFill>
            <a:srgbClr val="FFFFFF"/>
          </a:solidFill>
          <a:ln/>
        </p:spPr>
      </p:sp>
      <p:sp>
        <p:nvSpPr>
          <p:cNvPr id="145411" name="Rectangle 3"/>
          <p:cNvSpPr>
            <a:spLocks noGrp="1" noChangeArrowheads="1"/>
          </p:cNvSpPr>
          <p:nvPr>
            <p:ph type="body" idx="1"/>
          </p:nvPr>
        </p:nvSpPr>
        <p:spPr>
          <a:xfrm>
            <a:off x="686112" y="4343713"/>
            <a:ext cx="5487333" cy="4115425"/>
          </a:xfrm>
          <a:solidFill>
            <a:srgbClr val="FFFFFF"/>
          </a:solidFill>
          <a:ln>
            <a:solidFill>
              <a:srgbClr val="000000"/>
            </a:solidFill>
          </a:ln>
        </p:spPr>
        <p:txBody>
          <a:bodyPr lIns="90856" tIns="45428" rIns="90856" bIns="45428"/>
          <a:lstStyle/>
          <a:p>
            <a:endParaRPr lang="en-US">
              <a:latin typeface="Times New Roman" charset="0"/>
            </a:endParaRPr>
          </a:p>
        </p:txBody>
      </p:sp>
    </p:spTree>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7458" name="Rectangle 2"/>
          <p:cNvSpPr>
            <a:spLocks noGrp="1" noRot="1" noChangeAspect="1" noChangeArrowheads="1"/>
          </p:cNvSpPr>
          <p:nvPr>
            <p:ph type="sldImg"/>
          </p:nvPr>
        </p:nvSpPr>
        <p:spPr>
          <a:xfrm>
            <a:off x="1143000" y="684213"/>
            <a:ext cx="4572000" cy="3429000"/>
          </a:xfrm>
          <a:solidFill>
            <a:srgbClr val="FFFFFF"/>
          </a:solidFill>
          <a:ln/>
        </p:spPr>
      </p:sp>
      <p:sp>
        <p:nvSpPr>
          <p:cNvPr id="147459" name="Rectangle 3"/>
          <p:cNvSpPr>
            <a:spLocks noGrp="1" noChangeArrowheads="1"/>
          </p:cNvSpPr>
          <p:nvPr>
            <p:ph type="body" idx="1"/>
          </p:nvPr>
        </p:nvSpPr>
        <p:spPr>
          <a:xfrm>
            <a:off x="914815" y="4343713"/>
            <a:ext cx="5028370" cy="4115425"/>
          </a:xfrm>
          <a:solidFill>
            <a:srgbClr val="FFFFFF"/>
          </a:solidFill>
          <a:ln>
            <a:solidFill>
              <a:srgbClr val="000000"/>
            </a:solidFill>
          </a:ln>
        </p:spPr>
        <p:txBody>
          <a:bodyPr/>
          <a:lstStyle/>
          <a:p>
            <a:endParaRPr lang="en-US">
              <a:latin typeface="Times New Roman" charset="0"/>
            </a:endParaRPr>
          </a:p>
        </p:txBody>
      </p:sp>
    </p:spTree>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9506" name="Rectangle 2"/>
          <p:cNvSpPr>
            <a:spLocks noGrp="1" noRot="1" noChangeAspect="1" noChangeArrowheads="1"/>
          </p:cNvSpPr>
          <p:nvPr>
            <p:ph type="sldImg"/>
          </p:nvPr>
        </p:nvSpPr>
        <p:spPr>
          <a:xfrm>
            <a:off x="1143000" y="684213"/>
            <a:ext cx="4572000" cy="3429000"/>
          </a:xfrm>
          <a:solidFill>
            <a:srgbClr val="FFFFFF"/>
          </a:solidFill>
          <a:ln/>
        </p:spPr>
      </p:sp>
      <p:sp>
        <p:nvSpPr>
          <p:cNvPr id="149507" name="Rectangle 3"/>
          <p:cNvSpPr>
            <a:spLocks noGrp="1" noChangeArrowheads="1"/>
          </p:cNvSpPr>
          <p:nvPr>
            <p:ph type="body" idx="1"/>
          </p:nvPr>
        </p:nvSpPr>
        <p:spPr>
          <a:xfrm>
            <a:off x="686112" y="4343713"/>
            <a:ext cx="5487333" cy="4115425"/>
          </a:xfrm>
          <a:solidFill>
            <a:srgbClr val="FFFFFF"/>
          </a:solidFill>
          <a:ln>
            <a:solidFill>
              <a:srgbClr val="000000"/>
            </a:solidFill>
          </a:ln>
        </p:spPr>
        <p:txBody>
          <a:bodyPr lIns="90856" tIns="45428" rIns="90856" bIns="45428"/>
          <a:lstStyle/>
          <a:p>
            <a:endParaRPr lang="en-US">
              <a:latin typeface="Times New Roman" charset="0"/>
            </a:endParaRPr>
          </a:p>
        </p:txBody>
      </p:sp>
    </p:spTree>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1554" name="Rectangle 2"/>
          <p:cNvSpPr>
            <a:spLocks noGrp="1" noRot="1" noChangeAspect="1" noChangeArrowheads="1"/>
          </p:cNvSpPr>
          <p:nvPr>
            <p:ph type="sldImg"/>
          </p:nvPr>
        </p:nvSpPr>
        <p:spPr>
          <a:xfrm>
            <a:off x="1143000" y="684213"/>
            <a:ext cx="4572000" cy="3429000"/>
          </a:xfrm>
          <a:solidFill>
            <a:srgbClr val="FFFFFF"/>
          </a:solidFill>
          <a:ln/>
        </p:spPr>
      </p:sp>
      <p:sp>
        <p:nvSpPr>
          <p:cNvPr id="151555" name="Rectangle 3"/>
          <p:cNvSpPr>
            <a:spLocks noGrp="1" noChangeArrowheads="1"/>
          </p:cNvSpPr>
          <p:nvPr>
            <p:ph type="body" idx="1"/>
          </p:nvPr>
        </p:nvSpPr>
        <p:spPr>
          <a:xfrm>
            <a:off x="686112" y="4343713"/>
            <a:ext cx="5487333" cy="4115425"/>
          </a:xfrm>
          <a:solidFill>
            <a:srgbClr val="FFFFFF"/>
          </a:solidFill>
          <a:ln>
            <a:solidFill>
              <a:srgbClr val="000000"/>
            </a:solidFill>
          </a:ln>
        </p:spPr>
        <p:txBody>
          <a:bodyPr lIns="90856" tIns="45428" rIns="90856" bIns="45428"/>
          <a:lstStyle/>
          <a:p>
            <a:r>
              <a:rPr lang="en-US">
                <a:latin typeface="Times New Roman" charset="0"/>
              </a:rPr>
              <a:t>Using a VPN exposes the private network to attack from any system that has the ability to connect to the VPN.  Since a VPN is an extension of a private network, the remote client has direct access to the less secure internal network of the private network.  It is critical to the security of the private network that any VPN connections be tightly controlled and monitored for suspicious activity.  </a:t>
            </a:r>
          </a:p>
          <a:p>
            <a:endParaRPr lang="en-US">
              <a:latin typeface="Times New Roman" charset="0"/>
            </a:endParaRPr>
          </a:p>
        </p:txBody>
      </p:sp>
    </p:spTree>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02" name="Rectangle 2"/>
          <p:cNvSpPr>
            <a:spLocks noGrp="1" noRot="1" noChangeAspect="1" noChangeArrowheads="1"/>
          </p:cNvSpPr>
          <p:nvPr>
            <p:ph type="sldImg"/>
          </p:nvPr>
        </p:nvSpPr>
        <p:spPr>
          <a:xfrm>
            <a:off x="1143000" y="684213"/>
            <a:ext cx="4572000" cy="3429000"/>
          </a:xfrm>
          <a:solidFill>
            <a:srgbClr val="FFFFFF"/>
          </a:solidFill>
          <a:ln/>
        </p:spPr>
      </p:sp>
      <p:sp>
        <p:nvSpPr>
          <p:cNvPr id="153603" name="Rectangle 3"/>
          <p:cNvSpPr>
            <a:spLocks noGrp="1" noChangeArrowheads="1"/>
          </p:cNvSpPr>
          <p:nvPr>
            <p:ph type="body" idx="1"/>
          </p:nvPr>
        </p:nvSpPr>
        <p:spPr>
          <a:xfrm>
            <a:off x="686112" y="4343713"/>
            <a:ext cx="5487333" cy="4115425"/>
          </a:xfrm>
          <a:solidFill>
            <a:srgbClr val="FFFFFF"/>
          </a:solidFill>
          <a:ln>
            <a:solidFill>
              <a:srgbClr val="000000"/>
            </a:solidFill>
          </a:ln>
        </p:spPr>
        <p:txBody>
          <a:bodyPr lIns="90856" tIns="45428" rIns="90856" bIns="45428"/>
          <a:lstStyle/>
          <a:p>
            <a:endParaRPr lang="en-US">
              <a:latin typeface="Times New Roman"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p:cNvSpPr>
            <a:spLocks noGrp="1" noRot="1" noChangeAspect="1" noChangeArrowheads="1"/>
          </p:cNvSpPr>
          <p:nvPr>
            <p:ph type="sldImg"/>
          </p:nvPr>
        </p:nvSpPr>
        <p:spPr>
          <a:xfrm>
            <a:off x="1143000" y="684213"/>
            <a:ext cx="4572000" cy="3429000"/>
          </a:xfrm>
          <a:solidFill>
            <a:srgbClr val="FFFFFF"/>
          </a:solidFill>
          <a:ln/>
        </p:spPr>
      </p:sp>
      <p:sp>
        <p:nvSpPr>
          <p:cNvPr id="33795" name="Rectangle 3"/>
          <p:cNvSpPr>
            <a:spLocks noGrp="1" noChangeArrowheads="1"/>
          </p:cNvSpPr>
          <p:nvPr>
            <p:ph type="body" idx="1"/>
          </p:nvPr>
        </p:nvSpPr>
        <p:spPr>
          <a:xfrm>
            <a:off x="914815" y="4343713"/>
            <a:ext cx="5028370" cy="4115425"/>
          </a:xfrm>
          <a:solidFill>
            <a:srgbClr val="FFFFFF"/>
          </a:solidFill>
          <a:ln>
            <a:solidFill>
              <a:srgbClr val="000000"/>
            </a:solidFill>
          </a:ln>
        </p:spPr>
        <p:txBody>
          <a:bodyPr/>
          <a:lstStyle/>
          <a:p>
            <a:endParaRPr lang="en-US">
              <a:latin typeface="Times New Roman" charset="0"/>
            </a:endParaRPr>
          </a:p>
        </p:txBody>
      </p:sp>
    </p:spTree>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5650" name="Rectangle 2"/>
          <p:cNvSpPr>
            <a:spLocks noGrp="1" noRot="1" noChangeAspect="1" noChangeArrowheads="1"/>
          </p:cNvSpPr>
          <p:nvPr>
            <p:ph type="sldImg"/>
          </p:nvPr>
        </p:nvSpPr>
        <p:spPr>
          <a:xfrm>
            <a:off x="1143000" y="684213"/>
            <a:ext cx="4572000" cy="3429000"/>
          </a:xfrm>
          <a:solidFill>
            <a:srgbClr val="FFFFFF"/>
          </a:solidFill>
          <a:ln/>
        </p:spPr>
      </p:sp>
      <p:sp>
        <p:nvSpPr>
          <p:cNvPr id="155651" name="Rectangle 3"/>
          <p:cNvSpPr>
            <a:spLocks noGrp="1" noChangeArrowheads="1"/>
          </p:cNvSpPr>
          <p:nvPr>
            <p:ph type="body" idx="1"/>
          </p:nvPr>
        </p:nvSpPr>
        <p:spPr>
          <a:xfrm>
            <a:off x="914815" y="4343713"/>
            <a:ext cx="5028370" cy="4115425"/>
          </a:xfrm>
          <a:solidFill>
            <a:srgbClr val="FFFFFF"/>
          </a:solidFill>
          <a:ln>
            <a:solidFill>
              <a:srgbClr val="000000"/>
            </a:solidFill>
          </a:ln>
        </p:spPr>
        <p:txBody>
          <a:bodyPr/>
          <a:lstStyle/>
          <a:p>
            <a:endParaRPr lang="en-US">
              <a:latin typeface="Times New Roman" charset="0"/>
            </a:endParaRPr>
          </a:p>
        </p:txBody>
      </p:sp>
    </p:spTree>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7698" name="Rectangle 7"/>
          <p:cNvSpPr>
            <a:spLocks noGrp="1" noChangeArrowheads="1"/>
          </p:cNvSpPr>
          <p:nvPr>
            <p:ph type="sldNum" sz="quarter" idx="5"/>
          </p:nvPr>
        </p:nvSpPr>
        <p:spPr>
          <a:noFill/>
        </p:spPr>
        <p:txBody>
          <a:bodyPr/>
          <a:lstStyle/>
          <a:p>
            <a:fld id="{38AD1E0D-005E-B341-8AE4-CCB812D82BC9}" type="slidenum">
              <a:rPr lang="en-US"/>
              <a:pPr/>
              <a:t>75</a:t>
            </a:fld>
            <a:endParaRPr lang="en-US"/>
          </a:p>
        </p:txBody>
      </p:sp>
      <p:sp>
        <p:nvSpPr>
          <p:cNvPr id="157699" name="Rectangle 1026"/>
          <p:cNvSpPr>
            <a:spLocks noGrp="1" noRot="1" noChangeAspect="1" noChangeArrowheads="1" noTextEdit="1"/>
          </p:cNvSpPr>
          <p:nvPr>
            <p:ph type="sldImg"/>
          </p:nvPr>
        </p:nvSpPr>
        <p:spPr>
          <a:ln/>
        </p:spPr>
      </p:sp>
      <p:sp>
        <p:nvSpPr>
          <p:cNvPr id="157700" name="Rectangle 1027"/>
          <p:cNvSpPr>
            <a:spLocks noGrp="1" noChangeArrowheads="1"/>
          </p:cNvSpPr>
          <p:nvPr>
            <p:ph type="body" idx="1"/>
          </p:nvPr>
        </p:nvSpPr>
        <p:spPr>
          <a:noFill/>
          <a:ln/>
        </p:spPr>
        <p:txBody>
          <a:bodyPr/>
          <a:lstStyle/>
          <a:p>
            <a:pPr defTabSz="914274">
              <a:spcBef>
                <a:spcPct val="0"/>
              </a:spcBef>
            </a:pPr>
            <a:endParaRPr lang="en-US" dirty="0">
              <a:latin typeface="Times New Roman" charset="0"/>
            </a:endParaRPr>
          </a:p>
        </p:txBody>
      </p:sp>
    </p:spTree>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9746" name="Rectangle 2"/>
          <p:cNvSpPr>
            <a:spLocks noGrp="1" noRot="1" noChangeAspect="1" noChangeArrowheads="1"/>
          </p:cNvSpPr>
          <p:nvPr>
            <p:ph type="sldImg"/>
          </p:nvPr>
        </p:nvSpPr>
        <p:spPr>
          <a:xfrm>
            <a:off x="1143000" y="684213"/>
            <a:ext cx="4572000" cy="3429000"/>
          </a:xfrm>
          <a:solidFill>
            <a:srgbClr val="FFFFFF"/>
          </a:solidFill>
          <a:ln/>
        </p:spPr>
      </p:sp>
      <p:sp>
        <p:nvSpPr>
          <p:cNvPr id="159747" name="Rectangle 3"/>
          <p:cNvSpPr>
            <a:spLocks noGrp="1" noChangeArrowheads="1"/>
          </p:cNvSpPr>
          <p:nvPr>
            <p:ph type="body" idx="1"/>
          </p:nvPr>
        </p:nvSpPr>
        <p:spPr>
          <a:xfrm>
            <a:off x="914815" y="4343713"/>
            <a:ext cx="5028370" cy="4115425"/>
          </a:xfrm>
          <a:solidFill>
            <a:srgbClr val="FFFFFF"/>
          </a:solidFill>
          <a:ln>
            <a:solidFill>
              <a:srgbClr val="000000"/>
            </a:solidFill>
          </a:ln>
        </p:spPr>
        <p:txBody>
          <a:bodyPr/>
          <a:lstStyle/>
          <a:p>
            <a:endParaRPr lang="en-US">
              <a:latin typeface="Times New Roman" charset="0"/>
            </a:endParaRPr>
          </a:p>
        </p:txBody>
      </p:sp>
    </p:spTree>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2818" name="Rectangle 2"/>
          <p:cNvSpPr>
            <a:spLocks noGrp="1" noRot="1" noChangeAspect="1" noChangeArrowheads="1"/>
          </p:cNvSpPr>
          <p:nvPr>
            <p:ph type="sldImg"/>
          </p:nvPr>
        </p:nvSpPr>
        <p:spPr>
          <a:xfrm>
            <a:off x="1143000" y="684213"/>
            <a:ext cx="4572000" cy="3429000"/>
          </a:xfrm>
          <a:solidFill>
            <a:srgbClr val="FFFFFF"/>
          </a:solidFill>
          <a:ln/>
        </p:spPr>
      </p:sp>
      <p:sp>
        <p:nvSpPr>
          <p:cNvPr id="162819" name="Rectangle 3"/>
          <p:cNvSpPr>
            <a:spLocks noGrp="1" noChangeArrowheads="1"/>
          </p:cNvSpPr>
          <p:nvPr>
            <p:ph type="body" idx="1"/>
          </p:nvPr>
        </p:nvSpPr>
        <p:spPr>
          <a:xfrm>
            <a:off x="686112" y="4343713"/>
            <a:ext cx="5487333" cy="4115425"/>
          </a:xfrm>
          <a:solidFill>
            <a:srgbClr val="FFFFFF"/>
          </a:solidFill>
          <a:ln>
            <a:solidFill>
              <a:srgbClr val="000000"/>
            </a:solidFill>
          </a:ln>
        </p:spPr>
        <p:txBody>
          <a:bodyPr lIns="90856" tIns="45428" rIns="90856" bIns="45428"/>
          <a:lstStyle/>
          <a:p>
            <a:endParaRPr lang="en-US">
              <a:latin typeface="Times New Roman" charset="0"/>
            </a:endParaRPr>
          </a:p>
        </p:txBody>
      </p:sp>
    </p:spTree>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4866" name="Rectangle 2"/>
          <p:cNvSpPr>
            <a:spLocks noGrp="1" noRot="1" noChangeAspect="1" noChangeArrowheads="1"/>
          </p:cNvSpPr>
          <p:nvPr>
            <p:ph type="sldImg"/>
          </p:nvPr>
        </p:nvSpPr>
        <p:spPr>
          <a:xfrm>
            <a:off x="1143000" y="684213"/>
            <a:ext cx="4572000" cy="3429000"/>
          </a:xfrm>
          <a:solidFill>
            <a:srgbClr val="FFFFFF"/>
          </a:solidFill>
          <a:ln/>
        </p:spPr>
      </p:sp>
      <p:sp>
        <p:nvSpPr>
          <p:cNvPr id="164867" name="Rectangle 3"/>
          <p:cNvSpPr>
            <a:spLocks noGrp="1" noChangeArrowheads="1"/>
          </p:cNvSpPr>
          <p:nvPr>
            <p:ph type="body" idx="1"/>
          </p:nvPr>
        </p:nvSpPr>
        <p:spPr>
          <a:xfrm>
            <a:off x="686112" y="4343713"/>
            <a:ext cx="5487333" cy="4115425"/>
          </a:xfrm>
          <a:solidFill>
            <a:srgbClr val="FFFFFF"/>
          </a:solidFill>
          <a:ln>
            <a:solidFill>
              <a:srgbClr val="000000"/>
            </a:solidFill>
          </a:ln>
        </p:spPr>
        <p:txBody>
          <a:bodyPr lIns="90856" tIns="45428" rIns="90856" bIns="45428"/>
          <a:lstStyle/>
          <a:p>
            <a:endParaRPr lang="en-US">
              <a:latin typeface="Times New Roman" charset="0"/>
            </a:endParaRPr>
          </a:p>
        </p:txBody>
      </p:sp>
    </p:spTree>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6914" name="Rectangle 2"/>
          <p:cNvSpPr>
            <a:spLocks noGrp="1" noRot="1" noChangeAspect="1" noChangeArrowheads="1"/>
          </p:cNvSpPr>
          <p:nvPr>
            <p:ph type="sldImg"/>
          </p:nvPr>
        </p:nvSpPr>
        <p:spPr>
          <a:xfrm>
            <a:off x="1143000" y="684213"/>
            <a:ext cx="4572000" cy="3429000"/>
          </a:xfrm>
          <a:solidFill>
            <a:srgbClr val="FFFFFF"/>
          </a:solidFill>
          <a:ln/>
        </p:spPr>
      </p:sp>
      <p:sp>
        <p:nvSpPr>
          <p:cNvPr id="166915" name="Rectangle 3"/>
          <p:cNvSpPr>
            <a:spLocks noGrp="1" noChangeArrowheads="1"/>
          </p:cNvSpPr>
          <p:nvPr>
            <p:ph type="body" idx="1"/>
          </p:nvPr>
        </p:nvSpPr>
        <p:spPr>
          <a:xfrm>
            <a:off x="686112" y="4343713"/>
            <a:ext cx="5487333" cy="4115425"/>
          </a:xfrm>
          <a:solidFill>
            <a:srgbClr val="FFFFFF"/>
          </a:solidFill>
          <a:ln>
            <a:solidFill>
              <a:srgbClr val="000000"/>
            </a:solidFill>
          </a:ln>
        </p:spPr>
        <p:txBody>
          <a:bodyPr lIns="90856" tIns="45428" rIns="90856" bIns="45428"/>
          <a:lstStyle/>
          <a:p>
            <a:r>
              <a:rPr lang="en-US">
                <a:latin typeface="Times New Roman" charset="0"/>
              </a:rPr>
              <a:t>This discussion focuses on BIND, however there are other implementations in use that should also be assessed if discovered in use on a network.</a:t>
            </a:r>
          </a:p>
        </p:txBody>
      </p:sp>
    </p:spTree>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8962" name="Rectangle 2"/>
          <p:cNvSpPr>
            <a:spLocks noGrp="1" noRot="1" noChangeAspect="1" noChangeArrowheads="1"/>
          </p:cNvSpPr>
          <p:nvPr>
            <p:ph type="sldImg"/>
          </p:nvPr>
        </p:nvSpPr>
        <p:spPr>
          <a:xfrm>
            <a:off x="1143000" y="684213"/>
            <a:ext cx="4572000" cy="3429000"/>
          </a:xfrm>
          <a:solidFill>
            <a:srgbClr val="FFFFFF"/>
          </a:solidFill>
          <a:ln/>
        </p:spPr>
      </p:sp>
      <p:sp>
        <p:nvSpPr>
          <p:cNvPr id="168963" name="Rectangle 3"/>
          <p:cNvSpPr>
            <a:spLocks noGrp="1" noChangeArrowheads="1"/>
          </p:cNvSpPr>
          <p:nvPr>
            <p:ph type="body" idx="1"/>
          </p:nvPr>
        </p:nvSpPr>
        <p:spPr>
          <a:xfrm>
            <a:off x="686112" y="4343713"/>
            <a:ext cx="5487333" cy="4115425"/>
          </a:xfrm>
          <a:solidFill>
            <a:srgbClr val="FFFFFF"/>
          </a:solidFill>
          <a:ln>
            <a:solidFill>
              <a:srgbClr val="000000"/>
            </a:solidFill>
          </a:ln>
        </p:spPr>
        <p:txBody>
          <a:bodyPr lIns="90856" tIns="45428" rIns="90856" bIns="45428"/>
          <a:lstStyle/>
          <a:p>
            <a:r>
              <a:rPr lang="en-US">
                <a:latin typeface="Times New Roman" charset="0"/>
              </a:rPr>
              <a:t>There are many options that can be specified in the named configuration file.  I have discussed a few of the more important ones.  A good reference to creating a secure server is located at</a:t>
            </a:r>
          </a:p>
          <a:p>
            <a:r>
              <a:rPr lang="en-US">
                <a:latin typeface="Times New Roman" charset="0"/>
              </a:rPr>
              <a:t>http://www.cymru.com/Documents/secure-bind-template.html</a:t>
            </a:r>
          </a:p>
        </p:txBody>
      </p:sp>
    </p:spTree>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1010" name="Rectangle 2"/>
          <p:cNvSpPr>
            <a:spLocks noGrp="1" noRot="1" noChangeAspect="1" noChangeArrowheads="1"/>
          </p:cNvSpPr>
          <p:nvPr>
            <p:ph type="sldImg"/>
          </p:nvPr>
        </p:nvSpPr>
        <p:spPr>
          <a:xfrm>
            <a:off x="1143000" y="684213"/>
            <a:ext cx="4572000" cy="3429000"/>
          </a:xfrm>
          <a:solidFill>
            <a:srgbClr val="FFFFFF"/>
          </a:solidFill>
          <a:ln/>
        </p:spPr>
      </p:sp>
      <p:sp>
        <p:nvSpPr>
          <p:cNvPr id="171011" name="Rectangle 3"/>
          <p:cNvSpPr>
            <a:spLocks noGrp="1" noChangeArrowheads="1"/>
          </p:cNvSpPr>
          <p:nvPr>
            <p:ph type="body" idx="1"/>
          </p:nvPr>
        </p:nvSpPr>
        <p:spPr>
          <a:xfrm>
            <a:off x="686112" y="4343713"/>
            <a:ext cx="5487333" cy="4115425"/>
          </a:xfrm>
          <a:solidFill>
            <a:srgbClr val="FFFFFF"/>
          </a:solidFill>
          <a:ln>
            <a:solidFill>
              <a:srgbClr val="000000"/>
            </a:solidFill>
          </a:ln>
        </p:spPr>
        <p:txBody>
          <a:bodyPr lIns="90856" tIns="45428" rIns="90856" bIns="45428"/>
          <a:lstStyle/>
          <a:p>
            <a:r>
              <a:rPr lang="en-US">
                <a:latin typeface="Times New Roman" charset="0"/>
              </a:rPr>
              <a:t>In this case, Nmap was not very useful other than identifying that there is a service enabled and active on TCP/IDP 53.  This can be a good way to find DNS servers if you are mapping an entire network only looking for DNS servers.  Simply change from a single host to an entire subnet and review the results.</a:t>
            </a:r>
          </a:p>
        </p:txBody>
      </p:sp>
    </p:spTree>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3058" name="Rectangle 2"/>
          <p:cNvSpPr>
            <a:spLocks noGrp="1" noRot="1" noChangeAspect="1" noChangeArrowheads="1"/>
          </p:cNvSpPr>
          <p:nvPr>
            <p:ph type="sldImg"/>
          </p:nvPr>
        </p:nvSpPr>
        <p:spPr>
          <a:xfrm>
            <a:off x="1143000" y="684213"/>
            <a:ext cx="4572000" cy="3429000"/>
          </a:xfrm>
          <a:solidFill>
            <a:srgbClr val="FFFFFF"/>
          </a:solidFill>
          <a:ln/>
        </p:spPr>
      </p:sp>
      <p:sp>
        <p:nvSpPr>
          <p:cNvPr id="173059" name="Rectangle 3"/>
          <p:cNvSpPr>
            <a:spLocks noGrp="1" noChangeArrowheads="1"/>
          </p:cNvSpPr>
          <p:nvPr>
            <p:ph type="body" idx="1"/>
          </p:nvPr>
        </p:nvSpPr>
        <p:spPr>
          <a:xfrm>
            <a:off x="686112" y="4343713"/>
            <a:ext cx="5487333" cy="4115425"/>
          </a:xfrm>
          <a:solidFill>
            <a:srgbClr val="FFFFFF"/>
          </a:solidFill>
          <a:ln>
            <a:solidFill>
              <a:srgbClr val="000000"/>
            </a:solidFill>
          </a:ln>
        </p:spPr>
        <p:txBody>
          <a:bodyPr lIns="90856" tIns="45428" rIns="90856" bIns="45428"/>
          <a:lstStyle/>
          <a:p>
            <a:r>
              <a:rPr lang="en-US">
                <a:latin typeface="Times New Roman" charset="0"/>
              </a:rPr>
              <a:t>A quick nessus scan returns multiple results against a incorrectly configured DNS server.  This slide shows that recursion is allowed.  This setting can be configured on the named.conf and disabled or allowed based on ACL’s.</a:t>
            </a:r>
          </a:p>
        </p:txBody>
      </p:sp>
    </p:spTree>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5106" name="Rectangle 2"/>
          <p:cNvSpPr>
            <a:spLocks noGrp="1" noRot="1" noChangeAspect="1" noChangeArrowheads="1"/>
          </p:cNvSpPr>
          <p:nvPr>
            <p:ph type="sldImg"/>
          </p:nvPr>
        </p:nvSpPr>
        <p:spPr>
          <a:xfrm>
            <a:off x="1143000" y="684213"/>
            <a:ext cx="4572000" cy="3429000"/>
          </a:xfrm>
          <a:solidFill>
            <a:srgbClr val="FFFFFF"/>
          </a:solidFill>
          <a:ln/>
        </p:spPr>
      </p:sp>
      <p:sp>
        <p:nvSpPr>
          <p:cNvPr id="175107" name="Rectangle 3"/>
          <p:cNvSpPr>
            <a:spLocks noGrp="1" noChangeArrowheads="1"/>
          </p:cNvSpPr>
          <p:nvPr>
            <p:ph type="body" idx="1"/>
          </p:nvPr>
        </p:nvSpPr>
        <p:spPr>
          <a:xfrm>
            <a:off x="686112" y="4343713"/>
            <a:ext cx="5487333" cy="4115425"/>
          </a:xfrm>
          <a:solidFill>
            <a:srgbClr val="FFFFFF"/>
          </a:solidFill>
          <a:ln>
            <a:solidFill>
              <a:srgbClr val="000000"/>
            </a:solidFill>
          </a:ln>
        </p:spPr>
        <p:txBody>
          <a:bodyPr lIns="90856" tIns="45428" rIns="90856" bIns="45428"/>
          <a:lstStyle/>
          <a:p>
            <a:r>
              <a:rPr lang="en-US">
                <a:latin typeface="Times New Roman" charset="0"/>
              </a:rPr>
              <a:t>The detail security warning about using recursion</a:t>
            </a: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p:cNvSpPr>
            <a:spLocks noGrp="1" noRot="1" noChangeAspect="1" noChangeArrowheads="1"/>
          </p:cNvSpPr>
          <p:nvPr>
            <p:ph type="sldImg"/>
          </p:nvPr>
        </p:nvSpPr>
        <p:spPr>
          <a:xfrm>
            <a:off x="1143000" y="684213"/>
            <a:ext cx="4572000" cy="3429000"/>
          </a:xfrm>
          <a:solidFill>
            <a:srgbClr val="FFFFFF"/>
          </a:solidFill>
          <a:ln/>
        </p:spPr>
      </p:sp>
      <p:sp>
        <p:nvSpPr>
          <p:cNvPr id="35843" name="Rectangle 3"/>
          <p:cNvSpPr>
            <a:spLocks noGrp="1" noChangeArrowheads="1"/>
          </p:cNvSpPr>
          <p:nvPr>
            <p:ph type="body" idx="1"/>
          </p:nvPr>
        </p:nvSpPr>
        <p:spPr>
          <a:xfrm>
            <a:off x="686112" y="4343713"/>
            <a:ext cx="5487333" cy="4115425"/>
          </a:xfrm>
          <a:solidFill>
            <a:srgbClr val="FFFFFF"/>
          </a:solidFill>
          <a:ln>
            <a:solidFill>
              <a:srgbClr val="000000"/>
            </a:solidFill>
          </a:ln>
        </p:spPr>
        <p:txBody>
          <a:bodyPr lIns="90856" tIns="45428" rIns="90856" bIns="45428"/>
          <a:lstStyle/>
          <a:p>
            <a:endParaRPr lang="en-US">
              <a:latin typeface="Times New Roman" charset="0"/>
            </a:endParaRPr>
          </a:p>
        </p:txBody>
      </p:sp>
    </p:spTree>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7154" name="Rectangle 2"/>
          <p:cNvSpPr>
            <a:spLocks noGrp="1" noRot="1" noChangeAspect="1" noChangeArrowheads="1"/>
          </p:cNvSpPr>
          <p:nvPr>
            <p:ph type="sldImg"/>
          </p:nvPr>
        </p:nvSpPr>
        <p:spPr>
          <a:xfrm>
            <a:off x="1143000" y="684213"/>
            <a:ext cx="4572000" cy="3429000"/>
          </a:xfrm>
          <a:solidFill>
            <a:srgbClr val="FFFFFF"/>
          </a:solidFill>
          <a:ln/>
        </p:spPr>
      </p:sp>
      <p:sp>
        <p:nvSpPr>
          <p:cNvPr id="177155" name="Rectangle 3"/>
          <p:cNvSpPr>
            <a:spLocks noGrp="1" noChangeArrowheads="1"/>
          </p:cNvSpPr>
          <p:nvPr>
            <p:ph type="body" idx="1"/>
          </p:nvPr>
        </p:nvSpPr>
        <p:spPr>
          <a:xfrm>
            <a:off x="686112" y="4343713"/>
            <a:ext cx="5487333" cy="4115425"/>
          </a:xfrm>
          <a:solidFill>
            <a:srgbClr val="FFFFFF"/>
          </a:solidFill>
          <a:ln>
            <a:solidFill>
              <a:srgbClr val="000000"/>
            </a:solidFill>
          </a:ln>
        </p:spPr>
        <p:txBody>
          <a:bodyPr lIns="90856" tIns="45428" rIns="90856" bIns="45428"/>
          <a:lstStyle/>
          <a:p>
            <a:r>
              <a:rPr lang="en-US">
                <a:latin typeface="Times New Roman" charset="0"/>
              </a:rPr>
              <a:t>Here is a note telling you that the have not used the version option to disable the ability to query and obtain the version of Bind.  This does not effect the ability to fingerprint the services based on other characteristics. The version may always be able to be fingerprinted even with the version option set.</a:t>
            </a:r>
          </a:p>
        </p:txBody>
      </p:sp>
    </p:spTree>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9202" name="Rectangle 2"/>
          <p:cNvSpPr>
            <a:spLocks noGrp="1" noRot="1" noChangeAspect="1" noChangeArrowheads="1"/>
          </p:cNvSpPr>
          <p:nvPr>
            <p:ph type="sldImg"/>
          </p:nvPr>
        </p:nvSpPr>
        <p:spPr>
          <a:xfrm>
            <a:off x="1143000" y="684213"/>
            <a:ext cx="4572000" cy="3429000"/>
          </a:xfrm>
          <a:solidFill>
            <a:srgbClr val="FFFFFF"/>
          </a:solidFill>
          <a:ln/>
        </p:spPr>
      </p:sp>
      <p:sp>
        <p:nvSpPr>
          <p:cNvPr id="179203" name="Rectangle 3"/>
          <p:cNvSpPr>
            <a:spLocks noGrp="1" noChangeArrowheads="1"/>
          </p:cNvSpPr>
          <p:nvPr>
            <p:ph type="body" idx="1"/>
          </p:nvPr>
        </p:nvSpPr>
        <p:spPr>
          <a:xfrm>
            <a:off x="686112" y="4343713"/>
            <a:ext cx="5487333" cy="4115425"/>
          </a:xfrm>
          <a:solidFill>
            <a:srgbClr val="FFFFFF"/>
          </a:solidFill>
          <a:ln>
            <a:solidFill>
              <a:srgbClr val="000000"/>
            </a:solidFill>
          </a:ln>
        </p:spPr>
        <p:txBody>
          <a:bodyPr lIns="90856" tIns="45428" rIns="90856" bIns="45428"/>
          <a:lstStyle/>
          <a:p>
            <a:r>
              <a:rPr lang="en-US">
                <a:latin typeface="Times New Roman" charset="0"/>
              </a:rPr>
              <a:t>A security warning about allowing zone transfers.  This is configured in the named configuration file by setting allow-transfer option.</a:t>
            </a:r>
          </a:p>
        </p:txBody>
      </p:sp>
    </p:spTree>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1250" name="Rectangle 2"/>
          <p:cNvSpPr>
            <a:spLocks noGrp="1" noRot="1" noChangeAspect="1" noChangeArrowheads="1"/>
          </p:cNvSpPr>
          <p:nvPr>
            <p:ph type="sldImg"/>
          </p:nvPr>
        </p:nvSpPr>
        <p:spPr>
          <a:xfrm>
            <a:off x="1143000" y="684213"/>
            <a:ext cx="4572000" cy="3429000"/>
          </a:xfrm>
          <a:solidFill>
            <a:srgbClr val="FFFFFF"/>
          </a:solidFill>
          <a:ln/>
        </p:spPr>
      </p:sp>
      <p:sp>
        <p:nvSpPr>
          <p:cNvPr id="181251" name="Rectangle 3"/>
          <p:cNvSpPr>
            <a:spLocks noGrp="1" noChangeArrowheads="1"/>
          </p:cNvSpPr>
          <p:nvPr>
            <p:ph type="body" idx="1"/>
          </p:nvPr>
        </p:nvSpPr>
        <p:spPr>
          <a:xfrm>
            <a:off x="686112" y="4343713"/>
            <a:ext cx="5487333" cy="4115425"/>
          </a:xfrm>
          <a:solidFill>
            <a:srgbClr val="FFFFFF"/>
          </a:solidFill>
          <a:ln>
            <a:solidFill>
              <a:srgbClr val="000000"/>
            </a:solidFill>
          </a:ln>
        </p:spPr>
        <p:txBody>
          <a:bodyPr lIns="90856" tIns="45428" rIns="90856" bIns="45428"/>
          <a:lstStyle/>
          <a:p>
            <a:r>
              <a:rPr lang="en-US">
                <a:latin typeface="Times New Roman" charset="0"/>
              </a:rPr>
              <a:t>In most cases, you will want to verify with the system administrator about the version of Bind they are using because Nessus could be wrong.  In this case, it is accurate and it is vulnerable.  The best recommendation is to upgrade to the most current version.</a:t>
            </a:r>
          </a:p>
        </p:txBody>
      </p:sp>
    </p:spTree>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3298" name="Rectangle 2"/>
          <p:cNvSpPr>
            <a:spLocks noGrp="1" noRot="1" noChangeAspect="1" noChangeArrowheads="1"/>
          </p:cNvSpPr>
          <p:nvPr>
            <p:ph type="sldImg"/>
          </p:nvPr>
        </p:nvSpPr>
        <p:spPr>
          <a:xfrm>
            <a:off x="1143000" y="684213"/>
            <a:ext cx="4572000" cy="3429000"/>
          </a:xfrm>
          <a:solidFill>
            <a:srgbClr val="FFFFFF"/>
          </a:solidFill>
          <a:ln/>
        </p:spPr>
      </p:sp>
      <p:sp>
        <p:nvSpPr>
          <p:cNvPr id="183299" name="Rectangle 3"/>
          <p:cNvSpPr>
            <a:spLocks noGrp="1" noChangeArrowheads="1"/>
          </p:cNvSpPr>
          <p:nvPr>
            <p:ph type="body" idx="1"/>
          </p:nvPr>
        </p:nvSpPr>
        <p:spPr>
          <a:xfrm>
            <a:off x="686112" y="4343713"/>
            <a:ext cx="5487333" cy="4115425"/>
          </a:xfrm>
          <a:solidFill>
            <a:srgbClr val="FFFFFF"/>
          </a:solidFill>
          <a:ln>
            <a:solidFill>
              <a:srgbClr val="000000"/>
            </a:solidFill>
          </a:ln>
        </p:spPr>
        <p:txBody>
          <a:bodyPr lIns="90856" tIns="45428" rIns="90856" bIns="45428"/>
          <a:lstStyle/>
          <a:p>
            <a:endParaRPr lang="en-US">
              <a:latin typeface="Times New Roman" charset="0"/>
            </a:endParaRPr>
          </a:p>
        </p:txBody>
      </p:sp>
    </p:spTree>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5346" name="Rectangle 2"/>
          <p:cNvSpPr>
            <a:spLocks noGrp="1" noRot="1" noChangeAspect="1" noChangeArrowheads="1"/>
          </p:cNvSpPr>
          <p:nvPr>
            <p:ph type="sldImg"/>
          </p:nvPr>
        </p:nvSpPr>
        <p:spPr>
          <a:xfrm>
            <a:off x="1143000" y="684213"/>
            <a:ext cx="4572000" cy="3429000"/>
          </a:xfrm>
          <a:solidFill>
            <a:srgbClr val="FFFFFF"/>
          </a:solidFill>
          <a:ln/>
        </p:spPr>
      </p:sp>
      <p:sp>
        <p:nvSpPr>
          <p:cNvPr id="185347" name="Rectangle 3"/>
          <p:cNvSpPr>
            <a:spLocks noGrp="1" noChangeArrowheads="1"/>
          </p:cNvSpPr>
          <p:nvPr>
            <p:ph type="body" idx="1"/>
          </p:nvPr>
        </p:nvSpPr>
        <p:spPr>
          <a:xfrm>
            <a:off x="686112" y="4343713"/>
            <a:ext cx="5487333" cy="4115425"/>
          </a:xfrm>
          <a:solidFill>
            <a:srgbClr val="FFFFFF"/>
          </a:solidFill>
          <a:ln>
            <a:solidFill>
              <a:srgbClr val="000000"/>
            </a:solidFill>
          </a:ln>
        </p:spPr>
        <p:txBody>
          <a:bodyPr lIns="90856" tIns="45428" rIns="90856" bIns="45428"/>
          <a:lstStyle/>
          <a:p>
            <a:endParaRPr lang="en-US">
              <a:latin typeface="Times New Roman" charset="0"/>
            </a:endParaRPr>
          </a:p>
        </p:txBody>
      </p:sp>
    </p:spTree>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7394" name="Rectangle 2"/>
          <p:cNvSpPr>
            <a:spLocks noGrp="1" noRot="1" noChangeAspect="1" noChangeArrowheads="1"/>
          </p:cNvSpPr>
          <p:nvPr>
            <p:ph type="sldImg"/>
          </p:nvPr>
        </p:nvSpPr>
        <p:spPr>
          <a:xfrm>
            <a:off x="1143000" y="684213"/>
            <a:ext cx="4572000" cy="3429000"/>
          </a:xfrm>
          <a:solidFill>
            <a:srgbClr val="FFFFFF"/>
          </a:solidFill>
          <a:ln/>
        </p:spPr>
      </p:sp>
      <p:sp>
        <p:nvSpPr>
          <p:cNvPr id="187395" name="Rectangle 3"/>
          <p:cNvSpPr>
            <a:spLocks noGrp="1" noChangeArrowheads="1"/>
          </p:cNvSpPr>
          <p:nvPr>
            <p:ph type="body" idx="1"/>
          </p:nvPr>
        </p:nvSpPr>
        <p:spPr>
          <a:xfrm>
            <a:off x="686112" y="4343713"/>
            <a:ext cx="5487333" cy="4115425"/>
          </a:xfrm>
          <a:solidFill>
            <a:srgbClr val="FFFFFF"/>
          </a:solidFill>
          <a:ln>
            <a:solidFill>
              <a:srgbClr val="000000"/>
            </a:solidFill>
          </a:ln>
        </p:spPr>
        <p:txBody>
          <a:bodyPr lIns="90856" tIns="45428" rIns="90856" bIns="45428"/>
          <a:lstStyle/>
          <a:p>
            <a:endParaRPr lang="en-US">
              <a:latin typeface="Times New Roman" charset="0"/>
            </a:endParaRPr>
          </a:p>
        </p:txBody>
      </p:sp>
    </p:spTree>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9442" name="Rectangle 2"/>
          <p:cNvSpPr>
            <a:spLocks noGrp="1" noRot="1" noChangeAspect="1" noChangeArrowheads="1"/>
          </p:cNvSpPr>
          <p:nvPr>
            <p:ph type="sldImg"/>
          </p:nvPr>
        </p:nvSpPr>
        <p:spPr>
          <a:solidFill>
            <a:srgbClr val="FFFFFF"/>
          </a:solidFill>
          <a:ln/>
        </p:spPr>
      </p:sp>
      <p:sp>
        <p:nvSpPr>
          <p:cNvPr id="189443" name="Rectangle 3"/>
          <p:cNvSpPr>
            <a:spLocks noGrp="1" noChangeArrowheads="1"/>
          </p:cNvSpPr>
          <p:nvPr>
            <p:ph type="body" idx="1"/>
          </p:nvPr>
        </p:nvSpPr>
        <p:spPr>
          <a:xfrm>
            <a:off x="686112" y="4343713"/>
            <a:ext cx="5485778" cy="4113862"/>
          </a:xfrm>
          <a:solidFill>
            <a:srgbClr val="FFFFFF"/>
          </a:solidFill>
          <a:ln>
            <a:solidFill>
              <a:srgbClr val="000000"/>
            </a:solidFill>
          </a:ln>
        </p:spPr>
        <p:txBody>
          <a:bodyPr lIns="91431" tIns="45716" rIns="91431" bIns="45716"/>
          <a:lstStyle/>
          <a:p>
            <a:endParaRPr lang="en-US">
              <a:latin typeface="Times New Roman" charset="0"/>
            </a:endParaRPr>
          </a:p>
        </p:txBody>
      </p:sp>
    </p:spTree>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1490" name="Rectangle 2"/>
          <p:cNvSpPr>
            <a:spLocks noGrp="1" noRot="1" noChangeAspect="1" noChangeArrowheads="1"/>
          </p:cNvSpPr>
          <p:nvPr>
            <p:ph type="sldImg"/>
          </p:nvPr>
        </p:nvSpPr>
        <p:spPr>
          <a:solidFill>
            <a:srgbClr val="FFFFFF"/>
          </a:solidFill>
          <a:ln/>
        </p:spPr>
      </p:sp>
      <p:sp>
        <p:nvSpPr>
          <p:cNvPr id="191491" name="Rectangle 3"/>
          <p:cNvSpPr>
            <a:spLocks noGrp="1" noChangeArrowheads="1"/>
          </p:cNvSpPr>
          <p:nvPr>
            <p:ph type="body" idx="1"/>
          </p:nvPr>
        </p:nvSpPr>
        <p:spPr>
          <a:xfrm>
            <a:off x="686112" y="4343713"/>
            <a:ext cx="5485778" cy="4113862"/>
          </a:xfrm>
          <a:solidFill>
            <a:srgbClr val="FFFFFF"/>
          </a:solidFill>
          <a:ln>
            <a:solidFill>
              <a:srgbClr val="000000"/>
            </a:solidFill>
          </a:ln>
        </p:spPr>
        <p:txBody>
          <a:bodyPr lIns="91431" tIns="45716" rIns="91431" bIns="45716"/>
          <a:lstStyle/>
          <a:p>
            <a:endParaRPr lang="en-US">
              <a:latin typeface="Times New Roman" charset="0"/>
            </a:endParaRPr>
          </a:p>
        </p:txBody>
      </p:sp>
    </p:spTree>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3538" name="Rectangle 2"/>
          <p:cNvSpPr>
            <a:spLocks noGrp="1" noRot="1" noChangeAspect="1" noChangeArrowheads="1"/>
          </p:cNvSpPr>
          <p:nvPr>
            <p:ph type="sldImg"/>
          </p:nvPr>
        </p:nvSpPr>
        <p:spPr>
          <a:solidFill>
            <a:srgbClr val="FFFFFF"/>
          </a:solidFill>
          <a:ln/>
        </p:spPr>
      </p:sp>
      <p:sp>
        <p:nvSpPr>
          <p:cNvPr id="193539" name="Rectangle 3"/>
          <p:cNvSpPr>
            <a:spLocks noGrp="1" noChangeArrowheads="1"/>
          </p:cNvSpPr>
          <p:nvPr>
            <p:ph type="body" idx="1"/>
          </p:nvPr>
        </p:nvSpPr>
        <p:spPr>
          <a:xfrm>
            <a:off x="686112" y="4343713"/>
            <a:ext cx="5485778" cy="4113862"/>
          </a:xfrm>
          <a:solidFill>
            <a:srgbClr val="FFFFFF"/>
          </a:solidFill>
          <a:ln>
            <a:solidFill>
              <a:srgbClr val="000000"/>
            </a:solidFill>
          </a:ln>
        </p:spPr>
        <p:txBody>
          <a:bodyPr lIns="91431" tIns="45716" rIns="91431" bIns="45716"/>
          <a:lstStyle/>
          <a:p>
            <a:endParaRPr lang="en-US">
              <a:latin typeface="Times New Roman" charset="0"/>
            </a:endParaRPr>
          </a:p>
        </p:txBody>
      </p:sp>
    </p:spTree>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5586" name="Rectangle 2"/>
          <p:cNvSpPr>
            <a:spLocks noGrp="1" noRot="1" noChangeAspect="1" noChangeArrowheads="1"/>
          </p:cNvSpPr>
          <p:nvPr>
            <p:ph type="sldImg"/>
          </p:nvPr>
        </p:nvSpPr>
        <p:spPr>
          <a:xfrm>
            <a:off x="1143000" y="684213"/>
            <a:ext cx="4572000" cy="3429000"/>
          </a:xfrm>
          <a:solidFill>
            <a:srgbClr val="FFFFFF"/>
          </a:solidFill>
          <a:ln/>
        </p:spPr>
      </p:sp>
      <p:sp>
        <p:nvSpPr>
          <p:cNvPr id="195587" name="Rectangle 3"/>
          <p:cNvSpPr>
            <a:spLocks noGrp="1" noChangeArrowheads="1"/>
          </p:cNvSpPr>
          <p:nvPr>
            <p:ph type="body" idx="1"/>
          </p:nvPr>
        </p:nvSpPr>
        <p:spPr>
          <a:xfrm>
            <a:off x="686112" y="4343713"/>
            <a:ext cx="5487333" cy="4115425"/>
          </a:xfrm>
          <a:solidFill>
            <a:srgbClr val="FFFFFF"/>
          </a:solidFill>
          <a:ln>
            <a:solidFill>
              <a:srgbClr val="000000"/>
            </a:solidFill>
          </a:ln>
        </p:spPr>
        <p:txBody>
          <a:bodyPr lIns="90856" tIns="45428" rIns="90856" bIns="45428"/>
          <a:lstStyle/>
          <a:p>
            <a:endParaRPr lang="en-US">
              <a:latin typeface="Times New Roman"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2"/>
          <p:cNvSpPr>
            <a:spLocks noGrp="1" noRot="1" noChangeAspect="1" noChangeArrowheads="1"/>
          </p:cNvSpPr>
          <p:nvPr>
            <p:ph type="sldImg"/>
          </p:nvPr>
        </p:nvSpPr>
        <p:spPr>
          <a:xfrm>
            <a:off x="1143000" y="684213"/>
            <a:ext cx="4572000" cy="3429000"/>
          </a:xfrm>
          <a:solidFill>
            <a:srgbClr val="FFFFFF"/>
          </a:solidFill>
          <a:ln/>
        </p:spPr>
      </p:sp>
      <p:sp>
        <p:nvSpPr>
          <p:cNvPr id="37891" name="Rectangle 3"/>
          <p:cNvSpPr>
            <a:spLocks noGrp="1" noChangeArrowheads="1"/>
          </p:cNvSpPr>
          <p:nvPr>
            <p:ph type="body" idx="1"/>
          </p:nvPr>
        </p:nvSpPr>
        <p:spPr>
          <a:xfrm>
            <a:off x="686112" y="4343713"/>
            <a:ext cx="5487333" cy="4115425"/>
          </a:xfrm>
          <a:solidFill>
            <a:srgbClr val="FFFFFF"/>
          </a:solidFill>
          <a:ln>
            <a:solidFill>
              <a:srgbClr val="000000"/>
            </a:solidFill>
          </a:ln>
        </p:spPr>
        <p:txBody>
          <a:bodyPr lIns="90856" tIns="45428" rIns="90856" bIns="45428"/>
          <a:lstStyle/>
          <a:p>
            <a:endParaRPr lang="en-US">
              <a:latin typeface="Times New Roman" charset="0"/>
            </a:endParaRPr>
          </a:p>
        </p:txBody>
      </p:sp>
    </p:spTree>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7634" name="Rectangle 2"/>
          <p:cNvSpPr>
            <a:spLocks noGrp="1" noRot="1" noChangeAspect="1" noChangeArrowheads="1"/>
          </p:cNvSpPr>
          <p:nvPr>
            <p:ph type="sldImg"/>
          </p:nvPr>
        </p:nvSpPr>
        <p:spPr>
          <a:xfrm>
            <a:off x="1143000" y="684213"/>
            <a:ext cx="4572000" cy="3429000"/>
          </a:xfrm>
          <a:solidFill>
            <a:srgbClr val="FFFFFF"/>
          </a:solidFill>
          <a:ln/>
        </p:spPr>
      </p:sp>
      <p:sp>
        <p:nvSpPr>
          <p:cNvPr id="197635" name="Rectangle 3"/>
          <p:cNvSpPr>
            <a:spLocks noGrp="1" noChangeArrowheads="1"/>
          </p:cNvSpPr>
          <p:nvPr>
            <p:ph type="body" idx="1"/>
          </p:nvPr>
        </p:nvSpPr>
        <p:spPr>
          <a:xfrm>
            <a:off x="686112" y="4343713"/>
            <a:ext cx="5487333" cy="4115425"/>
          </a:xfrm>
          <a:solidFill>
            <a:srgbClr val="FFFFFF"/>
          </a:solidFill>
          <a:ln>
            <a:solidFill>
              <a:srgbClr val="000000"/>
            </a:solidFill>
          </a:ln>
        </p:spPr>
        <p:txBody>
          <a:bodyPr lIns="90856" tIns="45428" rIns="90856" bIns="45428"/>
          <a:lstStyle/>
          <a:p>
            <a:endParaRPr lang="en-US">
              <a:latin typeface="Times New Roman" charset="0"/>
            </a:endParaRPr>
          </a:p>
        </p:txBody>
      </p:sp>
    </p:spTree>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9682" name="Rectangle 2"/>
          <p:cNvSpPr>
            <a:spLocks noGrp="1" noRot="1" noChangeAspect="1" noChangeArrowheads="1"/>
          </p:cNvSpPr>
          <p:nvPr>
            <p:ph type="sldImg"/>
          </p:nvPr>
        </p:nvSpPr>
        <p:spPr>
          <a:xfrm>
            <a:off x="1143000" y="684213"/>
            <a:ext cx="4572000" cy="3429000"/>
          </a:xfrm>
          <a:solidFill>
            <a:srgbClr val="FFFFFF"/>
          </a:solidFill>
          <a:ln/>
        </p:spPr>
      </p:sp>
      <p:sp>
        <p:nvSpPr>
          <p:cNvPr id="199683" name="Rectangle 3"/>
          <p:cNvSpPr>
            <a:spLocks noGrp="1" noChangeArrowheads="1"/>
          </p:cNvSpPr>
          <p:nvPr>
            <p:ph type="body" idx="1"/>
          </p:nvPr>
        </p:nvSpPr>
        <p:spPr>
          <a:xfrm>
            <a:off x="686112" y="4343713"/>
            <a:ext cx="5487333" cy="4115425"/>
          </a:xfrm>
          <a:solidFill>
            <a:srgbClr val="FFFFFF"/>
          </a:solidFill>
          <a:ln>
            <a:solidFill>
              <a:srgbClr val="000000"/>
            </a:solidFill>
          </a:ln>
        </p:spPr>
        <p:txBody>
          <a:bodyPr lIns="90856" tIns="45428" rIns="90856" bIns="45428"/>
          <a:lstStyle/>
          <a:p>
            <a:endParaRPr lang="en-US">
              <a:latin typeface="Times New Roman" charset="0"/>
            </a:endParaRPr>
          </a:p>
        </p:txBody>
      </p:sp>
    </p:spTree>
  </p:cSld>
  <p:clrMapOvr>
    <a:masterClrMapping/>
  </p:clrMapOvr>
</p:notes>
</file>

<file path=ppt/notesSlides/notesSlide8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1730" name="Rectangle 2"/>
          <p:cNvSpPr>
            <a:spLocks noGrp="1" noRot="1" noChangeAspect="1" noChangeArrowheads="1"/>
          </p:cNvSpPr>
          <p:nvPr>
            <p:ph type="sldImg"/>
          </p:nvPr>
        </p:nvSpPr>
        <p:spPr>
          <a:xfrm>
            <a:off x="1143000" y="684213"/>
            <a:ext cx="4572000" cy="3429000"/>
          </a:xfrm>
          <a:solidFill>
            <a:srgbClr val="FFFFFF"/>
          </a:solidFill>
          <a:ln/>
        </p:spPr>
      </p:sp>
      <p:sp>
        <p:nvSpPr>
          <p:cNvPr id="201731" name="Rectangle 3"/>
          <p:cNvSpPr>
            <a:spLocks noGrp="1" noChangeArrowheads="1"/>
          </p:cNvSpPr>
          <p:nvPr>
            <p:ph type="body" idx="1"/>
          </p:nvPr>
        </p:nvSpPr>
        <p:spPr>
          <a:xfrm>
            <a:off x="686112" y="4343713"/>
            <a:ext cx="5487333" cy="4115425"/>
          </a:xfrm>
          <a:solidFill>
            <a:srgbClr val="FFFFFF"/>
          </a:solidFill>
          <a:ln>
            <a:solidFill>
              <a:srgbClr val="000000"/>
            </a:solidFill>
          </a:ln>
        </p:spPr>
        <p:txBody>
          <a:bodyPr lIns="90856" tIns="45428" rIns="90856" bIns="45428"/>
          <a:lstStyle/>
          <a:p>
            <a:endParaRPr lang="en-US">
              <a:latin typeface="Times New Roman" charset="0"/>
            </a:endParaRPr>
          </a:p>
        </p:txBody>
      </p:sp>
    </p:spTree>
  </p:cSld>
  <p:clrMapOvr>
    <a:masterClrMapping/>
  </p:clrMapOvr>
</p:notes>
</file>

<file path=ppt/notesSlides/notesSlide8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3778" name="Rectangle 2"/>
          <p:cNvSpPr>
            <a:spLocks noGrp="1" noRot="1" noChangeAspect="1" noChangeArrowheads="1"/>
          </p:cNvSpPr>
          <p:nvPr>
            <p:ph type="sldImg"/>
          </p:nvPr>
        </p:nvSpPr>
        <p:spPr>
          <a:xfrm>
            <a:off x="1143000" y="684213"/>
            <a:ext cx="4572000" cy="3429000"/>
          </a:xfrm>
          <a:solidFill>
            <a:srgbClr val="FFFFFF"/>
          </a:solidFill>
          <a:ln/>
        </p:spPr>
      </p:sp>
      <p:sp>
        <p:nvSpPr>
          <p:cNvPr id="203779" name="Rectangle 3"/>
          <p:cNvSpPr>
            <a:spLocks noGrp="1" noChangeArrowheads="1"/>
          </p:cNvSpPr>
          <p:nvPr>
            <p:ph type="body" idx="1"/>
          </p:nvPr>
        </p:nvSpPr>
        <p:spPr>
          <a:xfrm>
            <a:off x="686112" y="4343713"/>
            <a:ext cx="5487333" cy="4115425"/>
          </a:xfrm>
          <a:solidFill>
            <a:srgbClr val="FFFFFF"/>
          </a:solidFill>
          <a:ln>
            <a:solidFill>
              <a:srgbClr val="000000"/>
            </a:solidFill>
          </a:ln>
        </p:spPr>
        <p:txBody>
          <a:bodyPr lIns="90856" tIns="45428" rIns="90856" bIns="45428"/>
          <a:lstStyle/>
          <a:p>
            <a:endParaRPr lang="en-US">
              <a:latin typeface="Times New Roman" charset="0"/>
            </a:endParaRPr>
          </a:p>
        </p:txBody>
      </p:sp>
    </p:spTree>
  </p:cSld>
  <p:clrMapOvr>
    <a:masterClrMapping/>
  </p:clrMapOvr>
</p:notes>
</file>

<file path=ppt/notesSlides/notesSlide8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826" name="Rectangle 2"/>
          <p:cNvSpPr>
            <a:spLocks noGrp="1" noRot="1" noChangeAspect="1" noChangeArrowheads="1"/>
          </p:cNvSpPr>
          <p:nvPr>
            <p:ph type="sldImg"/>
          </p:nvPr>
        </p:nvSpPr>
        <p:spPr>
          <a:solidFill>
            <a:srgbClr val="FFFFFF"/>
          </a:solidFill>
          <a:ln/>
        </p:spPr>
      </p:sp>
      <p:sp>
        <p:nvSpPr>
          <p:cNvPr id="205827" name="Rectangle 3"/>
          <p:cNvSpPr>
            <a:spLocks noGrp="1" noChangeArrowheads="1"/>
          </p:cNvSpPr>
          <p:nvPr>
            <p:ph type="body" idx="1"/>
          </p:nvPr>
        </p:nvSpPr>
        <p:spPr>
          <a:xfrm>
            <a:off x="686112" y="4343713"/>
            <a:ext cx="5485778" cy="4113862"/>
          </a:xfrm>
          <a:solidFill>
            <a:srgbClr val="FFFFFF"/>
          </a:solidFill>
          <a:ln>
            <a:solidFill>
              <a:srgbClr val="000000"/>
            </a:solidFill>
          </a:ln>
        </p:spPr>
        <p:txBody>
          <a:bodyPr lIns="91431" tIns="45716" rIns="91431" bIns="45716"/>
          <a:lstStyle/>
          <a:p>
            <a:endParaRPr lang="en-US">
              <a:latin typeface="Times New Roman" charset="0"/>
            </a:endParaRPr>
          </a:p>
        </p:txBody>
      </p:sp>
    </p:spTree>
  </p:cSld>
  <p:clrMapOvr>
    <a:masterClrMapping/>
  </p:clrMapOvr>
</p:notes>
</file>

<file path=ppt/notesSlides/notesSlide8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7874" name="Rectangle 2"/>
          <p:cNvSpPr>
            <a:spLocks noGrp="1" noRot="1" noChangeAspect="1" noChangeArrowheads="1"/>
          </p:cNvSpPr>
          <p:nvPr>
            <p:ph type="sldImg"/>
          </p:nvPr>
        </p:nvSpPr>
        <p:spPr>
          <a:xfrm>
            <a:off x="1143000" y="684213"/>
            <a:ext cx="4572000" cy="3429000"/>
          </a:xfrm>
          <a:solidFill>
            <a:srgbClr val="FFFFFF"/>
          </a:solidFill>
          <a:ln/>
        </p:spPr>
      </p:sp>
      <p:sp>
        <p:nvSpPr>
          <p:cNvPr id="207875" name="Rectangle 3"/>
          <p:cNvSpPr>
            <a:spLocks noGrp="1" noChangeArrowheads="1"/>
          </p:cNvSpPr>
          <p:nvPr>
            <p:ph type="body" idx="1"/>
          </p:nvPr>
        </p:nvSpPr>
        <p:spPr>
          <a:xfrm>
            <a:off x="686112" y="4343713"/>
            <a:ext cx="5487333" cy="4115425"/>
          </a:xfrm>
          <a:solidFill>
            <a:srgbClr val="FFFFFF"/>
          </a:solidFill>
          <a:ln>
            <a:solidFill>
              <a:srgbClr val="000000"/>
            </a:solidFill>
          </a:ln>
        </p:spPr>
        <p:txBody>
          <a:bodyPr lIns="90856" tIns="45428" rIns="90856" bIns="45428"/>
          <a:lstStyle/>
          <a:p>
            <a:endParaRPr lang="en-US">
              <a:latin typeface="Times New Roman" charset="0"/>
            </a:endParaRPr>
          </a:p>
        </p:txBody>
      </p:sp>
    </p:spTree>
  </p:cSld>
  <p:clrMapOvr>
    <a:masterClrMapping/>
  </p:clrMapOvr>
</p:notes>
</file>

<file path=ppt/notesSlides/notesSlide8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9922" name="Rectangle 2"/>
          <p:cNvSpPr>
            <a:spLocks noGrp="1" noRot="1" noChangeAspect="1" noChangeArrowheads="1"/>
          </p:cNvSpPr>
          <p:nvPr>
            <p:ph type="sldImg"/>
          </p:nvPr>
        </p:nvSpPr>
        <p:spPr>
          <a:xfrm>
            <a:off x="1143000" y="684213"/>
            <a:ext cx="4572000" cy="3429000"/>
          </a:xfrm>
          <a:solidFill>
            <a:srgbClr val="FFFFFF"/>
          </a:solidFill>
          <a:ln/>
        </p:spPr>
      </p:sp>
      <p:sp>
        <p:nvSpPr>
          <p:cNvPr id="209923" name="Rectangle 3"/>
          <p:cNvSpPr>
            <a:spLocks noGrp="1" noChangeArrowheads="1"/>
          </p:cNvSpPr>
          <p:nvPr>
            <p:ph type="body" idx="1"/>
          </p:nvPr>
        </p:nvSpPr>
        <p:spPr>
          <a:xfrm>
            <a:off x="914815" y="4343713"/>
            <a:ext cx="5028370" cy="4115425"/>
          </a:xfrm>
          <a:solidFill>
            <a:srgbClr val="FFFFFF"/>
          </a:solidFill>
          <a:ln>
            <a:solidFill>
              <a:srgbClr val="000000"/>
            </a:solidFill>
          </a:ln>
        </p:spPr>
        <p:txBody>
          <a:bodyPr/>
          <a:lstStyle/>
          <a:p>
            <a:endParaRPr lang="en-US">
              <a:latin typeface="Times New Roman" charset="0"/>
            </a:endParaRPr>
          </a:p>
        </p:txBody>
      </p:sp>
    </p:spTree>
  </p:cSld>
  <p:clrMapOvr>
    <a:masterClrMapping/>
  </p:clrMapOvr>
</p:notes>
</file>

<file path=ppt/notesSlides/notesSlide8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1970" name="Rectangle 2"/>
          <p:cNvSpPr>
            <a:spLocks noGrp="1" noRot="1" noChangeAspect="1" noChangeArrowheads="1"/>
          </p:cNvSpPr>
          <p:nvPr>
            <p:ph type="sldImg"/>
          </p:nvPr>
        </p:nvSpPr>
        <p:spPr>
          <a:solidFill>
            <a:srgbClr val="FFFFFF"/>
          </a:solidFill>
          <a:ln/>
        </p:spPr>
      </p:sp>
      <p:sp>
        <p:nvSpPr>
          <p:cNvPr id="211971" name="Rectangle 3"/>
          <p:cNvSpPr>
            <a:spLocks noGrp="1" noChangeArrowheads="1"/>
          </p:cNvSpPr>
          <p:nvPr>
            <p:ph type="body" idx="1"/>
          </p:nvPr>
        </p:nvSpPr>
        <p:spPr>
          <a:xfrm>
            <a:off x="686112" y="4343713"/>
            <a:ext cx="5485778" cy="4113862"/>
          </a:xfrm>
          <a:solidFill>
            <a:srgbClr val="FFFFFF"/>
          </a:solidFill>
          <a:ln>
            <a:solidFill>
              <a:srgbClr val="000000"/>
            </a:solidFill>
          </a:ln>
        </p:spPr>
        <p:txBody>
          <a:bodyPr lIns="91431" tIns="45716" rIns="91431" bIns="45716"/>
          <a:lstStyle/>
          <a:p>
            <a:endParaRPr lang="en-US">
              <a:latin typeface="Times New Roman" charset="0"/>
            </a:endParaRPr>
          </a:p>
        </p:txBody>
      </p:sp>
    </p:spTree>
  </p:cSld>
  <p:clrMapOvr>
    <a:masterClrMapping/>
  </p:clrMapOvr>
</p:notes>
</file>

<file path=ppt/notesSlides/notesSlide8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4018" name="Rectangle 2"/>
          <p:cNvSpPr>
            <a:spLocks noGrp="1" noRot="1" noChangeAspect="1" noChangeArrowheads="1"/>
          </p:cNvSpPr>
          <p:nvPr>
            <p:ph type="sldImg"/>
          </p:nvPr>
        </p:nvSpPr>
        <p:spPr>
          <a:solidFill>
            <a:srgbClr val="FFFFFF"/>
          </a:solidFill>
          <a:ln/>
        </p:spPr>
      </p:sp>
      <p:sp>
        <p:nvSpPr>
          <p:cNvPr id="214019" name="Rectangle 3"/>
          <p:cNvSpPr>
            <a:spLocks noGrp="1" noChangeArrowheads="1"/>
          </p:cNvSpPr>
          <p:nvPr>
            <p:ph type="body" idx="1"/>
          </p:nvPr>
        </p:nvSpPr>
        <p:spPr>
          <a:xfrm>
            <a:off x="686112" y="4343713"/>
            <a:ext cx="5485778" cy="4113862"/>
          </a:xfrm>
          <a:solidFill>
            <a:srgbClr val="FFFFFF"/>
          </a:solidFill>
          <a:ln>
            <a:solidFill>
              <a:srgbClr val="000000"/>
            </a:solidFill>
          </a:ln>
        </p:spPr>
        <p:txBody>
          <a:bodyPr lIns="91431" tIns="45716" rIns="91431" bIns="45716"/>
          <a:lstStyle/>
          <a:p>
            <a:r>
              <a:rPr lang="en-US">
                <a:latin typeface="Times New Roman" charset="0"/>
              </a:rPr>
              <a:t>Many people do not even realize what DHCP does for them, or that there is a server out there providing them an ip address and other information.  DHCP make connecting to a network simple  for the user.</a:t>
            </a:r>
          </a:p>
          <a:p>
            <a:endParaRPr lang="en-US">
              <a:latin typeface="Times New Roman" charset="0"/>
            </a:endParaRPr>
          </a:p>
          <a:p>
            <a:r>
              <a:rPr lang="en-US">
                <a:latin typeface="Times New Roman" charset="0"/>
              </a:rPr>
              <a:t>DHCP could also be used to perform some type of attacks on systems that use the service.  The server itself could be exploited by a vulnerability in the actual software.  This is easily combated by keeping the software updated.  Clients can be attacked in many ways.  As an example a rouge DHCP server on a network could assign the wrong ip addresses, or other network information to clients denying them access or providing a means to spoof valid servers and to capture/manipulate traffic. </a:t>
            </a:r>
          </a:p>
        </p:txBody>
      </p:sp>
    </p:spTree>
  </p:cSld>
  <p:clrMapOvr>
    <a:masterClrMapping/>
  </p:clrMapOvr>
</p:notes>
</file>

<file path=ppt/notesSlides/notesSlide8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6066" name="Rectangle 2"/>
          <p:cNvSpPr>
            <a:spLocks noGrp="1" noRot="1" noChangeAspect="1" noChangeArrowheads="1"/>
          </p:cNvSpPr>
          <p:nvPr>
            <p:ph type="sldImg"/>
          </p:nvPr>
        </p:nvSpPr>
        <p:spPr>
          <a:solidFill>
            <a:srgbClr val="FFFFFF"/>
          </a:solidFill>
          <a:ln/>
        </p:spPr>
      </p:sp>
      <p:sp>
        <p:nvSpPr>
          <p:cNvPr id="216067" name="Rectangle 3"/>
          <p:cNvSpPr>
            <a:spLocks noGrp="1" noChangeArrowheads="1"/>
          </p:cNvSpPr>
          <p:nvPr>
            <p:ph type="body" idx="1"/>
          </p:nvPr>
        </p:nvSpPr>
        <p:spPr>
          <a:xfrm>
            <a:off x="686112" y="4343713"/>
            <a:ext cx="5485778" cy="4113862"/>
          </a:xfrm>
          <a:solidFill>
            <a:srgbClr val="FFFFFF"/>
          </a:solidFill>
          <a:ln>
            <a:solidFill>
              <a:srgbClr val="000000"/>
            </a:solidFill>
          </a:ln>
        </p:spPr>
        <p:txBody>
          <a:bodyPr lIns="91431" tIns="45716" rIns="91431" bIns="45716"/>
          <a:lstStyle/>
          <a:p>
            <a:r>
              <a:rPr lang="en-US">
                <a:latin typeface="Times New Roman" charset="0"/>
              </a:rPr>
              <a:t>This discussion focuses on ISC’s DHCP, however there are other implementations in use that should also be assessed if discovered in use on a network.</a:t>
            </a: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2"/>
          <p:cNvSpPr>
            <a:spLocks noGrp="1" noRot="1" noChangeAspect="1" noChangeArrowheads="1"/>
          </p:cNvSpPr>
          <p:nvPr>
            <p:ph type="sldImg"/>
          </p:nvPr>
        </p:nvSpPr>
        <p:spPr>
          <a:xfrm>
            <a:off x="1143000" y="684213"/>
            <a:ext cx="4572000" cy="3429000"/>
          </a:xfrm>
          <a:solidFill>
            <a:srgbClr val="FFFFFF"/>
          </a:solidFill>
          <a:ln/>
        </p:spPr>
      </p:sp>
      <p:sp>
        <p:nvSpPr>
          <p:cNvPr id="39939" name="Rectangle 3"/>
          <p:cNvSpPr>
            <a:spLocks noGrp="1" noChangeArrowheads="1"/>
          </p:cNvSpPr>
          <p:nvPr>
            <p:ph type="body" idx="1"/>
          </p:nvPr>
        </p:nvSpPr>
        <p:spPr>
          <a:xfrm>
            <a:off x="914815" y="4343713"/>
            <a:ext cx="5028370" cy="4115425"/>
          </a:xfrm>
          <a:solidFill>
            <a:srgbClr val="FFFFFF"/>
          </a:solidFill>
          <a:ln>
            <a:solidFill>
              <a:srgbClr val="000000"/>
            </a:solidFill>
          </a:ln>
        </p:spPr>
        <p:txBody>
          <a:bodyPr/>
          <a:lstStyle/>
          <a:p>
            <a:endParaRPr lang="en-US">
              <a:latin typeface="Times New Roman" charset="0"/>
            </a:endParaRPr>
          </a:p>
        </p:txBody>
      </p:sp>
    </p:spTree>
  </p:cSld>
  <p:clrMapOvr>
    <a:masterClrMapping/>
  </p:clrMapOvr>
</p:notes>
</file>

<file path=ppt/notesSlides/notesSlide9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2210" name="Rectangle 2"/>
          <p:cNvSpPr>
            <a:spLocks noGrp="1" noRot="1" noChangeAspect="1" noChangeArrowheads="1"/>
          </p:cNvSpPr>
          <p:nvPr>
            <p:ph type="sldImg"/>
          </p:nvPr>
        </p:nvSpPr>
        <p:spPr>
          <a:solidFill>
            <a:srgbClr val="FFFFFF"/>
          </a:solidFill>
          <a:ln/>
        </p:spPr>
      </p:sp>
      <p:sp>
        <p:nvSpPr>
          <p:cNvPr id="222211" name="Rectangle 3"/>
          <p:cNvSpPr>
            <a:spLocks noGrp="1" noChangeArrowheads="1"/>
          </p:cNvSpPr>
          <p:nvPr>
            <p:ph type="body" idx="1"/>
          </p:nvPr>
        </p:nvSpPr>
        <p:spPr>
          <a:xfrm>
            <a:off x="686112" y="4343713"/>
            <a:ext cx="5485778" cy="4113862"/>
          </a:xfrm>
          <a:solidFill>
            <a:srgbClr val="FFFFFF"/>
          </a:solidFill>
          <a:ln>
            <a:solidFill>
              <a:srgbClr val="000000"/>
            </a:solidFill>
          </a:ln>
        </p:spPr>
        <p:txBody>
          <a:bodyPr lIns="91431" tIns="45716" rIns="91431" bIns="45716"/>
          <a:lstStyle/>
          <a:p>
            <a:endParaRPr lang="en-US">
              <a:latin typeface="Times New Roman" charset="0"/>
            </a:endParaRPr>
          </a:p>
        </p:txBody>
      </p:sp>
    </p:spTree>
  </p:cSld>
  <p:clrMapOvr>
    <a:masterClrMapping/>
  </p:clrMapOvr>
</p:notes>
</file>

<file path=ppt/notesSlides/notesSlide9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4258" name="Rectangle 2"/>
          <p:cNvSpPr>
            <a:spLocks noGrp="1" noRot="1" noChangeAspect="1" noChangeArrowheads="1"/>
          </p:cNvSpPr>
          <p:nvPr>
            <p:ph type="sldImg"/>
          </p:nvPr>
        </p:nvSpPr>
        <p:spPr>
          <a:solidFill>
            <a:srgbClr val="FFFFFF"/>
          </a:solidFill>
          <a:ln/>
        </p:spPr>
      </p:sp>
      <p:sp>
        <p:nvSpPr>
          <p:cNvPr id="224259" name="Rectangle 3"/>
          <p:cNvSpPr>
            <a:spLocks noGrp="1" noChangeArrowheads="1"/>
          </p:cNvSpPr>
          <p:nvPr>
            <p:ph type="body" idx="1"/>
          </p:nvPr>
        </p:nvSpPr>
        <p:spPr>
          <a:xfrm>
            <a:off x="686112" y="4343713"/>
            <a:ext cx="5485778" cy="4113862"/>
          </a:xfrm>
          <a:solidFill>
            <a:srgbClr val="FFFFFF"/>
          </a:solidFill>
          <a:ln>
            <a:solidFill>
              <a:srgbClr val="000000"/>
            </a:solidFill>
          </a:ln>
        </p:spPr>
        <p:txBody>
          <a:bodyPr lIns="91431" tIns="45716" rIns="91431" bIns="45716"/>
          <a:lstStyle/>
          <a:p>
            <a:r>
              <a:rPr lang="en-US">
                <a:latin typeface="Times New Roman" charset="0"/>
              </a:rPr>
              <a:t>A quick Nessus scan reveals the information that it was able to obtain from the DHCP server.  In this case it was thorough, but did not find any errors.</a:t>
            </a:r>
          </a:p>
        </p:txBody>
      </p:sp>
    </p:spTree>
  </p:cSld>
  <p:clrMapOvr>
    <a:masterClrMapping/>
  </p:clrMapOvr>
</p:notes>
</file>

<file path=ppt/notesSlides/notesSlide9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6306" name="Rectangle 2"/>
          <p:cNvSpPr>
            <a:spLocks noGrp="1" noRot="1" noChangeAspect="1" noChangeArrowheads="1"/>
          </p:cNvSpPr>
          <p:nvPr>
            <p:ph type="sldImg"/>
          </p:nvPr>
        </p:nvSpPr>
        <p:spPr>
          <a:solidFill>
            <a:srgbClr val="FFFFFF"/>
          </a:solidFill>
          <a:ln/>
        </p:spPr>
      </p:sp>
      <p:sp>
        <p:nvSpPr>
          <p:cNvPr id="226307" name="Rectangle 3"/>
          <p:cNvSpPr>
            <a:spLocks noGrp="1" noChangeArrowheads="1"/>
          </p:cNvSpPr>
          <p:nvPr>
            <p:ph type="body" idx="1"/>
          </p:nvPr>
        </p:nvSpPr>
        <p:spPr>
          <a:xfrm>
            <a:off x="686112" y="4343713"/>
            <a:ext cx="5485778" cy="4113862"/>
          </a:xfrm>
          <a:solidFill>
            <a:srgbClr val="FFFFFF"/>
          </a:solidFill>
          <a:ln>
            <a:solidFill>
              <a:srgbClr val="000000"/>
            </a:solidFill>
          </a:ln>
        </p:spPr>
        <p:txBody>
          <a:bodyPr lIns="91431" tIns="45716" rIns="91431" bIns="45716"/>
          <a:lstStyle/>
          <a:p>
            <a:endParaRPr lang="en-US">
              <a:latin typeface="Times New Roman" charset="0"/>
            </a:endParaRPr>
          </a:p>
        </p:txBody>
      </p:sp>
    </p:spTree>
  </p:cSld>
  <p:clrMapOvr>
    <a:masterClrMapping/>
  </p:clrMapOvr>
</p:notes>
</file>

<file path=ppt/notesSlides/notesSlide9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8354" name="Rectangle 2"/>
          <p:cNvSpPr>
            <a:spLocks noGrp="1" noRot="1" noChangeAspect="1" noChangeArrowheads="1"/>
          </p:cNvSpPr>
          <p:nvPr>
            <p:ph type="sldImg"/>
          </p:nvPr>
        </p:nvSpPr>
        <p:spPr>
          <a:solidFill>
            <a:srgbClr val="FFFFFF"/>
          </a:solidFill>
          <a:ln/>
        </p:spPr>
      </p:sp>
      <p:sp>
        <p:nvSpPr>
          <p:cNvPr id="228355" name="Rectangle 3"/>
          <p:cNvSpPr>
            <a:spLocks noGrp="1" noChangeArrowheads="1"/>
          </p:cNvSpPr>
          <p:nvPr>
            <p:ph type="body" idx="1"/>
          </p:nvPr>
        </p:nvSpPr>
        <p:spPr>
          <a:xfrm>
            <a:off x="686112" y="4343713"/>
            <a:ext cx="5485778" cy="4113862"/>
          </a:xfrm>
          <a:solidFill>
            <a:srgbClr val="FFFFFF"/>
          </a:solidFill>
          <a:ln>
            <a:solidFill>
              <a:srgbClr val="000000"/>
            </a:solidFill>
          </a:ln>
        </p:spPr>
        <p:txBody>
          <a:bodyPr lIns="91431" tIns="45716" rIns="91431" bIns="45716"/>
          <a:lstStyle/>
          <a:p>
            <a:endParaRPr lang="en-US">
              <a:latin typeface="Times New Roman" charset="0"/>
            </a:endParaRPr>
          </a:p>
        </p:txBody>
      </p:sp>
    </p:spTree>
  </p:cSld>
  <p:clrMapOvr>
    <a:masterClrMapping/>
  </p:clrMapOvr>
</p:notes>
</file>

<file path=ppt/notesSlides/notesSlide9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0402" name="Rectangle 2"/>
          <p:cNvSpPr>
            <a:spLocks noGrp="1" noRot="1" noChangeAspect="1" noChangeArrowheads="1"/>
          </p:cNvSpPr>
          <p:nvPr>
            <p:ph type="sldImg"/>
          </p:nvPr>
        </p:nvSpPr>
        <p:spPr>
          <a:solidFill>
            <a:srgbClr val="FFFFFF"/>
          </a:solidFill>
          <a:ln/>
        </p:spPr>
      </p:sp>
      <p:sp>
        <p:nvSpPr>
          <p:cNvPr id="230403" name="Rectangle 3"/>
          <p:cNvSpPr>
            <a:spLocks noGrp="1" noChangeArrowheads="1"/>
          </p:cNvSpPr>
          <p:nvPr>
            <p:ph type="body" idx="1"/>
          </p:nvPr>
        </p:nvSpPr>
        <p:spPr>
          <a:xfrm>
            <a:off x="686112" y="4343713"/>
            <a:ext cx="5485778" cy="4113862"/>
          </a:xfrm>
          <a:solidFill>
            <a:srgbClr val="FFFFFF"/>
          </a:solidFill>
          <a:ln>
            <a:solidFill>
              <a:srgbClr val="000000"/>
            </a:solidFill>
          </a:ln>
        </p:spPr>
        <p:txBody>
          <a:bodyPr lIns="91431" tIns="45716" rIns="91431" bIns="45716"/>
          <a:lstStyle/>
          <a:p>
            <a:endParaRPr lang="en-US">
              <a:latin typeface="Times New Roman" charset="0"/>
            </a:endParaRPr>
          </a:p>
        </p:txBody>
      </p:sp>
    </p:spTree>
  </p:cSld>
  <p:clrMapOvr>
    <a:masterClrMapping/>
  </p:clrMapOvr>
</p:notes>
</file>

<file path=ppt/notesSlides/notesSlide9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2450" name="Rectangle 2"/>
          <p:cNvSpPr>
            <a:spLocks noGrp="1" noRot="1" noChangeAspect="1" noChangeArrowheads="1"/>
          </p:cNvSpPr>
          <p:nvPr>
            <p:ph type="sldImg"/>
          </p:nvPr>
        </p:nvSpPr>
        <p:spPr>
          <a:solidFill>
            <a:srgbClr val="FFFFFF"/>
          </a:solidFill>
          <a:ln/>
        </p:spPr>
      </p:sp>
      <p:sp>
        <p:nvSpPr>
          <p:cNvPr id="232451" name="Rectangle 3"/>
          <p:cNvSpPr>
            <a:spLocks noGrp="1" noChangeArrowheads="1"/>
          </p:cNvSpPr>
          <p:nvPr>
            <p:ph type="body" idx="1"/>
          </p:nvPr>
        </p:nvSpPr>
        <p:spPr>
          <a:xfrm>
            <a:off x="686112" y="4343713"/>
            <a:ext cx="5485778" cy="4113862"/>
          </a:xfrm>
          <a:solidFill>
            <a:srgbClr val="FFFFFF"/>
          </a:solidFill>
          <a:ln>
            <a:solidFill>
              <a:srgbClr val="000000"/>
            </a:solidFill>
          </a:ln>
        </p:spPr>
        <p:txBody>
          <a:bodyPr lIns="91431" tIns="45716" rIns="91431" bIns="45716"/>
          <a:lstStyle/>
          <a:p>
            <a:endParaRPr lang="en-US">
              <a:latin typeface="Times New Roman" charset="0"/>
            </a:endParaRPr>
          </a:p>
        </p:txBody>
      </p:sp>
    </p:spTree>
  </p:cSld>
  <p:clrMapOvr>
    <a:masterClrMapping/>
  </p:clrMapOvr>
</p:notes>
</file>

<file path=ppt/notesSlides/notesSlide9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4498" name="Rectangle 2"/>
          <p:cNvSpPr>
            <a:spLocks noGrp="1" noRot="1" noChangeAspect="1" noChangeArrowheads="1"/>
          </p:cNvSpPr>
          <p:nvPr>
            <p:ph type="sldImg"/>
          </p:nvPr>
        </p:nvSpPr>
        <p:spPr>
          <a:solidFill>
            <a:srgbClr val="FFFFFF"/>
          </a:solidFill>
          <a:ln/>
        </p:spPr>
      </p:sp>
      <p:sp>
        <p:nvSpPr>
          <p:cNvPr id="234499" name="Rectangle 3"/>
          <p:cNvSpPr>
            <a:spLocks noGrp="1" noChangeArrowheads="1"/>
          </p:cNvSpPr>
          <p:nvPr>
            <p:ph type="body" idx="1"/>
          </p:nvPr>
        </p:nvSpPr>
        <p:spPr>
          <a:xfrm>
            <a:off x="686112" y="4343713"/>
            <a:ext cx="5485778" cy="4113862"/>
          </a:xfrm>
          <a:solidFill>
            <a:srgbClr val="FFFFFF"/>
          </a:solidFill>
          <a:ln>
            <a:solidFill>
              <a:srgbClr val="000000"/>
            </a:solidFill>
          </a:ln>
        </p:spPr>
        <p:txBody>
          <a:bodyPr lIns="91431" tIns="45716" rIns="91431" bIns="45716"/>
          <a:lstStyle/>
          <a:p>
            <a:endParaRPr lang="en-US">
              <a:latin typeface="Times New Roman" charset="0"/>
            </a:endParaRPr>
          </a:p>
        </p:txBody>
      </p:sp>
    </p:spTree>
  </p:cSld>
  <p:clrMapOvr>
    <a:masterClrMapping/>
  </p:clrMapOvr>
</p:notes>
</file>

<file path=ppt/notesSlides/notesSlide9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6546" name="Rectangle 2"/>
          <p:cNvSpPr>
            <a:spLocks noGrp="1" noRot="1" noChangeAspect="1" noChangeArrowheads="1" noTextEdit="1"/>
          </p:cNvSpPr>
          <p:nvPr>
            <p:ph type="sldImg"/>
          </p:nvPr>
        </p:nvSpPr>
        <p:spPr>
          <a:xfrm>
            <a:off x="1114425" y="1074738"/>
            <a:ext cx="4656138" cy="3492500"/>
          </a:xfrm>
          <a:solidFill>
            <a:srgbClr val="FFFFFF"/>
          </a:solidFill>
          <a:ln/>
        </p:spPr>
      </p:sp>
      <p:sp>
        <p:nvSpPr>
          <p:cNvPr id="236547" name="Rectangle 3"/>
          <p:cNvSpPr>
            <a:spLocks noGrp="1" noChangeArrowheads="1"/>
          </p:cNvSpPr>
          <p:nvPr>
            <p:ph type="body" idx="1"/>
          </p:nvPr>
        </p:nvSpPr>
        <p:spPr>
          <a:xfrm>
            <a:off x="654996" y="4837815"/>
            <a:ext cx="5520005" cy="3175695"/>
          </a:xfrm>
          <a:solidFill>
            <a:srgbClr val="FFFFFF"/>
          </a:solidFill>
          <a:ln>
            <a:solidFill>
              <a:srgbClr val="000000"/>
            </a:solidFill>
          </a:ln>
        </p:spPr>
        <p:txBody>
          <a:bodyPr/>
          <a:lstStyle/>
          <a:p>
            <a:endParaRPr lang="en-US" sz="700" dirty="0">
              <a:latin typeface="Times New Roman" charset="0"/>
            </a:endParaRPr>
          </a:p>
        </p:txBody>
      </p:sp>
    </p:spTree>
  </p:cSld>
  <p:clrMapOvr>
    <a:masterClrMapping/>
  </p:clrMapOvr>
</p:notes>
</file>

<file path=ppt/notesSlides/notesSlide9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8594" name="Rectangle 2"/>
          <p:cNvSpPr>
            <a:spLocks noChangeArrowheads="1"/>
          </p:cNvSpPr>
          <p:nvPr/>
        </p:nvSpPr>
        <p:spPr bwMode="auto">
          <a:xfrm>
            <a:off x="3886408" y="1"/>
            <a:ext cx="2971593" cy="455011"/>
          </a:xfrm>
          <a:prstGeom prst="rect">
            <a:avLst/>
          </a:prstGeom>
          <a:noFill/>
          <a:ln w="9525">
            <a:noFill/>
            <a:miter lim="800000"/>
            <a:headEnd/>
            <a:tailEnd/>
          </a:ln>
        </p:spPr>
        <p:txBody>
          <a:bodyPr wrap="none" lIns="89867" tIns="44934" rIns="89867" bIns="44934" anchor="ctr">
            <a:prstTxWarp prst="textNoShape">
              <a:avLst/>
            </a:prstTxWarp>
          </a:bodyPr>
          <a:lstStyle/>
          <a:p>
            <a:endParaRPr lang="en-US"/>
          </a:p>
        </p:txBody>
      </p:sp>
      <p:sp>
        <p:nvSpPr>
          <p:cNvPr id="238595" name="Rectangle 3"/>
          <p:cNvSpPr>
            <a:spLocks noChangeArrowheads="1"/>
          </p:cNvSpPr>
          <p:nvPr/>
        </p:nvSpPr>
        <p:spPr bwMode="auto">
          <a:xfrm>
            <a:off x="3886408" y="8685863"/>
            <a:ext cx="2971593" cy="458138"/>
          </a:xfrm>
          <a:prstGeom prst="rect">
            <a:avLst/>
          </a:prstGeom>
          <a:noFill/>
          <a:ln w="9525">
            <a:noFill/>
            <a:miter lim="800000"/>
            <a:headEnd/>
            <a:tailEnd/>
          </a:ln>
        </p:spPr>
        <p:txBody>
          <a:bodyPr lIns="19048" tIns="0" rIns="19048" bIns="0" anchor="b">
            <a:prstTxWarp prst="textNoShape">
              <a:avLst/>
            </a:prstTxWarp>
          </a:bodyPr>
          <a:lstStyle/>
          <a:p>
            <a:pPr algn="r" defTabSz="914274">
              <a:lnSpc>
                <a:spcPct val="100000"/>
              </a:lnSpc>
              <a:spcAft>
                <a:spcPct val="0"/>
              </a:spcAft>
              <a:buClrTx/>
            </a:pPr>
            <a:r>
              <a:rPr lang="en-US" sz="1000" b="0" i="1" dirty="0">
                <a:latin typeface="Times New Roman" charset="0"/>
              </a:rPr>
              <a:t>4</a:t>
            </a:r>
          </a:p>
        </p:txBody>
      </p:sp>
      <p:sp>
        <p:nvSpPr>
          <p:cNvPr id="238596" name="Rectangle 4"/>
          <p:cNvSpPr>
            <a:spLocks noChangeArrowheads="1"/>
          </p:cNvSpPr>
          <p:nvPr/>
        </p:nvSpPr>
        <p:spPr bwMode="auto">
          <a:xfrm>
            <a:off x="0" y="8685863"/>
            <a:ext cx="2971593" cy="458138"/>
          </a:xfrm>
          <a:prstGeom prst="rect">
            <a:avLst/>
          </a:prstGeom>
          <a:noFill/>
          <a:ln w="9525">
            <a:noFill/>
            <a:miter lim="800000"/>
            <a:headEnd/>
            <a:tailEnd/>
          </a:ln>
        </p:spPr>
        <p:txBody>
          <a:bodyPr wrap="none" lIns="89867" tIns="44934" rIns="89867" bIns="44934" anchor="ctr">
            <a:prstTxWarp prst="textNoShape">
              <a:avLst/>
            </a:prstTxWarp>
          </a:bodyPr>
          <a:lstStyle/>
          <a:p>
            <a:endParaRPr lang="en-US"/>
          </a:p>
        </p:txBody>
      </p:sp>
      <p:sp>
        <p:nvSpPr>
          <p:cNvPr id="238597" name="Rectangle 5"/>
          <p:cNvSpPr>
            <a:spLocks noChangeArrowheads="1"/>
          </p:cNvSpPr>
          <p:nvPr/>
        </p:nvSpPr>
        <p:spPr bwMode="auto">
          <a:xfrm>
            <a:off x="0" y="1"/>
            <a:ext cx="2971593" cy="455011"/>
          </a:xfrm>
          <a:prstGeom prst="rect">
            <a:avLst/>
          </a:prstGeom>
          <a:noFill/>
          <a:ln w="9525">
            <a:noFill/>
            <a:miter lim="800000"/>
            <a:headEnd/>
            <a:tailEnd/>
          </a:ln>
        </p:spPr>
        <p:txBody>
          <a:bodyPr wrap="none" lIns="89867" tIns="44934" rIns="89867" bIns="44934" anchor="ctr">
            <a:prstTxWarp prst="textNoShape">
              <a:avLst/>
            </a:prstTxWarp>
          </a:bodyPr>
          <a:lstStyle/>
          <a:p>
            <a:endParaRPr lang="en-US"/>
          </a:p>
        </p:txBody>
      </p:sp>
      <p:sp>
        <p:nvSpPr>
          <p:cNvPr id="238598" name="Rectangle 6"/>
          <p:cNvSpPr>
            <a:spLocks noGrp="1" noRot="1" noChangeAspect="1" noChangeArrowheads="1" noTextEdit="1"/>
          </p:cNvSpPr>
          <p:nvPr>
            <p:ph type="sldImg"/>
          </p:nvPr>
        </p:nvSpPr>
        <p:spPr>
          <a:xfrm>
            <a:off x="1109663" y="1071563"/>
            <a:ext cx="4664075" cy="3498850"/>
          </a:xfrm>
          <a:ln w="12700" cap="flat">
            <a:solidFill>
              <a:schemeClr val="tx1"/>
            </a:solidFill>
          </a:ln>
        </p:spPr>
      </p:sp>
      <p:sp>
        <p:nvSpPr>
          <p:cNvPr id="238599" name="Rectangle 7"/>
          <p:cNvSpPr>
            <a:spLocks noGrp="1" noChangeArrowheads="1"/>
          </p:cNvSpPr>
          <p:nvPr>
            <p:ph type="body" idx="1"/>
          </p:nvPr>
        </p:nvSpPr>
        <p:spPr>
          <a:xfrm>
            <a:off x="654996" y="4837815"/>
            <a:ext cx="5520005" cy="3175695"/>
          </a:xfrm>
          <a:noFill/>
          <a:ln/>
        </p:spPr>
        <p:txBody>
          <a:bodyPr lIns="85717" tIns="42858" rIns="85717" bIns="42858"/>
          <a:lstStyle/>
          <a:p>
            <a:endParaRPr lang="en-US">
              <a:latin typeface="Times New Roman" charset="0"/>
            </a:endParaRPr>
          </a:p>
        </p:txBody>
      </p:sp>
    </p:spTree>
  </p:cSld>
  <p:clrMapOvr>
    <a:masterClrMapping/>
  </p:clrMapOvr>
</p:notes>
</file>

<file path=ppt/notesSlides/notesSlide9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0642" name="Rectangle 2"/>
          <p:cNvSpPr>
            <a:spLocks noChangeArrowheads="1"/>
          </p:cNvSpPr>
          <p:nvPr/>
        </p:nvSpPr>
        <p:spPr bwMode="auto">
          <a:xfrm>
            <a:off x="3886408" y="1"/>
            <a:ext cx="2971593" cy="455011"/>
          </a:xfrm>
          <a:prstGeom prst="rect">
            <a:avLst/>
          </a:prstGeom>
          <a:noFill/>
          <a:ln w="9525">
            <a:noFill/>
            <a:miter lim="800000"/>
            <a:headEnd/>
            <a:tailEnd/>
          </a:ln>
        </p:spPr>
        <p:txBody>
          <a:bodyPr wrap="none" lIns="89867" tIns="44934" rIns="89867" bIns="44934" anchor="ctr">
            <a:prstTxWarp prst="textNoShape">
              <a:avLst/>
            </a:prstTxWarp>
          </a:bodyPr>
          <a:lstStyle/>
          <a:p>
            <a:endParaRPr lang="en-US"/>
          </a:p>
        </p:txBody>
      </p:sp>
      <p:sp>
        <p:nvSpPr>
          <p:cNvPr id="240643" name="Rectangle 3"/>
          <p:cNvSpPr>
            <a:spLocks noChangeArrowheads="1"/>
          </p:cNvSpPr>
          <p:nvPr/>
        </p:nvSpPr>
        <p:spPr bwMode="auto">
          <a:xfrm>
            <a:off x="3886408" y="8685863"/>
            <a:ext cx="2971593" cy="458138"/>
          </a:xfrm>
          <a:prstGeom prst="rect">
            <a:avLst/>
          </a:prstGeom>
          <a:noFill/>
          <a:ln w="9525">
            <a:noFill/>
            <a:miter lim="800000"/>
            <a:headEnd/>
            <a:tailEnd/>
          </a:ln>
        </p:spPr>
        <p:txBody>
          <a:bodyPr lIns="19048" tIns="0" rIns="19048" bIns="0" anchor="b">
            <a:prstTxWarp prst="textNoShape">
              <a:avLst/>
            </a:prstTxWarp>
          </a:bodyPr>
          <a:lstStyle/>
          <a:p>
            <a:pPr algn="r" defTabSz="914274">
              <a:lnSpc>
                <a:spcPct val="100000"/>
              </a:lnSpc>
              <a:spcAft>
                <a:spcPct val="0"/>
              </a:spcAft>
              <a:buClrTx/>
            </a:pPr>
            <a:r>
              <a:rPr lang="en-US" sz="1000" b="0" i="1" dirty="0">
                <a:latin typeface="Times New Roman" charset="0"/>
              </a:rPr>
              <a:t>4</a:t>
            </a:r>
          </a:p>
        </p:txBody>
      </p:sp>
      <p:sp>
        <p:nvSpPr>
          <p:cNvPr id="240644" name="Rectangle 4"/>
          <p:cNvSpPr>
            <a:spLocks noChangeArrowheads="1"/>
          </p:cNvSpPr>
          <p:nvPr/>
        </p:nvSpPr>
        <p:spPr bwMode="auto">
          <a:xfrm>
            <a:off x="0" y="8685863"/>
            <a:ext cx="2971593" cy="458138"/>
          </a:xfrm>
          <a:prstGeom prst="rect">
            <a:avLst/>
          </a:prstGeom>
          <a:noFill/>
          <a:ln w="9525">
            <a:noFill/>
            <a:miter lim="800000"/>
            <a:headEnd/>
            <a:tailEnd/>
          </a:ln>
        </p:spPr>
        <p:txBody>
          <a:bodyPr wrap="none" lIns="89867" tIns="44934" rIns="89867" bIns="44934" anchor="ctr">
            <a:prstTxWarp prst="textNoShape">
              <a:avLst/>
            </a:prstTxWarp>
          </a:bodyPr>
          <a:lstStyle/>
          <a:p>
            <a:endParaRPr lang="en-US"/>
          </a:p>
        </p:txBody>
      </p:sp>
      <p:sp>
        <p:nvSpPr>
          <p:cNvPr id="240645" name="Rectangle 5"/>
          <p:cNvSpPr>
            <a:spLocks noChangeArrowheads="1"/>
          </p:cNvSpPr>
          <p:nvPr/>
        </p:nvSpPr>
        <p:spPr bwMode="auto">
          <a:xfrm>
            <a:off x="0" y="1"/>
            <a:ext cx="2971593" cy="455011"/>
          </a:xfrm>
          <a:prstGeom prst="rect">
            <a:avLst/>
          </a:prstGeom>
          <a:noFill/>
          <a:ln w="9525">
            <a:noFill/>
            <a:miter lim="800000"/>
            <a:headEnd/>
            <a:tailEnd/>
          </a:ln>
        </p:spPr>
        <p:txBody>
          <a:bodyPr wrap="none" lIns="89867" tIns="44934" rIns="89867" bIns="44934" anchor="ctr">
            <a:prstTxWarp prst="textNoShape">
              <a:avLst/>
            </a:prstTxWarp>
          </a:bodyPr>
          <a:lstStyle/>
          <a:p>
            <a:endParaRPr lang="en-US"/>
          </a:p>
        </p:txBody>
      </p:sp>
      <p:sp>
        <p:nvSpPr>
          <p:cNvPr id="240646" name="Rectangle 6"/>
          <p:cNvSpPr>
            <a:spLocks noGrp="1" noRot="1" noChangeAspect="1" noChangeArrowheads="1" noTextEdit="1"/>
          </p:cNvSpPr>
          <p:nvPr>
            <p:ph type="sldImg"/>
          </p:nvPr>
        </p:nvSpPr>
        <p:spPr>
          <a:xfrm>
            <a:off x="1109663" y="1071563"/>
            <a:ext cx="4664075" cy="3498850"/>
          </a:xfrm>
          <a:ln w="12700" cap="flat">
            <a:solidFill>
              <a:schemeClr val="tx1"/>
            </a:solidFill>
          </a:ln>
        </p:spPr>
      </p:sp>
      <p:sp>
        <p:nvSpPr>
          <p:cNvPr id="240647" name="Rectangle 7"/>
          <p:cNvSpPr>
            <a:spLocks noGrp="1" noChangeArrowheads="1"/>
          </p:cNvSpPr>
          <p:nvPr>
            <p:ph type="body" idx="1"/>
          </p:nvPr>
        </p:nvSpPr>
        <p:spPr>
          <a:xfrm>
            <a:off x="654996" y="4837815"/>
            <a:ext cx="5520005" cy="3175695"/>
          </a:xfrm>
          <a:noFill/>
          <a:ln/>
        </p:spPr>
        <p:txBody>
          <a:bodyPr lIns="85717" tIns="42858" rIns="85717" bIns="42858"/>
          <a:lstStyle/>
          <a:p>
            <a:endParaRPr lang="en-US">
              <a:latin typeface="Times New Roman"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jpe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9220" name="Rectangle 4"/>
          <p:cNvSpPr>
            <a:spLocks noGrp="1" noChangeArrowheads="1"/>
          </p:cNvSpPr>
          <p:nvPr>
            <p:ph type="subTitle" idx="1" hasCustomPrompt="1"/>
          </p:nvPr>
        </p:nvSpPr>
        <p:spPr>
          <a:xfrm>
            <a:off x="2255838" y="4189413"/>
            <a:ext cx="4602162" cy="763587"/>
          </a:xfrm>
        </p:spPr>
        <p:txBody>
          <a:bodyPr anchor="t" anchorCtr="0"/>
          <a:lstStyle>
            <a:lvl1pPr marL="0" indent="0">
              <a:buFont typeface="Monotype Sorts" pitchFamily="2" charset="2"/>
              <a:buNone/>
              <a:defRPr b="0">
                <a:latin typeface="+mn-lt"/>
              </a:defRPr>
            </a:lvl1pPr>
          </a:lstStyle>
          <a:p>
            <a:r>
              <a:rPr lang="en-US" altLang="en-US" dirty="0" smtClean="0"/>
              <a:t>Click to enter subtitle here</a:t>
            </a:r>
            <a:endParaRPr lang="en-US" altLang="en-US" dirty="0"/>
          </a:p>
        </p:txBody>
      </p:sp>
      <p:sp>
        <p:nvSpPr>
          <p:cNvPr id="9224" name="Rectangle 8"/>
          <p:cNvSpPr>
            <a:spLocks noGrp="1" noChangeArrowheads="1"/>
          </p:cNvSpPr>
          <p:nvPr>
            <p:ph type="ctrTitle" sz="quarter" hasCustomPrompt="1"/>
          </p:nvPr>
        </p:nvSpPr>
        <p:spPr>
          <a:xfrm>
            <a:off x="2209800" y="2286000"/>
            <a:ext cx="6477000" cy="1143000"/>
          </a:xfrm>
          <a:prstGeom prst="rect">
            <a:avLst/>
          </a:prstGeom>
        </p:spPr>
        <p:txBody>
          <a:bodyPr anchor="ctr"/>
          <a:lstStyle>
            <a:lvl1pPr>
              <a:lnSpc>
                <a:spcPts val="3800"/>
              </a:lnSpc>
              <a:defRPr sz="4000" baseline="0">
                <a:solidFill>
                  <a:srgbClr val="000099"/>
                </a:solidFill>
              </a:defRPr>
            </a:lvl1pPr>
          </a:lstStyle>
          <a:p>
            <a:r>
              <a:rPr lang="en-US" dirty="0" smtClean="0"/>
              <a:t>Title here</a:t>
            </a:r>
            <a:endParaRPr lang="en-US" dirty="0"/>
          </a:p>
        </p:txBody>
      </p:sp>
      <p:sp>
        <p:nvSpPr>
          <p:cNvPr id="11" name="Rectangle 10"/>
          <p:cNvSpPr/>
          <p:nvPr userDrawn="1"/>
        </p:nvSpPr>
        <p:spPr bwMode="auto">
          <a:xfrm>
            <a:off x="0" y="0"/>
            <a:ext cx="9144000" cy="228600"/>
          </a:xfrm>
          <a:prstGeom prst="rect">
            <a:avLst/>
          </a:prstGeom>
          <a:solidFill>
            <a:srgbClr val="FFCC99"/>
          </a:solidFill>
          <a:ln w="12700" cap="flat" cmpd="sng" algn="ctr">
            <a:noFill/>
            <a:prstDash val="solid"/>
            <a:round/>
            <a:headEnd type="none" w="med" len="med"/>
            <a:tailEnd type="none" w="med" len="med"/>
          </a:ln>
          <a:effectLst>
            <a:outerShdw blurRad="50800" dist="38100" dir="5400000" algn="tl" rotWithShape="0">
              <a:srgbClr val="000000">
                <a:alpha val="43000"/>
              </a:srgbClr>
            </a:outerShdw>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ts val="2500"/>
              </a:lnSpc>
              <a:spcBef>
                <a:spcPct val="0"/>
              </a:spcBef>
              <a:spcAft>
                <a:spcPts val="1000"/>
              </a:spcAft>
              <a:buClr>
                <a:srgbClr val="FDAA03"/>
              </a:buClr>
              <a:buSzTx/>
              <a:buFontTx/>
              <a:buNone/>
              <a:tabLst/>
            </a:pPr>
            <a:endParaRPr kumimoji="0" lang="en-US" sz="1800" b="1" i="0" u="none" strike="noStrike" cap="none" normalizeH="0" baseline="0" smtClean="0">
              <a:ln>
                <a:noFill/>
              </a:ln>
              <a:solidFill>
                <a:schemeClr val="tx1"/>
              </a:solidFill>
              <a:effectLst/>
              <a:latin typeface="Arial" charset="0"/>
            </a:endParaRPr>
          </a:p>
        </p:txBody>
      </p:sp>
      <p:pic>
        <p:nvPicPr>
          <p:cNvPr id="12" name="Picture 3" descr="G020_VA_Practice.jpg"/>
          <p:cNvPicPr>
            <a:picLocks noChangeAspect="1"/>
          </p:cNvPicPr>
          <p:nvPr userDrawn="1"/>
        </p:nvPicPr>
        <p:blipFill>
          <a:blip r:embed="rId2" cstate="print"/>
          <a:srcRect/>
          <a:stretch>
            <a:fillRect/>
          </a:stretch>
        </p:blipFill>
        <p:spPr bwMode="auto">
          <a:xfrm>
            <a:off x="7607300" y="0"/>
            <a:ext cx="1536700" cy="1816100"/>
          </a:xfrm>
          <a:prstGeom prst="rect">
            <a:avLst/>
          </a:prstGeom>
          <a:noFill/>
          <a:ln w="9525">
            <a:noFill/>
            <a:miter lim="800000"/>
            <a:headEnd/>
            <a:tailEnd/>
          </a:ln>
          <a:effectLst/>
        </p:spPr>
      </p:pic>
      <p:sp>
        <p:nvSpPr>
          <p:cNvPr id="2" name="TextBox 1"/>
          <p:cNvSpPr txBox="1"/>
          <p:nvPr userDrawn="1"/>
        </p:nvSpPr>
        <p:spPr>
          <a:xfrm>
            <a:off x="1190625" y="6508750"/>
            <a:ext cx="184666" cy="405667"/>
          </a:xfrm>
          <a:prstGeom prst="rect">
            <a:avLst/>
          </a:prstGeom>
          <a:noFill/>
        </p:spPr>
        <p:txBody>
          <a:bodyPr wrap="none" rtlCol="0">
            <a:spAutoFit/>
          </a:bodyPr>
          <a:lstStyle/>
          <a:p>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le and Vertical Text">
    <p:spTree>
      <p:nvGrpSpPr>
        <p:cNvPr id="1" name=""/>
        <p:cNvGrpSpPr/>
        <p:nvPr/>
      </p:nvGrpSpPr>
      <p:grpSpPr>
        <a:xfrm>
          <a:off x="0" y="0"/>
          <a:ext cx="0" cy="0"/>
          <a:chOff x="0" y="0"/>
          <a:chExt cx="0" cy="0"/>
        </a:xfrm>
      </p:grpSpPr>
      <p:sp>
        <p:nvSpPr>
          <p:cNvPr id="3" name="Vertical Text Placeholder 2"/>
          <p:cNvSpPr>
            <a:spLocks noGrp="1"/>
          </p:cNvSpPr>
          <p:nvPr>
            <p:ph type="body" orient="vert" idx="1" hasCustomPrompt="1"/>
          </p:nvPr>
        </p:nvSpPr>
        <p:spPr/>
        <p:txBody>
          <a:bodyPr vert="eaVert"/>
          <a:lstStyle/>
          <a:p>
            <a:pPr lvl="0"/>
            <a:r>
              <a:rPr lang="en-US" dirty="0" smtClean="0"/>
              <a:t>Click to enter text</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Title 6"/>
          <p:cNvSpPr>
            <a:spLocks noGrp="1"/>
          </p:cNvSpPr>
          <p:nvPr>
            <p:ph type="title" hasCustomPrompt="1"/>
          </p:nvPr>
        </p:nvSpPr>
        <p:spPr/>
        <p:txBody>
          <a:bodyPr/>
          <a:lstStyle/>
          <a:p>
            <a:r>
              <a:rPr lang="en-US" dirty="0" smtClean="0"/>
              <a:t>Click To Edit Master Title Style</a:t>
            </a:r>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hasCustomPrompt="1"/>
          </p:nvPr>
        </p:nvSpPr>
        <p:spPr>
          <a:xfrm>
            <a:off x="6432550" y="381000"/>
            <a:ext cx="1924050" cy="5799138"/>
          </a:xfrm>
          <a:prstGeom prst="rect">
            <a:avLst/>
          </a:prstGeom>
        </p:spPr>
        <p:txBody>
          <a:bodyPr vert="eaVert"/>
          <a:lstStyle/>
          <a:p>
            <a:r>
              <a:rPr lang="en-US" dirty="0" smtClean="0"/>
              <a:t>Click To Edit Master Title Style</a:t>
            </a:r>
            <a:endParaRPr lang="en-US" dirty="0"/>
          </a:p>
        </p:txBody>
      </p:sp>
      <p:sp>
        <p:nvSpPr>
          <p:cNvPr id="3" name="Vertical Text Placeholder 2"/>
          <p:cNvSpPr>
            <a:spLocks noGrp="1"/>
          </p:cNvSpPr>
          <p:nvPr>
            <p:ph type="body" orient="vert" idx="1" hasCustomPrompt="1"/>
          </p:nvPr>
        </p:nvSpPr>
        <p:spPr>
          <a:xfrm>
            <a:off x="660400" y="381000"/>
            <a:ext cx="5619750" cy="5799138"/>
          </a:xfrm>
        </p:spPr>
        <p:txBody>
          <a:bodyPr vert="eaVert"/>
          <a:lstStyle/>
          <a:p>
            <a:pPr lvl="0"/>
            <a:r>
              <a:rPr lang="en-US" dirty="0" smtClean="0"/>
              <a:t>Click to enter text</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fourObj">
  <p:cSld name="Title and 4 Content">
    <p:spTree>
      <p:nvGrpSpPr>
        <p:cNvPr id="1" name=""/>
        <p:cNvGrpSpPr/>
        <p:nvPr/>
      </p:nvGrpSpPr>
      <p:grpSpPr>
        <a:xfrm>
          <a:off x="0" y="0"/>
          <a:ext cx="0" cy="0"/>
          <a:chOff x="0" y="0"/>
          <a:chExt cx="0" cy="0"/>
        </a:xfrm>
      </p:grpSpPr>
      <p:sp>
        <p:nvSpPr>
          <p:cNvPr id="2" name="Title 1"/>
          <p:cNvSpPr>
            <a:spLocks noGrp="1"/>
          </p:cNvSpPr>
          <p:nvPr>
            <p:ph type="title" sz="quarter"/>
          </p:nvPr>
        </p:nvSpPr>
        <p:spPr>
          <a:xfrm>
            <a:off x="685800" y="381000"/>
            <a:ext cx="7162800" cy="533400"/>
          </a:xfrm>
        </p:spPr>
        <p:txBody>
          <a:bodyPr/>
          <a:lstStyle/>
          <a:p>
            <a:r>
              <a:rPr lang="en-US" smtClean="0"/>
              <a:t>Click to edit Master title style</a:t>
            </a:r>
            <a:endParaRPr lang="en-US"/>
          </a:p>
        </p:txBody>
      </p:sp>
      <p:sp>
        <p:nvSpPr>
          <p:cNvPr id="3" name="Content Placeholder 2"/>
          <p:cNvSpPr>
            <a:spLocks noGrp="1"/>
          </p:cNvSpPr>
          <p:nvPr>
            <p:ph sz="quarter" idx="1"/>
          </p:nvPr>
        </p:nvSpPr>
        <p:spPr>
          <a:xfrm>
            <a:off x="660400" y="1295400"/>
            <a:ext cx="3771900" cy="23272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584700" y="1295400"/>
            <a:ext cx="3771900" cy="23272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660400" y="3775075"/>
            <a:ext cx="3771900" cy="23288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Content Placeholder 5"/>
          <p:cNvSpPr>
            <a:spLocks noGrp="1"/>
          </p:cNvSpPr>
          <p:nvPr>
            <p:ph sz="quarter" idx="4"/>
          </p:nvPr>
        </p:nvSpPr>
        <p:spPr>
          <a:xfrm>
            <a:off x="4584700" y="3775075"/>
            <a:ext cx="3771900" cy="23288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2"/>
          <p:cNvSpPr>
            <a:spLocks noGrp="1" noChangeArrowheads="1"/>
          </p:cNvSpPr>
          <p:nvPr>
            <p:ph type="sldNum" sz="quarter" idx="10"/>
          </p:nvPr>
        </p:nvSpPr>
        <p:spPr>
          <a:xfrm>
            <a:off x="8382000" y="6400800"/>
            <a:ext cx="533400" cy="152400"/>
          </a:xfrm>
          <a:prstGeom prst="rect">
            <a:avLst/>
          </a:prstGeom>
          <a:ln/>
        </p:spPr>
        <p:txBody>
          <a:bodyPr/>
          <a:lstStyle>
            <a:lvl1pPr>
              <a:defRPr/>
            </a:lvl1pPr>
          </a:lstStyle>
          <a:p>
            <a:pPr>
              <a:defRPr/>
            </a:pPr>
            <a:fld id="{D000D163-8F8C-D941-AFA9-547CC9702874}"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hasCustomPrompt="1"/>
          </p:nvPr>
        </p:nvSpPr>
        <p:spPr>
          <a:xfrm>
            <a:off x="685800" y="1295400"/>
            <a:ext cx="7696200" cy="4884738"/>
          </a:xfrm>
        </p:spPr>
        <p:txBody>
          <a:bodyPr/>
          <a:lstStyle/>
          <a:p>
            <a:pPr lvl="0"/>
            <a:r>
              <a:rPr lang="en-US" dirty="0" smtClean="0"/>
              <a:t>Click to enter text</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
        <p:nvSpPr>
          <p:cNvPr id="8" name="Title 7"/>
          <p:cNvSpPr>
            <a:spLocks noGrp="1"/>
          </p:cNvSpPr>
          <p:nvPr>
            <p:ph type="title" hasCustomPrompt="1"/>
          </p:nvPr>
        </p:nvSpPr>
        <p:spPr/>
        <p:txBody>
          <a:bodyPr/>
          <a:lstStyle>
            <a:lvl1pPr>
              <a:defRPr baseline="0"/>
            </a:lvl1pPr>
          </a:lstStyle>
          <a:p>
            <a:r>
              <a:rPr lang="en-US" dirty="0" smtClean="0"/>
              <a:t>Click to enter text here</a:t>
            </a:r>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722313" y="4505325"/>
            <a:ext cx="7772400" cy="1362075"/>
          </a:xfrm>
          <a:prstGeom prst="rect">
            <a:avLst/>
          </a:prstGeom>
        </p:spPr>
        <p:txBody>
          <a:bodyPr anchor="t" anchorCtr="0"/>
          <a:lstStyle>
            <a:lvl1pPr algn="l">
              <a:lnSpc>
                <a:spcPts val="3400"/>
              </a:lnSpc>
              <a:defRPr sz="4000" b="1" cap="none"/>
            </a:lvl1pPr>
          </a:lstStyle>
          <a:p>
            <a:r>
              <a:rPr lang="en-US" dirty="0" smtClean="0"/>
              <a:t>Click To Edit Master Title Style</a:t>
            </a:r>
            <a:endParaRPr lang="en-US" dirty="0"/>
          </a:p>
        </p:txBody>
      </p:sp>
      <p:sp>
        <p:nvSpPr>
          <p:cNvPr id="3" name="Text Placeholder 2"/>
          <p:cNvSpPr>
            <a:spLocks noGrp="1"/>
          </p:cNvSpPr>
          <p:nvPr>
            <p:ph type="body" idx="1" hasCustomPrompt="1"/>
          </p:nvPr>
        </p:nvSpPr>
        <p:spPr>
          <a:xfrm>
            <a:off x="722313" y="2906713"/>
            <a:ext cx="7772400" cy="1500187"/>
          </a:xfrm>
        </p:spPr>
        <p:txBody>
          <a:bodyPr anchor="b"/>
          <a:lstStyle>
            <a:lvl1pPr marL="0" indent="0">
              <a:buNone/>
              <a:defRPr sz="2000" i="1"/>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dirty="0" smtClean="0"/>
              <a:t>Click to enter text</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p:cNvSpPr>
            <a:spLocks noGrp="1"/>
          </p:cNvSpPr>
          <p:nvPr>
            <p:ph sz="half" idx="1" hasCustomPrompt="1"/>
          </p:nvPr>
        </p:nvSpPr>
        <p:spPr>
          <a:xfrm>
            <a:off x="660400" y="1524000"/>
            <a:ext cx="3771900" cy="4656138"/>
          </a:xfrm>
        </p:spPr>
        <p:txBody>
          <a:bodyPr/>
          <a:lstStyle>
            <a:lvl1pPr>
              <a:defRPr sz="2000"/>
            </a:lvl1pPr>
            <a:lvl2pPr>
              <a:defRPr sz="1800"/>
            </a:lvl2pPr>
            <a:lvl3pPr>
              <a:defRPr sz="1600"/>
            </a:lvl3pPr>
            <a:lvl4pPr>
              <a:defRPr sz="1400"/>
            </a:lvl4pPr>
            <a:lvl5pPr>
              <a:defRPr sz="1200"/>
            </a:lvl5pPr>
            <a:lvl6pPr>
              <a:defRPr sz="1800"/>
            </a:lvl6pPr>
            <a:lvl7pPr>
              <a:defRPr sz="1800"/>
            </a:lvl7pPr>
            <a:lvl8pPr>
              <a:defRPr sz="1800"/>
            </a:lvl8pPr>
            <a:lvl9pPr>
              <a:defRPr sz="1800"/>
            </a:lvl9pPr>
          </a:lstStyle>
          <a:p>
            <a:pPr lvl="0"/>
            <a:r>
              <a:rPr lang="en-US" dirty="0" smtClean="0"/>
              <a:t>Click to enter text</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hasCustomPrompt="1"/>
          </p:nvPr>
        </p:nvSpPr>
        <p:spPr>
          <a:xfrm>
            <a:off x="4584700" y="1524000"/>
            <a:ext cx="3771900" cy="4656138"/>
          </a:xfrm>
        </p:spPr>
        <p:txBody>
          <a:bodyPr/>
          <a:lstStyle>
            <a:lvl1pPr>
              <a:defRPr sz="2000"/>
            </a:lvl1pPr>
            <a:lvl2pPr>
              <a:defRPr sz="1800"/>
            </a:lvl2pPr>
            <a:lvl3pPr>
              <a:defRPr sz="1600"/>
            </a:lvl3pPr>
            <a:lvl4pPr>
              <a:defRPr sz="1400"/>
            </a:lvl4pPr>
            <a:lvl5pPr>
              <a:defRPr sz="1200"/>
            </a:lvl5pPr>
            <a:lvl6pPr>
              <a:defRPr sz="1800"/>
            </a:lvl6pPr>
            <a:lvl7pPr>
              <a:defRPr sz="1800"/>
            </a:lvl7pPr>
            <a:lvl8pPr>
              <a:defRPr sz="1800"/>
            </a:lvl8pPr>
            <a:lvl9pPr>
              <a:defRPr sz="1800"/>
            </a:lvl9pPr>
          </a:lstStyle>
          <a:p>
            <a:pPr lvl="0"/>
            <a:r>
              <a:rPr lang="en-US" dirty="0" smtClean="0"/>
              <a:t>Click to enter text</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8" name="Title 7"/>
          <p:cNvSpPr>
            <a:spLocks noGrp="1"/>
          </p:cNvSpPr>
          <p:nvPr>
            <p:ph type="title" hasCustomPrompt="1"/>
          </p:nvPr>
        </p:nvSpPr>
        <p:spPr/>
        <p:txBody>
          <a:bodyPr/>
          <a:lstStyle/>
          <a:p>
            <a:r>
              <a:rPr lang="en-US" dirty="0" smtClean="0"/>
              <a:t>Click To Edit Master Title Style</a:t>
            </a:r>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685890" y="1535113"/>
            <a:ext cx="381149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5" name="Text Placeholder 4"/>
          <p:cNvSpPr>
            <a:spLocks noGrp="1"/>
          </p:cNvSpPr>
          <p:nvPr>
            <p:ph type="body" sz="quarter" idx="3"/>
          </p:nvPr>
        </p:nvSpPr>
        <p:spPr>
          <a:xfrm>
            <a:off x="4645025" y="1535113"/>
            <a:ext cx="388925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0" name="Content Placeholder 2"/>
          <p:cNvSpPr>
            <a:spLocks noGrp="1"/>
          </p:cNvSpPr>
          <p:nvPr>
            <p:ph sz="half" idx="12" hasCustomPrompt="1"/>
          </p:nvPr>
        </p:nvSpPr>
        <p:spPr>
          <a:xfrm>
            <a:off x="685800" y="2201862"/>
            <a:ext cx="3810000" cy="4046538"/>
          </a:xfrm>
        </p:spPr>
        <p:txBody>
          <a:bodyPr/>
          <a:lstStyle>
            <a:lvl1pPr>
              <a:defRPr sz="2000"/>
            </a:lvl1pPr>
            <a:lvl2pPr>
              <a:defRPr sz="1800"/>
            </a:lvl2pPr>
            <a:lvl3pPr>
              <a:defRPr sz="1600"/>
            </a:lvl3pPr>
            <a:lvl4pPr>
              <a:defRPr sz="1400"/>
            </a:lvl4pPr>
            <a:lvl5pPr>
              <a:defRPr sz="1200"/>
            </a:lvl5pPr>
            <a:lvl6pPr>
              <a:defRPr sz="1800"/>
            </a:lvl6pPr>
            <a:lvl7pPr>
              <a:defRPr sz="1800"/>
            </a:lvl7pPr>
            <a:lvl8pPr>
              <a:defRPr sz="1800"/>
            </a:lvl8pPr>
            <a:lvl9pPr>
              <a:defRPr sz="1800"/>
            </a:lvl9pPr>
          </a:lstStyle>
          <a:p>
            <a:pPr lvl="0"/>
            <a:r>
              <a:rPr lang="en-US" dirty="0" smtClean="0"/>
              <a:t>Click to enter text</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1" name="Content Placeholder 3"/>
          <p:cNvSpPr>
            <a:spLocks noGrp="1"/>
          </p:cNvSpPr>
          <p:nvPr>
            <p:ph sz="half" idx="13" hasCustomPrompt="1"/>
          </p:nvPr>
        </p:nvSpPr>
        <p:spPr>
          <a:xfrm>
            <a:off x="4648200" y="2201862"/>
            <a:ext cx="3886200" cy="4046538"/>
          </a:xfrm>
        </p:spPr>
        <p:txBody>
          <a:bodyPr/>
          <a:lstStyle>
            <a:lvl1pPr>
              <a:defRPr sz="2000"/>
            </a:lvl1pPr>
            <a:lvl2pPr>
              <a:defRPr sz="1800"/>
            </a:lvl2pPr>
            <a:lvl3pPr>
              <a:defRPr sz="1600"/>
            </a:lvl3pPr>
            <a:lvl4pPr>
              <a:defRPr sz="1400"/>
            </a:lvl4pPr>
            <a:lvl5pPr>
              <a:defRPr sz="1200"/>
            </a:lvl5pPr>
            <a:lvl6pPr>
              <a:defRPr sz="1800"/>
            </a:lvl6pPr>
            <a:lvl7pPr>
              <a:defRPr sz="1800"/>
            </a:lvl7pPr>
            <a:lvl8pPr>
              <a:defRPr sz="1800"/>
            </a:lvl8pPr>
            <a:lvl9pPr>
              <a:defRPr sz="1800"/>
            </a:lvl9pPr>
          </a:lstStyle>
          <a:p>
            <a:pPr lvl="0"/>
            <a:r>
              <a:rPr lang="en-US" dirty="0" smtClean="0"/>
              <a:t>Click to enter text</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3" name="Title 12"/>
          <p:cNvSpPr>
            <a:spLocks noGrp="1"/>
          </p:cNvSpPr>
          <p:nvPr>
            <p:ph type="title" hasCustomPrompt="1"/>
          </p:nvPr>
        </p:nvSpPr>
        <p:spPr/>
        <p:txBody>
          <a:bodyPr/>
          <a:lstStyle/>
          <a:p>
            <a:r>
              <a:rPr lang="en-US" dirty="0" smtClean="0"/>
              <a:t>Click To Edit Master Title Style</a:t>
            </a:r>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7" name="Title 6"/>
          <p:cNvSpPr>
            <a:spLocks noGrp="1"/>
          </p:cNvSpPr>
          <p:nvPr>
            <p:ph type="title" hasCustomPrompt="1"/>
          </p:nvPr>
        </p:nvSpPr>
        <p:spPr/>
        <p:txBody>
          <a:bodyPr/>
          <a:lstStyle/>
          <a:p>
            <a:r>
              <a:rPr lang="en-US" dirty="0" smtClean="0"/>
              <a:t>Click To Edit Master Title Style</a:t>
            </a:r>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0" y="685800"/>
            <a:ext cx="3008313" cy="749300"/>
          </a:xfrm>
          <a:prstGeom prst="rect">
            <a:avLst/>
          </a:prstGeom>
        </p:spPr>
        <p:txBody>
          <a:bodyPr anchor="b"/>
          <a:lstStyle>
            <a:lvl1pPr algn="l">
              <a:defRPr sz="2000" b="1"/>
            </a:lvl1pPr>
          </a:lstStyle>
          <a:p>
            <a:r>
              <a:rPr lang="en-US" dirty="0" smtClean="0"/>
              <a:t>Click To Edit Master Title Style</a:t>
            </a:r>
            <a:endParaRPr lang="en-US" dirty="0"/>
          </a:p>
        </p:txBody>
      </p:sp>
      <p:sp>
        <p:nvSpPr>
          <p:cNvPr id="3" name="Content Placeholder 2"/>
          <p:cNvSpPr>
            <a:spLocks noGrp="1"/>
          </p:cNvSpPr>
          <p:nvPr>
            <p:ph idx="1" hasCustomPrompt="1"/>
          </p:nvPr>
        </p:nvSpPr>
        <p:spPr>
          <a:xfrm>
            <a:off x="3575050" y="685800"/>
            <a:ext cx="5111750" cy="5440363"/>
          </a:xfrm>
        </p:spPr>
        <p:txBody>
          <a:bodyPr/>
          <a:lstStyle>
            <a:lvl1pPr>
              <a:defRPr sz="2000"/>
            </a:lvl1pPr>
            <a:lvl2pPr>
              <a:defRPr sz="1800"/>
            </a:lvl2pPr>
            <a:lvl3pPr>
              <a:defRPr sz="1600"/>
            </a:lvl3pPr>
            <a:lvl4pPr>
              <a:defRPr sz="1400"/>
            </a:lvl4pPr>
            <a:lvl5pPr>
              <a:defRPr sz="1200"/>
            </a:lvl5pPr>
            <a:lvl6pPr>
              <a:defRPr sz="2000"/>
            </a:lvl6pPr>
            <a:lvl7pPr>
              <a:defRPr sz="2000"/>
            </a:lvl7pPr>
            <a:lvl8pPr>
              <a:defRPr sz="2000"/>
            </a:lvl8pPr>
            <a:lvl9pPr>
              <a:defRPr sz="2000"/>
            </a:lvl9pPr>
          </a:lstStyle>
          <a:p>
            <a:pPr lvl="0"/>
            <a:r>
              <a:rPr lang="en-US" dirty="0" smtClean="0"/>
              <a:t>Click to enter text</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Text Placeholder 3"/>
          <p:cNvSpPr>
            <a:spLocks noGrp="1"/>
          </p:cNvSpPr>
          <p:nvPr>
            <p:ph type="body" sz="half" idx="2" hasCustomPrompt="1"/>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Click to enter text</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1792288" y="4800600"/>
            <a:ext cx="5486400" cy="566738"/>
          </a:xfrm>
          <a:prstGeom prst="rect">
            <a:avLst/>
          </a:prstGeom>
        </p:spPr>
        <p:txBody>
          <a:bodyPr anchor="t" anchorCtr="0"/>
          <a:lstStyle>
            <a:lvl1pPr algn="l">
              <a:defRPr sz="2000" b="1"/>
            </a:lvl1pPr>
          </a:lstStyle>
          <a:p>
            <a:r>
              <a:rPr lang="en-US" dirty="0" smtClean="0"/>
              <a:t>Click To enter text</a:t>
            </a:r>
            <a:endParaRPr lang="en-US" dirty="0"/>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Text Placeholder 3"/>
          <p:cNvSpPr>
            <a:spLocks noGrp="1"/>
          </p:cNvSpPr>
          <p:nvPr>
            <p:ph type="body" sz="half" idx="2" hasCustomPrompt="1"/>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Click to enter text</a:t>
            </a:r>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theme" Target="../theme/theme1.xml"/><Relationship Id="rId14" Type="http://schemas.openxmlformats.org/officeDocument/2006/relationships/image" Target="../media/image1.jpe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196" name="Rectangle 4"/>
          <p:cNvSpPr>
            <a:spLocks noGrp="1" noChangeArrowheads="1"/>
          </p:cNvSpPr>
          <p:nvPr>
            <p:ph type="body" idx="1"/>
          </p:nvPr>
        </p:nvSpPr>
        <p:spPr bwMode="auto">
          <a:xfrm>
            <a:off x="685800" y="1295400"/>
            <a:ext cx="7670800" cy="488473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dirty="0" smtClean="0"/>
              <a:t>Click to enter text</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
        <p:nvSpPr>
          <p:cNvPr id="8197" name="Line 5"/>
          <p:cNvSpPr>
            <a:spLocks noChangeShapeType="1"/>
          </p:cNvSpPr>
          <p:nvPr/>
        </p:nvSpPr>
        <p:spPr bwMode="auto">
          <a:xfrm>
            <a:off x="685800" y="6400800"/>
            <a:ext cx="7696200" cy="0"/>
          </a:xfrm>
          <a:prstGeom prst="line">
            <a:avLst/>
          </a:prstGeom>
          <a:noFill/>
          <a:ln w="6350">
            <a:solidFill>
              <a:srgbClr val="FF9900"/>
            </a:solidFill>
            <a:round/>
            <a:headEnd/>
            <a:tailEnd/>
          </a:ln>
          <a:effectLst/>
        </p:spPr>
        <p:txBody>
          <a:bodyPr wrap="none" anchor="ctr"/>
          <a:lstStyle/>
          <a:p>
            <a:endParaRPr lang="en-US"/>
          </a:p>
        </p:txBody>
      </p:sp>
      <p:sp>
        <p:nvSpPr>
          <p:cNvPr id="15" name="Title Placeholder 14"/>
          <p:cNvSpPr>
            <a:spLocks noGrp="1"/>
          </p:cNvSpPr>
          <p:nvPr>
            <p:ph type="title"/>
          </p:nvPr>
        </p:nvSpPr>
        <p:spPr>
          <a:xfrm>
            <a:off x="685800" y="274638"/>
            <a:ext cx="7696200" cy="944562"/>
          </a:xfrm>
          <a:prstGeom prst="rect">
            <a:avLst/>
          </a:prstGeom>
        </p:spPr>
        <p:txBody>
          <a:bodyPr vert="horz" lIns="91440" tIns="45720" rIns="91440" bIns="45720" rtlCol="0" anchor="ctr" anchorCtr="0">
            <a:noAutofit/>
          </a:bodyPr>
          <a:lstStyle/>
          <a:p>
            <a:r>
              <a:rPr lang="en-US" dirty="0" smtClean="0"/>
              <a:t>Click to enter text here</a:t>
            </a:r>
            <a:endParaRPr lang="en-US" dirty="0"/>
          </a:p>
        </p:txBody>
      </p:sp>
      <p:sp>
        <p:nvSpPr>
          <p:cNvPr id="10" name="Rectangle 9"/>
          <p:cNvSpPr/>
          <p:nvPr userDrawn="1"/>
        </p:nvSpPr>
        <p:spPr bwMode="auto">
          <a:xfrm>
            <a:off x="0" y="0"/>
            <a:ext cx="9144000" cy="228600"/>
          </a:xfrm>
          <a:prstGeom prst="rect">
            <a:avLst/>
          </a:prstGeom>
          <a:solidFill>
            <a:srgbClr val="FFCC99"/>
          </a:solidFill>
          <a:ln w="12700" cap="flat" cmpd="sng" algn="ctr">
            <a:noFill/>
            <a:prstDash val="solid"/>
            <a:round/>
            <a:headEnd type="none" w="med" len="med"/>
            <a:tailEnd type="none" w="med" len="med"/>
          </a:ln>
          <a:effectLst>
            <a:outerShdw blurRad="50800" dist="38100" dir="5400000" algn="tl" rotWithShape="0">
              <a:srgbClr val="000000">
                <a:alpha val="43000"/>
              </a:srgbClr>
            </a:outerShdw>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ts val="2500"/>
              </a:lnSpc>
              <a:spcBef>
                <a:spcPct val="0"/>
              </a:spcBef>
              <a:spcAft>
                <a:spcPts val="1000"/>
              </a:spcAft>
              <a:buClr>
                <a:srgbClr val="FDAA03"/>
              </a:buClr>
              <a:buSzTx/>
              <a:buFontTx/>
              <a:buNone/>
              <a:tabLst/>
            </a:pPr>
            <a:endParaRPr kumimoji="0" lang="en-US" sz="1800" b="1" i="0" u="none" strike="noStrike" cap="none" normalizeH="0" baseline="0" smtClean="0">
              <a:ln>
                <a:noFill/>
              </a:ln>
              <a:solidFill>
                <a:schemeClr val="tx1"/>
              </a:solidFill>
              <a:effectLst/>
              <a:latin typeface="Arial" charset="0"/>
            </a:endParaRPr>
          </a:p>
        </p:txBody>
      </p:sp>
      <p:pic>
        <p:nvPicPr>
          <p:cNvPr id="13" name="Picture 3" descr="G020_VA_Practice.jpg"/>
          <p:cNvPicPr>
            <a:picLocks noChangeAspect="1"/>
          </p:cNvPicPr>
          <p:nvPr userDrawn="1"/>
        </p:nvPicPr>
        <p:blipFill>
          <a:blip r:embed="rId14" cstate="print"/>
          <a:srcRect/>
          <a:stretch>
            <a:fillRect/>
          </a:stretch>
        </p:blipFill>
        <p:spPr bwMode="auto">
          <a:xfrm>
            <a:off x="8370276" y="0"/>
            <a:ext cx="773723" cy="914400"/>
          </a:xfrm>
          <a:prstGeom prst="rect">
            <a:avLst/>
          </a:prstGeom>
          <a:noFill/>
          <a:ln w="9525">
            <a:noFill/>
            <a:miter lim="800000"/>
            <a:headEnd/>
            <a:tailEnd/>
          </a:ln>
          <a:effectLst/>
        </p:spPr>
      </p:pic>
      <p:sp>
        <p:nvSpPr>
          <p:cNvPr id="17" name="Slide Number Placeholder 3"/>
          <p:cNvSpPr txBox="1">
            <a:spLocks/>
          </p:cNvSpPr>
          <p:nvPr userDrawn="1"/>
        </p:nvSpPr>
        <p:spPr>
          <a:xfrm>
            <a:off x="8382000" y="6400800"/>
            <a:ext cx="762000" cy="152400"/>
          </a:xfrm>
          <a:prstGeom prst="rect">
            <a:avLst/>
          </a:prstGeom>
          <a:noFill/>
        </p:spPr>
        <p:txBody>
          <a:bodyPr/>
          <a:lstStyle>
            <a:defPPr>
              <a:defRPr lang="en-US"/>
            </a:defPPr>
            <a:lvl1pPr algn="ctr" rtl="0" eaLnBrk="0" fontAlgn="base" hangingPunct="0">
              <a:lnSpc>
                <a:spcPts val="2500"/>
              </a:lnSpc>
              <a:spcBef>
                <a:spcPct val="0"/>
              </a:spcBef>
              <a:spcAft>
                <a:spcPts val="1000"/>
              </a:spcAft>
              <a:buClr>
                <a:srgbClr val="FDAA03"/>
              </a:buClr>
              <a:defRPr b="1" kern="1200">
                <a:solidFill>
                  <a:schemeClr val="tx1"/>
                </a:solidFill>
                <a:latin typeface="Arial" charset="0"/>
                <a:ea typeface="+mn-ea"/>
                <a:cs typeface="+mn-cs"/>
              </a:defRPr>
            </a:lvl1pPr>
            <a:lvl2pPr marL="457200" algn="ctr" rtl="0" eaLnBrk="0" fontAlgn="base" hangingPunct="0">
              <a:lnSpc>
                <a:spcPts val="2500"/>
              </a:lnSpc>
              <a:spcBef>
                <a:spcPct val="0"/>
              </a:spcBef>
              <a:spcAft>
                <a:spcPts val="1000"/>
              </a:spcAft>
              <a:buClr>
                <a:srgbClr val="FDAA03"/>
              </a:buClr>
              <a:defRPr b="1" kern="1200">
                <a:solidFill>
                  <a:schemeClr val="tx1"/>
                </a:solidFill>
                <a:latin typeface="Arial" charset="0"/>
                <a:ea typeface="+mn-ea"/>
                <a:cs typeface="+mn-cs"/>
              </a:defRPr>
            </a:lvl2pPr>
            <a:lvl3pPr marL="914400" algn="ctr" rtl="0" eaLnBrk="0" fontAlgn="base" hangingPunct="0">
              <a:lnSpc>
                <a:spcPts val="2500"/>
              </a:lnSpc>
              <a:spcBef>
                <a:spcPct val="0"/>
              </a:spcBef>
              <a:spcAft>
                <a:spcPts val="1000"/>
              </a:spcAft>
              <a:buClr>
                <a:srgbClr val="FDAA03"/>
              </a:buClr>
              <a:defRPr b="1" kern="1200">
                <a:solidFill>
                  <a:schemeClr val="tx1"/>
                </a:solidFill>
                <a:latin typeface="Arial" charset="0"/>
                <a:ea typeface="+mn-ea"/>
                <a:cs typeface="+mn-cs"/>
              </a:defRPr>
            </a:lvl3pPr>
            <a:lvl4pPr marL="1371600" algn="ctr" rtl="0" eaLnBrk="0" fontAlgn="base" hangingPunct="0">
              <a:lnSpc>
                <a:spcPts val="2500"/>
              </a:lnSpc>
              <a:spcBef>
                <a:spcPct val="0"/>
              </a:spcBef>
              <a:spcAft>
                <a:spcPts val="1000"/>
              </a:spcAft>
              <a:buClr>
                <a:srgbClr val="FDAA03"/>
              </a:buClr>
              <a:defRPr b="1" kern="1200">
                <a:solidFill>
                  <a:schemeClr val="tx1"/>
                </a:solidFill>
                <a:latin typeface="Arial" charset="0"/>
                <a:ea typeface="+mn-ea"/>
                <a:cs typeface="+mn-cs"/>
              </a:defRPr>
            </a:lvl4pPr>
            <a:lvl5pPr marL="1828800" algn="ctr" rtl="0" eaLnBrk="0" fontAlgn="base" hangingPunct="0">
              <a:lnSpc>
                <a:spcPts val="2500"/>
              </a:lnSpc>
              <a:spcBef>
                <a:spcPct val="0"/>
              </a:spcBef>
              <a:spcAft>
                <a:spcPts val="1000"/>
              </a:spcAft>
              <a:buClr>
                <a:srgbClr val="FDAA03"/>
              </a:buClr>
              <a:defRPr b="1" kern="1200">
                <a:solidFill>
                  <a:schemeClr val="tx1"/>
                </a:solidFill>
                <a:latin typeface="Arial" charset="0"/>
                <a:ea typeface="+mn-ea"/>
                <a:cs typeface="+mn-cs"/>
              </a:defRPr>
            </a:lvl5pPr>
            <a:lvl6pPr marL="2286000" algn="l" defTabSz="914400" rtl="0" eaLnBrk="1" latinLnBrk="0" hangingPunct="1">
              <a:defRPr b="1" kern="1200">
                <a:solidFill>
                  <a:schemeClr val="tx1"/>
                </a:solidFill>
                <a:latin typeface="Arial" charset="0"/>
                <a:ea typeface="+mn-ea"/>
                <a:cs typeface="+mn-cs"/>
              </a:defRPr>
            </a:lvl6pPr>
            <a:lvl7pPr marL="2743200" algn="l" defTabSz="914400" rtl="0" eaLnBrk="1" latinLnBrk="0" hangingPunct="1">
              <a:defRPr b="1" kern="1200">
                <a:solidFill>
                  <a:schemeClr val="tx1"/>
                </a:solidFill>
                <a:latin typeface="Arial" charset="0"/>
                <a:ea typeface="+mn-ea"/>
                <a:cs typeface="+mn-cs"/>
              </a:defRPr>
            </a:lvl7pPr>
            <a:lvl8pPr marL="3200400" algn="l" defTabSz="914400" rtl="0" eaLnBrk="1" latinLnBrk="0" hangingPunct="1">
              <a:defRPr b="1" kern="1200">
                <a:solidFill>
                  <a:schemeClr val="tx1"/>
                </a:solidFill>
                <a:latin typeface="Arial" charset="0"/>
                <a:ea typeface="+mn-ea"/>
                <a:cs typeface="+mn-cs"/>
              </a:defRPr>
            </a:lvl8pPr>
            <a:lvl9pPr marL="3657600" algn="l" defTabSz="914400" rtl="0" eaLnBrk="1" latinLnBrk="0" hangingPunct="1">
              <a:defRPr b="1" kern="1200">
                <a:solidFill>
                  <a:schemeClr val="tx1"/>
                </a:solidFill>
                <a:latin typeface="Arial" charset="0"/>
                <a:ea typeface="+mn-ea"/>
                <a:cs typeface="+mn-cs"/>
              </a:defRPr>
            </a:lvl9pPr>
          </a:lstStyle>
          <a:p>
            <a:fld id="{53279DDD-F701-E748-93E5-6F2BB3C5874F}" type="slidenum">
              <a:rPr lang="en-US" smtClean="0"/>
              <a:pPr/>
              <a:t>‹#›</a:t>
            </a:fld>
            <a:endParaRPr lang="en-US" dirty="0"/>
          </a:p>
        </p:txBody>
      </p:sp>
      <p:sp>
        <p:nvSpPr>
          <p:cNvPr id="2" name="TextBox 1"/>
          <p:cNvSpPr txBox="1"/>
          <p:nvPr userDrawn="1"/>
        </p:nvSpPr>
        <p:spPr>
          <a:xfrm>
            <a:off x="920750" y="6715125"/>
            <a:ext cx="184666" cy="405667"/>
          </a:xfrm>
          <a:prstGeom prst="rect">
            <a:avLst/>
          </a:prstGeom>
          <a:noFill/>
        </p:spPr>
        <p:txBody>
          <a:bodyPr wrap="none" rtlCol="0">
            <a:spAutoFit/>
          </a:bodyPr>
          <a:lstStyle/>
          <a:p>
            <a:endParaRPr lang="en-US" dirty="0"/>
          </a:p>
        </p:txBody>
      </p:sp>
    </p:spTree>
  </p:cSld>
  <p:clrMap bg1="lt1" tx1="dk1" bg2="lt2" tx2="dk2" accent1="accent1" accent2="accent2" accent3="accent3" accent4="accent4" accent5="accent5" accent6="accent6" hlink="hlink" folHlink="folHlink"/>
  <p:sldLayoutIdLst>
    <p:sldLayoutId id="2147483652" r:id="rId1"/>
    <p:sldLayoutId id="2147483653" r:id="rId2"/>
    <p:sldLayoutId id="2147483654" r:id="rId3"/>
    <p:sldLayoutId id="2147483655" r:id="rId4"/>
    <p:sldLayoutId id="2147483656" r:id="rId5"/>
    <p:sldLayoutId id="2147483657" r:id="rId6"/>
    <p:sldLayoutId id="2147483658" r:id="rId7"/>
    <p:sldLayoutId id="2147483659" r:id="rId8"/>
    <p:sldLayoutId id="2147483660" r:id="rId9"/>
    <p:sldLayoutId id="2147483661" r:id="rId10"/>
    <p:sldLayoutId id="2147483662" r:id="rId11"/>
    <p:sldLayoutId id="2147483663" r:id="rId12"/>
  </p:sldLayoutIdLst>
  <p:hf hdr="0" ftr="0" dt="0"/>
  <p:txStyles>
    <p:titleStyle>
      <a:lvl1pPr algn="l" rtl="0" eaLnBrk="1" fontAlgn="base" hangingPunct="1">
        <a:lnSpc>
          <a:spcPts val="2800"/>
        </a:lnSpc>
        <a:spcBef>
          <a:spcPct val="0"/>
        </a:spcBef>
        <a:spcAft>
          <a:spcPct val="0"/>
        </a:spcAft>
        <a:defRPr sz="2800" b="1" baseline="0">
          <a:solidFill>
            <a:srgbClr val="000099"/>
          </a:solidFill>
          <a:latin typeface="+mn-lt"/>
          <a:ea typeface="+mj-ea"/>
          <a:cs typeface="+mj-cs"/>
        </a:defRPr>
      </a:lvl1pPr>
      <a:lvl2pPr algn="l" rtl="0" eaLnBrk="1" fontAlgn="base" hangingPunct="1">
        <a:lnSpc>
          <a:spcPct val="90000"/>
        </a:lnSpc>
        <a:spcBef>
          <a:spcPct val="0"/>
        </a:spcBef>
        <a:spcAft>
          <a:spcPct val="0"/>
        </a:spcAft>
        <a:defRPr sz="3200" b="1">
          <a:solidFill>
            <a:srgbClr val="000099"/>
          </a:solidFill>
          <a:latin typeface="Times New Roman" pitchFamily="18" charset="0"/>
        </a:defRPr>
      </a:lvl2pPr>
      <a:lvl3pPr algn="l" rtl="0" eaLnBrk="1" fontAlgn="base" hangingPunct="1">
        <a:lnSpc>
          <a:spcPct val="90000"/>
        </a:lnSpc>
        <a:spcBef>
          <a:spcPct val="0"/>
        </a:spcBef>
        <a:spcAft>
          <a:spcPct val="0"/>
        </a:spcAft>
        <a:defRPr sz="3200" b="1">
          <a:solidFill>
            <a:srgbClr val="000099"/>
          </a:solidFill>
          <a:latin typeface="Times New Roman" pitchFamily="18" charset="0"/>
        </a:defRPr>
      </a:lvl3pPr>
      <a:lvl4pPr algn="l" rtl="0" eaLnBrk="1" fontAlgn="base" hangingPunct="1">
        <a:lnSpc>
          <a:spcPct val="90000"/>
        </a:lnSpc>
        <a:spcBef>
          <a:spcPct val="0"/>
        </a:spcBef>
        <a:spcAft>
          <a:spcPct val="0"/>
        </a:spcAft>
        <a:defRPr sz="3200" b="1">
          <a:solidFill>
            <a:srgbClr val="000099"/>
          </a:solidFill>
          <a:latin typeface="Times New Roman" pitchFamily="18" charset="0"/>
        </a:defRPr>
      </a:lvl4pPr>
      <a:lvl5pPr algn="l" rtl="0" eaLnBrk="1" fontAlgn="base" hangingPunct="1">
        <a:lnSpc>
          <a:spcPct val="90000"/>
        </a:lnSpc>
        <a:spcBef>
          <a:spcPct val="0"/>
        </a:spcBef>
        <a:spcAft>
          <a:spcPct val="0"/>
        </a:spcAft>
        <a:defRPr sz="3200" b="1">
          <a:solidFill>
            <a:srgbClr val="000099"/>
          </a:solidFill>
          <a:latin typeface="Times New Roman" pitchFamily="18" charset="0"/>
        </a:defRPr>
      </a:lvl5pPr>
      <a:lvl6pPr marL="457200" algn="l" rtl="0" eaLnBrk="1" fontAlgn="base" hangingPunct="1">
        <a:lnSpc>
          <a:spcPct val="90000"/>
        </a:lnSpc>
        <a:spcBef>
          <a:spcPct val="0"/>
        </a:spcBef>
        <a:spcAft>
          <a:spcPct val="0"/>
        </a:spcAft>
        <a:defRPr sz="3200" b="1">
          <a:solidFill>
            <a:srgbClr val="000099"/>
          </a:solidFill>
          <a:latin typeface="Times New Roman" pitchFamily="18" charset="0"/>
        </a:defRPr>
      </a:lvl6pPr>
      <a:lvl7pPr marL="914400" algn="l" rtl="0" eaLnBrk="1" fontAlgn="base" hangingPunct="1">
        <a:lnSpc>
          <a:spcPct val="90000"/>
        </a:lnSpc>
        <a:spcBef>
          <a:spcPct val="0"/>
        </a:spcBef>
        <a:spcAft>
          <a:spcPct val="0"/>
        </a:spcAft>
        <a:defRPr sz="3200" b="1">
          <a:solidFill>
            <a:srgbClr val="000099"/>
          </a:solidFill>
          <a:latin typeface="Times New Roman" pitchFamily="18" charset="0"/>
        </a:defRPr>
      </a:lvl7pPr>
      <a:lvl8pPr marL="1371600" algn="l" rtl="0" eaLnBrk="1" fontAlgn="base" hangingPunct="1">
        <a:lnSpc>
          <a:spcPct val="90000"/>
        </a:lnSpc>
        <a:spcBef>
          <a:spcPct val="0"/>
        </a:spcBef>
        <a:spcAft>
          <a:spcPct val="0"/>
        </a:spcAft>
        <a:defRPr sz="3200" b="1">
          <a:solidFill>
            <a:srgbClr val="000099"/>
          </a:solidFill>
          <a:latin typeface="Times New Roman" pitchFamily="18" charset="0"/>
        </a:defRPr>
      </a:lvl8pPr>
      <a:lvl9pPr marL="1828800" algn="l" rtl="0" eaLnBrk="1" fontAlgn="base" hangingPunct="1">
        <a:lnSpc>
          <a:spcPct val="90000"/>
        </a:lnSpc>
        <a:spcBef>
          <a:spcPct val="0"/>
        </a:spcBef>
        <a:spcAft>
          <a:spcPct val="0"/>
        </a:spcAft>
        <a:defRPr sz="3200" b="1">
          <a:solidFill>
            <a:srgbClr val="000099"/>
          </a:solidFill>
          <a:latin typeface="Times New Roman" pitchFamily="18" charset="0"/>
        </a:defRPr>
      </a:lvl9pPr>
    </p:titleStyle>
    <p:bodyStyle>
      <a:lvl1pPr marL="227013" indent="-227013" algn="l" rtl="0" eaLnBrk="1" fontAlgn="base" hangingPunct="1">
        <a:lnSpc>
          <a:spcPts val="2200"/>
        </a:lnSpc>
        <a:spcBef>
          <a:spcPct val="0"/>
        </a:spcBef>
        <a:spcAft>
          <a:spcPts val="800"/>
        </a:spcAft>
        <a:buClr>
          <a:srgbClr val="FDAA03"/>
        </a:buClr>
        <a:buSzPct val="100000"/>
        <a:buFont typeface="Arial" pitchFamily="34" charset="0"/>
        <a:buChar char="■"/>
        <a:defRPr sz="2000" b="1">
          <a:solidFill>
            <a:schemeClr val="tx1"/>
          </a:solidFill>
          <a:latin typeface="+mn-lt"/>
          <a:ea typeface="+mn-ea"/>
          <a:cs typeface="+mn-cs"/>
        </a:defRPr>
      </a:lvl1pPr>
      <a:lvl2pPr marL="568325" indent="-227013" algn="l" rtl="0" eaLnBrk="1" fontAlgn="base" hangingPunct="1">
        <a:lnSpc>
          <a:spcPts val="2000"/>
        </a:lnSpc>
        <a:spcBef>
          <a:spcPct val="0"/>
        </a:spcBef>
        <a:spcAft>
          <a:spcPts val="800"/>
        </a:spcAft>
        <a:buClr>
          <a:srgbClr val="FDAA03"/>
        </a:buClr>
        <a:buFont typeface="Arial" pitchFamily="34" charset="0"/>
        <a:buChar char="–"/>
        <a:defRPr b="1">
          <a:solidFill>
            <a:schemeClr val="tx1"/>
          </a:solidFill>
          <a:latin typeface="+mn-lt"/>
        </a:defRPr>
      </a:lvl2pPr>
      <a:lvl3pPr marL="909638" indent="-168275" algn="l" rtl="0" eaLnBrk="1" fontAlgn="base" hangingPunct="1">
        <a:lnSpc>
          <a:spcPts val="1800"/>
        </a:lnSpc>
        <a:spcBef>
          <a:spcPct val="0"/>
        </a:spcBef>
        <a:spcAft>
          <a:spcPts val="800"/>
        </a:spcAft>
        <a:buClr>
          <a:srgbClr val="FDAA03"/>
        </a:buClr>
        <a:buSzPct val="80000"/>
        <a:buFont typeface="Arial" pitchFamily="34" charset="0"/>
        <a:buChar char="■"/>
        <a:defRPr sz="1600" b="1">
          <a:solidFill>
            <a:schemeClr val="tx1"/>
          </a:solidFill>
          <a:latin typeface="+mn-lt"/>
        </a:defRPr>
      </a:lvl3pPr>
      <a:lvl4pPr marL="1143000" indent="-114300" algn="l" rtl="0" eaLnBrk="1" fontAlgn="base" hangingPunct="1">
        <a:lnSpc>
          <a:spcPts val="1600"/>
        </a:lnSpc>
        <a:spcBef>
          <a:spcPct val="0"/>
        </a:spcBef>
        <a:spcAft>
          <a:spcPts val="800"/>
        </a:spcAft>
        <a:buClr>
          <a:srgbClr val="FDAA03"/>
        </a:buClr>
        <a:buSzPct val="80000"/>
        <a:buFont typeface="Arial" pitchFamily="34" charset="0"/>
        <a:buChar char="●"/>
        <a:defRPr sz="1400" b="1">
          <a:solidFill>
            <a:schemeClr val="tx1"/>
          </a:solidFill>
          <a:latin typeface="+mn-lt"/>
        </a:defRPr>
      </a:lvl4pPr>
      <a:lvl5pPr marL="1371600" indent="-106363" algn="l" rtl="0" eaLnBrk="1" fontAlgn="base" hangingPunct="1">
        <a:lnSpc>
          <a:spcPts val="1400"/>
        </a:lnSpc>
        <a:spcBef>
          <a:spcPct val="0"/>
        </a:spcBef>
        <a:spcAft>
          <a:spcPts val="800"/>
        </a:spcAft>
        <a:buClr>
          <a:srgbClr val="FDAA03"/>
        </a:buClr>
        <a:buSzPct val="100000"/>
        <a:buFont typeface="Arial" pitchFamily="34" charset="0"/>
        <a:buChar char="-"/>
        <a:defRPr sz="1200" b="1">
          <a:solidFill>
            <a:schemeClr val="tx1"/>
          </a:solidFill>
          <a:latin typeface="+mn-lt"/>
        </a:defRPr>
      </a:lvl5pPr>
      <a:lvl6pPr marL="2228850" indent="-228600" algn="l" rtl="0" eaLnBrk="1" fontAlgn="base" hangingPunct="1">
        <a:lnSpc>
          <a:spcPts val="2000"/>
        </a:lnSpc>
        <a:spcBef>
          <a:spcPct val="0"/>
        </a:spcBef>
        <a:spcAft>
          <a:spcPts val="600"/>
        </a:spcAft>
        <a:buClr>
          <a:srgbClr val="FDAA03"/>
        </a:buClr>
        <a:buSzPct val="50000"/>
        <a:buFont typeface="Monotype Sorts" pitchFamily="2" charset="2"/>
        <a:buChar char="n"/>
        <a:defRPr sz="4000" b="1">
          <a:solidFill>
            <a:schemeClr val="tx1"/>
          </a:solidFill>
          <a:latin typeface="ITC Officina Serif Book" charset="0"/>
        </a:defRPr>
      </a:lvl6pPr>
      <a:lvl7pPr marL="2686050" indent="-228600" algn="l" rtl="0" eaLnBrk="1" fontAlgn="base" hangingPunct="1">
        <a:lnSpc>
          <a:spcPts val="2000"/>
        </a:lnSpc>
        <a:spcBef>
          <a:spcPct val="0"/>
        </a:spcBef>
        <a:spcAft>
          <a:spcPts val="600"/>
        </a:spcAft>
        <a:buClr>
          <a:srgbClr val="FDAA03"/>
        </a:buClr>
        <a:buSzPct val="50000"/>
        <a:buFont typeface="Monotype Sorts" pitchFamily="2" charset="2"/>
        <a:buChar char="n"/>
        <a:defRPr sz="4000" b="1">
          <a:solidFill>
            <a:schemeClr val="tx1"/>
          </a:solidFill>
          <a:latin typeface="ITC Officina Serif Book" charset="0"/>
        </a:defRPr>
      </a:lvl7pPr>
      <a:lvl8pPr marL="3143250" indent="-228600" algn="l" rtl="0" eaLnBrk="1" fontAlgn="base" hangingPunct="1">
        <a:lnSpc>
          <a:spcPts val="2000"/>
        </a:lnSpc>
        <a:spcBef>
          <a:spcPct val="0"/>
        </a:spcBef>
        <a:spcAft>
          <a:spcPts val="600"/>
        </a:spcAft>
        <a:buClr>
          <a:srgbClr val="FDAA03"/>
        </a:buClr>
        <a:buSzPct val="50000"/>
        <a:buFont typeface="Monotype Sorts" pitchFamily="2" charset="2"/>
        <a:buChar char="n"/>
        <a:defRPr sz="4000" b="1">
          <a:solidFill>
            <a:schemeClr val="tx1"/>
          </a:solidFill>
          <a:latin typeface="ITC Officina Serif Book" charset="0"/>
        </a:defRPr>
      </a:lvl8pPr>
      <a:lvl9pPr marL="3600450" indent="-228600" algn="l" rtl="0" eaLnBrk="1" fontAlgn="base" hangingPunct="1">
        <a:lnSpc>
          <a:spcPts val="2000"/>
        </a:lnSpc>
        <a:spcBef>
          <a:spcPct val="0"/>
        </a:spcBef>
        <a:spcAft>
          <a:spcPts val="600"/>
        </a:spcAft>
        <a:buClr>
          <a:srgbClr val="FDAA03"/>
        </a:buClr>
        <a:buSzPct val="50000"/>
        <a:buFont typeface="Monotype Sorts" pitchFamily="2" charset="2"/>
        <a:buChar char="n"/>
        <a:defRPr sz="4000" b="1">
          <a:solidFill>
            <a:schemeClr val="tx1"/>
          </a:solidFill>
          <a:latin typeface="ITC Officina Serif Book" charset="0"/>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s>
</file>

<file path=ppt/slides/_rels/slide10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5.xml"/><Relationship Id="rId3" Type="http://schemas.openxmlformats.org/officeDocument/2006/relationships/hyperlink" Target="http://www.oreilly.com/catalog/dns4/chapter/ch11.html" TargetMode="External"/></Relationships>
</file>

<file path=ppt/slides/_rels/slide10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6.xml"/></Relationships>
</file>

<file path=ppt/slides/_rels/slide10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87.xml"/></Relationships>
</file>

<file path=ppt/slides/_rels/slide10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8.xml"/></Relationships>
</file>

<file path=ppt/slides/_rels/slide10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9.xml"/></Relationships>
</file>

<file path=ppt/slides/_rels/slide10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0.xml"/><Relationship Id="rId3" Type="http://schemas.openxmlformats.org/officeDocument/2006/relationships/image" Target="../media/image50.png"/></Relationships>
</file>

<file path=ppt/slides/_rels/slide10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1.xml"/><Relationship Id="rId3" Type="http://schemas.openxmlformats.org/officeDocument/2006/relationships/image" Target="../media/image51.png"/></Relationships>
</file>

<file path=ppt/slides/_rels/slide10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2.xml"/></Relationships>
</file>

<file path=ppt/slides/_rels/slide10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3.xml"/></Relationships>
</file>

<file path=ppt/slides/_rels/slide10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s>
</file>

<file path=ppt/slides/_rels/slide1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5.xml"/></Relationships>
</file>

<file path=ppt/slides/_rels/slide111.xml.rels><?xml version="1.0" encoding="UTF-8" standalone="yes"?>
<Relationships xmlns="http://schemas.openxmlformats.org/package/2006/relationships"><Relationship Id="rId3" Type="http://schemas.openxmlformats.org/officeDocument/2006/relationships/hyperlink" Target="https://www.isc.org" TargetMode="External"/><Relationship Id="rId4" Type="http://schemas.openxmlformats.org/officeDocument/2006/relationships/hyperlink" Target="http://www.faq.org/rfcs/rfc2.html" TargetMode="External"/><Relationship Id="rId5" Type="http://schemas.openxmlformats.org/officeDocument/2006/relationships/hyperlink" Target="http://www.faqs.org/rfcs/rfc2131.html%0Dhttp://www.faq.org/rfcs/rfc1533.html" TargetMode="External"/><Relationship Id="rId1" Type="http://schemas.openxmlformats.org/officeDocument/2006/relationships/slideLayout" Target="../slideLayouts/slideLayout2.xml"/><Relationship Id="rId2" Type="http://schemas.openxmlformats.org/officeDocument/2006/relationships/notesSlide" Target="../notesSlides/notesSlide96.xml"/></Relationships>
</file>

<file path=ppt/slides/_rels/slide11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97.xml"/></Relationships>
</file>

<file path=ppt/slides/_rels/slide1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8.xml"/></Relationships>
</file>

<file path=ppt/slides/_rels/slide1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9.xml"/></Relationships>
</file>

<file path=ppt/slides/_rels/slide1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0.xml"/></Relationships>
</file>

<file path=ppt/slides/_rels/slide1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1.xml"/></Relationships>
</file>

<file path=ppt/slides/_rels/slide1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2.xml"/></Relationships>
</file>

<file path=ppt/slides/_rels/slide1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s>
</file>

<file path=ppt/slides/_rels/slide1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4.xml"/></Relationships>
</file>

<file path=ppt/slides/_rels/slide1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5.xml"/></Relationships>
</file>

<file path=ppt/slides/_rels/slide12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6.xml"/></Relationships>
</file>

<file path=ppt/slides/_rels/slide12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7.xml"/></Relationships>
</file>

<file path=ppt/slides/_rels/slide12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2.jpe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 Id="rId3" Type="http://schemas.openxmlformats.org/officeDocument/2006/relationships/hyperlink" Target="http://www.cisecurity.org/bench_cisco.html" TargetMode="Externa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 Id="rId3" Type="http://schemas.openxmlformats.org/officeDocument/2006/relationships/image" Target="../media/image10.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 Id="rId3" Type="http://schemas.openxmlformats.org/officeDocument/2006/relationships/image" Target="../media/image11.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xml"/><Relationship Id="rId3" Type="http://schemas.openxmlformats.org/officeDocument/2006/relationships/image" Target="../media/image12.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8.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9.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0.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1.xml"/></Relationships>
</file>

<file path=ppt/slides/_rels/slide25.xml.rels><?xml version="1.0" encoding="UTF-8" standalone="yes"?>
<Relationships xmlns="http://schemas.openxmlformats.org/package/2006/relationships"><Relationship Id="rId3" Type="http://schemas.openxmlformats.org/officeDocument/2006/relationships/hyperlink" Target="http://www.cisecurity.org/bench_cisco.html" TargetMode="External"/><Relationship Id="rId4" Type="http://schemas.openxmlformats.org/officeDocument/2006/relationships/hyperlink" Target="http://www.cisco.com/en/US/tech/tk436/tk428/technologies_white_paper09186a00800a85c5.shtml" TargetMode="External"/><Relationship Id="rId5" Type="http://schemas.openxmlformats.org/officeDocument/2006/relationships/hyperlink" Target="http://www.cisco.com/en/US/docs/net_mgmt/vpn_solutions_center/1.1/user/guide/VPN_UG1.html%23wp1018833" TargetMode="External"/><Relationship Id="rId1" Type="http://schemas.openxmlformats.org/officeDocument/2006/relationships/slideLayout" Target="../slideLayouts/slideLayout2.xml"/><Relationship Id="rId2" Type="http://schemas.openxmlformats.org/officeDocument/2006/relationships/notesSlide" Target="../notesSlides/notesSlide2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3.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4.xml"/></Relationships>
</file>

<file path=ppt/slides/_rels/slide28.xml.rels><?xml version="1.0" encoding="UTF-8" standalone="yes"?>
<Relationships xmlns="http://schemas.openxmlformats.org/package/2006/relationships"><Relationship Id="rId3" Type="http://schemas.openxmlformats.org/officeDocument/2006/relationships/image" Target="../media/image13.png"/><Relationship Id="rId4" Type="http://schemas.openxmlformats.org/officeDocument/2006/relationships/image" Target="../media/image14.png"/><Relationship Id="rId5" Type="http://schemas.openxmlformats.org/officeDocument/2006/relationships/image" Target="../media/image3.png"/><Relationship Id="rId6" Type="http://schemas.openxmlformats.org/officeDocument/2006/relationships/image" Target="../media/image4.png"/><Relationship Id="rId7" Type="http://schemas.openxmlformats.org/officeDocument/2006/relationships/image" Target="../media/image15.png"/><Relationship Id="rId8" Type="http://schemas.openxmlformats.org/officeDocument/2006/relationships/image" Target="../media/image16.png"/><Relationship Id="rId9" Type="http://schemas.openxmlformats.org/officeDocument/2006/relationships/image" Target="../media/image17.png"/><Relationship Id="rId10" Type="http://schemas.openxmlformats.org/officeDocument/2006/relationships/image" Target="../media/image18.png"/><Relationship Id="rId11" Type="http://schemas.openxmlformats.org/officeDocument/2006/relationships/image" Target="../media/image9.png"/><Relationship Id="rId1" Type="http://schemas.openxmlformats.org/officeDocument/2006/relationships/slideLayout" Target="../slideLayouts/slideLayout2.xml"/><Relationship Id="rId2" Type="http://schemas.openxmlformats.org/officeDocument/2006/relationships/notesSlide" Target="../notesSlides/notesSlide25.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8.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9.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0.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1.xml"/></Relationships>
</file>

<file path=ppt/slides/_rels/slide35.xml.rels><?xml version="1.0" encoding="UTF-8" standalone="yes"?>
<Relationships xmlns="http://schemas.openxmlformats.org/package/2006/relationships"><Relationship Id="rId11" Type="http://schemas.openxmlformats.org/officeDocument/2006/relationships/oleObject" Target="../embeddings/oleObject7.bin"/><Relationship Id="rId12" Type="http://schemas.openxmlformats.org/officeDocument/2006/relationships/oleObject" Target="../embeddings/oleObject8.bin"/><Relationship Id="rId13" Type="http://schemas.openxmlformats.org/officeDocument/2006/relationships/oleObject" Target="../embeddings/oleObject9.bin"/><Relationship Id="rId14" Type="http://schemas.openxmlformats.org/officeDocument/2006/relationships/oleObject" Target="../embeddings/oleObject10.bin"/><Relationship Id="rId1" Type="http://schemas.openxmlformats.org/officeDocument/2006/relationships/vmlDrawing" Target="../drawings/vmlDrawing1.vml"/><Relationship Id="rId2" Type="http://schemas.openxmlformats.org/officeDocument/2006/relationships/slideLayout" Target="../slideLayouts/slideLayout6.xml"/><Relationship Id="rId3" Type="http://schemas.openxmlformats.org/officeDocument/2006/relationships/notesSlide" Target="../notesSlides/notesSlide32.xml"/><Relationship Id="rId4" Type="http://schemas.openxmlformats.org/officeDocument/2006/relationships/oleObject" Target="../embeddings/oleObject1.bin"/><Relationship Id="rId5" Type="http://schemas.openxmlformats.org/officeDocument/2006/relationships/image" Target="../media/image19.emf"/><Relationship Id="rId6" Type="http://schemas.openxmlformats.org/officeDocument/2006/relationships/oleObject" Target="../embeddings/oleObject2.bin"/><Relationship Id="rId7" Type="http://schemas.openxmlformats.org/officeDocument/2006/relationships/oleObject" Target="../embeddings/oleObject3.bin"/><Relationship Id="rId8" Type="http://schemas.openxmlformats.org/officeDocument/2006/relationships/oleObject" Target="../embeddings/oleObject4.bin"/><Relationship Id="rId9" Type="http://schemas.openxmlformats.org/officeDocument/2006/relationships/oleObject" Target="../embeddings/oleObject5.bin"/><Relationship Id="rId10" Type="http://schemas.openxmlformats.org/officeDocument/2006/relationships/oleObject" Target="../embeddings/oleObject6.bin"/></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3.xml"/><Relationship Id="rId3" Type="http://schemas.openxmlformats.org/officeDocument/2006/relationships/image" Target="../media/image20.png"/></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4.xml"/><Relationship Id="rId3" Type="http://schemas.openxmlformats.org/officeDocument/2006/relationships/image" Target="../media/image21.png"/></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5.xml"/><Relationship Id="rId3" Type="http://schemas.openxmlformats.org/officeDocument/2006/relationships/image" Target="../media/image22.png"/></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6.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7.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8.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9.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0.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1.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3.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4.xml"/><Relationship Id="rId3" Type="http://schemas.openxmlformats.org/officeDocument/2006/relationships/hyperlink" Target="http://www.sans.org/y2k/egress.htm" TargetMode="Externa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5.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6.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7.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8.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9.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1" Type="http://schemas.openxmlformats.org/officeDocument/2006/relationships/oleObject" Target="../embeddings/oleObject15.bin"/><Relationship Id="rId12" Type="http://schemas.openxmlformats.org/officeDocument/2006/relationships/image" Target="../media/image27.emf"/><Relationship Id="rId1" Type="http://schemas.openxmlformats.org/officeDocument/2006/relationships/vmlDrawing" Target="../drawings/vmlDrawing2.vml"/><Relationship Id="rId2" Type="http://schemas.openxmlformats.org/officeDocument/2006/relationships/slideLayout" Target="../slideLayouts/slideLayout12.xml"/><Relationship Id="rId3" Type="http://schemas.openxmlformats.org/officeDocument/2006/relationships/oleObject" Target="../embeddings/oleObject11.bin"/><Relationship Id="rId4" Type="http://schemas.openxmlformats.org/officeDocument/2006/relationships/image" Target="../media/image23.emf"/><Relationship Id="rId5" Type="http://schemas.openxmlformats.org/officeDocument/2006/relationships/oleObject" Target="../embeddings/oleObject12.bin"/><Relationship Id="rId6" Type="http://schemas.openxmlformats.org/officeDocument/2006/relationships/image" Target="../media/image24.emf"/><Relationship Id="rId7" Type="http://schemas.openxmlformats.org/officeDocument/2006/relationships/oleObject" Target="../embeddings/oleObject13.bin"/><Relationship Id="rId8" Type="http://schemas.openxmlformats.org/officeDocument/2006/relationships/image" Target="../media/image25.emf"/><Relationship Id="rId9" Type="http://schemas.openxmlformats.org/officeDocument/2006/relationships/oleObject" Target="../embeddings/oleObject14.bin"/><Relationship Id="rId10" Type="http://schemas.openxmlformats.org/officeDocument/2006/relationships/image" Target="../media/image26.emf"/></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0.xml"/><Relationship Id="rId3" Type="http://schemas.openxmlformats.org/officeDocument/2006/relationships/image" Target="../media/image28.emf"/></Relationships>
</file>

<file path=ppt/slides/_rels/slide59.xml.rels><?xml version="1.0" encoding="UTF-8" standalone="yes"?>
<Relationships xmlns="http://schemas.openxmlformats.org/package/2006/relationships"><Relationship Id="rId3" Type="http://schemas.openxmlformats.org/officeDocument/2006/relationships/image" Target="../media/image29.emf"/><Relationship Id="rId4" Type="http://schemas.openxmlformats.org/officeDocument/2006/relationships/image" Target="../media/image30.wmf"/><Relationship Id="rId1" Type="http://schemas.openxmlformats.org/officeDocument/2006/relationships/slideLayout" Target="../slideLayouts/slideLayout2.xml"/><Relationship Id="rId2" Type="http://schemas.openxmlformats.org/officeDocument/2006/relationships/notesSlide" Target="../notesSlides/notesSlide5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3" Type="http://schemas.openxmlformats.org/officeDocument/2006/relationships/oleObject" Target="../embeddings/oleObject16.bin"/><Relationship Id="rId4" Type="http://schemas.openxmlformats.org/officeDocument/2006/relationships/image" Target="../media/image31.emf"/><Relationship Id="rId1" Type="http://schemas.openxmlformats.org/officeDocument/2006/relationships/vmlDrawing" Target="../drawings/vmlDrawing3.vml"/><Relationship Id="rId2"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3" Type="http://schemas.openxmlformats.org/officeDocument/2006/relationships/oleObject" Target="../embeddings/oleObject17.bin"/><Relationship Id="rId4" Type="http://schemas.openxmlformats.org/officeDocument/2006/relationships/image" Target="../media/image32.emf"/><Relationship Id="rId1" Type="http://schemas.openxmlformats.org/officeDocument/2006/relationships/vmlDrawing" Target="../drawings/vmlDrawing4.vml"/><Relationship Id="rId2"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3" Type="http://schemas.openxmlformats.org/officeDocument/2006/relationships/oleObject" Target="../embeddings/oleObject18.bin"/><Relationship Id="rId4" Type="http://schemas.openxmlformats.org/officeDocument/2006/relationships/image" Target="../media/image33.emf"/><Relationship Id="rId1" Type="http://schemas.openxmlformats.org/officeDocument/2006/relationships/vmlDrawing" Target="../drawings/vmlDrawing5.vml"/><Relationship Id="rId2"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2.xml"/></Relationships>
</file>

<file path=ppt/slides/_rels/slide67.xml.rels><?xml version="1.0" encoding="UTF-8" standalone="yes"?>
<Relationships xmlns="http://schemas.openxmlformats.org/package/2006/relationships"><Relationship Id="rId3" Type="http://schemas.openxmlformats.org/officeDocument/2006/relationships/image" Target="../media/image13.png"/><Relationship Id="rId4" Type="http://schemas.openxmlformats.org/officeDocument/2006/relationships/image" Target="../media/image3.png"/><Relationship Id="rId5" Type="http://schemas.openxmlformats.org/officeDocument/2006/relationships/image" Target="../media/image15.png"/><Relationship Id="rId6" Type="http://schemas.openxmlformats.org/officeDocument/2006/relationships/image" Target="../media/image9.png"/><Relationship Id="rId7" Type="http://schemas.openxmlformats.org/officeDocument/2006/relationships/image" Target="../media/image8.png"/><Relationship Id="rId8" Type="http://schemas.openxmlformats.org/officeDocument/2006/relationships/image" Target="../media/image34.png"/><Relationship Id="rId9" Type="http://schemas.openxmlformats.org/officeDocument/2006/relationships/image" Target="../media/image35.png"/><Relationship Id="rId10" Type="http://schemas.openxmlformats.org/officeDocument/2006/relationships/image" Target="../media/image36.png"/><Relationship Id="rId11" Type="http://schemas.openxmlformats.org/officeDocument/2006/relationships/image" Target="../media/image37.png"/><Relationship Id="rId1" Type="http://schemas.openxmlformats.org/officeDocument/2006/relationships/slideLayout" Target="../slideLayouts/slideLayout2.xml"/><Relationship Id="rId2" Type="http://schemas.openxmlformats.org/officeDocument/2006/relationships/notesSlide" Target="../notesSlides/notesSlide53.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4.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5.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56.xml"/><Relationship Id="rId3" Type="http://schemas.openxmlformats.org/officeDocument/2006/relationships/image" Target="../media/image38.jpeg"/></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7.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8.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9.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0.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61.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2.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63.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5.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6.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7.xml"/><Relationship Id="rId3" Type="http://schemas.openxmlformats.org/officeDocument/2006/relationships/image" Target="../media/image39.png"/></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8.xml"/><Relationship Id="rId3" Type="http://schemas.openxmlformats.org/officeDocument/2006/relationships/image" Target="../media/image40.png"/></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9.xml"/><Relationship Id="rId3" Type="http://schemas.openxmlformats.org/officeDocument/2006/relationships/image" Target="../media/image41.png"/></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0.xml"/><Relationship Id="rId3" Type="http://schemas.openxmlformats.org/officeDocument/2006/relationships/image" Target="../media/image42.png"/></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1.xml"/><Relationship Id="rId3" Type="http://schemas.openxmlformats.org/officeDocument/2006/relationships/image" Target="../media/image43.png"/></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2.xml"/><Relationship Id="rId3" Type="http://schemas.openxmlformats.org/officeDocument/2006/relationships/image" Target="../media/image44.png"/></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3.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4.xml"/><Relationship Id="rId3" Type="http://schemas.openxmlformats.org/officeDocument/2006/relationships/image" Target="../media/image45.png"/></Relationships>
</file>

<file path=ppt/slides/_rels/slide9.xml.rels><?xml version="1.0" encoding="UTF-8" standalone="yes"?>
<Relationships xmlns="http://schemas.openxmlformats.org/package/2006/relationships"><Relationship Id="rId3" Type="http://schemas.openxmlformats.org/officeDocument/2006/relationships/image" Target="../media/image3.png"/><Relationship Id="rId4" Type="http://schemas.openxmlformats.org/officeDocument/2006/relationships/image" Target="../media/image4.png"/><Relationship Id="rId5" Type="http://schemas.openxmlformats.org/officeDocument/2006/relationships/image" Target="../media/image5.png"/><Relationship Id="rId6" Type="http://schemas.openxmlformats.org/officeDocument/2006/relationships/image" Target="../media/image6.png"/><Relationship Id="rId7" Type="http://schemas.openxmlformats.org/officeDocument/2006/relationships/image" Target="../media/image7.png"/><Relationship Id="rId8" Type="http://schemas.openxmlformats.org/officeDocument/2006/relationships/image" Target="../media/image8.png"/><Relationship Id="rId9" Type="http://schemas.openxmlformats.org/officeDocument/2006/relationships/image" Target="../media/image9.png"/><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5.xml"/><Relationship Id="rId3" Type="http://schemas.openxmlformats.org/officeDocument/2006/relationships/image" Target="../media/image46.png"/></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6.xml"/><Relationship Id="rId3" Type="http://schemas.openxmlformats.org/officeDocument/2006/relationships/image" Target="../media/image47.png"/></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7.xml"/><Relationship Id="rId3" Type="http://schemas.openxmlformats.org/officeDocument/2006/relationships/image" Target="../media/image48.png"/></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8.xml"/><Relationship Id="rId3" Type="http://schemas.openxmlformats.org/officeDocument/2006/relationships/image" Target="../media/image49.png"/></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9.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0.xm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1.xml"/></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2.xml"/></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3.xml"/><Relationship Id="rId3" Type="http://schemas.openxmlformats.org/officeDocument/2006/relationships/hyperlink" Target="http://www.mitre.org" TargetMode="External"/></Relationships>
</file>

<file path=ppt/slides/_rels/slide9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3"/>
          <p:cNvSpPr>
            <a:spLocks noGrp="1" noChangeArrowheads="1"/>
          </p:cNvSpPr>
          <p:nvPr>
            <p:ph type="subTitle" idx="1"/>
          </p:nvPr>
        </p:nvSpPr>
        <p:spPr/>
        <p:txBody>
          <a:bodyPr/>
          <a:lstStyle/>
          <a:p>
            <a:pPr eaLnBrk="1" hangingPunct="1"/>
            <a:r>
              <a:rPr lang="en-US" b="1" dirty="0" smtClean="0">
                <a:latin typeface="Arial" charset="0"/>
              </a:rPr>
              <a:t>Vulnerability Assessment Course</a:t>
            </a:r>
          </a:p>
        </p:txBody>
      </p:sp>
      <p:sp>
        <p:nvSpPr>
          <p:cNvPr id="3075" name="Rectangle 2"/>
          <p:cNvSpPr>
            <a:spLocks noGrp="1" noChangeArrowheads="1"/>
          </p:cNvSpPr>
          <p:nvPr>
            <p:ph type="ctrTitle" sz="quarter"/>
          </p:nvPr>
        </p:nvSpPr>
        <p:spPr/>
        <p:txBody>
          <a:bodyPr/>
          <a:lstStyle/>
          <a:p>
            <a:pPr eaLnBrk="1" hangingPunct="1"/>
            <a:r>
              <a:rPr lang="en-US" dirty="0" smtClean="0"/>
              <a:t>Network Security</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p:cNvSpPr>
            <a:spLocks noGrp="1" noChangeArrowheads="1"/>
          </p:cNvSpPr>
          <p:nvPr>
            <p:ph type="body" idx="1"/>
          </p:nvPr>
        </p:nvSpPr>
        <p:spPr/>
        <p:txBody>
          <a:bodyPr/>
          <a:lstStyle/>
          <a:p>
            <a:pPr marL="342900" indent="-342900"/>
            <a:endParaRPr lang="en-US" sz="1800"/>
          </a:p>
          <a:p>
            <a:pPr marL="342900" indent="-342900"/>
            <a:r>
              <a:rPr lang="en-US" sz="1800"/>
              <a:t>The bad news</a:t>
            </a:r>
          </a:p>
          <a:p>
            <a:pPr marL="914400" lvl="1" indent="-457200"/>
            <a:r>
              <a:rPr lang="en-US" sz="1600"/>
              <a:t>All vendors have implemented capabilities differently</a:t>
            </a:r>
          </a:p>
          <a:p>
            <a:pPr marL="914400" lvl="1" indent="-457200"/>
            <a:r>
              <a:rPr lang="en-US" sz="1600"/>
              <a:t>Syntax and configurations are different</a:t>
            </a:r>
          </a:p>
          <a:p>
            <a:pPr marL="914400" lvl="1" indent="-457200"/>
            <a:r>
              <a:rPr lang="en-US" sz="1600"/>
              <a:t>Management unique</a:t>
            </a:r>
          </a:p>
          <a:p>
            <a:pPr marL="342900" indent="-342900"/>
            <a:endParaRPr lang="en-US" sz="1800"/>
          </a:p>
          <a:p>
            <a:pPr marL="342900" indent="-342900"/>
            <a:r>
              <a:rPr lang="en-US" sz="1800"/>
              <a:t>The good news</a:t>
            </a:r>
          </a:p>
          <a:p>
            <a:pPr marL="914400" lvl="1" indent="-457200"/>
            <a:r>
              <a:rPr lang="en-US" sz="1600"/>
              <a:t>At the core the capabilities (forwarding packets) are the same</a:t>
            </a:r>
          </a:p>
          <a:p>
            <a:pPr marL="914400" lvl="1" indent="-457200"/>
            <a:r>
              <a:rPr lang="en-US" sz="1600"/>
              <a:t>Understand the principles Ethernet and TCP/IP</a:t>
            </a:r>
          </a:p>
          <a:p>
            <a:pPr marL="914400" lvl="1" indent="-457200"/>
            <a:r>
              <a:rPr lang="en-US" sz="1600"/>
              <a:t>Most vendors documentation available free online</a:t>
            </a:r>
          </a:p>
        </p:txBody>
      </p:sp>
      <p:sp>
        <p:nvSpPr>
          <p:cNvPr id="34819" name="Rectangle 4"/>
          <p:cNvSpPr>
            <a:spLocks noGrp="1" noChangeArrowheads="1"/>
          </p:cNvSpPr>
          <p:nvPr>
            <p:ph type="title"/>
          </p:nvPr>
        </p:nvSpPr>
        <p:spPr>
          <a:noFill/>
        </p:spPr>
        <p:txBody>
          <a:bodyPr/>
          <a:lstStyle/>
          <a:p>
            <a:r>
              <a:rPr lang="en-US"/>
              <a:t>Router Woes</a:t>
            </a:r>
          </a:p>
        </p:txBody>
      </p:sp>
    </p:spTree>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6850" name="Rectangle 2"/>
          <p:cNvSpPr>
            <a:spLocks noGrp="1" noChangeArrowheads="1"/>
          </p:cNvSpPr>
          <p:nvPr>
            <p:ph type="body" idx="1"/>
          </p:nvPr>
        </p:nvSpPr>
        <p:spPr/>
        <p:txBody>
          <a:bodyPr/>
          <a:lstStyle/>
          <a:p>
            <a:pPr marL="342900" indent="-342900"/>
            <a:endParaRPr lang="en-US" sz="1800">
              <a:hlinkClick r:id="rId3"/>
            </a:endParaRPr>
          </a:p>
          <a:p>
            <a:pPr marL="342900" indent="-342900"/>
            <a:r>
              <a:rPr lang="en-US" sz="1800">
                <a:hlinkClick r:id="rId3"/>
              </a:rPr>
              <a:t>http://www.oreilly.com/catalog/dns4/chapter/ch11.html</a:t>
            </a:r>
            <a:endParaRPr lang="en-US" sz="1800"/>
          </a:p>
          <a:p>
            <a:pPr marL="342900" indent="-342900"/>
            <a:r>
              <a:rPr lang="en-US" sz="1800">
                <a:latin typeface="ヒラギノ角ゴ Pro W3" charset="-128"/>
              </a:rPr>
              <a:t>CERT CC “</a:t>
            </a:r>
            <a:r>
              <a:rPr lang="en-US" sz="1800"/>
              <a:t>Securing an Internet  Name Server” August 2002</a:t>
            </a:r>
            <a:endParaRPr lang="en-US" sz="1800">
              <a:latin typeface="ヒラギノ角ゴ Pro W3" charset="-128"/>
            </a:endParaRPr>
          </a:p>
          <a:p>
            <a:pPr marL="342900" indent="-342900"/>
            <a:r>
              <a:rPr lang="en-US" sz="1800"/>
              <a:t>Secure BIND Template  By Rob Thomas  http://www.cymru.com/Documents/secure-bind-template.html</a:t>
            </a:r>
          </a:p>
          <a:p>
            <a:pPr marL="342900" indent="-342900"/>
            <a:r>
              <a:rPr lang="en-US" sz="1800"/>
              <a:t>Chroot-BIND HOWTO  By Scott Wunsch  http://www.linuxsecurity.com/docs/LDP/Chroot-BIND-HOWTO.html </a:t>
            </a:r>
          </a:p>
        </p:txBody>
      </p:sp>
      <p:sp>
        <p:nvSpPr>
          <p:cNvPr id="206851" name="Rectangle 4"/>
          <p:cNvSpPr>
            <a:spLocks noGrp="1" noChangeArrowheads="1"/>
          </p:cNvSpPr>
          <p:nvPr>
            <p:ph type="title"/>
          </p:nvPr>
        </p:nvSpPr>
        <p:spPr>
          <a:noFill/>
        </p:spPr>
        <p:txBody>
          <a:bodyPr/>
          <a:lstStyle/>
          <a:p>
            <a:r>
              <a:rPr lang="en-US"/>
              <a:t>References</a:t>
            </a:r>
          </a:p>
        </p:txBody>
      </p:sp>
    </p:spTree>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8898" name="Rectangle 2"/>
          <p:cNvSpPr>
            <a:spLocks noGrp="1" noChangeArrowheads="1"/>
          </p:cNvSpPr>
          <p:nvPr>
            <p:ph type="body" idx="1"/>
          </p:nvPr>
        </p:nvSpPr>
        <p:spPr/>
        <p:txBody>
          <a:bodyPr/>
          <a:lstStyle/>
          <a:p>
            <a:endParaRPr lang="en-US"/>
          </a:p>
        </p:txBody>
      </p:sp>
      <p:sp>
        <p:nvSpPr>
          <p:cNvPr id="208899" name="Rectangle 4"/>
          <p:cNvSpPr>
            <a:spLocks noGrp="1" noChangeArrowheads="1"/>
          </p:cNvSpPr>
          <p:nvPr>
            <p:ph type="title"/>
          </p:nvPr>
        </p:nvSpPr>
        <p:spPr>
          <a:noFill/>
        </p:spPr>
        <p:txBody>
          <a:bodyPr/>
          <a:lstStyle/>
          <a:p>
            <a:r>
              <a:rPr lang="en-US"/>
              <a:t>Questions</a:t>
            </a:r>
          </a:p>
        </p:txBody>
      </p:sp>
    </p:spTree>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0946" name="Rectangle 2"/>
          <p:cNvSpPr>
            <a:spLocks noGrp="1" noChangeArrowheads="1"/>
          </p:cNvSpPr>
          <p:nvPr>
            <p:ph type="ctrTitle"/>
          </p:nvPr>
        </p:nvSpPr>
        <p:spPr>
          <a:xfrm>
            <a:off x="685800" y="2286000"/>
            <a:ext cx="7772400" cy="1143000"/>
          </a:xfrm>
        </p:spPr>
        <p:txBody>
          <a:bodyPr/>
          <a:lstStyle/>
          <a:p>
            <a:r>
              <a:rPr lang="en-US"/>
              <a:t>DHCP Security</a:t>
            </a:r>
          </a:p>
        </p:txBody>
      </p:sp>
      <p:sp>
        <p:nvSpPr>
          <p:cNvPr id="210947" name="Rectangle 3"/>
          <p:cNvSpPr>
            <a:spLocks noGrp="1" noChangeArrowheads="1"/>
          </p:cNvSpPr>
          <p:nvPr>
            <p:ph type="subTitle" idx="1"/>
          </p:nvPr>
        </p:nvSpPr>
        <p:spPr>
          <a:xfrm>
            <a:off x="2286000" y="3886200"/>
            <a:ext cx="4572000" cy="1066800"/>
          </a:xfrm>
        </p:spPr>
        <p:txBody>
          <a:bodyPr/>
          <a:lstStyle/>
          <a:p>
            <a:endParaRPr lang="en-US" b="0"/>
          </a:p>
        </p:txBody>
      </p:sp>
    </p:spTree>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2994" name="Rectangle 2"/>
          <p:cNvSpPr>
            <a:spLocks noGrp="1" noChangeArrowheads="1"/>
          </p:cNvSpPr>
          <p:nvPr>
            <p:ph type="title"/>
          </p:nvPr>
        </p:nvSpPr>
        <p:spPr/>
        <p:txBody>
          <a:bodyPr/>
          <a:lstStyle/>
          <a:p>
            <a:r>
              <a:rPr lang="en-US"/>
              <a:t>What is Dynamic Host Configuration 		     Protocol (DHCP)</a:t>
            </a:r>
          </a:p>
        </p:txBody>
      </p:sp>
      <p:sp>
        <p:nvSpPr>
          <p:cNvPr id="212995" name="Rectangle 3"/>
          <p:cNvSpPr>
            <a:spLocks noGrp="1" noChangeArrowheads="1"/>
          </p:cNvSpPr>
          <p:nvPr>
            <p:ph type="body" idx="1"/>
          </p:nvPr>
        </p:nvSpPr>
        <p:spPr/>
        <p:txBody>
          <a:bodyPr/>
          <a:lstStyle/>
          <a:p>
            <a:r>
              <a:rPr lang="en-US"/>
              <a:t>Software that</a:t>
            </a:r>
          </a:p>
          <a:p>
            <a:pPr lvl="1"/>
            <a:r>
              <a:rPr lang="en-US"/>
              <a:t>Passes dynamic host configuration data in a TCP/IP network</a:t>
            </a:r>
          </a:p>
          <a:p>
            <a:pPr lvl="1"/>
            <a:r>
              <a:rPr lang="en-US"/>
              <a:t>Implemented as a client server model</a:t>
            </a:r>
          </a:p>
          <a:p>
            <a:pPr lvl="1"/>
            <a:r>
              <a:rPr lang="en-US"/>
              <a:t>Can perform dynamic DNS updates</a:t>
            </a:r>
          </a:p>
          <a:p>
            <a:pPr lvl="1"/>
            <a:r>
              <a:rPr lang="en-US"/>
              <a:t>Provides client information like IP, netmask, DG, hostname</a:t>
            </a:r>
          </a:p>
          <a:p>
            <a:pPr lvl="1"/>
            <a:r>
              <a:rPr lang="en-US"/>
              <a:t>Sets network server information such as NTP, DNS, LOG </a:t>
            </a:r>
          </a:p>
          <a:p>
            <a:pPr lvl="1"/>
            <a:endParaRPr lang="en-US"/>
          </a:p>
          <a:p>
            <a:r>
              <a:rPr lang="en-US"/>
              <a:t>Threatened by</a:t>
            </a:r>
          </a:p>
          <a:p>
            <a:pPr lvl="1"/>
            <a:r>
              <a:rPr lang="en-US"/>
              <a:t>Poor configuration</a:t>
            </a:r>
          </a:p>
          <a:p>
            <a:pPr lvl="1"/>
            <a:r>
              <a:rPr lang="en-US"/>
              <a:t>Denial of Services attacks</a:t>
            </a:r>
          </a:p>
          <a:p>
            <a:pPr lvl="1"/>
            <a:r>
              <a:rPr lang="en-US"/>
              <a:t>Spoofing attacks</a:t>
            </a:r>
          </a:p>
        </p:txBody>
      </p:sp>
    </p:spTree>
  </p:cSld>
  <p:clrMapOvr>
    <a:masterClrMapping/>
  </p:clrMapOvr>
  <p:timing>
    <p:tnLst>
      <p:par>
        <p:cTn xmlns:p14="http://schemas.microsoft.com/office/powerpoint/2010/main" id="1" dur="indefinite" restart="never" nodeType="tmRoot"/>
      </p:par>
    </p:tnLst>
  </p:timing>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42" name="Rectangle 2"/>
          <p:cNvSpPr>
            <a:spLocks noGrp="1" noChangeArrowheads="1"/>
          </p:cNvSpPr>
          <p:nvPr>
            <p:ph type="title"/>
          </p:nvPr>
        </p:nvSpPr>
        <p:spPr/>
        <p:txBody>
          <a:bodyPr/>
          <a:lstStyle/>
          <a:p>
            <a:r>
              <a:rPr lang="en-US"/>
              <a:t>ISC Dynamic Host Configuration Protocol (DHCP)</a:t>
            </a:r>
          </a:p>
        </p:txBody>
      </p:sp>
      <p:sp>
        <p:nvSpPr>
          <p:cNvPr id="215043" name="Rectangle 3"/>
          <p:cNvSpPr>
            <a:spLocks noGrp="1" noChangeArrowheads="1"/>
          </p:cNvSpPr>
          <p:nvPr>
            <p:ph type="body" idx="1"/>
          </p:nvPr>
        </p:nvSpPr>
        <p:spPr/>
        <p:txBody>
          <a:bodyPr/>
          <a:lstStyle/>
          <a:p>
            <a:r>
              <a:rPr lang="en-US"/>
              <a:t>Opensource DHCP server/client maintained by the Internet Software Consortium (ISC)</a:t>
            </a:r>
          </a:p>
          <a:p>
            <a:r>
              <a:rPr lang="en-US"/>
              <a:t>Current Version 4.2.0p2 release 12/10/2010</a:t>
            </a:r>
          </a:p>
          <a:p>
            <a:r>
              <a:rPr lang="en-US"/>
              <a:t>Widest availability and support</a:t>
            </a:r>
          </a:p>
          <a:p>
            <a:r>
              <a:rPr lang="en-US"/>
              <a:t>Built from RFC2131 and RFC1533</a:t>
            </a:r>
          </a:p>
        </p:txBody>
      </p:sp>
    </p:spTree>
  </p:cSld>
  <p:clrMapOvr>
    <a:masterClrMapping/>
  </p:clrMapOvr>
  <p:timing>
    <p:tnLst>
      <p:par>
        <p:cTn xmlns:p14="http://schemas.microsoft.com/office/powerpoint/2010/main" id="1" dur="indefinite" restart="never" nodeType="tmRoot"/>
      </p:par>
    </p:tnLst>
  </p:timing>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1186" name="Rectangle 2"/>
          <p:cNvSpPr>
            <a:spLocks noGrp="1" noChangeArrowheads="1"/>
          </p:cNvSpPr>
          <p:nvPr>
            <p:ph type="title"/>
          </p:nvPr>
        </p:nvSpPr>
        <p:spPr/>
        <p:txBody>
          <a:bodyPr/>
          <a:lstStyle/>
          <a:p>
            <a:r>
              <a:rPr lang="en-US"/>
              <a:t>Nmap Information</a:t>
            </a:r>
          </a:p>
        </p:txBody>
      </p:sp>
      <p:pic>
        <p:nvPicPr>
          <p:cNvPr id="221187" name="Picture 4" descr="dhcp_nmap"/>
          <p:cNvPicPr>
            <a:picLocks noChangeAspect="1" noChangeArrowheads="1"/>
          </p:cNvPicPr>
          <p:nvPr/>
        </p:nvPicPr>
        <p:blipFill>
          <a:blip r:embed="rId3"/>
          <a:srcRect/>
          <a:stretch>
            <a:fillRect/>
          </a:stretch>
        </p:blipFill>
        <p:spPr bwMode="auto">
          <a:xfrm>
            <a:off x="1143000" y="1066800"/>
            <a:ext cx="7010400" cy="5073650"/>
          </a:xfrm>
          <a:prstGeom prst="rect">
            <a:avLst/>
          </a:prstGeom>
          <a:noFill/>
          <a:ln w="9525">
            <a:noFill/>
            <a:miter lim="800000"/>
            <a:headEnd/>
            <a:tailEnd/>
          </a:ln>
        </p:spPr>
      </p:pic>
    </p:spTree>
  </p:cSld>
  <p:clrMapOvr>
    <a:masterClrMapping/>
  </p:clrMapOvr>
  <p:timing>
    <p:tnLst>
      <p:par>
        <p:cTn xmlns:p14="http://schemas.microsoft.com/office/powerpoint/2010/main" id="1" dur="indefinite" restart="never" nodeType="tmRoot"/>
      </p:par>
    </p:tnLst>
  </p:timing>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3234" name="Rectangle 2"/>
          <p:cNvSpPr>
            <a:spLocks noGrp="1" noChangeArrowheads="1"/>
          </p:cNvSpPr>
          <p:nvPr>
            <p:ph type="title"/>
          </p:nvPr>
        </p:nvSpPr>
        <p:spPr/>
        <p:txBody>
          <a:bodyPr/>
          <a:lstStyle/>
          <a:p>
            <a:r>
              <a:rPr lang="en-US"/>
              <a:t>Nessus Information</a:t>
            </a:r>
          </a:p>
        </p:txBody>
      </p:sp>
      <p:pic>
        <p:nvPicPr>
          <p:cNvPr id="223235" name="Picture 4" descr="dhcp"/>
          <p:cNvPicPr>
            <a:picLocks noChangeAspect="1" noChangeArrowheads="1"/>
          </p:cNvPicPr>
          <p:nvPr/>
        </p:nvPicPr>
        <p:blipFill>
          <a:blip r:embed="rId3"/>
          <a:srcRect/>
          <a:stretch>
            <a:fillRect/>
          </a:stretch>
        </p:blipFill>
        <p:spPr bwMode="auto">
          <a:xfrm>
            <a:off x="914400" y="1143000"/>
            <a:ext cx="7086600" cy="5118100"/>
          </a:xfrm>
          <a:prstGeom prst="rect">
            <a:avLst/>
          </a:prstGeom>
          <a:noFill/>
          <a:ln w="9525">
            <a:noFill/>
            <a:miter lim="800000"/>
            <a:headEnd/>
            <a:tailEnd/>
          </a:ln>
        </p:spPr>
      </p:pic>
    </p:spTree>
  </p:cSld>
  <p:clrMapOvr>
    <a:masterClrMapping/>
  </p:clrMapOvr>
  <p:timing>
    <p:tnLst>
      <p:par>
        <p:cTn xmlns:p14="http://schemas.microsoft.com/office/powerpoint/2010/main" id="1" dur="indefinite" restart="never" nodeType="tmRoot"/>
      </p:par>
    </p:tnLst>
  </p:timing>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82" name="Rectangle 2"/>
          <p:cNvSpPr>
            <a:spLocks noGrp="1" noChangeArrowheads="1"/>
          </p:cNvSpPr>
          <p:nvPr>
            <p:ph type="title"/>
          </p:nvPr>
        </p:nvSpPr>
        <p:spPr/>
        <p:txBody>
          <a:bodyPr/>
          <a:lstStyle/>
          <a:p>
            <a:r>
              <a:rPr lang="en-US"/>
              <a:t>Common Findings</a:t>
            </a:r>
          </a:p>
        </p:txBody>
      </p:sp>
      <p:sp>
        <p:nvSpPr>
          <p:cNvPr id="225283" name="Rectangle 3"/>
          <p:cNvSpPr>
            <a:spLocks noGrp="1" noChangeArrowheads="1"/>
          </p:cNvSpPr>
          <p:nvPr>
            <p:ph type="body" idx="1"/>
          </p:nvPr>
        </p:nvSpPr>
        <p:spPr/>
        <p:txBody>
          <a:bodyPr/>
          <a:lstStyle/>
          <a:p>
            <a:r>
              <a:rPr lang="en-US"/>
              <a:t>Jail not implemented</a:t>
            </a:r>
          </a:p>
          <a:p>
            <a:pPr lvl="1"/>
            <a:r>
              <a:rPr lang="en-US"/>
              <a:t>Failure to run dhcpd in a controlled environment exposes the entire system to compromised instead of just the DHCP server</a:t>
            </a:r>
          </a:p>
          <a:p>
            <a:pPr lvl="1"/>
            <a:r>
              <a:rPr lang="en-US"/>
              <a:t>This is a low/medium finding</a:t>
            </a:r>
          </a:p>
          <a:p>
            <a:pPr lvl="1"/>
            <a:r>
              <a:rPr lang="en-US"/>
              <a:t>Need to ensure that the entire process and libraries are isolated versus just the proces</a:t>
            </a:r>
          </a:p>
          <a:p>
            <a:pPr lvl="1"/>
            <a:r>
              <a:rPr lang="en-US"/>
              <a:t>Similar to BIND or Apache jailing</a:t>
            </a:r>
          </a:p>
          <a:p>
            <a:endParaRPr lang="en-US"/>
          </a:p>
          <a:p>
            <a:r>
              <a:rPr lang="en-US"/>
              <a:t>Unauthorized access to server</a:t>
            </a:r>
          </a:p>
          <a:p>
            <a:pPr lvl="1"/>
            <a:r>
              <a:rPr lang="en-US"/>
              <a:t>Allowing access to the DCHP server from external or unauthorized devices could expose the server to compromise</a:t>
            </a:r>
          </a:p>
          <a:p>
            <a:pPr lvl="1"/>
            <a:r>
              <a:rPr lang="en-US"/>
              <a:t>Depends on the situation, generally low</a:t>
            </a:r>
          </a:p>
          <a:p>
            <a:pPr lvl="1"/>
            <a:r>
              <a:rPr lang="en-US"/>
              <a:t>DHCP services should only be available internally</a:t>
            </a:r>
          </a:p>
        </p:txBody>
      </p:sp>
    </p:spTree>
  </p:cSld>
  <p:clrMapOvr>
    <a:masterClrMapping/>
  </p:clrMapOvr>
  <p:timing>
    <p:tnLst>
      <p:par>
        <p:cTn xmlns:p14="http://schemas.microsoft.com/office/powerpoint/2010/main" id="1" dur="indefinite" restart="never" nodeType="tmRoot"/>
      </p:par>
    </p:tnLst>
  </p:timing>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7330" name="Rectangle 2"/>
          <p:cNvSpPr>
            <a:spLocks noGrp="1" noChangeArrowheads="1"/>
          </p:cNvSpPr>
          <p:nvPr>
            <p:ph type="title"/>
          </p:nvPr>
        </p:nvSpPr>
        <p:spPr/>
        <p:txBody>
          <a:bodyPr/>
          <a:lstStyle/>
          <a:p>
            <a:r>
              <a:rPr lang="en-US"/>
              <a:t>Common Findings</a:t>
            </a:r>
          </a:p>
        </p:txBody>
      </p:sp>
      <p:sp>
        <p:nvSpPr>
          <p:cNvPr id="227331" name="Rectangle 3"/>
          <p:cNvSpPr>
            <a:spLocks noGrp="1" noChangeArrowheads="1"/>
          </p:cNvSpPr>
          <p:nvPr>
            <p:ph type="body" idx="1"/>
          </p:nvPr>
        </p:nvSpPr>
        <p:spPr/>
        <p:txBody>
          <a:bodyPr/>
          <a:lstStyle/>
          <a:p>
            <a:r>
              <a:rPr lang="en-US"/>
              <a:t>Failure to check for rogue DHCP server</a:t>
            </a:r>
          </a:p>
          <a:p>
            <a:pPr lvl="1"/>
            <a:r>
              <a:rPr lang="en-US"/>
              <a:t>A rouge DHCP server on a network could assign the wrong IP addresses, or other network information to clients denying them access or providing a means to spoof valid servers and to capture/manipulate traffic.</a:t>
            </a:r>
          </a:p>
          <a:p>
            <a:pPr lvl="1"/>
            <a:r>
              <a:rPr lang="en-US"/>
              <a:t>Depends on situation and clients low or medium</a:t>
            </a:r>
          </a:p>
          <a:p>
            <a:pPr lvl="1"/>
            <a:r>
              <a:rPr lang="en-US"/>
              <a:t>Scan network looking for dhcp server or monitor dhcp requests/responses</a:t>
            </a:r>
          </a:p>
          <a:p>
            <a:pPr lvl="1"/>
            <a:endParaRPr lang="en-US"/>
          </a:p>
          <a:p>
            <a:r>
              <a:rPr lang="en-US"/>
              <a:t>Inadequate logging</a:t>
            </a:r>
          </a:p>
          <a:p>
            <a:pPr lvl="1"/>
            <a:r>
              <a:rPr lang="en-US"/>
              <a:t>Logging is essential to detecting malicious user and misconfigurations</a:t>
            </a:r>
          </a:p>
          <a:p>
            <a:pPr lvl="1"/>
            <a:r>
              <a:rPr lang="en-US"/>
              <a:t>Medium finding</a:t>
            </a:r>
          </a:p>
          <a:p>
            <a:pPr lvl="1"/>
            <a:r>
              <a:rPr lang="en-US"/>
              <a:t>Ensure that proper diligence is performed on logging</a:t>
            </a:r>
          </a:p>
          <a:p>
            <a:pPr lvl="1"/>
            <a:endParaRPr lang="en-US"/>
          </a:p>
        </p:txBody>
      </p:sp>
    </p:spTree>
  </p:cSld>
  <p:clrMapOvr>
    <a:masterClrMapping/>
  </p:clrMapOvr>
  <p:timing>
    <p:tnLst>
      <p:par>
        <p:cTn xmlns:p14="http://schemas.microsoft.com/office/powerpoint/2010/main" id="1" dur="indefinite" restart="never" nodeType="tmRoot"/>
      </p:par>
    </p:tnLst>
  </p:timing>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9378" name="Rectangle 2"/>
          <p:cNvSpPr>
            <a:spLocks noGrp="1" noChangeArrowheads="1"/>
          </p:cNvSpPr>
          <p:nvPr>
            <p:ph type="title"/>
          </p:nvPr>
        </p:nvSpPr>
        <p:spPr/>
        <p:txBody>
          <a:bodyPr/>
          <a:lstStyle/>
          <a:p>
            <a:r>
              <a:rPr lang="en-US"/>
              <a:t>Common Findings</a:t>
            </a:r>
          </a:p>
        </p:txBody>
      </p:sp>
      <p:sp>
        <p:nvSpPr>
          <p:cNvPr id="229379" name="Rectangle 3"/>
          <p:cNvSpPr>
            <a:spLocks noGrp="1" noChangeArrowheads="1"/>
          </p:cNvSpPr>
          <p:nvPr>
            <p:ph type="body" idx="1"/>
          </p:nvPr>
        </p:nvSpPr>
        <p:spPr/>
        <p:txBody>
          <a:bodyPr/>
          <a:lstStyle/>
          <a:p>
            <a:r>
              <a:rPr lang="en-US"/>
              <a:t>Improper configuration</a:t>
            </a:r>
          </a:p>
          <a:p>
            <a:pPr lvl="1"/>
            <a:r>
              <a:rPr lang="en-US"/>
              <a:t>This should be a low finding but could be higher</a:t>
            </a:r>
          </a:p>
          <a:p>
            <a:pPr lvl="1"/>
            <a:r>
              <a:rPr lang="en-US"/>
              <a:t>Allowing clients to modify their own records could create conflicts or other issues on the network</a:t>
            </a:r>
          </a:p>
          <a:p>
            <a:pPr lvl="1"/>
            <a:r>
              <a:rPr lang="en-US"/>
              <a:t>Ensure that ignore client-updates is set</a:t>
            </a:r>
          </a:p>
        </p:txBody>
      </p:sp>
    </p:spTree>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p:cNvSpPr>
            <a:spLocks noGrp="1" noChangeArrowheads="1"/>
          </p:cNvSpPr>
          <p:nvPr>
            <p:ph type="body" idx="1"/>
          </p:nvPr>
        </p:nvSpPr>
        <p:spPr/>
        <p:txBody>
          <a:bodyPr/>
          <a:lstStyle/>
          <a:p>
            <a:pPr marL="342900" indent="-342900">
              <a:lnSpc>
                <a:spcPct val="90000"/>
              </a:lnSpc>
            </a:pPr>
            <a:endParaRPr lang="en-US" sz="1800"/>
          </a:p>
          <a:p>
            <a:pPr marL="342900" indent="-342900">
              <a:lnSpc>
                <a:spcPct val="90000"/>
              </a:lnSpc>
            </a:pPr>
            <a:r>
              <a:rPr lang="en-US" sz="1800"/>
              <a:t>Configuration</a:t>
            </a:r>
          </a:p>
          <a:p>
            <a:pPr marL="914400" lvl="1" indent="-457200">
              <a:lnSpc>
                <a:spcPct val="90000"/>
              </a:lnSpc>
            </a:pPr>
            <a:r>
              <a:rPr lang="en-US" sz="1600"/>
              <a:t>Run the most recent IOS (OS) and security patches</a:t>
            </a:r>
          </a:p>
          <a:p>
            <a:pPr marL="914400" lvl="1" indent="-457200">
              <a:lnSpc>
                <a:spcPct val="90000"/>
              </a:lnSpc>
            </a:pPr>
            <a:r>
              <a:rPr lang="en-US" sz="1600"/>
              <a:t>Disable unneeded services - TFTP, TELNET, HTTP</a:t>
            </a:r>
          </a:p>
          <a:p>
            <a:pPr marL="914400" lvl="1" indent="-457200">
              <a:lnSpc>
                <a:spcPct val="90000"/>
              </a:lnSpc>
            </a:pPr>
            <a:r>
              <a:rPr lang="en-US" sz="1600"/>
              <a:t>Disable unneeded protocols - BGP, OSPF, RIP</a:t>
            </a:r>
          </a:p>
          <a:p>
            <a:pPr marL="914400" lvl="1" indent="-457200">
              <a:lnSpc>
                <a:spcPct val="90000"/>
              </a:lnSpc>
            </a:pPr>
            <a:r>
              <a:rPr lang="en-US" sz="1600"/>
              <a:t>Perform EGRESS INGRESS and Anti-Spoofing</a:t>
            </a:r>
          </a:p>
          <a:p>
            <a:pPr marL="914400" lvl="1" indent="-457200">
              <a:lnSpc>
                <a:spcPct val="90000"/>
              </a:lnSpc>
            </a:pPr>
            <a:r>
              <a:rPr lang="en-US" sz="1600"/>
              <a:t>Encrypt routing updates with strongest algorithm available</a:t>
            </a:r>
          </a:p>
          <a:p>
            <a:pPr marL="914400" lvl="1" indent="-457200">
              <a:lnSpc>
                <a:spcPct val="90000"/>
              </a:lnSpc>
            </a:pPr>
            <a:endParaRPr lang="en-US" sz="1400"/>
          </a:p>
          <a:p>
            <a:pPr marL="342900" indent="-342900">
              <a:lnSpc>
                <a:spcPct val="90000"/>
              </a:lnSpc>
            </a:pPr>
            <a:r>
              <a:rPr lang="en-US" sz="1800"/>
              <a:t>Management</a:t>
            </a:r>
          </a:p>
          <a:p>
            <a:pPr marL="914400" lvl="1" indent="-457200">
              <a:lnSpc>
                <a:spcPct val="90000"/>
              </a:lnSpc>
            </a:pPr>
            <a:r>
              <a:rPr lang="en-US" sz="1600"/>
              <a:t>Perform secure remote management with SSH or SNMPv3</a:t>
            </a:r>
          </a:p>
          <a:p>
            <a:pPr marL="914400" lvl="1" indent="-457200">
              <a:lnSpc>
                <a:spcPct val="90000"/>
              </a:lnSpc>
            </a:pPr>
            <a:r>
              <a:rPr lang="en-US" sz="1600"/>
              <a:t>User RADIUS or TACACS+ authentication, authorization, and auditing (AAA)</a:t>
            </a:r>
          </a:p>
          <a:p>
            <a:pPr marL="914400" lvl="1" indent="-457200">
              <a:lnSpc>
                <a:spcPct val="90000"/>
              </a:lnSpc>
            </a:pPr>
            <a:r>
              <a:rPr lang="en-US" sz="1600"/>
              <a:t>Manage out of band using a direct console connection</a:t>
            </a:r>
            <a:endParaRPr lang="en-US" sz="1400"/>
          </a:p>
        </p:txBody>
      </p:sp>
      <p:sp>
        <p:nvSpPr>
          <p:cNvPr id="36867" name="Rectangle 4"/>
          <p:cNvSpPr>
            <a:spLocks noGrp="1" noChangeArrowheads="1"/>
          </p:cNvSpPr>
          <p:nvPr>
            <p:ph type="title"/>
          </p:nvPr>
        </p:nvSpPr>
        <p:spPr>
          <a:noFill/>
        </p:spPr>
        <p:txBody>
          <a:bodyPr/>
          <a:lstStyle/>
          <a:p>
            <a:r>
              <a:rPr lang="en-US"/>
              <a:t>Router Security Practices</a:t>
            </a:r>
          </a:p>
        </p:txBody>
      </p:sp>
    </p:spTree>
  </p:cSld>
  <p:clrMapOvr>
    <a:masterClrMapping/>
  </p:clrMapOvr>
  <p:timing>
    <p:tnLst>
      <p:par>
        <p:cTn xmlns:p14="http://schemas.microsoft.com/office/powerpoint/2010/main" id="1" dur="indefinite" restart="never" nodeType="tmRoot"/>
      </p:par>
    </p:tnLst>
  </p:timing>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1426" name="Rectangle 2"/>
          <p:cNvSpPr>
            <a:spLocks noGrp="1" noChangeArrowheads="1"/>
          </p:cNvSpPr>
          <p:nvPr>
            <p:ph type="title"/>
          </p:nvPr>
        </p:nvSpPr>
        <p:spPr/>
        <p:txBody>
          <a:bodyPr/>
          <a:lstStyle/>
          <a:p>
            <a:r>
              <a:rPr lang="en-US"/>
              <a:t>Conclusion</a:t>
            </a:r>
          </a:p>
        </p:txBody>
      </p:sp>
      <p:sp>
        <p:nvSpPr>
          <p:cNvPr id="231427" name="Rectangle 3"/>
          <p:cNvSpPr>
            <a:spLocks noGrp="1" noChangeArrowheads="1"/>
          </p:cNvSpPr>
          <p:nvPr>
            <p:ph type="body" idx="1"/>
          </p:nvPr>
        </p:nvSpPr>
        <p:spPr/>
        <p:txBody>
          <a:bodyPr/>
          <a:lstStyle/>
          <a:p>
            <a:r>
              <a:rPr lang="en-US"/>
              <a:t>DHCP is a useful service in a client environment</a:t>
            </a:r>
          </a:p>
          <a:p>
            <a:pPr lvl="1"/>
            <a:r>
              <a:rPr lang="en-US"/>
              <a:t>Dynamic address assignment, various options and DNS update functions</a:t>
            </a:r>
          </a:p>
          <a:p>
            <a:r>
              <a:rPr lang="en-US"/>
              <a:t>DHCP has limited security impacts</a:t>
            </a:r>
          </a:p>
          <a:p>
            <a:pPr lvl="1"/>
            <a:r>
              <a:rPr lang="en-US"/>
              <a:t>Can be used to spoof systems and possibly disclose information</a:t>
            </a:r>
          </a:p>
          <a:p>
            <a:r>
              <a:rPr lang="en-US"/>
              <a:t>A review of DHCP server should be completed</a:t>
            </a:r>
          </a:p>
          <a:p>
            <a:pPr lvl="1"/>
            <a:r>
              <a:rPr lang="en-US"/>
              <a:t>Automated tool is sufficient (nessus, nmap)</a:t>
            </a:r>
          </a:p>
          <a:p>
            <a:pPr lvl="1"/>
            <a:r>
              <a:rPr lang="en-US"/>
              <a:t>Manual review of dhcpd.conf or equivalent just as easy</a:t>
            </a:r>
          </a:p>
          <a:p>
            <a:r>
              <a:rPr lang="en-US"/>
              <a:t>Evaluator should have DHCP references on hand during review if not familiar with DHCP configuration settings</a:t>
            </a:r>
          </a:p>
          <a:p>
            <a:pPr lvl="1"/>
            <a:endParaRPr lang="en-US"/>
          </a:p>
        </p:txBody>
      </p:sp>
    </p:spTree>
  </p:cSld>
  <p:clrMapOvr>
    <a:masterClrMapping/>
  </p:clrMapOvr>
  <p:timing>
    <p:tnLst>
      <p:par>
        <p:cTn xmlns:p14="http://schemas.microsoft.com/office/powerpoint/2010/main" id="1" dur="indefinite" restart="never" nodeType="tmRoot"/>
      </p:par>
    </p:tnLst>
  </p:timing>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3474" name="Rectangle 2"/>
          <p:cNvSpPr>
            <a:spLocks noGrp="1" noChangeArrowheads="1"/>
          </p:cNvSpPr>
          <p:nvPr>
            <p:ph type="title"/>
          </p:nvPr>
        </p:nvSpPr>
        <p:spPr/>
        <p:txBody>
          <a:bodyPr/>
          <a:lstStyle/>
          <a:p>
            <a:r>
              <a:rPr lang="en-US"/>
              <a:t>References</a:t>
            </a:r>
          </a:p>
        </p:txBody>
      </p:sp>
      <p:sp>
        <p:nvSpPr>
          <p:cNvPr id="233475" name="Rectangle 3"/>
          <p:cNvSpPr>
            <a:spLocks noGrp="1" noChangeArrowheads="1"/>
          </p:cNvSpPr>
          <p:nvPr>
            <p:ph type="body" idx="1"/>
          </p:nvPr>
        </p:nvSpPr>
        <p:spPr/>
        <p:txBody>
          <a:bodyPr/>
          <a:lstStyle/>
          <a:p>
            <a:r>
              <a:rPr lang="en-US">
                <a:hlinkClick r:id="rId3"/>
              </a:rPr>
              <a:t>https://www.isc.org</a:t>
            </a:r>
            <a:r>
              <a:rPr lang="en-US"/>
              <a:t> - DHCP</a:t>
            </a:r>
          </a:p>
          <a:p>
            <a:r>
              <a:rPr lang="en-US">
                <a:hlinkClick r:id="rId4"/>
              </a:rPr>
              <a:t>http://www.faq.org/rfcs/rfc2131.html</a:t>
            </a:r>
            <a:r>
              <a:rPr lang="en-US"/>
              <a:t>  - DHCP Protocol</a:t>
            </a:r>
            <a:endParaRPr lang="en-US">
              <a:hlinkClick r:id="rId5"/>
            </a:endParaRPr>
          </a:p>
          <a:p>
            <a:r>
              <a:rPr lang="en-US">
                <a:hlinkClick r:id="rId5"/>
              </a:rPr>
              <a:t>http://www.faq.org/rfcs/rfc1533.html</a:t>
            </a:r>
            <a:r>
              <a:rPr lang="en-US"/>
              <a:t>  - DHCP Options</a:t>
            </a:r>
          </a:p>
          <a:p>
            <a:endParaRPr lang="en-US"/>
          </a:p>
        </p:txBody>
      </p:sp>
    </p:spTree>
  </p:cSld>
  <p:clrMapOvr>
    <a:masterClrMapping/>
  </p:clrMapOvr>
  <p:timing>
    <p:tnLst>
      <p:par>
        <p:cTn xmlns:p14="http://schemas.microsoft.com/office/powerpoint/2010/main" id="1" dur="indefinite" restart="never" nodeType="tmRoot"/>
      </p:par>
    </p:tnLst>
  </p:timing>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22" name="Rectangle 2"/>
          <p:cNvSpPr>
            <a:spLocks noGrp="1" noChangeArrowheads="1"/>
          </p:cNvSpPr>
          <p:nvPr>
            <p:ph type="ctrTitle"/>
          </p:nvPr>
        </p:nvSpPr>
        <p:spPr>
          <a:xfrm>
            <a:off x="685800" y="2286000"/>
            <a:ext cx="7772400" cy="1143000"/>
          </a:xfrm>
        </p:spPr>
        <p:txBody>
          <a:bodyPr/>
          <a:lstStyle/>
          <a:p>
            <a:r>
              <a:rPr lang="en-US"/>
              <a:t/>
            </a:r>
            <a:br>
              <a:rPr lang="en-US"/>
            </a:br>
            <a:r>
              <a:rPr lang="en-US"/>
              <a:t>Secure Shell</a:t>
            </a:r>
          </a:p>
        </p:txBody>
      </p:sp>
      <p:sp>
        <p:nvSpPr>
          <p:cNvPr id="235523" name="Rectangle 3"/>
          <p:cNvSpPr>
            <a:spLocks noGrp="1" noChangeArrowheads="1"/>
          </p:cNvSpPr>
          <p:nvPr>
            <p:ph type="subTitle" idx="1"/>
          </p:nvPr>
        </p:nvSpPr>
        <p:spPr/>
        <p:txBody>
          <a:bodyPr/>
          <a:lstStyle/>
          <a:p>
            <a:endParaRPr lang="en-US"/>
          </a:p>
          <a:p>
            <a:endParaRPr lang="en-US"/>
          </a:p>
        </p:txBody>
      </p:sp>
    </p:spTree>
  </p:cSld>
  <p:clrMapOvr>
    <a:masterClrMapping/>
  </p:clrMapOvr>
  <p:transition xmlns:p14="http://schemas.microsoft.com/office/powerpoint/2010/main"/>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7570" name="Rectangle 2"/>
          <p:cNvSpPr>
            <a:spLocks noChangeArrowheads="1"/>
          </p:cNvSpPr>
          <p:nvPr/>
        </p:nvSpPr>
        <p:spPr bwMode="auto">
          <a:xfrm>
            <a:off x="687388" y="6292850"/>
            <a:ext cx="1901825" cy="452438"/>
          </a:xfrm>
          <a:prstGeom prst="rect">
            <a:avLst/>
          </a:prstGeom>
          <a:noFill/>
          <a:ln w="9525">
            <a:noFill/>
            <a:miter lim="800000"/>
            <a:headEnd/>
            <a:tailEnd/>
          </a:ln>
        </p:spPr>
        <p:txBody>
          <a:bodyPr wrap="none" anchor="ctr">
            <a:prstTxWarp prst="textNoShape">
              <a:avLst/>
            </a:prstTxWarp>
          </a:bodyPr>
          <a:lstStyle/>
          <a:p>
            <a:endParaRPr lang="en-US"/>
          </a:p>
        </p:txBody>
      </p:sp>
      <p:sp>
        <p:nvSpPr>
          <p:cNvPr id="237571" name="Rectangle 3"/>
          <p:cNvSpPr>
            <a:spLocks noChangeArrowheads="1"/>
          </p:cNvSpPr>
          <p:nvPr/>
        </p:nvSpPr>
        <p:spPr bwMode="auto">
          <a:xfrm>
            <a:off x="3144838" y="6292850"/>
            <a:ext cx="2854325" cy="452438"/>
          </a:xfrm>
          <a:prstGeom prst="rect">
            <a:avLst/>
          </a:prstGeom>
          <a:noFill/>
          <a:ln w="9525">
            <a:noFill/>
            <a:miter lim="800000"/>
            <a:headEnd/>
            <a:tailEnd/>
          </a:ln>
        </p:spPr>
        <p:txBody>
          <a:bodyPr wrap="none" anchor="ctr">
            <a:prstTxWarp prst="textNoShape">
              <a:avLst/>
            </a:prstTxWarp>
          </a:bodyPr>
          <a:lstStyle/>
          <a:p>
            <a:endParaRPr lang="en-US"/>
          </a:p>
        </p:txBody>
      </p:sp>
      <p:sp>
        <p:nvSpPr>
          <p:cNvPr id="237572" name="Rectangle 4"/>
          <p:cNvSpPr>
            <a:spLocks noGrp="1" noChangeArrowheads="1"/>
          </p:cNvSpPr>
          <p:nvPr>
            <p:ph type="title"/>
          </p:nvPr>
        </p:nvSpPr>
        <p:spPr/>
        <p:txBody>
          <a:bodyPr/>
          <a:lstStyle/>
          <a:p>
            <a:r>
              <a:rPr lang="en-US"/>
              <a:t>What’s SSH</a:t>
            </a:r>
          </a:p>
        </p:txBody>
      </p:sp>
      <p:sp>
        <p:nvSpPr>
          <p:cNvPr id="237573" name="Rectangle 5"/>
          <p:cNvSpPr>
            <a:spLocks noGrp="1" noChangeArrowheads="1"/>
          </p:cNvSpPr>
          <p:nvPr>
            <p:ph type="body" idx="1"/>
          </p:nvPr>
        </p:nvSpPr>
        <p:spPr/>
        <p:txBody>
          <a:bodyPr/>
          <a:lstStyle/>
          <a:p>
            <a:r>
              <a:rPr lang="en-US"/>
              <a:t>SSH (Secure Shell) is a protocol</a:t>
            </a:r>
          </a:p>
          <a:p>
            <a:pPr lvl="1"/>
            <a:r>
              <a:rPr lang="en-US"/>
              <a:t>Uses a variety of crypto algorithms</a:t>
            </a:r>
          </a:p>
          <a:p>
            <a:pPr lvl="1"/>
            <a:r>
              <a:rPr lang="en-US"/>
              <a:t>Version 1 outdated and weak</a:t>
            </a:r>
          </a:p>
          <a:p>
            <a:pPr lvl="1"/>
            <a:r>
              <a:rPr lang="en-US"/>
              <a:t>Version 2 best option</a:t>
            </a:r>
          </a:p>
          <a:p>
            <a:r>
              <a:rPr lang="en-US"/>
              <a:t>Many implementations</a:t>
            </a:r>
          </a:p>
          <a:p>
            <a:pPr lvl="1"/>
            <a:r>
              <a:rPr lang="en-US"/>
              <a:t>F-Secure</a:t>
            </a:r>
          </a:p>
          <a:p>
            <a:pPr lvl="1"/>
            <a:r>
              <a:rPr lang="en-US"/>
              <a:t>Data Fellows Secure CRT</a:t>
            </a:r>
          </a:p>
          <a:p>
            <a:pPr lvl="1"/>
            <a:r>
              <a:rPr lang="en-US"/>
              <a:t>OpenSSH (Unix OS, Cygwin)</a:t>
            </a:r>
          </a:p>
          <a:p>
            <a:r>
              <a:rPr lang="en-US"/>
              <a:t>Noticeable differences between implementations (key formats, syntax files)</a:t>
            </a:r>
          </a:p>
        </p:txBody>
      </p:sp>
    </p:spTree>
  </p:cSld>
  <p:clrMapOvr>
    <a:masterClrMapping/>
  </p:clrMapOvr>
  <p:transition xmlns:p14="http://schemas.microsoft.com/office/powerpoint/2010/main" spd="slow"/>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9618" name="Rectangle 2"/>
          <p:cNvSpPr>
            <a:spLocks noChangeArrowheads="1"/>
          </p:cNvSpPr>
          <p:nvPr/>
        </p:nvSpPr>
        <p:spPr bwMode="auto">
          <a:xfrm>
            <a:off x="687388" y="6292850"/>
            <a:ext cx="1901825" cy="452438"/>
          </a:xfrm>
          <a:prstGeom prst="rect">
            <a:avLst/>
          </a:prstGeom>
          <a:noFill/>
          <a:ln w="9525">
            <a:noFill/>
            <a:miter lim="800000"/>
            <a:headEnd/>
            <a:tailEnd/>
          </a:ln>
        </p:spPr>
        <p:txBody>
          <a:bodyPr wrap="none" anchor="ctr">
            <a:prstTxWarp prst="textNoShape">
              <a:avLst/>
            </a:prstTxWarp>
          </a:bodyPr>
          <a:lstStyle/>
          <a:p>
            <a:endParaRPr lang="en-US"/>
          </a:p>
        </p:txBody>
      </p:sp>
      <p:sp>
        <p:nvSpPr>
          <p:cNvPr id="239619" name="Rectangle 3"/>
          <p:cNvSpPr>
            <a:spLocks noChangeArrowheads="1"/>
          </p:cNvSpPr>
          <p:nvPr/>
        </p:nvSpPr>
        <p:spPr bwMode="auto">
          <a:xfrm>
            <a:off x="3144838" y="6292850"/>
            <a:ext cx="2854325" cy="452438"/>
          </a:xfrm>
          <a:prstGeom prst="rect">
            <a:avLst/>
          </a:prstGeom>
          <a:noFill/>
          <a:ln w="9525">
            <a:noFill/>
            <a:miter lim="800000"/>
            <a:headEnd/>
            <a:tailEnd/>
          </a:ln>
        </p:spPr>
        <p:txBody>
          <a:bodyPr wrap="none" anchor="ctr">
            <a:prstTxWarp prst="textNoShape">
              <a:avLst/>
            </a:prstTxWarp>
          </a:bodyPr>
          <a:lstStyle/>
          <a:p>
            <a:endParaRPr lang="en-US"/>
          </a:p>
        </p:txBody>
      </p:sp>
      <p:sp>
        <p:nvSpPr>
          <p:cNvPr id="239620" name="Rectangle 4"/>
          <p:cNvSpPr>
            <a:spLocks noGrp="1" noChangeArrowheads="1"/>
          </p:cNvSpPr>
          <p:nvPr>
            <p:ph type="title"/>
          </p:nvPr>
        </p:nvSpPr>
        <p:spPr/>
        <p:txBody>
          <a:bodyPr/>
          <a:lstStyle/>
          <a:p>
            <a:r>
              <a:rPr lang="en-US"/>
              <a:t>Why Use SSH</a:t>
            </a:r>
          </a:p>
        </p:txBody>
      </p:sp>
      <p:sp>
        <p:nvSpPr>
          <p:cNvPr id="239621" name="Rectangle 5"/>
          <p:cNvSpPr>
            <a:spLocks noGrp="1" noChangeArrowheads="1"/>
          </p:cNvSpPr>
          <p:nvPr>
            <p:ph type="body" idx="1"/>
          </p:nvPr>
        </p:nvSpPr>
        <p:spPr/>
        <p:txBody>
          <a:bodyPr/>
          <a:lstStyle/>
          <a:p>
            <a:r>
              <a:rPr lang="en-US"/>
              <a:t>It provides cryptographic transmission security (not clear text like Telnet/FTP)</a:t>
            </a:r>
          </a:p>
          <a:p>
            <a:r>
              <a:rPr lang="en-US"/>
              <a:t>Replaces telnet, FTP, RSH type activities</a:t>
            </a:r>
          </a:p>
          <a:p>
            <a:r>
              <a:rPr lang="en-US"/>
              <a:t>Commonly accepted in industry/DoD</a:t>
            </a:r>
          </a:p>
          <a:p>
            <a:r>
              <a:rPr lang="en-US"/>
              <a:t>Adds many capabilities </a:t>
            </a:r>
          </a:p>
          <a:p>
            <a:pPr lvl="1"/>
            <a:r>
              <a:rPr lang="en-US"/>
              <a:t>Port forwarding</a:t>
            </a:r>
          </a:p>
          <a:p>
            <a:pPr lvl="1"/>
            <a:r>
              <a:rPr lang="en-US"/>
              <a:t>Key-based authentication</a:t>
            </a:r>
          </a:p>
          <a:p>
            <a:pPr lvl="1"/>
            <a:r>
              <a:rPr lang="en-US"/>
              <a:t>Key-based host authentication (shosts)</a:t>
            </a:r>
          </a:p>
          <a:p>
            <a:endParaRPr lang="en-US"/>
          </a:p>
        </p:txBody>
      </p:sp>
    </p:spTree>
  </p:cSld>
  <p:clrMapOvr>
    <a:masterClrMapping/>
  </p:clrMapOvr>
  <p:transition xmlns:p14="http://schemas.microsoft.com/office/powerpoint/2010/main" spd="slow"/>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7810" name="Rectangle 2"/>
          <p:cNvSpPr>
            <a:spLocks noChangeArrowheads="1"/>
          </p:cNvSpPr>
          <p:nvPr/>
        </p:nvSpPr>
        <p:spPr bwMode="auto">
          <a:xfrm>
            <a:off x="687388" y="6292850"/>
            <a:ext cx="1901825" cy="452438"/>
          </a:xfrm>
          <a:prstGeom prst="rect">
            <a:avLst/>
          </a:prstGeom>
          <a:noFill/>
          <a:ln w="9525">
            <a:noFill/>
            <a:miter lim="800000"/>
            <a:headEnd/>
            <a:tailEnd/>
          </a:ln>
        </p:spPr>
        <p:txBody>
          <a:bodyPr wrap="none" anchor="ctr">
            <a:prstTxWarp prst="textNoShape">
              <a:avLst/>
            </a:prstTxWarp>
          </a:bodyPr>
          <a:lstStyle/>
          <a:p>
            <a:endParaRPr lang="en-US"/>
          </a:p>
        </p:txBody>
      </p:sp>
      <p:sp>
        <p:nvSpPr>
          <p:cNvPr id="247811" name="Rectangle 3"/>
          <p:cNvSpPr>
            <a:spLocks noChangeArrowheads="1"/>
          </p:cNvSpPr>
          <p:nvPr/>
        </p:nvSpPr>
        <p:spPr bwMode="auto">
          <a:xfrm>
            <a:off x="3144838" y="6292850"/>
            <a:ext cx="2854325" cy="452438"/>
          </a:xfrm>
          <a:prstGeom prst="rect">
            <a:avLst/>
          </a:prstGeom>
          <a:noFill/>
          <a:ln w="9525">
            <a:noFill/>
            <a:miter lim="800000"/>
            <a:headEnd/>
            <a:tailEnd/>
          </a:ln>
        </p:spPr>
        <p:txBody>
          <a:bodyPr wrap="none" anchor="ctr">
            <a:prstTxWarp prst="textNoShape">
              <a:avLst/>
            </a:prstTxWarp>
          </a:bodyPr>
          <a:lstStyle/>
          <a:p>
            <a:endParaRPr lang="en-US"/>
          </a:p>
        </p:txBody>
      </p:sp>
      <p:sp>
        <p:nvSpPr>
          <p:cNvPr id="247812" name="Rectangle 4"/>
          <p:cNvSpPr>
            <a:spLocks noGrp="1" noChangeArrowheads="1"/>
          </p:cNvSpPr>
          <p:nvPr>
            <p:ph type="title"/>
          </p:nvPr>
        </p:nvSpPr>
        <p:spPr/>
        <p:txBody>
          <a:bodyPr/>
          <a:lstStyle/>
          <a:p>
            <a:r>
              <a:rPr lang="en-US"/>
              <a:t>sshd_config</a:t>
            </a:r>
          </a:p>
        </p:txBody>
      </p:sp>
      <p:sp>
        <p:nvSpPr>
          <p:cNvPr id="247813" name="Rectangle 5"/>
          <p:cNvSpPr>
            <a:spLocks noGrp="1" noChangeArrowheads="1"/>
          </p:cNvSpPr>
          <p:nvPr>
            <p:ph type="body" idx="1"/>
          </p:nvPr>
        </p:nvSpPr>
        <p:spPr/>
        <p:txBody>
          <a:bodyPr/>
          <a:lstStyle/>
          <a:p>
            <a:r>
              <a:rPr lang="en-US" dirty="0"/>
              <a:t>Important options</a:t>
            </a:r>
          </a:p>
          <a:p>
            <a:pPr lvl="1"/>
            <a:r>
              <a:rPr lang="en-US" dirty="0" err="1"/>
              <a:t>AllowPortForwarding</a:t>
            </a:r>
            <a:r>
              <a:rPr lang="en-US" dirty="0"/>
              <a:t> ?</a:t>
            </a:r>
          </a:p>
          <a:p>
            <a:pPr lvl="1"/>
            <a:r>
              <a:rPr lang="en-US" dirty="0"/>
              <a:t>Protocol 2</a:t>
            </a:r>
          </a:p>
          <a:p>
            <a:pPr lvl="1"/>
            <a:r>
              <a:rPr lang="en-US" dirty="0" err="1"/>
              <a:t>LogFacility</a:t>
            </a:r>
            <a:r>
              <a:rPr lang="en-US" dirty="0"/>
              <a:t> ?</a:t>
            </a:r>
          </a:p>
          <a:p>
            <a:pPr lvl="1"/>
            <a:r>
              <a:rPr lang="en-US" dirty="0" err="1"/>
              <a:t>AllowRootLogin</a:t>
            </a:r>
            <a:r>
              <a:rPr lang="en-US" dirty="0"/>
              <a:t> no</a:t>
            </a:r>
          </a:p>
          <a:p>
            <a:pPr lvl="1"/>
            <a:r>
              <a:rPr lang="en-US" dirty="0" err="1"/>
              <a:t>PamEnabled</a:t>
            </a:r>
            <a:r>
              <a:rPr lang="en-US" dirty="0"/>
              <a:t> ?</a:t>
            </a:r>
          </a:p>
          <a:p>
            <a:pPr lvl="1"/>
            <a:r>
              <a:rPr lang="en-US" dirty="0" err="1"/>
              <a:t>HostBasedAuthentication</a:t>
            </a:r>
            <a:r>
              <a:rPr lang="en-US" dirty="0"/>
              <a:t> ?</a:t>
            </a:r>
          </a:p>
          <a:p>
            <a:pPr lvl="1"/>
            <a:r>
              <a:rPr lang="en-US" dirty="0" err="1"/>
              <a:t>AllowFrom</a:t>
            </a:r>
            <a:r>
              <a:rPr lang="en-US" dirty="0"/>
              <a:t> 192.168.3.1 </a:t>
            </a:r>
            <a:r>
              <a:rPr lang="en-US" dirty="0" err="1" smtClean="0"/>
              <a:t>johndoe</a:t>
            </a:r>
            <a:r>
              <a:rPr lang="en-US" dirty="0" smtClean="0"/>
              <a:t> </a:t>
            </a:r>
            <a:r>
              <a:rPr lang="en-US" dirty="0"/>
              <a:t>?</a:t>
            </a:r>
          </a:p>
        </p:txBody>
      </p:sp>
    </p:spTree>
  </p:cSld>
  <p:clrMapOvr>
    <a:masterClrMapping/>
  </p:clrMapOvr>
  <p:transition xmlns:p14="http://schemas.microsoft.com/office/powerpoint/2010/main" spd="slow"/>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02" name="Rectangle 2"/>
          <p:cNvSpPr>
            <a:spLocks noChangeArrowheads="1"/>
          </p:cNvSpPr>
          <p:nvPr/>
        </p:nvSpPr>
        <p:spPr bwMode="auto">
          <a:xfrm>
            <a:off x="687388" y="6292850"/>
            <a:ext cx="1901825" cy="452438"/>
          </a:xfrm>
          <a:prstGeom prst="rect">
            <a:avLst/>
          </a:prstGeom>
          <a:noFill/>
          <a:ln w="9525">
            <a:noFill/>
            <a:miter lim="800000"/>
            <a:headEnd/>
            <a:tailEnd/>
          </a:ln>
        </p:spPr>
        <p:txBody>
          <a:bodyPr wrap="none" anchor="ctr">
            <a:prstTxWarp prst="textNoShape">
              <a:avLst/>
            </a:prstTxWarp>
          </a:bodyPr>
          <a:lstStyle/>
          <a:p>
            <a:endParaRPr lang="en-US"/>
          </a:p>
        </p:txBody>
      </p:sp>
      <p:sp>
        <p:nvSpPr>
          <p:cNvPr id="256003" name="Rectangle 3"/>
          <p:cNvSpPr>
            <a:spLocks noChangeArrowheads="1"/>
          </p:cNvSpPr>
          <p:nvPr/>
        </p:nvSpPr>
        <p:spPr bwMode="auto">
          <a:xfrm>
            <a:off x="3144838" y="6292850"/>
            <a:ext cx="2854325" cy="452438"/>
          </a:xfrm>
          <a:prstGeom prst="rect">
            <a:avLst/>
          </a:prstGeom>
          <a:noFill/>
          <a:ln w="9525">
            <a:noFill/>
            <a:miter lim="800000"/>
            <a:headEnd/>
            <a:tailEnd/>
          </a:ln>
        </p:spPr>
        <p:txBody>
          <a:bodyPr wrap="none" anchor="ctr">
            <a:prstTxWarp prst="textNoShape">
              <a:avLst/>
            </a:prstTxWarp>
          </a:bodyPr>
          <a:lstStyle/>
          <a:p>
            <a:endParaRPr lang="en-US"/>
          </a:p>
        </p:txBody>
      </p:sp>
      <p:sp>
        <p:nvSpPr>
          <p:cNvPr id="256004" name="Rectangle 4"/>
          <p:cNvSpPr>
            <a:spLocks noGrp="1" noChangeArrowheads="1"/>
          </p:cNvSpPr>
          <p:nvPr>
            <p:ph type="title"/>
          </p:nvPr>
        </p:nvSpPr>
        <p:spPr/>
        <p:txBody>
          <a:bodyPr/>
          <a:lstStyle/>
          <a:p>
            <a:r>
              <a:rPr lang="en-US"/>
              <a:t>Key Based Authentication</a:t>
            </a:r>
          </a:p>
        </p:txBody>
      </p:sp>
      <p:sp>
        <p:nvSpPr>
          <p:cNvPr id="256005" name="Rectangle 5"/>
          <p:cNvSpPr>
            <a:spLocks noGrp="1" noChangeArrowheads="1"/>
          </p:cNvSpPr>
          <p:nvPr>
            <p:ph type="body" idx="1"/>
          </p:nvPr>
        </p:nvSpPr>
        <p:spPr/>
        <p:txBody>
          <a:bodyPr/>
          <a:lstStyle/>
          <a:p>
            <a:r>
              <a:rPr lang="en-US"/>
              <a:t>Stronger form of authentication</a:t>
            </a:r>
          </a:p>
          <a:p>
            <a:pPr lvl="1"/>
            <a:r>
              <a:rPr lang="en-US"/>
              <a:t>Requires access to private key for authentication</a:t>
            </a:r>
          </a:p>
          <a:p>
            <a:pPr lvl="1"/>
            <a:r>
              <a:rPr lang="en-US"/>
              <a:t>Protected with a pass phrase</a:t>
            </a:r>
          </a:p>
          <a:p>
            <a:pPr lvl="1"/>
            <a:r>
              <a:rPr lang="en-US"/>
              <a:t>Pre-distributed public key</a:t>
            </a:r>
          </a:p>
          <a:p>
            <a:pPr lvl="1"/>
            <a:r>
              <a:rPr lang="en-US"/>
              <a:t>Can not be guessed/brute forced like a password</a:t>
            </a:r>
          </a:p>
          <a:p>
            <a:r>
              <a:rPr lang="en-US"/>
              <a:t>Higher confidence of user identity</a:t>
            </a:r>
          </a:p>
          <a:p>
            <a:r>
              <a:rPr lang="en-US"/>
              <a:t>Works great with ssh-agents for authentication</a:t>
            </a:r>
          </a:p>
          <a:p>
            <a:pPr lvl="1"/>
            <a:endParaRPr lang="en-US"/>
          </a:p>
        </p:txBody>
      </p:sp>
    </p:spTree>
  </p:cSld>
  <p:clrMapOvr>
    <a:masterClrMapping/>
  </p:clrMapOvr>
  <p:transition xmlns:p14="http://schemas.microsoft.com/office/powerpoint/2010/main" spd="slow"/>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8050" name="Rectangle 2"/>
          <p:cNvSpPr>
            <a:spLocks noGrp="1" noChangeArrowheads="1"/>
          </p:cNvSpPr>
          <p:nvPr>
            <p:ph type="title"/>
          </p:nvPr>
        </p:nvSpPr>
        <p:spPr/>
        <p:txBody>
          <a:bodyPr/>
          <a:lstStyle/>
          <a:p>
            <a:r>
              <a:rPr lang="en-US"/>
              <a:t>Two key formats</a:t>
            </a:r>
          </a:p>
        </p:txBody>
      </p:sp>
      <p:sp>
        <p:nvSpPr>
          <p:cNvPr id="258051" name="Rectangle 3"/>
          <p:cNvSpPr>
            <a:spLocks noGrp="1" noChangeArrowheads="1"/>
          </p:cNvSpPr>
          <p:nvPr>
            <p:ph type="body" idx="1"/>
          </p:nvPr>
        </p:nvSpPr>
        <p:spPr/>
        <p:txBody>
          <a:bodyPr/>
          <a:lstStyle/>
          <a:p>
            <a:r>
              <a:rPr lang="en-US"/>
              <a:t>F-Secure/Secure CRT format (SSH Commercial)</a:t>
            </a:r>
          </a:p>
          <a:p>
            <a:pPr lvl="1"/>
            <a:r>
              <a:rPr lang="en-US"/>
              <a:t>Convert from SSH-Compatible to Openssh</a:t>
            </a:r>
          </a:p>
          <a:p>
            <a:pPr lvl="1"/>
            <a:r>
              <a:rPr lang="en-US"/>
              <a:t>Ssh-keygen –X –f my_fsecure_key.pub</a:t>
            </a:r>
          </a:p>
          <a:p>
            <a:r>
              <a:rPr lang="en-US"/>
              <a:t>Openssh format</a:t>
            </a:r>
          </a:p>
          <a:p>
            <a:pPr lvl="1"/>
            <a:r>
              <a:rPr lang="en-US"/>
              <a:t>Convert Openssh to SSH2-Compatible</a:t>
            </a:r>
          </a:p>
          <a:p>
            <a:pPr lvl="1"/>
            <a:r>
              <a:rPr lang="en-US"/>
              <a:t>Ssh-keygen –x –f id_dsa </a:t>
            </a:r>
          </a:p>
          <a:p>
            <a:endParaRPr lang="en-US"/>
          </a:p>
        </p:txBody>
      </p:sp>
    </p:spTree>
  </p:cSld>
  <p:clrMapOvr>
    <a:masterClrMapping/>
  </p:clrMapOvr>
  <p:transition xmlns:p14="http://schemas.microsoft.com/office/powerpoint/2010/main" spd="slow"/>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0098" name="Rectangle 2"/>
          <p:cNvSpPr>
            <a:spLocks noGrp="1" noChangeArrowheads="1"/>
          </p:cNvSpPr>
          <p:nvPr>
            <p:ph type="ctrTitle"/>
          </p:nvPr>
        </p:nvSpPr>
        <p:spPr>
          <a:xfrm>
            <a:off x="685800" y="2286000"/>
            <a:ext cx="7772400" cy="1143000"/>
          </a:xfrm>
        </p:spPr>
        <p:txBody>
          <a:bodyPr/>
          <a:lstStyle/>
          <a:p>
            <a:r>
              <a:rPr lang="en-US"/>
              <a:t>Questions</a:t>
            </a:r>
          </a:p>
        </p:txBody>
      </p:sp>
    </p:spTree>
  </p:cSld>
  <p:clrMapOvr>
    <a:masterClrMapping/>
  </p:clrMapOvr>
  <p:transition xmlns:p14="http://schemas.microsoft.com/office/powerpoint/2010/main" spd="slow"/>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1122" name="Rectangle 2"/>
          <p:cNvSpPr>
            <a:spLocks noChangeArrowheads="1"/>
          </p:cNvSpPr>
          <p:nvPr/>
        </p:nvSpPr>
        <p:spPr bwMode="auto">
          <a:xfrm>
            <a:off x="687388" y="6292850"/>
            <a:ext cx="1901825" cy="452438"/>
          </a:xfrm>
          <a:prstGeom prst="rect">
            <a:avLst/>
          </a:prstGeom>
          <a:noFill/>
          <a:ln w="9525">
            <a:noFill/>
            <a:miter lim="800000"/>
            <a:headEnd/>
            <a:tailEnd/>
          </a:ln>
        </p:spPr>
        <p:txBody>
          <a:bodyPr wrap="none" anchor="ctr">
            <a:prstTxWarp prst="textNoShape">
              <a:avLst/>
            </a:prstTxWarp>
          </a:bodyPr>
          <a:lstStyle/>
          <a:p>
            <a:endParaRPr lang="en-US"/>
          </a:p>
        </p:txBody>
      </p:sp>
      <p:sp>
        <p:nvSpPr>
          <p:cNvPr id="261123" name="Rectangle 3"/>
          <p:cNvSpPr>
            <a:spLocks noChangeArrowheads="1"/>
          </p:cNvSpPr>
          <p:nvPr/>
        </p:nvSpPr>
        <p:spPr bwMode="auto">
          <a:xfrm>
            <a:off x="3144838" y="6292850"/>
            <a:ext cx="2854325" cy="452438"/>
          </a:xfrm>
          <a:prstGeom prst="rect">
            <a:avLst/>
          </a:prstGeom>
          <a:noFill/>
          <a:ln w="9525">
            <a:noFill/>
            <a:miter lim="800000"/>
            <a:headEnd/>
            <a:tailEnd/>
          </a:ln>
        </p:spPr>
        <p:txBody>
          <a:bodyPr wrap="none" anchor="ctr">
            <a:prstTxWarp prst="textNoShape">
              <a:avLst/>
            </a:prstTxWarp>
          </a:bodyPr>
          <a:lstStyle/>
          <a:p>
            <a:endParaRPr lang="en-US"/>
          </a:p>
        </p:txBody>
      </p:sp>
      <p:sp>
        <p:nvSpPr>
          <p:cNvPr id="261124" name="Rectangle 4"/>
          <p:cNvSpPr>
            <a:spLocks noGrp="1" noChangeArrowheads="1"/>
          </p:cNvSpPr>
          <p:nvPr>
            <p:ph type="title"/>
          </p:nvPr>
        </p:nvSpPr>
        <p:spPr/>
        <p:txBody>
          <a:bodyPr/>
          <a:lstStyle/>
          <a:p>
            <a:r>
              <a:rPr lang="en-US"/>
              <a:t> SSH Detection</a:t>
            </a:r>
          </a:p>
        </p:txBody>
      </p:sp>
      <p:sp>
        <p:nvSpPr>
          <p:cNvPr id="261125" name="Rectangle 5"/>
          <p:cNvSpPr>
            <a:spLocks noGrp="1" noChangeArrowheads="1"/>
          </p:cNvSpPr>
          <p:nvPr>
            <p:ph type="body" idx="1"/>
          </p:nvPr>
        </p:nvSpPr>
        <p:spPr/>
        <p:txBody>
          <a:bodyPr/>
          <a:lstStyle/>
          <a:p>
            <a:r>
              <a:rPr lang="en-US" smtClean="0"/>
              <a:t>Determine where SSH is running</a:t>
            </a:r>
          </a:p>
          <a:p>
            <a:pPr lvl="1"/>
            <a:r>
              <a:rPr lang="en-US" smtClean="0"/>
              <a:t>nmap </a:t>
            </a:r>
          </a:p>
          <a:p>
            <a:r>
              <a:rPr lang="en-US" smtClean="0"/>
              <a:t>Determine what versions of the SSH protocol are use</a:t>
            </a:r>
          </a:p>
          <a:p>
            <a:pPr lvl="1"/>
            <a:r>
              <a:rPr lang="en-US" smtClean="0"/>
              <a:t>ssh-keyscan</a:t>
            </a:r>
          </a:p>
          <a:p>
            <a:endParaRPr lang="en-US" smtClean="0"/>
          </a:p>
        </p:txBody>
      </p:sp>
    </p:spTree>
  </p:cSld>
  <p:clrMapOvr>
    <a:masterClrMapping/>
  </p:clrMapOvr>
  <p:transition xmlns:p14="http://schemas.microsoft.com/office/powerpoint/2010/main" spd="slow"/>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p:cNvSpPr>
            <a:spLocks noGrp="1" noChangeArrowheads="1"/>
          </p:cNvSpPr>
          <p:nvPr>
            <p:ph type="body" idx="1"/>
          </p:nvPr>
        </p:nvSpPr>
        <p:spPr/>
        <p:txBody>
          <a:bodyPr/>
          <a:lstStyle/>
          <a:p>
            <a:pPr marL="342900" indent="-342900">
              <a:lnSpc>
                <a:spcPct val="90000"/>
              </a:lnSpc>
            </a:pPr>
            <a:endParaRPr lang="en-US" sz="1800"/>
          </a:p>
          <a:p>
            <a:pPr marL="342900" indent="-342900">
              <a:lnSpc>
                <a:spcPct val="90000"/>
              </a:lnSpc>
            </a:pPr>
            <a:r>
              <a:rPr lang="en-US" sz="1800"/>
              <a:t>Configuration</a:t>
            </a:r>
          </a:p>
          <a:p>
            <a:pPr marL="914400" lvl="1" indent="-457200">
              <a:lnSpc>
                <a:spcPct val="90000"/>
              </a:lnSpc>
            </a:pPr>
            <a:r>
              <a:rPr lang="en-US" sz="1600"/>
              <a:t>Run the most recent IOS (OS) system and security patches</a:t>
            </a:r>
          </a:p>
          <a:p>
            <a:pPr marL="914400" lvl="1" indent="-457200">
              <a:lnSpc>
                <a:spcPct val="90000"/>
              </a:lnSpc>
            </a:pPr>
            <a:r>
              <a:rPr lang="en-US" sz="1600"/>
              <a:t>Disable all unnecessary services</a:t>
            </a:r>
          </a:p>
          <a:p>
            <a:pPr marL="914400" lvl="1" indent="-457200">
              <a:lnSpc>
                <a:spcPct val="90000"/>
              </a:lnSpc>
            </a:pPr>
            <a:r>
              <a:rPr lang="en-US" sz="1600"/>
              <a:t>Don’t implement VLAN’s across multiple security zones</a:t>
            </a:r>
          </a:p>
          <a:p>
            <a:pPr marL="914400" lvl="1" indent="-457200">
              <a:lnSpc>
                <a:spcPct val="90000"/>
              </a:lnSpc>
            </a:pPr>
            <a:r>
              <a:rPr lang="en-US" sz="1600"/>
              <a:t>Disable unnecessary services - HTTP, SNMP, TELNET, ROUTING</a:t>
            </a:r>
          </a:p>
          <a:p>
            <a:pPr marL="914400" lvl="1" indent="-457200">
              <a:lnSpc>
                <a:spcPct val="90000"/>
              </a:lnSpc>
            </a:pPr>
            <a:endParaRPr lang="en-US" sz="1600"/>
          </a:p>
          <a:p>
            <a:pPr marL="342900" indent="-342900">
              <a:lnSpc>
                <a:spcPct val="90000"/>
              </a:lnSpc>
            </a:pPr>
            <a:r>
              <a:rPr lang="en-US" sz="1800"/>
              <a:t>Management</a:t>
            </a:r>
          </a:p>
          <a:p>
            <a:pPr marL="914400" lvl="1" indent="-457200">
              <a:lnSpc>
                <a:spcPct val="90000"/>
              </a:lnSpc>
            </a:pPr>
            <a:r>
              <a:rPr lang="en-US" sz="1600"/>
              <a:t>Perform secure remote management with SSH or SNMPv3</a:t>
            </a:r>
          </a:p>
          <a:p>
            <a:pPr marL="914400" lvl="1" indent="-457200">
              <a:lnSpc>
                <a:spcPct val="90000"/>
              </a:lnSpc>
            </a:pPr>
            <a:r>
              <a:rPr lang="en-US" sz="1600"/>
              <a:t>User RADIUS or TACACS+ authentication, authorization, and auditing (AAA)</a:t>
            </a:r>
          </a:p>
          <a:p>
            <a:pPr marL="914400" lvl="1" indent="-457200">
              <a:lnSpc>
                <a:spcPct val="90000"/>
              </a:lnSpc>
            </a:pPr>
            <a:r>
              <a:rPr lang="en-US" sz="1600"/>
              <a:t>Manage out of band using a direct console connection</a:t>
            </a:r>
            <a:endParaRPr lang="en-US" sz="1400"/>
          </a:p>
        </p:txBody>
      </p:sp>
      <p:sp>
        <p:nvSpPr>
          <p:cNvPr id="38915" name="Rectangle 4"/>
          <p:cNvSpPr>
            <a:spLocks noGrp="1" noChangeArrowheads="1"/>
          </p:cNvSpPr>
          <p:nvPr>
            <p:ph type="title"/>
          </p:nvPr>
        </p:nvSpPr>
        <p:spPr>
          <a:noFill/>
        </p:spPr>
        <p:txBody>
          <a:bodyPr/>
          <a:lstStyle/>
          <a:p>
            <a:r>
              <a:rPr lang="en-US"/>
              <a:t>Switch Best Practices</a:t>
            </a:r>
          </a:p>
        </p:txBody>
      </p:sp>
    </p:spTree>
  </p:cSld>
  <p:clrMapOvr>
    <a:masterClrMapping/>
  </p:clrMapOvr>
  <p:timing>
    <p:tnLst>
      <p:par>
        <p:cTn xmlns:p14="http://schemas.microsoft.com/office/powerpoint/2010/main" id="1" dur="indefinite" restart="never" nodeType="tmRoot"/>
      </p:par>
    </p:tnLst>
  </p:timing>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3170" name="Rectangle 2"/>
          <p:cNvSpPr>
            <a:spLocks noGrp="1" noChangeArrowheads="1"/>
          </p:cNvSpPr>
          <p:nvPr>
            <p:ph type="ctrTitle"/>
          </p:nvPr>
        </p:nvSpPr>
        <p:spPr>
          <a:xfrm>
            <a:off x="685800" y="2286000"/>
            <a:ext cx="7772400" cy="1143000"/>
          </a:xfrm>
        </p:spPr>
        <p:txBody>
          <a:bodyPr/>
          <a:lstStyle/>
          <a:p>
            <a:r>
              <a:rPr lang="en-US"/>
              <a:t>NTP</a:t>
            </a:r>
          </a:p>
        </p:txBody>
      </p:sp>
      <p:sp>
        <p:nvSpPr>
          <p:cNvPr id="263171" name="Rectangle 3"/>
          <p:cNvSpPr>
            <a:spLocks noGrp="1" noChangeArrowheads="1"/>
          </p:cNvSpPr>
          <p:nvPr>
            <p:ph type="subTitle" idx="1"/>
          </p:nvPr>
        </p:nvSpPr>
        <p:spPr/>
        <p:txBody>
          <a:bodyPr/>
          <a:lstStyle/>
          <a:p>
            <a:endParaRPr lang="en-US"/>
          </a:p>
        </p:txBody>
      </p:sp>
    </p:spTree>
  </p:cSld>
  <p:clrMapOvr>
    <a:masterClrMapping/>
  </p:clrMapOvr>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4194" name="Rectangle 2"/>
          <p:cNvSpPr>
            <a:spLocks noGrp="1" noChangeArrowheads="1"/>
          </p:cNvSpPr>
          <p:nvPr>
            <p:ph type="title"/>
          </p:nvPr>
        </p:nvSpPr>
        <p:spPr/>
        <p:txBody>
          <a:bodyPr/>
          <a:lstStyle/>
          <a:p>
            <a:r>
              <a:rPr lang="en-US"/>
              <a:t>What is Network Time Protocol (NTP)</a:t>
            </a:r>
          </a:p>
        </p:txBody>
      </p:sp>
      <p:sp>
        <p:nvSpPr>
          <p:cNvPr id="264195" name="Rectangle 3"/>
          <p:cNvSpPr>
            <a:spLocks noGrp="1" noChangeArrowheads="1"/>
          </p:cNvSpPr>
          <p:nvPr>
            <p:ph type="body" idx="1"/>
          </p:nvPr>
        </p:nvSpPr>
        <p:spPr/>
        <p:txBody>
          <a:bodyPr/>
          <a:lstStyle/>
          <a:p>
            <a:r>
              <a:rPr lang="en-US"/>
              <a:t>Software that</a:t>
            </a:r>
          </a:p>
          <a:p>
            <a:pPr lvl="1"/>
            <a:r>
              <a:rPr lang="en-US"/>
              <a:t>Designed to synchronize clocks on a network</a:t>
            </a:r>
          </a:p>
          <a:p>
            <a:pPr lvl="1"/>
            <a:r>
              <a:rPr lang="en-US"/>
              <a:t>Master/Slave model</a:t>
            </a:r>
          </a:p>
          <a:p>
            <a:pPr lvl="1"/>
            <a:endParaRPr lang="en-US"/>
          </a:p>
          <a:p>
            <a:r>
              <a:rPr lang="en-US"/>
              <a:t>Implementations</a:t>
            </a:r>
          </a:p>
          <a:p>
            <a:pPr lvl="1"/>
            <a:r>
              <a:rPr lang="en-US"/>
              <a:t>Appliances, hosts, servers, GPS time servers</a:t>
            </a:r>
          </a:p>
          <a:p>
            <a:pPr lvl="1"/>
            <a:r>
              <a:rPr lang="en-US"/>
              <a:t>Required for proper auditing and analysis</a:t>
            </a:r>
          </a:p>
          <a:p>
            <a:pPr lvl="1"/>
            <a:r>
              <a:rPr lang="en-US"/>
              <a:t>Accurate and reliable</a:t>
            </a:r>
          </a:p>
          <a:p>
            <a:pPr lvl="1"/>
            <a:r>
              <a:rPr lang="en-US"/>
              <a:t>Has some security features</a:t>
            </a:r>
          </a:p>
          <a:p>
            <a:pPr lvl="1"/>
            <a:endParaRPr lang="en-US"/>
          </a:p>
          <a:p>
            <a:r>
              <a:rPr lang="en-US"/>
              <a:t>Threatened by</a:t>
            </a:r>
          </a:p>
          <a:p>
            <a:pPr lvl="1"/>
            <a:r>
              <a:rPr lang="en-US"/>
              <a:t>Poor configuration</a:t>
            </a:r>
          </a:p>
          <a:p>
            <a:pPr lvl="1"/>
            <a:r>
              <a:rPr lang="en-US"/>
              <a:t>Denial of Services attacks</a:t>
            </a:r>
          </a:p>
          <a:p>
            <a:pPr lvl="1"/>
            <a:r>
              <a:rPr lang="en-US"/>
              <a:t>Spoofing attacks</a:t>
            </a:r>
          </a:p>
        </p:txBody>
      </p:sp>
    </p:spTree>
  </p:cSld>
  <p:clrMapOvr>
    <a:masterClrMapping/>
  </p:clrMapOvr>
  <p:timing>
    <p:tnLst>
      <p:par>
        <p:cTn xmlns:p14="http://schemas.microsoft.com/office/powerpoint/2010/main" id="1" dur="indefinite" restart="never" nodeType="tmRoot"/>
      </p:par>
    </p:tnLst>
  </p:timing>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42" name="Rectangle 2"/>
          <p:cNvSpPr>
            <a:spLocks noGrp="1" noChangeArrowheads="1"/>
          </p:cNvSpPr>
          <p:nvPr>
            <p:ph type="title"/>
          </p:nvPr>
        </p:nvSpPr>
        <p:spPr/>
        <p:txBody>
          <a:bodyPr/>
          <a:lstStyle/>
          <a:p>
            <a:r>
              <a:rPr lang="en-US"/>
              <a:t>Common Findings</a:t>
            </a:r>
          </a:p>
        </p:txBody>
      </p:sp>
      <p:sp>
        <p:nvSpPr>
          <p:cNvPr id="266243" name="Rectangle 3"/>
          <p:cNvSpPr>
            <a:spLocks noGrp="1" noChangeArrowheads="1"/>
          </p:cNvSpPr>
          <p:nvPr>
            <p:ph type="body" idx="1"/>
          </p:nvPr>
        </p:nvSpPr>
        <p:spPr/>
        <p:txBody>
          <a:bodyPr/>
          <a:lstStyle/>
          <a:p>
            <a:r>
              <a:rPr lang="en-US"/>
              <a:t>Not implementing a time synchronization process</a:t>
            </a:r>
          </a:p>
          <a:p>
            <a:pPr lvl="1"/>
            <a:r>
              <a:rPr lang="en-US"/>
              <a:t>Creates challenges in auditing events and analysis log system logs</a:t>
            </a:r>
          </a:p>
          <a:p>
            <a:pPr lvl="1"/>
            <a:endParaRPr lang="en-US"/>
          </a:p>
          <a:p>
            <a:r>
              <a:rPr lang="en-US"/>
              <a:t>Allow every client to contact external NTP servers</a:t>
            </a:r>
          </a:p>
          <a:p>
            <a:pPr lvl="1"/>
            <a:r>
              <a:rPr lang="en-US"/>
              <a:t>There should be at least two primary NTP servers within an enclave for use by all clients</a:t>
            </a:r>
          </a:p>
          <a:p>
            <a:pPr lvl="1"/>
            <a:endParaRPr lang="en-US"/>
          </a:p>
          <a:p>
            <a:r>
              <a:rPr lang="en-US"/>
              <a:t>Not standardizing on a time zone or offset for systems across multiple geographic regions</a:t>
            </a:r>
          </a:p>
          <a:p>
            <a:pPr lvl="1"/>
            <a:r>
              <a:rPr lang="en-US"/>
              <a:t>Complicates log event correlation and analysis</a:t>
            </a:r>
          </a:p>
          <a:p>
            <a:endParaRPr lang="en-US"/>
          </a:p>
          <a:p>
            <a:pPr lvl="1"/>
            <a:endParaRPr lang="en-US"/>
          </a:p>
        </p:txBody>
      </p:sp>
    </p:spTree>
  </p:cSld>
  <p:clrMapOvr>
    <a:masterClrMapping/>
  </p:clrMapOvr>
  <p:timing>
    <p:tnLst>
      <p:par>
        <p:cTn xmlns:p14="http://schemas.microsoft.com/office/powerpoint/2010/main" id="1" dur="indefinite" restart="never" nodeType="tmRoot"/>
      </p:par>
    </p:tnLst>
  </p:timing>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8290" name="Rectangle 2"/>
          <p:cNvSpPr>
            <a:spLocks noGrp="1" noChangeArrowheads="1"/>
          </p:cNvSpPr>
          <p:nvPr>
            <p:ph type="ctrTitle"/>
          </p:nvPr>
        </p:nvSpPr>
        <p:spPr>
          <a:xfrm>
            <a:off x="685800" y="2286000"/>
            <a:ext cx="7772400" cy="1143000"/>
          </a:xfrm>
        </p:spPr>
        <p:txBody>
          <a:bodyPr/>
          <a:lstStyle/>
          <a:p>
            <a:r>
              <a:rPr lang="en-US"/>
              <a:t>SMTP</a:t>
            </a:r>
          </a:p>
        </p:txBody>
      </p:sp>
      <p:sp>
        <p:nvSpPr>
          <p:cNvPr id="268291" name="Rectangle 3"/>
          <p:cNvSpPr>
            <a:spLocks noGrp="1" noChangeArrowheads="1"/>
          </p:cNvSpPr>
          <p:nvPr>
            <p:ph type="subTitle" idx="1"/>
          </p:nvPr>
        </p:nvSpPr>
        <p:spPr/>
        <p:txBody>
          <a:bodyPr/>
          <a:lstStyle/>
          <a:p>
            <a:endParaRPr lang="en-US"/>
          </a:p>
        </p:txBody>
      </p:sp>
    </p:spTree>
  </p:cSld>
  <p:clrMapOvr>
    <a:masterClrMapping/>
  </p:clrMapOvr>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9314" name="Rectangle 2"/>
          <p:cNvSpPr>
            <a:spLocks noGrp="1" noChangeArrowheads="1"/>
          </p:cNvSpPr>
          <p:nvPr>
            <p:ph type="title"/>
          </p:nvPr>
        </p:nvSpPr>
        <p:spPr/>
        <p:txBody>
          <a:bodyPr/>
          <a:lstStyle/>
          <a:p>
            <a:r>
              <a:rPr lang="en-US" smtClean="0"/>
              <a:t>Simple Mail Transfer Protocol (SMTP)</a:t>
            </a:r>
          </a:p>
        </p:txBody>
      </p:sp>
      <p:sp>
        <p:nvSpPr>
          <p:cNvPr id="269315" name="Rectangle 3"/>
          <p:cNvSpPr>
            <a:spLocks noGrp="1" noChangeArrowheads="1"/>
          </p:cNvSpPr>
          <p:nvPr>
            <p:ph type="body" idx="1"/>
          </p:nvPr>
        </p:nvSpPr>
        <p:spPr/>
        <p:txBody>
          <a:bodyPr/>
          <a:lstStyle/>
          <a:p>
            <a:r>
              <a:rPr lang="en-US"/>
              <a:t>Software that</a:t>
            </a:r>
          </a:p>
          <a:p>
            <a:pPr lvl="1"/>
            <a:r>
              <a:rPr lang="en-US"/>
              <a:t>Designed to relay mail messages between systems</a:t>
            </a:r>
          </a:p>
          <a:p>
            <a:pPr lvl="1"/>
            <a:endParaRPr lang="en-US"/>
          </a:p>
          <a:p>
            <a:r>
              <a:rPr lang="en-US"/>
              <a:t>Implementations</a:t>
            </a:r>
          </a:p>
          <a:p>
            <a:pPr lvl="1"/>
            <a:r>
              <a:rPr lang="en-US"/>
              <a:t>Appliances, hosts, servers, GPS time servers</a:t>
            </a:r>
          </a:p>
          <a:p>
            <a:pPr lvl="1"/>
            <a:r>
              <a:rPr lang="en-US"/>
              <a:t>Required for proper auditing and analysis</a:t>
            </a:r>
          </a:p>
          <a:p>
            <a:pPr lvl="1"/>
            <a:r>
              <a:rPr lang="en-US"/>
              <a:t>Accurate and reliable</a:t>
            </a:r>
          </a:p>
          <a:p>
            <a:pPr lvl="1"/>
            <a:r>
              <a:rPr lang="en-US"/>
              <a:t>Has some security features, not widely used</a:t>
            </a:r>
          </a:p>
          <a:p>
            <a:pPr lvl="1"/>
            <a:endParaRPr lang="en-US"/>
          </a:p>
          <a:p>
            <a:r>
              <a:rPr lang="en-US"/>
              <a:t>Threatened by</a:t>
            </a:r>
          </a:p>
          <a:p>
            <a:pPr lvl="1"/>
            <a:r>
              <a:rPr lang="en-US"/>
              <a:t>Poor configuration</a:t>
            </a:r>
          </a:p>
          <a:p>
            <a:pPr lvl="1"/>
            <a:r>
              <a:rPr lang="en-US"/>
              <a:t>Denial of Services attacks</a:t>
            </a:r>
          </a:p>
          <a:p>
            <a:pPr lvl="1"/>
            <a:r>
              <a:rPr lang="en-US"/>
              <a:t>Spoofing attacks</a:t>
            </a:r>
          </a:p>
        </p:txBody>
      </p:sp>
    </p:spTree>
  </p:cSld>
  <p:clrMapOvr>
    <a:masterClrMapping/>
  </p:clrMapOvr>
  <p:timing>
    <p:tnLst>
      <p:par>
        <p:cTn xmlns:p14="http://schemas.microsoft.com/office/powerpoint/2010/main" id="1" dur="indefinite" restart="never" nodeType="tmRoot"/>
      </p:par>
    </p:tnLst>
  </p:timing>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1362" name="Rectangle 2"/>
          <p:cNvSpPr>
            <a:spLocks noGrp="1" noChangeArrowheads="1"/>
          </p:cNvSpPr>
          <p:nvPr>
            <p:ph type="title"/>
          </p:nvPr>
        </p:nvSpPr>
        <p:spPr/>
        <p:txBody>
          <a:bodyPr/>
          <a:lstStyle/>
          <a:p>
            <a:r>
              <a:rPr lang="en-US"/>
              <a:t>Common Findings</a:t>
            </a:r>
          </a:p>
        </p:txBody>
      </p:sp>
      <p:sp>
        <p:nvSpPr>
          <p:cNvPr id="271363" name="Rectangle 3"/>
          <p:cNvSpPr>
            <a:spLocks noGrp="1" noChangeArrowheads="1"/>
          </p:cNvSpPr>
          <p:nvPr>
            <p:ph type="body" idx="1"/>
          </p:nvPr>
        </p:nvSpPr>
        <p:spPr/>
        <p:txBody>
          <a:bodyPr/>
          <a:lstStyle/>
          <a:p>
            <a:r>
              <a:rPr lang="en-US"/>
              <a:t>Not disabling unneeded features</a:t>
            </a:r>
          </a:p>
          <a:p>
            <a:pPr lvl="1"/>
            <a:r>
              <a:rPr lang="en-US"/>
              <a:t>EXPN and VRFY</a:t>
            </a:r>
          </a:p>
          <a:p>
            <a:pPr lvl="1"/>
            <a:r>
              <a:rPr lang="en-US"/>
              <a:t>Relaying</a:t>
            </a:r>
          </a:p>
          <a:p>
            <a:pPr lvl="1"/>
            <a:r>
              <a:rPr lang="en-US"/>
              <a:t>IMAP/POP</a:t>
            </a:r>
          </a:p>
          <a:p>
            <a:pPr lvl="1"/>
            <a:endParaRPr lang="en-US"/>
          </a:p>
          <a:p>
            <a:r>
              <a:rPr lang="en-US"/>
              <a:t>Missing security</a:t>
            </a:r>
          </a:p>
          <a:p>
            <a:pPr lvl="1"/>
            <a:r>
              <a:rPr lang="en-US"/>
              <a:t>Spam detection</a:t>
            </a:r>
          </a:p>
          <a:p>
            <a:pPr lvl="1"/>
            <a:r>
              <a:rPr lang="en-US"/>
              <a:t>Malware checking</a:t>
            </a:r>
          </a:p>
          <a:p>
            <a:pPr lvl="1"/>
            <a:r>
              <a:rPr lang="en-US"/>
              <a:t>SPF records</a:t>
            </a:r>
          </a:p>
          <a:p>
            <a:pPr lvl="1"/>
            <a:endParaRPr lang="en-US"/>
          </a:p>
          <a:p>
            <a:r>
              <a:rPr lang="en-US"/>
              <a:t>Outdated/vulnerable versions</a:t>
            </a:r>
          </a:p>
          <a:p>
            <a:endParaRPr lang="en-US"/>
          </a:p>
          <a:p>
            <a:pPr lvl="1"/>
            <a:endParaRPr lang="en-US"/>
          </a:p>
        </p:txBody>
      </p:sp>
    </p:spTree>
  </p:cSld>
  <p:clrMapOvr>
    <a:masterClrMapping/>
  </p:clrMapOvr>
  <p:timing>
    <p:tnLst>
      <p:par>
        <p:cTn xmlns:p14="http://schemas.microsoft.com/office/powerpoint/2010/main" id="1" dur="indefinite" restart="never" nodeType="tmRoot"/>
      </p:par>
    </p:tnLst>
  </p:timing>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Questions</a:t>
            </a:r>
            <a:endParaRPr lang="en-US" dirty="0"/>
          </a:p>
        </p:txBody>
      </p:sp>
      <p:pic>
        <p:nvPicPr>
          <p:cNvPr id="5" name="Picture 4" descr="Question and Answer Sessio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71600" y="1328738"/>
            <a:ext cx="6400800" cy="467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69977314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2"/>
          <p:cNvSpPr>
            <a:spLocks noGrp="1" noChangeArrowheads="1"/>
          </p:cNvSpPr>
          <p:nvPr>
            <p:ph type="body" idx="1"/>
          </p:nvPr>
        </p:nvSpPr>
        <p:spPr/>
        <p:txBody>
          <a:bodyPr/>
          <a:lstStyle/>
          <a:p>
            <a:pPr marL="342900" indent="-342900">
              <a:lnSpc>
                <a:spcPct val="90000"/>
              </a:lnSpc>
            </a:pPr>
            <a:endParaRPr lang="en-US" sz="1800"/>
          </a:p>
          <a:p>
            <a:pPr marL="342900" indent="-342900">
              <a:lnSpc>
                <a:spcPct val="90000"/>
              </a:lnSpc>
            </a:pPr>
            <a:r>
              <a:rPr lang="en-US" sz="1800"/>
              <a:t>Where possible do not use VLAN’s</a:t>
            </a:r>
          </a:p>
          <a:p>
            <a:pPr marL="914400" lvl="1" indent="-457200">
              <a:lnSpc>
                <a:spcPct val="90000"/>
              </a:lnSpc>
            </a:pPr>
            <a:r>
              <a:rPr lang="en-US" sz="1600"/>
              <a:t>Technology has come a long way since the beginning</a:t>
            </a:r>
          </a:p>
          <a:p>
            <a:pPr marL="914400" lvl="1" indent="-457200">
              <a:lnSpc>
                <a:spcPct val="90000"/>
              </a:lnSpc>
            </a:pPr>
            <a:r>
              <a:rPr lang="en-US" sz="1600"/>
              <a:t>A misconfiguration or failure could allow data to traverse multiple VLAN’s</a:t>
            </a:r>
          </a:p>
          <a:p>
            <a:pPr marL="342900" indent="-342900">
              <a:lnSpc>
                <a:spcPct val="90000"/>
              </a:lnSpc>
            </a:pPr>
            <a:endParaRPr lang="en-US" sz="1800"/>
          </a:p>
          <a:p>
            <a:pPr marL="342900" indent="-342900">
              <a:lnSpc>
                <a:spcPct val="90000"/>
              </a:lnSpc>
            </a:pPr>
            <a:r>
              <a:rPr lang="en-US" sz="1800"/>
              <a:t>If you must use VLAN’s ensure:</a:t>
            </a:r>
          </a:p>
          <a:p>
            <a:pPr marL="914400" lvl="1" indent="-457200">
              <a:lnSpc>
                <a:spcPct val="90000"/>
              </a:lnSpc>
            </a:pPr>
            <a:r>
              <a:rPr lang="en-US" sz="1600"/>
              <a:t>Different security zones do not share the same physical switch</a:t>
            </a:r>
          </a:p>
          <a:p>
            <a:pPr marL="1363663" lvl="2" indent="-334963">
              <a:lnSpc>
                <a:spcPct val="90000"/>
              </a:lnSpc>
            </a:pPr>
            <a:r>
              <a:rPr lang="en-US" sz="1400"/>
              <a:t>Don’t mix external and internal traffic on different vlans within the same switch</a:t>
            </a:r>
          </a:p>
          <a:p>
            <a:pPr marL="914400" lvl="1" indent="-457200">
              <a:lnSpc>
                <a:spcPct val="90000"/>
              </a:lnSpc>
            </a:pPr>
            <a:r>
              <a:rPr lang="en-US" sz="1600"/>
              <a:t>Ensure all recommendations in CISCO VLAN security guide are followed</a:t>
            </a:r>
          </a:p>
          <a:p>
            <a:pPr marL="914400" lvl="1" indent="-457200">
              <a:lnSpc>
                <a:spcPct val="90000"/>
              </a:lnSpc>
            </a:pPr>
            <a:r>
              <a:rPr lang="en-US" sz="1600"/>
              <a:t>Consider use of a layer 2 firewall to add additional segmentation and detection capability</a:t>
            </a:r>
            <a:endParaRPr lang="en-US" sz="1400"/>
          </a:p>
        </p:txBody>
      </p:sp>
      <p:sp>
        <p:nvSpPr>
          <p:cNvPr id="40963" name="Rectangle 4"/>
          <p:cNvSpPr>
            <a:spLocks noGrp="1" noChangeArrowheads="1"/>
          </p:cNvSpPr>
          <p:nvPr>
            <p:ph type="title"/>
          </p:nvPr>
        </p:nvSpPr>
        <p:spPr>
          <a:noFill/>
        </p:spPr>
        <p:txBody>
          <a:bodyPr/>
          <a:lstStyle/>
          <a:p>
            <a:r>
              <a:rPr lang="en-US"/>
              <a:t>VLAN Security</a:t>
            </a:r>
          </a:p>
        </p:txBody>
      </p:sp>
    </p:spTree>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
          <p:cNvSpPr>
            <a:spLocks noGrp="1" noChangeArrowheads="1"/>
          </p:cNvSpPr>
          <p:nvPr>
            <p:ph type="body" idx="1"/>
          </p:nvPr>
        </p:nvSpPr>
        <p:spPr/>
        <p:txBody>
          <a:bodyPr/>
          <a:lstStyle/>
          <a:p>
            <a:pPr marL="342900" indent="-342900">
              <a:lnSpc>
                <a:spcPct val="90000"/>
              </a:lnSpc>
            </a:pPr>
            <a:endParaRPr lang="en-US" sz="1800" smtClean="0"/>
          </a:p>
          <a:p>
            <a:pPr marL="342900" indent="-342900">
              <a:lnSpc>
                <a:spcPct val="90000"/>
              </a:lnSpc>
            </a:pPr>
            <a:r>
              <a:rPr lang="en-US" sz="1800" smtClean="0"/>
              <a:t>Multi Protocol Label Switching (MPLS)</a:t>
            </a:r>
          </a:p>
          <a:p>
            <a:pPr marL="682625" lvl="1" indent="-342900">
              <a:lnSpc>
                <a:spcPct val="90000"/>
              </a:lnSpc>
            </a:pPr>
            <a:r>
              <a:rPr lang="en-US" sz="1600" smtClean="0"/>
              <a:t>Routing packets based on labels versus packet content</a:t>
            </a:r>
          </a:p>
          <a:p>
            <a:pPr marL="682625" lvl="1" indent="-342900">
              <a:lnSpc>
                <a:spcPct val="90000"/>
              </a:lnSpc>
            </a:pPr>
            <a:r>
              <a:rPr lang="en-US" sz="1600" smtClean="0"/>
              <a:t>Layer 2.5 protocol – Can carry IP ATM SONET or Ethernet</a:t>
            </a:r>
          </a:p>
          <a:p>
            <a:pPr marL="682625" lvl="1" indent="-342900">
              <a:lnSpc>
                <a:spcPct val="90000"/>
              </a:lnSpc>
            </a:pPr>
            <a:r>
              <a:rPr lang="en-US" sz="1600" smtClean="0"/>
              <a:t>Creates virtual networks</a:t>
            </a:r>
          </a:p>
          <a:p>
            <a:pPr marL="682625" lvl="1" indent="-342900">
              <a:lnSpc>
                <a:spcPct val="90000"/>
              </a:lnSpc>
              <a:buFontTx/>
              <a:buNone/>
            </a:pPr>
            <a:endParaRPr lang="en-US" sz="1600" smtClean="0"/>
          </a:p>
          <a:p>
            <a:pPr marL="342900" indent="-342900">
              <a:lnSpc>
                <a:spcPct val="90000"/>
              </a:lnSpc>
            </a:pPr>
            <a:r>
              <a:rPr lang="en-US" sz="1800" smtClean="0"/>
              <a:t>Virtual Private Network Routing and Forwarding (VRF)</a:t>
            </a:r>
          </a:p>
          <a:p>
            <a:pPr marL="682625" lvl="1" indent="-342900">
              <a:lnSpc>
                <a:spcPct val="90000"/>
              </a:lnSpc>
            </a:pPr>
            <a:r>
              <a:rPr lang="en-US" sz="1600" smtClean="0"/>
              <a:t>Acts like a virtual Router</a:t>
            </a:r>
          </a:p>
          <a:p>
            <a:pPr marL="682625" lvl="1" indent="-342900">
              <a:lnSpc>
                <a:spcPct val="90000"/>
              </a:lnSpc>
            </a:pPr>
            <a:r>
              <a:rPr lang="en-US" sz="1600" smtClean="0"/>
              <a:t>Virtually segments traffic</a:t>
            </a:r>
          </a:p>
          <a:p>
            <a:pPr marL="682625" lvl="1" indent="-342900">
              <a:lnSpc>
                <a:spcPct val="90000"/>
              </a:lnSpc>
            </a:pPr>
            <a:r>
              <a:rPr lang="en-US" sz="1600" smtClean="0"/>
              <a:t>Multiple routing instances coexist in one router</a:t>
            </a:r>
          </a:p>
          <a:p>
            <a:pPr marL="682625" lvl="1" indent="-342900">
              <a:lnSpc>
                <a:spcPct val="90000"/>
              </a:lnSpc>
            </a:pPr>
            <a:endParaRPr lang="en-US" sz="1200" smtClean="0"/>
          </a:p>
        </p:txBody>
      </p:sp>
      <p:sp>
        <p:nvSpPr>
          <p:cNvPr id="43011" name="Rectangle 4"/>
          <p:cNvSpPr>
            <a:spLocks noGrp="1" noChangeArrowheads="1"/>
          </p:cNvSpPr>
          <p:nvPr>
            <p:ph type="title"/>
          </p:nvPr>
        </p:nvSpPr>
        <p:spPr/>
        <p:txBody>
          <a:bodyPr/>
          <a:lstStyle/>
          <a:p>
            <a:r>
              <a:rPr lang="en-US" smtClean="0"/>
              <a:t>MPLS/VRF Security</a:t>
            </a:r>
          </a:p>
        </p:txBody>
      </p:sp>
    </p:spTree>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2"/>
          <p:cNvSpPr>
            <a:spLocks noGrp="1" noChangeArrowheads="1"/>
          </p:cNvSpPr>
          <p:nvPr>
            <p:ph type="body" idx="1"/>
          </p:nvPr>
        </p:nvSpPr>
        <p:spPr/>
        <p:txBody>
          <a:bodyPr/>
          <a:lstStyle/>
          <a:p>
            <a:pPr marL="342900" indent="-342900">
              <a:lnSpc>
                <a:spcPct val="90000"/>
              </a:lnSpc>
            </a:pPr>
            <a:endParaRPr lang="en-US" sz="1800" smtClean="0"/>
          </a:p>
          <a:p>
            <a:pPr marL="342900" indent="-342900">
              <a:lnSpc>
                <a:spcPct val="90000"/>
              </a:lnSpc>
            </a:pPr>
            <a:r>
              <a:rPr lang="en-US" sz="1800" smtClean="0"/>
              <a:t>Validate MPLS/VRF Configurations</a:t>
            </a:r>
          </a:p>
          <a:p>
            <a:pPr marL="914400" lvl="1" indent="-457200">
              <a:lnSpc>
                <a:spcPct val="90000"/>
              </a:lnSpc>
            </a:pPr>
            <a:r>
              <a:rPr lang="en-US" sz="1600" smtClean="0"/>
              <a:t>Route leaking through inter VRF Static routes</a:t>
            </a:r>
          </a:p>
          <a:p>
            <a:pPr marL="914400" lvl="1" indent="-457200">
              <a:lnSpc>
                <a:spcPct val="90000"/>
              </a:lnSpc>
            </a:pPr>
            <a:r>
              <a:rPr lang="en-US" sz="1600" smtClean="0"/>
              <a:t>Misconfigurations</a:t>
            </a:r>
          </a:p>
          <a:p>
            <a:pPr marL="914400" lvl="1" indent="-457200">
              <a:lnSpc>
                <a:spcPct val="90000"/>
              </a:lnSpc>
            </a:pPr>
            <a:r>
              <a:rPr lang="en-US" sz="1600" smtClean="0"/>
              <a:t>Firewall challenges</a:t>
            </a:r>
          </a:p>
          <a:p>
            <a:pPr marL="342900" indent="-342900">
              <a:lnSpc>
                <a:spcPct val="90000"/>
              </a:lnSpc>
            </a:pPr>
            <a:endParaRPr lang="en-US" sz="1800" smtClean="0"/>
          </a:p>
          <a:p>
            <a:pPr marL="342900" indent="-342900">
              <a:lnSpc>
                <a:spcPct val="90000"/>
              </a:lnSpc>
            </a:pPr>
            <a:r>
              <a:rPr lang="en-US" sz="1800" smtClean="0"/>
              <a:t>If you must use them ensure:</a:t>
            </a:r>
          </a:p>
          <a:p>
            <a:pPr marL="914400" lvl="1" indent="-457200">
              <a:lnSpc>
                <a:spcPct val="90000"/>
              </a:lnSpc>
            </a:pPr>
            <a:r>
              <a:rPr lang="en-US" sz="1600" smtClean="0"/>
              <a:t>Architecture is key</a:t>
            </a:r>
          </a:p>
          <a:p>
            <a:pPr marL="914400" lvl="1" indent="-457200">
              <a:lnSpc>
                <a:spcPct val="90000"/>
              </a:lnSpc>
            </a:pPr>
            <a:r>
              <a:rPr lang="en-US" sz="1600" smtClean="0"/>
              <a:t>Do not expose internal routing information to the outside</a:t>
            </a:r>
          </a:p>
          <a:p>
            <a:pPr marL="914400" lvl="1" indent="-457200">
              <a:lnSpc>
                <a:spcPct val="90000"/>
              </a:lnSpc>
            </a:pPr>
            <a:r>
              <a:rPr lang="en-US" sz="1600" smtClean="0"/>
              <a:t>Use IPSec on a hostile network</a:t>
            </a:r>
          </a:p>
          <a:p>
            <a:pPr marL="914400" lvl="1" indent="-457200">
              <a:lnSpc>
                <a:spcPct val="90000"/>
              </a:lnSpc>
            </a:pPr>
            <a:r>
              <a:rPr lang="en-US" sz="1600" smtClean="0"/>
              <a:t>Routing becomes critical</a:t>
            </a:r>
          </a:p>
          <a:p>
            <a:pPr marL="914400" lvl="1" indent="-457200">
              <a:lnSpc>
                <a:spcPct val="90000"/>
              </a:lnSpc>
            </a:pPr>
            <a:r>
              <a:rPr lang="en-US" sz="1600" smtClean="0"/>
              <a:t>Labels should not be set outside of the network</a:t>
            </a:r>
          </a:p>
          <a:p>
            <a:pPr marL="914400" lvl="1" indent="-457200">
              <a:lnSpc>
                <a:spcPct val="90000"/>
              </a:lnSpc>
            </a:pPr>
            <a:r>
              <a:rPr lang="en-US" sz="1600" smtClean="0"/>
              <a:t>External or edge routers should not accept labeled information</a:t>
            </a:r>
          </a:p>
          <a:p>
            <a:pPr marL="914400" lvl="1" indent="-457200">
              <a:lnSpc>
                <a:spcPct val="90000"/>
              </a:lnSpc>
            </a:pPr>
            <a:endParaRPr lang="en-US" sz="1400" smtClean="0"/>
          </a:p>
        </p:txBody>
      </p:sp>
      <p:sp>
        <p:nvSpPr>
          <p:cNvPr id="45059" name="Rectangle 4"/>
          <p:cNvSpPr>
            <a:spLocks noGrp="1" noChangeArrowheads="1"/>
          </p:cNvSpPr>
          <p:nvPr>
            <p:ph type="title"/>
          </p:nvPr>
        </p:nvSpPr>
        <p:spPr>
          <a:solidFill>
            <a:srgbClr val="FFFFFF"/>
          </a:solidFill>
        </p:spPr>
        <p:txBody>
          <a:bodyPr/>
          <a:lstStyle/>
          <a:p>
            <a:r>
              <a:rPr lang="en-US" smtClean="0"/>
              <a:t>MPLS/VRF Security</a:t>
            </a:r>
          </a:p>
        </p:txBody>
      </p:sp>
    </p:spTree>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2"/>
          <p:cNvSpPr>
            <a:spLocks noGrp="1" noChangeArrowheads="1"/>
          </p:cNvSpPr>
          <p:nvPr>
            <p:ph type="body" idx="1"/>
          </p:nvPr>
        </p:nvSpPr>
        <p:spPr/>
        <p:txBody>
          <a:bodyPr/>
          <a:lstStyle/>
          <a:p>
            <a:pPr marL="342900" indent="-342900">
              <a:lnSpc>
                <a:spcPct val="90000"/>
              </a:lnSpc>
            </a:pPr>
            <a:endParaRPr lang="en-US" sz="1800"/>
          </a:p>
          <a:p>
            <a:pPr marL="342900" indent="-342900">
              <a:lnSpc>
                <a:spcPct val="90000"/>
              </a:lnSpc>
            </a:pPr>
            <a:r>
              <a:rPr lang="en-US" sz="1800"/>
              <a:t>A simple tool that validates the configuration of CISCO routers, switches, and PIX firewalls</a:t>
            </a:r>
          </a:p>
          <a:p>
            <a:pPr marL="914400" lvl="1" indent="-457200">
              <a:lnSpc>
                <a:spcPct val="90000"/>
              </a:lnSpc>
            </a:pPr>
            <a:r>
              <a:rPr lang="en-US" sz="1600">
                <a:hlinkClick r:id="rId3"/>
              </a:rPr>
              <a:t>http://www.cisecurity.org/bench_cisco.html</a:t>
            </a:r>
            <a:endParaRPr lang="en-US" sz="1400"/>
          </a:p>
          <a:p>
            <a:pPr marL="914400" lvl="1" indent="-457200">
              <a:lnSpc>
                <a:spcPct val="90000"/>
              </a:lnSpc>
            </a:pPr>
            <a:endParaRPr lang="en-US" sz="1600"/>
          </a:p>
          <a:p>
            <a:pPr marL="342900" indent="-342900">
              <a:lnSpc>
                <a:spcPct val="90000"/>
              </a:lnSpc>
            </a:pPr>
            <a:r>
              <a:rPr lang="en-US" sz="1800"/>
              <a:t>Requirements</a:t>
            </a:r>
          </a:p>
          <a:p>
            <a:pPr marL="914400" lvl="1" indent="-457200">
              <a:lnSpc>
                <a:spcPct val="90000"/>
              </a:lnSpc>
            </a:pPr>
            <a:r>
              <a:rPr lang="en-US" sz="1600"/>
              <a:t>Windows or Unix OS</a:t>
            </a:r>
          </a:p>
          <a:p>
            <a:pPr marL="914400" lvl="1" indent="-457200">
              <a:lnSpc>
                <a:spcPct val="90000"/>
              </a:lnSpc>
            </a:pPr>
            <a:r>
              <a:rPr lang="en-US" sz="1600"/>
              <a:t>Complete electronic version of configuration file</a:t>
            </a:r>
          </a:p>
          <a:p>
            <a:pPr marL="914400" lvl="1" indent="-457200">
              <a:lnSpc>
                <a:spcPct val="90000"/>
              </a:lnSpc>
            </a:pPr>
            <a:r>
              <a:rPr lang="en-US" sz="1600"/>
              <a:t>Some CISCO knowledge</a:t>
            </a:r>
            <a:endParaRPr lang="en-US" sz="1400"/>
          </a:p>
          <a:p>
            <a:pPr marL="914400" lvl="1" indent="-457200">
              <a:lnSpc>
                <a:spcPct val="90000"/>
              </a:lnSpc>
            </a:pPr>
            <a:endParaRPr lang="en-US" sz="1600"/>
          </a:p>
          <a:p>
            <a:pPr marL="342900" indent="-342900">
              <a:lnSpc>
                <a:spcPct val="90000"/>
              </a:lnSpc>
            </a:pPr>
            <a:r>
              <a:rPr lang="en-US" sz="1800"/>
              <a:t>Results</a:t>
            </a:r>
          </a:p>
          <a:p>
            <a:pPr marL="914400" lvl="1" indent="-457200">
              <a:lnSpc>
                <a:spcPct val="90000"/>
              </a:lnSpc>
            </a:pPr>
            <a:r>
              <a:rPr lang="en-US" sz="1600"/>
              <a:t>Provided in HTML and txt output</a:t>
            </a:r>
          </a:p>
          <a:p>
            <a:pPr marL="914400" lvl="1" indent="-457200">
              <a:lnSpc>
                <a:spcPct val="90000"/>
              </a:lnSpc>
            </a:pPr>
            <a:r>
              <a:rPr lang="en-US" sz="1600"/>
              <a:t>Includes false positives</a:t>
            </a:r>
          </a:p>
          <a:p>
            <a:pPr marL="914400" lvl="1" indent="-457200">
              <a:lnSpc>
                <a:spcPct val="90000"/>
              </a:lnSpc>
            </a:pPr>
            <a:r>
              <a:rPr lang="en-US" sz="1600"/>
              <a:t>Does not account for business policy</a:t>
            </a:r>
            <a:r>
              <a:rPr lang="en-US" sz="1400"/>
              <a:t> </a:t>
            </a:r>
          </a:p>
          <a:p>
            <a:pPr marL="342900" indent="-342900">
              <a:lnSpc>
                <a:spcPct val="90000"/>
              </a:lnSpc>
            </a:pPr>
            <a:endParaRPr lang="en-US" sz="1800"/>
          </a:p>
        </p:txBody>
      </p:sp>
      <p:sp>
        <p:nvSpPr>
          <p:cNvPr id="47107" name="Rectangle 4"/>
          <p:cNvSpPr>
            <a:spLocks noGrp="1" noChangeArrowheads="1"/>
          </p:cNvSpPr>
          <p:nvPr>
            <p:ph type="title"/>
          </p:nvPr>
        </p:nvSpPr>
        <p:spPr>
          <a:noFill/>
        </p:spPr>
        <p:txBody>
          <a:bodyPr/>
          <a:lstStyle/>
          <a:p>
            <a:r>
              <a:rPr lang="en-US"/>
              <a:t>Router Audit Tool (RAT)</a:t>
            </a:r>
          </a:p>
        </p:txBody>
      </p:sp>
    </p:spTree>
  </p:cSld>
  <p:clrMapOvr>
    <a:masterClrMapping/>
  </p:clrMapOvr>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2"/>
          <p:cNvSpPr>
            <a:spLocks noGrp="1" noChangeArrowheads="1"/>
          </p:cNvSpPr>
          <p:nvPr>
            <p:ph type="body" idx="1"/>
          </p:nvPr>
        </p:nvSpPr>
        <p:spPr/>
        <p:txBody>
          <a:bodyPr/>
          <a:lstStyle/>
          <a:p>
            <a:endParaRPr lang="en-US"/>
          </a:p>
        </p:txBody>
      </p:sp>
      <p:pic>
        <p:nvPicPr>
          <p:cNvPr id="49155" name="Picture 3" descr="rat_findings"/>
          <p:cNvPicPr>
            <a:picLocks noChangeAspect="1" noChangeArrowheads="1"/>
          </p:cNvPicPr>
          <p:nvPr/>
        </p:nvPicPr>
        <p:blipFill>
          <a:blip r:embed="rId3"/>
          <a:srcRect/>
          <a:stretch>
            <a:fillRect/>
          </a:stretch>
        </p:blipFill>
        <p:spPr bwMode="auto">
          <a:xfrm>
            <a:off x="381000" y="838200"/>
            <a:ext cx="8401050" cy="5486400"/>
          </a:xfrm>
          <a:prstGeom prst="rect">
            <a:avLst/>
          </a:prstGeom>
          <a:noFill/>
          <a:ln w="9525">
            <a:noFill/>
            <a:miter lim="800000"/>
            <a:headEnd/>
            <a:tailEnd/>
          </a:ln>
        </p:spPr>
      </p:pic>
      <p:sp>
        <p:nvSpPr>
          <p:cNvPr id="49156" name="Rectangle 5"/>
          <p:cNvSpPr>
            <a:spLocks noGrp="1" noChangeArrowheads="1"/>
          </p:cNvSpPr>
          <p:nvPr>
            <p:ph type="title"/>
          </p:nvPr>
        </p:nvSpPr>
        <p:spPr>
          <a:noFill/>
        </p:spPr>
        <p:txBody>
          <a:bodyPr/>
          <a:lstStyle/>
          <a:p>
            <a:r>
              <a:rPr lang="en-US"/>
              <a:t>RAT Findings</a:t>
            </a:r>
          </a:p>
        </p:txBody>
      </p:sp>
    </p:spTree>
  </p:cSld>
  <p:clrMapOvr>
    <a:masterClrMapping/>
  </p:clrMapOvr>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02" name="Picture 2" descr="no_ip_http"/>
          <p:cNvPicPr>
            <a:picLocks noChangeAspect="1" noChangeArrowheads="1"/>
          </p:cNvPicPr>
          <p:nvPr/>
        </p:nvPicPr>
        <p:blipFill>
          <a:blip r:embed="rId3"/>
          <a:srcRect/>
          <a:stretch>
            <a:fillRect/>
          </a:stretch>
        </p:blipFill>
        <p:spPr bwMode="auto">
          <a:xfrm>
            <a:off x="304800" y="838200"/>
            <a:ext cx="8382000" cy="5410200"/>
          </a:xfrm>
          <a:prstGeom prst="rect">
            <a:avLst/>
          </a:prstGeom>
          <a:noFill/>
          <a:ln w="9525">
            <a:noFill/>
            <a:miter lim="800000"/>
            <a:headEnd/>
            <a:tailEnd/>
          </a:ln>
        </p:spPr>
      </p:pic>
      <p:sp>
        <p:nvSpPr>
          <p:cNvPr id="51203" name="Rectangle 4"/>
          <p:cNvSpPr>
            <a:spLocks noGrp="1" noChangeArrowheads="1"/>
          </p:cNvSpPr>
          <p:nvPr>
            <p:ph type="title"/>
          </p:nvPr>
        </p:nvSpPr>
        <p:spPr>
          <a:noFill/>
        </p:spPr>
        <p:txBody>
          <a:bodyPr/>
          <a:lstStyle/>
          <a:p>
            <a:r>
              <a:rPr lang="en-US"/>
              <a:t>Security Baseline (RAT)</a:t>
            </a: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3250" name="Picture 3" descr="cisco_nessus"/>
          <p:cNvPicPr>
            <a:picLocks noChangeAspect="1" noChangeArrowheads="1"/>
          </p:cNvPicPr>
          <p:nvPr/>
        </p:nvPicPr>
        <p:blipFill>
          <a:blip r:embed="rId3"/>
          <a:srcRect/>
          <a:stretch>
            <a:fillRect/>
          </a:stretch>
        </p:blipFill>
        <p:spPr bwMode="auto">
          <a:xfrm>
            <a:off x="685800" y="838200"/>
            <a:ext cx="7696200" cy="5459413"/>
          </a:xfrm>
          <a:prstGeom prst="rect">
            <a:avLst/>
          </a:prstGeom>
          <a:noFill/>
          <a:ln w="9525">
            <a:noFill/>
            <a:miter lim="800000"/>
            <a:headEnd/>
            <a:tailEnd/>
          </a:ln>
        </p:spPr>
      </p:pic>
      <p:sp>
        <p:nvSpPr>
          <p:cNvPr id="53251" name="Rectangle 5"/>
          <p:cNvSpPr>
            <a:spLocks noGrp="1" noChangeArrowheads="1"/>
          </p:cNvSpPr>
          <p:nvPr>
            <p:ph type="title"/>
          </p:nvPr>
        </p:nvSpPr>
        <p:spPr>
          <a:noFill/>
        </p:spPr>
        <p:txBody>
          <a:bodyPr/>
          <a:lstStyle/>
          <a:p>
            <a:r>
              <a:rPr lang="en-US"/>
              <a:t>Nessus Information</a:t>
            </a:r>
          </a:p>
        </p:txBody>
      </p:sp>
    </p:spTree>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Title 1"/>
          <p:cNvSpPr>
            <a:spLocks noGrp="1"/>
          </p:cNvSpPr>
          <p:nvPr>
            <p:ph type="title"/>
          </p:nvPr>
        </p:nvSpPr>
        <p:spPr>
          <a:xfrm>
            <a:off x="0" y="152400"/>
            <a:ext cx="9144000" cy="1143000"/>
          </a:xfrm>
        </p:spPr>
        <p:txBody>
          <a:bodyPr/>
          <a:lstStyle/>
          <a:p>
            <a:r>
              <a:rPr lang="en-US" sz="3200" dirty="0">
                <a:latin typeface="Arial" charset="0"/>
                <a:ea typeface="ＭＳ Ｐゴシック" charset="0"/>
                <a:cs typeface="ＭＳ Ｐゴシック" charset="0"/>
              </a:rPr>
              <a:t>All materials </a:t>
            </a:r>
            <a:r>
              <a:rPr lang="en-US" sz="3200" dirty="0" smtClean="0">
                <a:latin typeface="Arial" charset="0"/>
                <a:ea typeface="ＭＳ Ｐゴシック" charset="0"/>
                <a:cs typeface="ＭＳ Ｐゴシック" charset="0"/>
              </a:rPr>
              <a:t>are </a:t>
            </a:r>
            <a:r>
              <a:rPr lang="en-US" sz="3200" dirty="0">
                <a:latin typeface="Arial" charset="0"/>
                <a:ea typeface="ＭＳ Ｐゴシック" charset="0"/>
                <a:cs typeface="ＭＳ Ｐゴシック" charset="0"/>
              </a:rPr>
              <a:t>licensed under a Creative Commons </a:t>
            </a:r>
            <a:r>
              <a:rPr lang="ja-JP" altLang="en-US" sz="3200" dirty="0">
                <a:latin typeface="Arial" charset="0"/>
                <a:ea typeface="ＭＳ Ｐゴシック" charset="0"/>
                <a:cs typeface="ＭＳ Ｐゴシック" charset="0"/>
              </a:rPr>
              <a:t>“</a:t>
            </a:r>
            <a:r>
              <a:rPr lang="en-US" altLang="ja-JP" sz="3200" dirty="0">
                <a:latin typeface="Arial" charset="0"/>
                <a:ea typeface="ＭＳ Ｐゴシック" charset="0"/>
                <a:cs typeface="ＭＳ Ｐゴシック" charset="0"/>
              </a:rPr>
              <a:t>Share Alike</a:t>
            </a:r>
            <a:r>
              <a:rPr lang="ja-JP" altLang="en-US" sz="3200" dirty="0">
                <a:latin typeface="Arial" charset="0"/>
                <a:ea typeface="ＭＳ Ｐゴシック" charset="0"/>
                <a:cs typeface="ＭＳ Ｐゴシック" charset="0"/>
              </a:rPr>
              <a:t>”</a:t>
            </a:r>
            <a:r>
              <a:rPr lang="en-US" altLang="ja-JP" sz="3200" dirty="0">
                <a:latin typeface="Arial" charset="0"/>
                <a:ea typeface="ＭＳ Ｐゴシック" charset="0"/>
                <a:cs typeface="ＭＳ Ｐゴシック" charset="0"/>
              </a:rPr>
              <a:t> license.</a:t>
            </a:r>
            <a:endParaRPr lang="en-US" sz="3200" dirty="0">
              <a:latin typeface="Arial" charset="0"/>
              <a:ea typeface="ＭＳ Ｐゴシック" charset="0"/>
              <a:cs typeface="ＭＳ Ｐゴシック" charset="0"/>
            </a:endParaRPr>
          </a:p>
        </p:txBody>
      </p:sp>
      <p:sp>
        <p:nvSpPr>
          <p:cNvPr id="16386" name="Content Placeholder 2"/>
          <p:cNvSpPr>
            <a:spLocks noGrp="1"/>
          </p:cNvSpPr>
          <p:nvPr>
            <p:ph idx="1"/>
          </p:nvPr>
        </p:nvSpPr>
        <p:spPr>
          <a:xfrm>
            <a:off x="685800" y="1371600"/>
            <a:ext cx="7772400" cy="4114800"/>
          </a:xfrm>
        </p:spPr>
        <p:txBody>
          <a:bodyPr/>
          <a:lstStyle/>
          <a:p>
            <a:r>
              <a:rPr lang="en-US" sz="2400">
                <a:latin typeface="Arial" charset="0"/>
                <a:ea typeface="ＭＳ Ｐゴシック" charset="0"/>
                <a:cs typeface="ＭＳ Ｐゴシック" charset="0"/>
              </a:rPr>
              <a:t>http://creativecommons.org/licenses/by-sa/3.0/</a:t>
            </a:r>
          </a:p>
        </p:txBody>
      </p:sp>
      <p:pic>
        <p:nvPicPr>
          <p:cNvPr id="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0" y="2049463"/>
            <a:ext cx="6324600" cy="4732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4831767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2"/>
          <p:cNvSpPr>
            <a:spLocks noGrp="1" noChangeArrowheads="1"/>
          </p:cNvSpPr>
          <p:nvPr>
            <p:ph type="body" idx="1"/>
          </p:nvPr>
        </p:nvSpPr>
        <p:spPr/>
        <p:txBody>
          <a:bodyPr/>
          <a:lstStyle/>
          <a:p>
            <a:pPr marL="342900" indent="-342900">
              <a:lnSpc>
                <a:spcPct val="90000"/>
              </a:lnSpc>
            </a:pPr>
            <a:endParaRPr lang="en-US" sz="1800"/>
          </a:p>
          <a:p>
            <a:pPr marL="342900" indent="-342900">
              <a:lnSpc>
                <a:spcPct val="90000"/>
              </a:lnSpc>
            </a:pPr>
            <a:r>
              <a:rPr lang="en-US" sz="1800"/>
              <a:t>While RAT does provide a quick look at a device</a:t>
            </a:r>
          </a:p>
          <a:p>
            <a:pPr marL="914400" lvl="1" indent="-457200">
              <a:lnSpc>
                <a:spcPct val="90000"/>
              </a:lnSpc>
            </a:pPr>
            <a:r>
              <a:rPr lang="en-US" sz="1600"/>
              <a:t>Output may report a missing setting, that exists; just not as expected</a:t>
            </a:r>
          </a:p>
          <a:p>
            <a:pPr marL="914400" lvl="1" indent="-457200">
              <a:lnSpc>
                <a:spcPct val="90000"/>
              </a:lnSpc>
            </a:pPr>
            <a:r>
              <a:rPr lang="en-US" sz="1600"/>
              <a:t>Does not account for things that are excepted - SNMP use</a:t>
            </a:r>
          </a:p>
          <a:p>
            <a:pPr marL="914400" lvl="1" indent="-457200">
              <a:lnSpc>
                <a:spcPct val="90000"/>
              </a:lnSpc>
            </a:pPr>
            <a:r>
              <a:rPr lang="en-US" sz="1600"/>
              <a:t>Unique settings, ACL’s or business decisions</a:t>
            </a:r>
          </a:p>
          <a:p>
            <a:pPr marL="342900" indent="-342900">
              <a:lnSpc>
                <a:spcPct val="90000"/>
              </a:lnSpc>
            </a:pPr>
            <a:r>
              <a:rPr lang="en-US" sz="1800"/>
              <a:t>Review the configuration for:</a:t>
            </a:r>
          </a:p>
          <a:p>
            <a:pPr marL="914400" lvl="1" indent="-457200">
              <a:lnSpc>
                <a:spcPct val="90000"/>
              </a:lnSpc>
            </a:pPr>
            <a:r>
              <a:rPr lang="en-US" sz="1600"/>
              <a:t>Inconsistencies with RAT or Nessus output</a:t>
            </a:r>
          </a:p>
          <a:p>
            <a:pPr marL="914400" lvl="1" indent="-457200">
              <a:lnSpc>
                <a:spcPct val="90000"/>
              </a:lnSpc>
            </a:pPr>
            <a:r>
              <a:rPr lang="en-US" sz="1600"/>
              <a:t>Authentication methods (AAA, local)</a:t>
            </a:r>
          </a:p>
          <a:p>
            <a:pPr marL="914400" lvl="1" indent="-457200">
              <a:lnSpc>
                <a:spcPct val="90000"/>
              </a:lnSpc>
            </a:pPr>
            <a:r>
              <a:rPr lang="en-US" sz="1600"/>
              <a:t>Review ACLs</a:t>
            </a:r>
          </a:p>
          <a:p>
            <a:pPr marL="914400" lvl="1" indent="-457200">
              <a:lnSpc>
                <a:spcPct val="90000"/>
              </a:lnSpc>
            </a:pPr>
            <a:r>
              <a:rPr lang="en-US" sz="1600"/>
              <a:t>Determine how the device is administered</a:t>
            </a:r>
          </a:p>
          <a:p>
            <a:pPr marL="1363663" lvl="2" indent="-334963">
              <a:lnSpc>
                <a:spcPct val="90000"/>
              </a:lnSpc>
            </a:pPr>
            <a:r>
              <a:rPr lang="en-US" sz="1400"/>
              <a:t>How is the administrator authenticated, what commands are they allowed to run</a:t>
            </a:r>
          </a:p>
          <a:p>
            <a:pPr marL="914400" lvl="1" indent="-457200">
              <a:lnSpc>
                <a:spcPct val="90000"/>
              </a:lnSpc>
            </a:pPr>
            <a:r>
              <a:rPr lang="en-US" sz="1600"/>
              <a:t>Ensure strong md5 passwords are used</a:t>
            </a:r>
          </a:p>
          <a:p>
            <a:pPr marL="914400" lvl="1" indent="-457200">
              <a:lnSpc>
                <a:spcPct val="90000"/>
              </a:lnSpc>
            </a:pPr>
            <a:r>
              <a:rPr lang="en-US" sz="1600"/>
              <a:t>Check for VLAN implementation (see VLAN security guidance)</a:t>
            </a:r>
          </a:p>
        </p:txBody>
      </p:sp>
      <p:sp>
        <p:nvSpPr>
          <p:cNvPr id="55299" name="Rectangle 4"/>
          <p:cNvSpPr>
            <a:spLocks noGrp="1" noChangeArrowheads="1"/>
          </p:cNvSpPr>
          <p:nvPr>
            <p:ph type="title"/>
          </p:nvPr>
        </p:nvSpPr>
        <p:spPr>
          <a:noFill/>
        </p:spPr>
        <p:txBody>
          <a:bodyPr/>
          <a:lstStyle/>
          <a:p>
            <a:r>
              <a:rPr lang="en-US"/>
              <a:t>Manual Review</a:t>
            </a:r>
          </a:p>
        </p:txBody>
      </p:sp>
    </p:spTree>
  </p:cSld>
  <p:clrMapOvr>
    <a:masterClrMapping/>
  </p:clrMapOvr>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2"/>
          <p:cNvSpPr>
            <a:spLocks noGrp="1" noChangeArrowheads="1"/>
          </p:cNvSpPr>
          <p:nvPr>
            <p:ph type="body" idx="1"/>
          </p:nvPr>
        </p:nvSpPr>
        <p:spPr/>
        <p:txBody>
          <a:bodyPr/>
          <a:lstStyle/>
          <a:p>
            <a:pPr marL="342900" indent="-342900">
              <a:lnSpc>
                <a:spcPct val="90000"/>
              </a:lnSpc>
            </a:pPr>
            <a:endParaRPr lang="en-US" sz="1800"/>
          </a:p>
          <a:p>
            <a:pPr marL="342900" indent="-342900">
              <a:lnSpc>
                <a:spcPct val="90000"/>
              </a:lnSpc>
            </a:pPr>
            <a:r>
              <a:rPr lang="en-US" sz="1800"/>
              <a:t>Poor ACL’s</a:t>
            </a:r>
          </a:p>
          <a:p>
            <a:pPr marL="914400" lvl="1" indent="-457200">
              <a:lnSpc>
                <a:spcPct val="90000"/>
              </a:lnSpc>
            </a:pPr>
            <a:r>
              <a:rPr lang="en-US" sz="1600"/>
              <a:t>Allow entire subnets or large ranges of unneeded ports is a security risk</a:t>
            </a:r>
          </a:p>
          <a:p>
            <a:pPr marL="914400" lvl="1" indent="-457200">
              <a:lnSpc>
                <a:spcPct val="90000"/>
              </a:lnSpc>
            </a:pPr>
            <a:r>
              <a:rPr lang="en-US" sz="1600"/>
              <a:t>Depending on the source and destination IP address this could be a high finding</a:t>
            </a:r>
          </a:p>
          <a:p>
            <a:pPr marL="914400" lvl="1" indent="-457200">
              <a:lnSpc>
                <a:spcPct val="90000"/>
              </a:lnSpc>
            </a:pPr>
            <a:r>
              <a:rPr lang="en-US" sz="1600"/>
              <a:t>Best practice is to have a permit by exception rule base  with specific IP to IP and port to port rules</a:t>
            </a:r>
          </a:p>
          <a:p>
            <a:pPr marL="342900" indent="-342900">
              <a:lnSpc>
                <a:spcPct val="90000"/>
              </a:lnSpc>
            </a:pPr>
            <a:r>
              <a:rPr lang="en-US" sz="1800"/>
              <a:t>Lack of Auditing</a:t>
            </a:r>
          </a:p>
          <a:p>
            <a:pPr marL="914400" lvl="1" indent="-457200">
              <a:lnSpc>
                <a:spcPct val="90000"/>
              </a:lnSpc>
            </a:pPr>
            <a:r>
              <a:rPr lang="en-US" sz="1600"/>
              <a:t>Logging should be done for outbound and inbound network communications</a:t>
            </a:r>
          </a:p>
          <a:p>
            <a:pPr marL="914400" lvl="1" indent="-457200">
              <a:lnSpc>
                <a:spcPct val="90000"/>
              </a:lnSpc>
            </a:pPr>
            <a:r>
              <a:rPr lang="en-US" sz="1600"/>
              <a:t>This is a Low finding depending on the quality of the ACL’s in place on the device</a:t>
            </a:r>
          </a:p>
          <a:p>
            <a:pPr marL="914400" lvl="1" indent="-457200">
              <a:lnSpc>
                <a:spcPct val="90000"/>
              </a:lnSpc>
            </a:pPr>
            <a:r>
              <a:rPr lang="en-US" sz="1600"/>
              <a:t>Reviewing firewall log data on a daily basis can aid in detecting malicious external attacks, or potential compromises of internal machines</a:t>
            </a:r>
          </a:p>
        </p:txBody>
      </p:sp>
      <p:sp>
        <p:nvSpPr>
          <p:cNvPr id="57347" name="Rectangle 4"/>
          <p:cNvSpPr>
            <a:spLocks noGrp="1" noChangeArrowheads="1"/>
          </p:cNvSpPr>
          <p:nvPr>
            <p:ph type="title"/>
          </p:nvPr>
        </p:nvSpPr>
        <p:spPr>
          <a:noFill/>
        </p:spPr>
        <p:txBody>
          <a:bodyPr/>
          <a:lstStyle/>
          <a:p>
            <a:r>
              <a:rPr lang="en-US"/>
              <a:t>Common Findings</a:t>
            </a:r>
          </a:p>
        </p:txBody>
      </p:sp>
    </p:spTree>
  </p:cSld>
  <p:clrMapOvr>
    <a:masterClrMapping/>
  </p:clrMapOvr>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2"/>
          <p:cNvSpPr>
            <a:spLocks noGrp="1" noChangeArrowheads="1"/>
          </p:cNvSpPr>
          <p:nvPr>
            <p:ph type="body" idx="1"/>
          </p:nvPr>
        </p:nvSpPr>
        <p:spPr/>
        <p:txBody>
          <a:bodyPr/>
          <a:lstStyle/>
          <a:p>
            <a:pPr marL="342900" indent="-342900">
              <a:lnSpc>
                <a:spcPct val="90000"/>
              </a:lnSpc>
            </a:pPr>
            <a:endParaRPr lang="en-US" sz="1800"/>
          </a:p>
          <a:p>
            <a:pPr marL="342900" indent="-342900">
              <a:lnSpc>
                <a:spcPct val="90000"/>
              </a:lnSpc>
            </a:pPr>
            <a:r>
              <a:rPr lang="en-US" sz="1800"/>
              <a:t>Poor Configuration</a:t>
            </a:r>
          </a:p>
          <a:p>
            <a:pPr marL="914400" lvl="1" indent="-457200">
              <a:lnSpc>
                <a:spcPct val="90000"/>
              </a:lnSpc>
            </a:pPr>
            <a:r>
              <a:rPr lang="en-US" sz="1600"/>
              <a:t>The device itself must be securely configured and managed</a:t>
            </a:r>
          </a:p>
          <a:p>
            <a:pPr marL="914400" lvl="1" indent="-457200">
              <a:lnSpc>
                <a:spcPct val="90000"/>
              </a:lnSpc>
            </a:pPr>
            <a:r>
              <a:rPr lang="en-US" sz="1600"/>
              <a:t> This could be a high finding depending on the severity of the vulnerabilities or configuration errors on the firewall</a:t>
            </a:r>
          </a:p>
          <a:p>
            <a:pPr marL="914400" lvl="1" indent="-457200">
              <a:lnSpc>
                <a:spcPct val="90000"/>
              </a:lnSpc>
            </a:pPr>
            <a:r>
              <a:rPr lang="en-US" sz="1600"/>
              <a:t>This system should be one of the most secure on the network. It should be well maintained, securely managed, from a secure platform.  Unneeded and insecure services should be disabled</a:t>
            </a:r>
          </a:p>
          <a:p>
            <a:pPr marL="1363663" lvl="2" indent="-334963">
              <a:lnSpc>
                <a:spcPct val="90000"/>
              </a:lnSpc>
            </a:pPr>
            <a:r>
              <a:rPr lang="en-US" sz="1400"/>
              <a:t>All passwords on the device must be stored encrypted</a:t>
            </a:r>
          </a:p>
          <a:p>
            <a:pPr marL="1363663" lvl="2" indent="-334963">
              <a:lnSpc>
                <a:spcPct val="90000"/>
              </a:lnSpc>
            </a:pPr>
            <a:r>
              <a:rPr lang="en-US" sz="1400"/>
              <a:t>All routing updates must be encrypted</a:t>
            </a:r>
          </a:p>
          <a:p>
            <a:pPr marL="1363663" lvl="2" indent="-334963">
              <a:lnSpc>
                <a:spcPct val="90000"/>
              </a:lnSpc>
            </a:pPr>
            <a:r>
              <a:rPr lang="en-US" sz="1400"/>
              <a:t>All management traffic must be encrypted</a:t>
            </a:r>
          </a:p>
          <a:p>
            <a:pPr marL="914400" lvl="1" indent="-457200">
              <a:lnSpc>
                <a:spcPct val="90000"/>
              </a:lnSpc>
            </a:pPr>
            <a:r>
              <a:rPr lang="en-US" sz="1600"/>
              <a:t>Limit access to the device, especially enable mode</a:t>
            </a:r>
          </a:p>
          <a:p>
            <a:pPr marL="914400" lvl="1" indent="-457200">
              <a:lnSpc>
                <a:spcPct val="90000"/>
              </a:lnSpc>
            </a:pPr>
            <a:r>
              <a:rPr lang="en-US" sz="1600"/>
              <a:t>For administrators, authenticate administrators with TACACS+ and consider using two-factor logins and single-use passwords with SecureID</a:t>
            </a:r>
          </a:p>
        </p:txBody>
      </p:sp>
      <p:sp>
        <p:nvSpPr>
          <p:cNvPr id="59395" name="Rectangle 4"/>
          <p:cNvSpPr>
            <a:spLocks noGrp="1" noChangeArrowheads="1"/>
          </p:cNvSpPr>
          <p:nvPr>
            <p:ph type="title"/>
          </p:nvPr>
        </p:nvSpPr>
        <p:spPr>
          <a:noFill/>
        </p:spPr>
        <p:txBody>
          <a:bodyPr/>
          <a:lstStyle/>
          <a:p>
            <a:r>
              <a:rPr lang="en-US"/>
              <a:t>Common Findings</a:t>
            </a: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2"/>
          <p:cNvSpPr>
            <a:spLocks noGrp="1" noChangeArrowheads="1"/>
          </p:cNvSpPr>
          <p:nvPr>
            <p:ph type="body" idx="1"/>
          </p:nvPr>
        </p:nvSpPr>
        <p:spPr/>
        <p:txBody>
          <a:bodyPr/>
          <a:lstStyle/>
          <a:p>
            <a:pPr marL="342900" indent="-342900">
              <a:lnSpc>
                <a:spcPct val="90000"/>
              </a:lnSpc>
            </a:pPr>
            <a:endParaRPr lang="en-US" sz="1800" b="0" dirty="0"/>
          </a:p>
          <a:p>
            <a:pPr marL="342900" indent="-342900">
              <a:lnSpc>
                <a:spcPct val="90000"/>
              </a:lnSpc>
            </a:pPr>
            <a:r>
              <a:rPr lang="en-US" sz="1800" b="0" dirty="0"/>
              <a:t>Each vendor is unique, however the basic principals are still the same</a:t>
            </a:r>
          </a:p>
          <a:p>
            <a:pPr marL="342900" indent="-342900">
              <a:lnSpc>
                <a:spcPct val="90000"/>
              </a:lnSpc>
            </a:pPr>
            <a:r>
              <a:rPr lang="en-US" sz="1800" b="0" dirty="0"/>
              <a:t>Routers should be used for only one thing </a:t>
            </a:r>
            <a:r>
              <a:rPr lang="en-US" sz="1800" b="0" dirty="0" smtClean="0"/>
              <a:t>– ROUTING</a:t>
            </a:r>
          </a:p>
          <a:p>
            <a:pPr marL="342900" indent="-342900">
              <a:lnSpc>
                <a:spcPct val="90000"/>
              </a:lnSpc>
            </a:pPr>
            <a:r>
              <a:rPr lang="en-US" sz="1800" b="0" dirty="0" smtClean="0"/>
              <a:t>Additional </a:t>
            </a:r>
            <a:r>
              <a:rPr lang="en-US" sz="1800" b="0" dirty="0"/>
              <a:t>functions such as network ACL’s, DHCP, and TFTP should not be done on a router</a:t>
            </a:r>
          </a:p>
          <a:p>
            <a:pPr marL="342900" indent="-342900">
              <a:lnSpc>
                <a:spcPct val="90000"/>
              </a:lnSpc>
            </a:pPr>
            <a:r>
              <a:rPr lang="en-US" sz="1800" b="0" dirty="0"/>
              <a:t>Ensure that the device does implement ACL’s to protect itself from attack and unauthorized management</a:t>
            </a:r>
          </a:p>
          <a:p>
            <a:pPr marL="342900" indent="-342900">
              <a:lnSpc>
                <a:spcPct val="90000"/>
              </a:lnSpc>
            </a:pPr>
            <a:r>
              <a:rPr lang="en-US" sz="1800" b="0" dirty="0"/>
              <a:t>Be prepared and knowledgeable on specific device configuration and issues.  </a:t>
            </a:r>
          </a:p>
          <a:p>
            <a:pPr marL="342900" indent="-342900">
              <a:lnSpc>
                <a:spcPct val="90000"/>
              </a:lnSpc>
            </a:pPr>
            <a:r>
              <a:rPr lang="en-US" sz="1800" b="0" dirty="0"/>
              <a:t>Visit the vendor’s web site for security patches (try to test before deploying).</a:t>
            </a:r>
          </a:p>
        </p:txBody>
      </p:sp>
      <p:sp>
        <p:nvSpPr>
          <p:cNvPr id="61443" name="Rectangle 4"/>
          <p:cNvSpPr>
            <a:spLocks noGrp="1" noChangeArrowheads="1"/>
          </p:cNvSpPr>
          <p:nvPr>
            <p:ph type="title"/>
          </p:nvPr>
        </p:nvSpPr>
        <p:spPr>
          <a:noFill/>
        </p:spPr>
        <p:txBody>
          <a:bodyPr/>
          <a:lstStyle/>
          <a:p>
            <a:r>
              <a:rPr lang="en-US"/>
              <a:t>Conclusion</a:t>
            </a:r>
          </a:p>
        </p:txBody>
      </p:sp>
    </p:spTree>
  </p:cSld>
  <p:clrMapOvr>
    <a:masterClrMapping/>
  </p:clrMapOvr>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2"/>
          <p:cNvSpPr>
            <a:spLocks noGrp="1" noChangeArrowheads="1"/>
          </p:cNvSpPr>
          <p:nvPr>
            <p:ph type="title"/>
          </p:nvPr>
        </p:nvSpPr>
        <p:spPr/>
        <p:txBody>
          <a:bodyPr/>
          <a:lstStyle/>
          <a:p>
            <a:r>
              <a:rPr lang="en-US"/>
              <a:t>Exercise</a:t>
            </a:r>
          </a:p>
        </p:txBody>
      </p:sp>
      <p:sp>
        <p:nvSpPr>
          <p:cNvPr id="63491" name="Rectangle 3"/>
          <p:cNvSpPr>
            <a:spLocks noGrp="1" noChangeArrowheads="1"/>
          </p:cNvSpPr>
          <p:nvPr>
            <p:ph type="body" idx="1"/>
          </p:nvPr>
        </p:nvSpPr>
        <p:spPr/>
        <p:txBody>
          <a:bodyPr/>
          <a:lstStyle/>
          <a:p>
            <a:r>
              <a:rPr lang="en-US" dirty="0" smtClean="0"/>
              <a:t>Review scan of </a:t>
            </a:r>
            <a:r>
              <a:rPr lang="en-US" dirty="0"/>
              <a:t>available device and discuss findings</a:t>
            </a:r>
          </a:p>
          <a:p>
            <a:endParaRPr lang="en-US" dirty="0"/>
          </a:p>
          <a:p>
            <a:r>
              <a:rPr lang="en-US" dirty="0"/>
              <a:t>What services are running?</a:t>
            </a:r>
          </a:p>
          <a:p>
            <a:endParaRPr lang="en-US" dirty="0"/>
          </a:p>
          <a:p>
            <a:r>
              <a:rPr lang="en-US" dirty="0"/>
              <a:t>What does he actual configuration look like?</a:t>
            </a:r>
          </a:p>
          <a:p>
            <a:endParaRPr lang="en-US" dirty="0"/>
          </a:p>
          <a:p>
            <a:r>
              <a:rPr lang="en-US" dirty="0"/>
              <a:t>What are the vulnerabilities?</a:t>
            </a: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2"/>
          <p:cNvSpPr>
            <a:spLocks noGrp="1" noChangeArrowheads="1"/>
          </p:cNvSpPr>
          <p:nvPr>
            <p:ph type="body" idx="1"/>
          </p:nvPr>
        </p:nvSpPr>
        <p:spPr/>
        <p:txBody>
          <a:bodyPr/>
          <a:lstStyle/>
          <a:p>
            <a:r>
              <a:rPr lang="en-US" b="0">
                <a:hlinkClick r:id="rId3"/>
              </a:rPr>
              <a:t>http://www.cisecurity.org/bench_cisco.html</a:t>
            </a:r>
            <a:endParaRPr lang="en-US" b="0"/>
          </a:p>
          <a:p>
            <a:r>
              <a:rPr lang="en-US" b="0"/>
              <a:t>NSA Router Security Guidance Activity</a:t>
            </a:r>
          </a:p>
          <a:p>
            <a:r>
              <a:rPr lang="en-US" b="0">
                <a:latin typeface="Helvetica" charset="0"/>
              </a:rPr>
              <a:t>Cisco IOS Security Configuration Guide, Release 12.4</a:t>
            </a:r>
          </a:p>
          <a:p>
            <a:r>
              <a:rPr lang="en-US">
                <a:hlinkClick r:id="rId4"/>
              </a:rPr>
              <a:t>http://www.cisco.com/en/US/tech/tk436/tk428/technologies_white_paper09186a00800a85c5.shtml</a:t>
            </a:r>
            <a:endParaRPr lang="en-US"/>
          </a:p>
          <a:p>
            <a:r>
              <a:rPr lang="en-US">
                <a:hlinkClick r:id="rId5"/>
              </a:rPr>
              <a:t>http://www.cisco.com/en/US/docs/net_mgmt/vpn_solutions_center/1.1/user/guide/VPN_UG1.html#wp1018833</a:t>
            </a:r>
            <a:endParaRPr lang="en-US"/>
          </a:p>
          <a:p>
            <a:endParaRPr lang="en-US"/>
          </a:p>
          <a:p>
            <a:endParaRPr lang="en-US"/>
          </a:p>
        </p:txBody>
      </p:sp>
      <p:sp>
        <p:nvSpPr>
          <p:cNvPr id="65539" name="Text Box 3"/>
          <p:cNvSpPr txBox="1">
            <a:spLocks noChangeArrowheads="1"/>
          </p:cNvSpPr>
          <p:nvPr/>
        </p:nvSpPr>
        <p:spPr bwMode="auto">
          <a:xfrm>
            <a:off x="3657600" y="247650"/>
            <a:ext cx="4419600" cy="579438"/>
          </a:xfrm>
          <a:prstGeom prst="rect">
            <a:avLst/>
          </a:prstGeom>
          <a:noFill/>
          <a:ln w="9525">
            <a:noFill/>
            <a:miter lim="800000"/>
            <a:headEnd/>
            <a:tailEnd/>
          </a:ln>
        </p:spPr>
        <p:txBody>
          <a:bodyPr>
            <a:prstTxWarp prst="textNoShape">
              <a:avLst/>
            </a:prstTxWarp>
            <a:spAutoFit/>
          </a:bodyPr>
          <a:lstStyle/>
          <a:p>
            <a:pPr algn="l">
              <a:lnSpc>
                <a:spcPct val="100000"/>
              </a:lnSpc>
              <a:spcAft>
                <a:spcPct val="0"/>
              </a:spcAft>
              <a:buClrTx/>
            </a:pPr>
            <a:r>
              <a:rPr lang="en-US" sz="3200">
                <a:ea typeface="ＭＳ Ｐゴシック" pitchFamily="-97" charset="-128"/>
                <a:cs typeface="ＭＳ Ｐゴシック" pitchFamily="-97" charset="-128"/>
              </a:rPr>
              <a:t>References</a:t>
            </a:r>
          </a:p>
        </p:txBody>
      </p:sp>
    </p:spTree>
  </p:cSld>
  <p:clrMapOvr>
    <a:masterClrMapping/>
  </p:clrMapOvr>
  <p:timing>
    <p:tnLst>
      <p:par>
        <p:cTn xmlns:p14="http://schemas.microsoft.com/office/powerpoint/2010/mai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2"/>
          <p:cNvSpPr>
            <a:spLocks noGrp="1" noChangeArrowheads="1"/>
          </p:cNvSpPr>
          <p:nvPr>
            <p:ph type="ctrTitle"/>
          </p:nvPr>
        </p:nvSpPr>
        <p:spPr>
          <a:xfrm>
            <a:off x="685800" y="2286000"/>
            <a:ext cx="7772400" cy="1143000"/>
          </a:xfrm>
        </p:spPr>
        <p:txBody>
          <a:bodyPr/>
          <a:lstStyle/>
          <a:p>
            <a:r>
              <a:rPr lang="en-US"/>
              <a:t>Firewall Security</a:t>
            </a:r>
          </a:p>
        </p:txBody>
      </p:sp>
      <p:sp>
        <p:nvSpPr>
          <p:cNvPr id="67587" name="Rectangle 3"/>
          <p:cNvSpPr>
            <a:spLocks noGrp="1" noChangeArrowheads="1"/>
          </p:cNvSpPr>
          <p:nvPr>
            <p:ph type="subTitle" idx="1"/>
          </p:nvPr>
        </p:nvSpPr>
        <p:spPr>
          <a:xfrm>
            <a:off x="2286000" y="3886200"/>
            <a:ext cx="4572000" cy="1066800"/>
          </a:xfrm>
        </p:spPr>
        <p:txBody>
          <a:bodyPr/>
          <a:lstStyle/>
          <a:p>
            <a:endParaRPr lang="en-US" b="0"/>
          </a:p>
        </p:txBody>
      </p:sp>
    </p:spTree>
  </p:cSld>
  <p:clrMapOvr>
    <a:masterClrMapping/>
  </p:clrMapOvr>
  <p:timing>
    <p:tnLst>
      <p:par>
        <p:cTn xmlns:p14="http://schemas.microsoft.com/office/powerpoint/2010/mai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2"/>
          <p:cNvSpPr>
            <a:spLocks noGrp="1" noChangeArrowheads="1"/>
          </p:cNvSpPr>
          <p:nvPr>
            <p:ph type="body" idx="1"/>
          </p:nvPr>
        </p:nvSpPr>
        <p:spPr/>
        <p:txBody>
          <a:bodyPr/>
          <a:lstStyle/>
          <a:p>
            <a:pPr marL="342900" indent="-342900">
              <a:lnSpc>
                <a:spcPct val="90000"/>
              </a:lnSpc>
            </a:pPr>
            <a:endParaRPr lang="en-US" sz="1800" dirty="0"/>
          </a:p>
          <a:p>
            <a:pPr marL="342900" indent="-342900">
              <a:lnSpc>
                <a:spcPct val="90000"/>
              </a:lnSpc>
            </a:pPr>
            <a:r>
              <a:rPr lang="en-US" sz="1800" dirty="0"/>
              <a:t>Software or Hardware</a:t>
            </a:r>
          </a:p>
          <a:p>
            <a:pPr marL="914400" lvl="1" indent="-457200">
              <a:lnSpc>
                <a:spcPct val="90000"/>
              </a:lnSpc>
            </a:pPr>
            <a:r>
              <a:rPr lang="en-US" sz="1600" dirty="0"/>
              <a:t>Limits network access between one or more networks</a:t>
            </a:r>
          </a:p>
          <a:p>
            <a:pPr marL="914400" lvl="1" indent="-457200">
              <a:lnSpc>
                <a:spcPct val="90000"/>
              </a:lnSpc>
            </a:pPr>
            <a:r>
              <a:rPr lang="en-US" sz="1600" dirty="0"/>
              <a:t>Provides separation between trusted/untrusted/DMZ</a:t>
            </a:r>
          </a:p>
          <a:p>
            <a:pPr marL="914400" lvl="1" indent="-457200">
              <a:lnSpc>
                <a:spcPct val="90000"/>
              </a:lnSpc>
            </a:pPr>
            <a:r>
              <a:rPr lang="en-US" sz="1600" dirty="0"/>
              <a:t>Could reside at a network or host level</a:t>
            </a:r>
          </a:p>
          <a:p>
            <a:pPr marL="342900" indent="-342900">
              <a:lnSpc>
                <a:spcPct val="90000"/>
              </a:lnSpc>
            </a:pPr>
            <a:r>
              <a:rPr lang="en-US" sz="1800" dirty="0"/>
              <a:t>Firewalls are one layer of security - They do NOT</a:t>
            </a:r>
          </a:p>
          <a:p>
            <a:pPr marL="914400" lvl="1" indent="-457200">
              <a:lnSpc>
                <a:spcPct val="90000"/>
              </a:lnSpc>
            </a:pPr>
            <a:r>
              <a:rPr lang="en-US" sz="1600" dirty="0" smtClean="0"/>
              <a:t>Typically </a:t>
            </a:r>
            <a:r>
              <a:rPr lang="en-US" sz="1600" dirty="0"/>
              <a:t>do not ensure confidentiality, integrity or non repudiation</a:t>
            </a:r>
          </a:p>
          <a:p>
            <a:pPr marL="914400" lvl="1" indent="-457200">
              <a:lnSpc>
                <a:spcPct val="90000"/>
              </a:lnSpc>
            </a:pPr>
            <a:r>
              <a:rPr lang="en-US" sz="1600" dirty="0"/>
              <a:t>Protect from an insider threat</a:t>
            </a:r>
          </a:p>
          <a:p>
            <a:pPr marL="914400" lvl="1" indent="-457200">
              <a:lnSpc>
                <a:spcPct val="90000"/>
              </a:lnSpc>
            </a:pPr>
            <a:r>
              <a:rPr lang="en-US" sz="1600" dirty="0"/>
              <a:t>Function as a silver bullet</a:t>
            </a:r>
          </a:p>
          <a:p>
            <a:pPr marL="342900" indent="-342900">
              <a:lnSpc>
                <a:spcPct val="90000"/>
              </a:lnSpc>
            </a:pPr>
            <a:r>
              <a:rPr lang="en-US" sz="1800" dirty="0"/>
              <a:t>Threatened by</a:t>
            </a:r>
          </a:p>
          <a:p>
            <a:pPr marL="914400" lvl="1" indent="-457200">
              <a:lnSpc>
                <a:spcPct val="90000"/>
              </a:lnSpc>
            </a:pPr>
            <a:r>
              <a:rPr lang="en-US" sz="1600" dirty="0"/>
              <a:t>Direct attacks (unlikely)</a:t>
            </a:r>
          </a:p>
          <a:p>
            <a:pPr marL="914400" lvl="1" indent="-457200">
              <a:lnSpc>
                <a:spcPct val="90000"/>
              </a:lnSpc>
            </a:pPr>
            <a:r>
              <a:rPr lang="en-US" sz="1600" dirty="0"/>
              <a:t>Denial of Services attacks</a:t>
            </a:r>
          </a:p>
          <a:p>
            <a:pPr marL="914400" lvl="1" indent="-457200">
              <a:lnSpc>
                <a:spcPct val="90000"/>
              </a:lnSpc>
            </a:pPr>
            <a:r>
              <a:rPr lang="en-US" sz="1600" dirty="0"/>
              <a:t>Information leakage via poor configuration</a:t>
            </a:r>
          </a:p>
        </p:txBody>
      </p:sp>
      <p:sp>
        <p:nvSpPr>
          <p:cNvPr id="69635" name="Rectangle 4"/>
          <p:cNvSpPr>
            <a:spLocks noGrp="1" noChangeArrowheads="1"/>
          </p:cNvSpPr>
          <p:nvPr>
            <p:ph type="title"/>
          </p:nvPr>
        </p:nvSpPr>
        <p:spPr>
          <a:noFill/>
        </p:spPr>
        <p:txBody>
          <a:bodyPr/>
          <a:lstStyle/>
          <a:p>
            <a:r>
              <a:rPr lang="en-US"/>
              <a:t>What is a Firewall</a:t>
            </a:r>
          </a:p>
        </p:txBody>
      </p:sp>
    </p:spTree>
  </p:cSld>
  <p:clrMapOvr>
    <a:masterClrMapping/>
  </p:clrMapOvr>
  <p:timing>
    <p:tnLst>
      <p:par>
        <p:cTn xmlns:p14="http://schemas.microsoft.com/office/powerpoint/2010/mai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2"/>
          <p:cNvSpPr>
            <a:spLocks noGrp="1" noChangeArrowheads="1"/>
          </p:cNvSpPr>
          <p:nvPr>
            <p:ph type="body" idx="1"/>
          </p:nvPr>
        </p:nvSpPr>
        <p:spPr/>
        <p:txBody>
          <a:bodyPr/>
          <a:lstStyle/>
          <a:p>
            <a:r>
              <a:rPr lang="en-US" sz="1800" dirty="0"/>
              <a:t>Several vendors and different types of products for network and host level “firewalls” </a:t>
            </a:r>
          </a:p>
          <a:p>
            <a:pPr lvl="1"/>
            <a:r>
              <a:rPr lang="en-US" sz="1600" dirty="0"/>
              <a:t>Not all products are created </a:t>
            </a:r>
            <a:r>
              <a:rPr lang="en-US" sz="1600" dirty="0" smtClean="0"/>
              <a:t>equal</a:t>
            </a:r>
            <a:endParaRPr lang="en-US" sz="2800" dirty="0"/>
          </a:p>
          <a:p>
            <a:pPr lvl="1"/>
            <a:r>
              <a:rPr lang="en-US" sz="1600" dirty="0"/>
              <a:t>IP Filter, IP Tables</a:t>
            </a:r>
          </a:p>
        </p:txBody>
      </p:sp>
      <p:pic>
        <p:nvPicPr>
          <p:cNvPr id="71683" name="Picture 3" descr="checkpoint"/>
          <p:cNvPicPr>
            <a:picLocks noChangeAspect="1" noChangeArrowheads="1"/>
          </p:cNvPicPr>
          <p:nvPr/>
        </p:nvPicPr>
        <p:blipFill>
          <a:blip r:embed="rId3"/>
          <a:srcRect/>
          <a:stretch>
            <a:fillRect/>
          </a:stretch>
        </p:blipFill>
        <p:spPr bwMode="auto">
          <a:xfrm>
            <a:off x="152400" y="2895600"/>
            <a:ext cx="3048000" cy="931863"/>
          </a:xfrm>
          <a:prstGeom prst="rect">
            <a:avLst/>
          </a:prstGeom>
          <a:noFill/>
          <a:ln w="9525">
            <a:noFill/>
            <a:miter lim="800000"/>
            <a:headEnd/>
            <a:tailEnd/>
          </a:ln>
        </p:spPr>
      </p:pic>
      <p:pic>
        <p:nvPicPr>
          <p:cNvPr id="71684" name="Picture 4" descr="sidewinder_logo"/>
          <p:cNvPicPr>
            <a:picLocks noChangeAspect="1" noChangeArrowheads="1"/>
          </p:cNvPicPr>
          <p:nvPr/>
        </p:nvPicPr>
        <p:blipFill>
          <a:blip r:embed="rId4"/>
          <a:srcRect/>
          <a:stretch>
            <a:fillRect/>
          </a:stretch>
        </p:blipFill>
        <p:spPr bwMode="auto">
          <a:xfrm>
            <a:off x="5791200" y="4038600"/>
            <a:ext cx="2455863" cy="1404938"/>
          </a:xfrm>
          <a:prstGeom prst="rect">
            <a:avLst/>
          </a:prstGeom>
          <a:noFill/>
          <a:ln w="9525">
            <a:noFill/>
            <a:miter lim="800000"/>
            <a:headEnd/>
            <a:tailEnd/>
          </a:ln>
        </p:spPr>
      </p:pic>
      <p:pic>
        <p:nvPicPr>
          <p:cNvPr id="71685" name="Picture 5" descr="cisco_logo"/>
          <p:cNvPicPr>
            <a:picLocks noChangeAspect="1" noChangeArrowheads="1"/>
          </p:cNvPicPr>
          <p:nvPr/>
        </p:nvPicPr>
        <p:blipFill>
          <a:blip r:embed="rId5"/>
          <a:srcRect/>
          <a:stretch>
            <a:fillRect/>
          </a:stretch>
        </p:blipFill>
        <p:spPr bwMode="auto">
          <a:xfrm>
            <a:off x="6705600" y="1524000"/>
            <a:ext cx="2093913" cy="1389063"/>
          </a:xfrm>
          <a:prstGeom prst="rect">
            <a:avLst/>
          </a:prstGeom>
          <a:noFill/>
          <a:ln w="9525">
            <a:noFill/>
            <a:miter lim="800000"/>
            <a:headEnd/>
            <a:tailEnd/>
          </a:ln>
        </p:spPr>
      </p:pic>
      <p:pic>
        <p:nvPicPr>
          <p:cNvPr id="71686" name="Picture 6" descr="lucent_logo"/>
          <p:cNvPicPr>
            <a:picLocks noChangeAspect="1" noChangeArrowheads="1"/>
          </p:cNvPicPr>
          <p:nvPr/>
        </p:nvPicPr>
        <p:blipFill>
          <a:blip r:embed="rId6"/>
          <a:srcRect/>
          <a:stretch>
            <a:fillRect/>
          </a:stretch>
        </p:blipFill>
        <p:spPr bwMode="auto">
          <a:xfrm>
            <a:off x="5486400" y="2971800"/>
            <a:ext cx="3325813" cy="1004888"/>
          </a:xfrm>
          <a:prstGeom prst="rect">
            <a:avLst/>
          </a:prstGeom>
          <a:noFill/>
          <a:ln w="9525">
            <a:noFill/>
            <a:miter lim="800000"/>
            <a:headEnd/>
            <a:tailEnd/>
          </a:ln>
        </p:spPr>
      </p:pic>
      <p:pic>
        <p:nvPicPr>
          <p:cNvPr id="71687" name="Picture 7" descr="netscreenlogo"/>
          <p:cNvPicPr>
            <a:picLocks noChangeAspect="1" noChangeArrowheads="1"/>
          </p:cNvPicPr>
          <p:nvPr/>
        </p:nvPicPr>
        <p:blipFill>
          <a:blip r:embed="rId7"/>
          <a:srcRect/>
          <a:stretch>
            <a:fillRect/>
          </a:stretch>
        </p:blipFill>
        <p:spPr bwMode="auto">
          <a:xfrm>
            <a:off x="2743200" y="4038600"/>
            <a:ext cx="2743200" cy="1316038"/>
          </a:xfrm>
          <a:prstGeom prst="rect">
            <a:avLst/>
          </a:prstGeom>
          <a:noFill/>
          <a:ln w="9525">
            <a:noFill/>
            <a:miter lim="800000"/>
            <a:headEnd/>
            <a:tailEnd/>
          </a:ln>
        </p:spPr>
      </p:pic>
      <p:pic>
        <p:nvPicPr>
          <p:cNvPr id="71688" name="Picture 8" descr="kerio_logo"/>
          <p:cNvPicPr>
            <a:picLocks noChangeAspect="1" noChangeArrowheads="1"/>
          </p:cNvPicPr>
          <p:nvPr/>
        </p:nvPicPr>
        <p:blipFill>
          <a:blip r:embed="rId8"/>
          <a:srcRect/>
          <a:stretch>
            <a:fillRect/>
          </a:stretch>
        </p:blipFill>
        <p:spPr bwMode="auto">
          <a:xfrm>
            <a:off x="3733800" y="2819400"/>
            <a:ext cx="2905125" cy="496888"/>
          </a:xfrm>
          <a:prstGeom prst="rect">
            <a:avLst/>
          </a:prstGeom>
          <a:noFill/>
          <a:ln w="9525">
            <a:noFill/>
            <a:miter lim="800000"/>
            <a:headEnd/>
            <a:tailEnd/>
          </a:ln>
        </p:spPr>
      </p:pic>
      <p:pic>
        <p:nvPicPr>
          <p:cNvPr id="71689" name="Picture 9" descr="mainZLlogo"/>
          <p:cNvPicPr>
            <a:picLocks noChangeAspect="1" noChangeArrowheads="1"/>
          </p:cNvPicPr>
          <p:nvPr/>
        </p:nvPicPr>
        <p:blipFill>
          <a:blip r:embed="rId9"/>
          <a:srcRect/>
          <a:stretch>
            <a:fillRect/>
          </a:stretch>
        </p:blipFill>
        <p:spPr bwMode="auto">
          <a:xfrm>
            <a:off x="609600" y="4648200"/>
            <a:ext cx="1295400" cy="836613"/>
          </a:xfrm>
          <a:prstGeom prst="rect">
            <a:avLst/>
          </a:prstGeom>
          <a:noFill/>
          <a:ln w="9525">
            <a:noFill/>
            <a:miter lim="800000"/>
            <a:headEnd/>
            <a:tailEnd/>
          </a:ln>
        </p:spPr>
      </p:pic>
      <p:pic>
        <p:nvPicPr>
          <p:cNvPr id="71690" name="Picture 10" descr="reactive_logo"/>
          <p:cNvPicPr>
            <a:picLocks noChangeAspect="1" noChangeArrowheads="1"/>
          </p:cNvPicPr>
          <p:nvPr/>
        </p:nvPicPr>
        <p:blipFill>
          <a:blip r:embed="rId10"/>
          <a:srcRect/>
          <a:stretch>
            <a:fillRect/>
          </a:stretch>
        </p:blipFill>
        <p:spPr bwMode="auto">
          <a:xfrm>
            <a:off x="4953000" y="5638800"/>
            <a:ext cx="3281363" cy="576263"/>
          </a:xfrm>
          <a:prstGeom prst="rect">
            <a:avLst/>
          </a:prstGeom>
          <a:noFill/>
          <a:ln w="9525">
            <a:noFill/>
            <a:miter lim="800000"/>
            <a:headEnd/>
            <a:tailEnd/>
          </a:ln>
        </p:spPr>
      </p:pic>
      <p:pic>
        <p:nvPicPr>
          <p:cNvPr id="71691" name="Picture 11" descr="netgear_logo"/>
          <p:cNvPicPr>
            <a:picLocks noChangeAspect="1" noChangeArrowheads="1"/>
          </p:cNvPicPr>
          <p:nvPr/>
        </p:nvPicPr>
        <p:blipFill>
          <a:blip r:embed="rId11"/>
          <a:srcRect/>
          <a:stretch>
            <a:fillRect/>
          </a:stretch>
        </p:blipFill>
        <p:spPr bwMode="auto">
          <a:xfrm>
            <a:off x="228600" y="5715000"/>
            <a:ext cx="1927225" cy="501650"/>
          </a:xfrm>
          <a:prstGeom prst="rect">
            <a:avLst/>
          </a:prstGeom>
          <a:solidFill>
            <a:schemeClr val="tx2"/>
          </a:solidFill>
          <a:ln w="9525">
            <a:noFill/>
            <a:miter lim="800000"/>
            <a:headEnd/>
            <a:tailEnd/>
          </a:ln>
        </p:spPr>
      </p:pic>
      <p:sp>
        <p:nvSpPr>
          <p:cNvPr id="71692" name="Rectangle 13"/>
          <p:cNvSpPr>
            <a:spLocks noGrp="1" noChangeArrowheads="1"/>
          </p:cNvSpPr>
          <p:nvPr>
            <p:ph type="title"/>
          </p:nvPr>
        </p:nvSpPr>
        <p:spPr>
          <a:noFill/>
        </p:spPr>
        <p:txBody>
          <a:bodyPr/>
          <a:lstStyle/>
          <a:p>
            <a:r>
              <a:rPr lang="en-US"/>
              <a:t>Vendors</a:t>
            </a: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2"/>
          <p:cNvSpPr>
            <a:spLocks noGrp="1" noChangeArrowheads="1"/>
          </p:cNvSpPr>
          <p:nvPr>
            <p:ph type="body" idx="1"/>
          </p:nvPr>
        </p:nvSpPr>
        <p:spPr/>
        <p:txBody>
          <a:bodyPr/>
          <a:lstStyle/>
          <a:p>
            <a:pPr marL="342900" indent="-342900">
              <a:lnSpc>
                <a:spcPct val="90000"/>
              </a:lnSpc>
            </a:pPr>
            <a:r>
              <a:rPr lang="en-US" sz="1800"/>
              <a:t>Packet Filter (Non stateful connections )</a:t>
            </a:r>
          </a:p>
          <a:p>
            <a:pPr marL="914400" lvl="1" indent="-457200">
              <a:lnSpc>
                <a:spcPct val="90000"/>
              </a:lnSpc>
            </a:pPr>
            <a:r>
              <a:rPr lang="en-US" sz="1600"/>
              <a:t>Similar to router Access Control Lists (ACLs)</a:t>
            </a:r>
          </a:p>
          <a:p>
            <a:pPr marL="914400" lvl="1" indent="-457200">
              <a:lnSpc>
                <a:spcPct val="90000"/>
              </a:lnSpc>
            </a:pPr>
            <a:r>
              <a:rPr lang="en-US" sz="1600"/>
              <a:t>Requires two rules to make a unidirectional connect work</a:t>
            </a:r>
          </a:p>
          <a:p>
            <a:pPr marL="1363663" lvl="2" indent="-334963">
              <a:lnSpc>
                <a:spcPct val="90000"/>
              </a:lnSpc>
            </a:pPr>
            <a:r>
              <a:rPr lang="en-US" sz="1400"/>
              <a:t>One for the port 80 outbound</a:t>
            </a:r>
          </a:p>
          <a:p>
            <a:pPr marL="1363663" lvl="2" indent="-334963">
              <a:lnSpc>
                <a:spcPct val="90000"/>
              </a:lnSpc>
            </a:pPr>
            <a:r>
              <a:rPr lang="en-US" sz="1400"/>
              <a:t>One for the return traffic to port 80 from a high port</a:t>
            </a:r>
          </a:p>
          <a:p>
            <a:pPr marL="342900" indent="-342900">
              <a:lnSpc>
                <a:spcPct val="90000"/>
              </a:lnSpc>
            </a:pPr>
            <a:r>
              <a:rPr lang="en-US" sz="1800"/>
              <a:t>Stateful packet inspection</a:t>
            </a:r>
          </a:p>
          <a:p>
            <a:pPr marL="914400" lvl="1" indent="-457200">
              <a:lnSpc>
                <a:spcPct val="90000"/>
              </a:lnSpc>
            </a:pPr>
            <a:r>
              <a:rPr lang="en-US" sz="1600"/>
              <a:t>Determining what connections to allow or deny based off of the packet state.</a:t>
            </a:r>
          </a:p>
          <a:p>
            <a:pPr marL="914400" lvl="1" indent="-457200">
              <a:lnSpc>
                <a:spcPct val="90000"/>
              </a:lnSpc>
            </a:pPr>
            <a:r>
              <a:rPr lang="en-US" sz="1600"/>
              <a:t>Only one rule is needed to allow a unidirectional session like HTTP</a:t>
            </a:r>
          </a:p>
          <a:p>
            <a:pPr marL="342900" indent="-342900">
              <a:lnSpc>
                <a:spcPct val="90000"/>
              </a:lnSpc>
            </a:pPr>
            <a:r>
              <a:rPr lang="en-US" sz="1800"/>
              <a:t>Application Layer Proxies</a:t>
            </a:r>
          </a:p>
          <a:p>
            <a:pPr marL="914400" lvl="1" indent="-457200">
              <a:lnSpc>
                <a:spcPct val="90000"/>
              </a:lnSpc>
            </a:pPr>
            <a:r>
              <a:rPr lang="en-US" sz="1600"/>
              <a:t>These are a newer breed of firewalls and perform more detailed packet inspection</a:t>
            </a:r>
          </a:p>
          <a:p>
            <a:pPr marL="914400" lvl="1" indent="-457200">
              <a:lnSpc>
                <a:spcPct val="90000"/>
              </a:lnSpc>
            </a:pPr>
            <a:r>
              <a:rPr lang="en-US" sz="1600"/>
              <a:t>Validation of protocol standards</a:t>
            </a:r>
          </a:p>
          <a:p>
            <a:pPr marL="914400" lvl="1" indent="-457200">
              <a:lnSpc>
                <a:spcPct val="90000"/>
              </a:lnSpc>
            </a:pPr>
            <a:r>
              <a:rPr lang="en-US" sz="1600"/>
              <a:t>Actual content inspection</a:t>
            </a:r>
          </a:p>
        </p:txBody>
      </p:sp>
      <p:sp>
        <p:nvSpPr>
          <p:cNvPr id="73731" name="Rectangle 4"/>
          <p:cNvSpPr>
            <a:spLocks noGrp="1" noChangeArrowheads="1"/>
          </p:cNvSpPr>
          <p:nvPr>
            <p:ph type="title"/>
          </p:nvPr>
        </p:nvSpPr>
        <p:spPr>
          <a:noFill/>
        </p:spPr>
        <p:txBody>
          <a:bodyPr/>
          <a:lstStyle/>
          <a:p>
            <a:r>
              <a:rPr lang="en-US"/>
              <a:t>Types of Firewalls</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sldNum" sz="quarter" idx="4294967295"/>
          </p:nvPr>
        </p:nvSpPr>
        <p:spPr>
          <a:xfrm>
            <a:off x="8382000" y="6400800"/>
            <a:ext cx="533400" cy="152400"/>
          </a:xfrm>
          <a:prstGeom prst="rect">
            <a:avLst/>
          </a:prstGeom>
          <a:noFill/>
        </p:spPr>
        <p:txBody>
          <a:bodyPr/>
          <a:lstStyle/>
          <a:p>
            <a:fld id="{9A0FF8C1-92ED-2548-90C2-9944D135BD2E}" type="slidenum">
              <a:rPr lang="en-US"/>
              <a:pPr/>
              <a:t>3</a:t>
            </a:fld>
            <a:endParaRPr lang="en-US"/>
          </a:p>
        </p:txBody>
      </p:sp>
      <p:sp>
        <p:nvSpPr>
          <p:cNvPr id="21507" name="Rectangle 2"/>
          <p:cNvSpPr>
            <a:spLocks noGrp="1" noChangeArrowheads="1"/>
          </p:cNvSpPr>
          <p:nvPr>
            <p:ph type="body" idx="1"/>
          </p:nvPr>
        </p:nvSpPr>
        <p:spPr/>
        <p:txBody>
          <a:bodyPr/>
          <a:lstStyle/>
          <a:p>
            <a:endParaRPr lang="en-US" b="0"/>
          </a:p>
          <a:p>
            <a:r>
              <a:rPr lang="en-US" b="0"/>
              <a:t>Why Assess</a:t>
            </a:r>
          </a:p>
          <a:p>
            <a:r>
              <a:rPr lang="en-US" b="0"/>
              <a:t>What’s needed</a:t>
            </a:r>
          </a:p>
          <a:p>
            <a:r>
              <a:rPr lang="en-US" b="0"/>
              <a:t>Router and Switch Security</a:t>
            </a:r>
          </a:p>
          <a:p>
            <a:r>
              <a:rPr lang="en-US" b="0"/>
              <a:t>Firewall Security</a:t>
            </a:r>
          </a:p>
          <a:p>
            <a:r>
              <a:rPr lang="en-US" b="0"/>
              <a:t>IDS Security</a:t>
            </a:r>
          </a:p>
          <a:p>
            <a:r>
              <a:rPr lang="en-US" b="0"/>
              <a:t>VPN Security</a:t>
            </a:r>
          </a:p>
          <a:p>
            <a:r>
              <a:rPr lang="en-US" b="0"/>
              <a:t>Network Services</a:t>
            </a:r>
          </a:p>
        </p:txBody>
      </p:sp>
      <p:sp>
        <p:nvSpPr>
          <p:cNvPr id="21508" name="Rectangle 4"/>
          <p:cNvSpPr>
            <a:spLocks noGrp="1" noChangeArrowheads="1"/>
          </p:cNvSpPr>
          <p:nvPr>
            <p:ph type="title"/>
          </p:nvPr>
        </p:nvSpPr>
        <p:spPr>
          <a:noFill/>
        </p:spPr>
        <p:txBody>
          <a:bodyPr/>
          <a:lstStyle/>
          <a:p>
            <a:r>
              <a:rPr lang="en-US"/>
              <a:t>Agenda</a:t>
            </a:r>
          </a:p>
        </p:txBody>
      </p:sp>
    </p:spTree>
  </p:cSld>
  <p:clrMapOvr>
    <a:masterClrMapping/>
  </p:clrMapOvr>
  <p:timing>
    <p:tnLst>
      <p:par>
        <p:cTn xmlns:p14="http://schemas.microsoft.com/office/powerpoint/2010/mai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ctangle 2"/>
          <p:cNvSpPr>
            <a:spLocks noGrp="1" noChangeArrowheads="1"/>
          </p:cNvSpPr>
          <p:nvPr>
            <p:ph type="body" idx="1"/>
          </p:nvPr>
        </p:nvSpPr>
        <p:spPr/>
        <p:txBody>
          <a:bodyPr/>
          <a:lstStyle/>
          <a:p>
            <a:pPr>
              <a:lnSpc>
                <a:spcPts val="2500"/>
              </a:lnSpc>
            </a:pPr>
            <a:endParaRPr lang="en-US" sz="1800"/>
          </a:p>
          <a:p>
            <a:pPr>
              <a:lnSpc>
                <a:spcPts val="2500"/>
              </a:lnSpc>
            </a:pPr>
            <a:r>
              <a:rPr lang="en-US" sz="1800"/>
              <a:t>Also called packet filters</a:t>
            </a:r>
          </a:p>
          <a:p>
            <a:pPr>
              <a:lnSpc>
                <a:spcPts val="2500"/>
              </a:lnSpc>
            </a:pPr>
            <a:r>
              <a:rPr lang="en-US" sz="1800"/>
              <a:t>Usually stateless</a:t>
            </a:r>
          </a:p>
          <a:p>
            <a:pPr>
              <a:lnSpc>
                <a:spcPts val="2500"/>
              </a:lnSpc>
            </a:pPr>
            <a:r>
              <a:rPr lang="en-US" sz="1800"/>
              <a:t>Function by directing packets based on source/destination IP addresses and/or ports</a:t>
            </a:r>
          </a:p>
          <a:p>
            <a:pPr>
              <a:lnSpc>
                <a:spcPts val="2500"/>
              </a:lnSpc>
            </a:pPr>
            <a:r>
              <a:rPr lang="en-US" sz="1800"/>
              <a:t>Fairly cheap to deploy</a:t>
            </a:r>
          </a:p>
          <a:p>
            <a:pPr>
              <a:lnSpc>
                <a:spcPts val="2500"/>
              </a:lnSpc>
            </a:pPr>
            <a:r>
              <a:rPr lang="en-US" sz="1800"/>
              <a:t>Fast and scalable</a:t>
            </a:r>
          </a:p>
          <a:p>
            <a:pPr>
              <a:lnSpc>
                <a:spcPts val="2500"/>
              </a:lnSpc>
            </a:pPr>
            <a:r>
              <a:rPr lang="en-US" sz="1800"/>
              <a:t>Administrator needs to have knowledge of protocols to manage effectively</a:t>
            </a:r>
          </a:p>
          <a:p>
            <a:pPr>
              <a:lnSpc>
                <a:spcPts val="2500"/>
              </a:lnSpc>
            </a:pPr>
            <a:r>
              <a:rPr lang="en-US" sz="1800"/>
              <a:t>Examples: iptables, Older CISCO’s PIX, Router ACL’s</a:t>
            </a:r>
            <a:endParaRPr lang="en-US"/>
          </a:p>
        </p:txBody>
      </p:sp>
      <p:sp>
        <p:nvSpPr>
          <p:cNvPr id="75779" name="Rectangle 4"/>
          <p:cNvSpPr>
            <a:spLocks noGrp="1" noChangeArrowheads="1"/>
          </p:cNvSpPr>
          <p:nvPr>
            <p:ph type="title"/>
          </p:nvPr>
        </p:nvSpPr>
        <p:spPr>
          <a:noFill/>
        </p:spPr>
        <p:txBody>
          <a:bodyPr/>
          <a:lstStyle/>
          <a:p>
            <a:r>
              <a:rPr lang="en-US"/>
              <a:t>Packet Filter Firewalls</a:t>
            </a: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2"/>
          <p:cNvSpPr>
            <a:spLocks noGrp="1" noChangeArrowheads="1"/>
          </p:cNvSpPr>
          <p:nvPr>
            <p:ph type="body" idx="1"/>
          </p:nvPr>
        </p:nvSpPr>
        <p:spPr/>
        <p:txBody>
          <a:bodyPr/>
          <a:lstStyle/>
          <a:p>
            <a:pPr>
              <a:lnSpc>
                <a:spcPts val="2500"/>
              </a:lnSpc>
            </a:pPr>
            <a:endParaRPr lang="en-US"/>
          </a:p>
          <a:p>
            <a:pPr>
              <a:lnSpc>
                <a:spcPts val="2500"/>
              </a:lnSpc>
            </a:pPr>
            <a:r>
              <a:rPr lang="en-US" sz="1800"/>
              <a:t>Tries to bridge packet filtering and application-level filtering technologies</a:t>
            </a:r>
          </a:p>
          <a:p>
            <a:pPr>
              <a:lnSpc>
                <a:spcPts val="2500"/>
              </a:lnSpc>
            </a:pPr>
            <a:r>
              <a:rPr lang="en-US" sz="1800"/>
              <a:t>Usually does not proxy connections</a:t>
            </a:r>
          </a:p>
          <a:p>
            <a:pPr>
              <a:lnSpc>
                <a:spcPts val="2500"/>
              </a:lnSpc>
            </a:pPr>
            <a:r>
              <a:rPr lang="en-US" sz="1800"/>
              <a:t>Knows about expected protocol behavior</a:t>
            </a:r>
          </a:p>
          <a:p>
            <a:pPr>
              <a:lnSpc>
                <a:spcPts val="2500"/>
              </a:lnSpc>
            </a:pPr>
            <a:r>
              <a:rPr lang="en-US" sz="1800"/>
              <a:t>Newest firewall model</a:t>
            </a:r>
          </a:p>
          <a:p>
            <a:pPr>
              <a:lnSpc>
                <a:spcPts val="2500"/>
              </a:lnSpc>
            </a:pPr>
            <a:r>
              <a:rPr lang="en-US" sz="1800"/>
              <a:t>Expensive to deploy</a:t>
            </a:r>
          </a:p>
          <a:p>
            <a:pPr>
              <a:lnSpc>
                <a:spcPts val="2500"/>
              </a:lnSpc>
            </a:pPr>
            <a:r>
              <a:rPr lang="en-US" sz="1800"/>
              <a:t>Examples: Checkpoint FW-1, NetScreen firewall, IPFilter</a:t>
            </a:r>
            <a:endParaRPr lang="en-US"/>
          </a:p>
        </p:txBody>
      </p:sp>
      <p:sp>
        <p:nvSpPr>
          <p:cNvPr id="77827" name="Rectangle 4"/>
          <p:cNvSpPr>
            <a:spLocks noGrp="1" noChangeArrowheads="1"/>
          </p:cNvSpPr>
          <p:nvPr>
            <p:ph type="title"/>
          </p:nvPr>
        </p:nvSpPr>
        <p:spPr>
          <a:noFill/>
        </p:spPr>
        <p:txBody>
          <a:bodyPr/>
          <a:lstStyle/>
          <a:p>
            <a:r>
              <a:rPr lang="en-US"/>
              <a:t>Stateful Inspection Firewalls</a:t>
            </a: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Rectangle 2"/>
          <p:cNvSpPr>
            <a:spLocks noGrp="1" noChangeArrowheads="1"/>
          </p:cNvSpPr>
          <p:nvPr>
            <p:ph type="body" idx="1"/>
          </p:nvPr>
        </p:nvSpPr>
        <p:spPr/>
        <p:txBody>
          <a:bodyPr/>
          <a:lstStyle/>
          <a:p>
            <a:pPr>
              <a:lnSpc>
                <a:spcPts val="2500"/>
              </a:lnSpc>
            </a:pPr>
            <a:endParaRPr lang="en-US"/>
          </a:p>
          <a:p>
            <a:pPr>
              <a:lnSpc>
                <a:spcPts val="2500"/>
              </a:lnSpc>
            </a:pPr>
            <a:r>
              <a:rPr lang="en-US" sz="1800"/>
              <a:t>Also called proxy or protocol-based</a:t>
            </a:r>
          </a:p>
          <a:p>
            <a:pPr>
              <a:lnSpc>
                <a:spcPts val="2500"/>
              </a:lnSpc>
            </a:pPr>
            <a:r>
              <a:rPr lang="en-US" sz="1800"/>
              <a:t>Most secure firewall implementation</a:t>
            </a:r>
          </a:p>
          <a:p>
            <a:pPr>
              <a:lnSpc>
                <a:spcPts val="2500"/>
              </a:lnSpc>
            </a:pPr>
            <a:r>
              <a:rPr lang="en-US" sz="1800"/>
              <a:t>More processing intensive</a:t>
            </a:r>
          </a:p>
          <a:p>
            <a:pPr>
              <a:lnSpc>
                <a:spcPts val="2500"/>
              </a:lnSpc>
            </a:pPr>
            <a:r>
              <a:rPr lang="en-US" sz="1800"/>
              <a:t>Not highly scalable</a:t>
            </a:r>
          </a:p>
          <a:p>
            <a:pPr>
              <a:lnSpc>
                <a:spcPts val="2500"/>
              </a:lnSpc>
            </a:pPr>
            <a:r>
              <a:rPr lang="en-US" sz="1800"/>
              <a:t>More expensive to deploy</a:t>
            </a:r>
          </a:p>
          <a:p>
            <a:pPr>
              <a:lnSpc>
                <a:spcPts val="2500"/>
              </a:lnSpc>
            </a:pPr>
            <a:r>
              <a:rPr lang="en-US" sz="1800"/>
              <a:t>Examples: Sidewinder firewall</a:t>
            </a:r>
            <a:r>
              <a:rPr lang="en-US"/>
              <a:t>, Teros, Reactivity, </a:t>
            </a:r>
          </a:p>
        </p:txBody>
      </p:sp>
      <p:sp>
        <p:nvSpPr>
          <p:cNvPr id="79875" name="Rectangle 4"/>
          <p:cNvSpPr>
            <a:spLocks noGrp="1" noChangeArrowheads="1"/>
          </p:cNvSpPr>
          <p:nvPr>
            <p:ph type="title"/>
          </p:nvPr>
        </p:nvSpPr>
        <p:spPr>
          <a:noFill/>
        </p:spPr>
        <p:txBody>
          <a:bodyPr/>
          <a:lstStyle/>
          <a:p>
            <a:r>
              <a:rPr lang="en-US"/>
              <a:t>Application Layer Firewalls</a:t>
            </a: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Rectangle 2"/>
          <p:cNvSpPr>
            <a:spLocks noGrp="1" noChangeArrowheads="1"/>
          </p:cNvSpPr>
          <p:nvPr>
            <p:ph type="body" idx="1"/>
          </p:nvPr>
        </p:nvSpPr>
        <p:spPr/>
        <p:txBody>
          <a:bodyPr/>
          <a:lstStyle/>
          <a:p>
            <a:pPr marL="342900" indent="-342900"/>
            <a:endParaRPr lang="en-US" sz="1800"/>
          </a:p>
          <a:p>
            <a:pPr marL="342900" indent="-342900"/>
            <a:r>
              <a:rPr lang="en-US" sz="1800"/>
              <a:t>The bad news</a:t>
            </a:r>
          </a:p>
          <a:p>
            <a:pPr marL="914400" lvl="1" indent="-457200"/>
            <a:r>
              <a:rPr lang="en-US" sz="1600"/>
              <a:t>All firewall vendors have implemented these capabilities differently</a:t>
            </a:r>
          </a:p>
          <a:p>
            <a:pPr marL="914400" lvl="1" indent="-457200"/>
            <a:r>
              <a:rPr lang="en-US" sz="1600"/>
              <a:t>Rule structures are different</a:t>
            </a:r>
          </a:p>
          <a:p>
            <a:pPr marL="914400" lvl="1" indent="-457200"/>
            <a:r>
              <a:rPr lang="en-US" sz="1600"/>
              <a:t>Management unique</a:t>
            </a:r>
          </a:p>
          <a:p>
            <a:pPr marL="342900" indent="-342900"/>
            <a:endParaRPr lang="en-US" sz="1800"/>
          </a:p>
          <a:p>
            <a:pPr marL="342900" indent="-342900"/>
            <a:r>
              <a:rPr lang="en-US" sz="1800"/>
              <a:t>The good news</a:t>
            </a:r>
          </a:p>
          <a:p>
            <a:pPr marL="914400" lvl="1" indent="-457200"/>
            <a:r>
              <a:rPr lang="en-US" sz="1600"/>
              <a:t>At the core the capabilities (allowing and denying) are the same</a:t>
            </a:r>
          </a:p>
          <a:p>
            <a:pPr marL="914400" lvl="1" indent="-457200"/>
            <a:r>
              <a:rPr lang="en-US" sz="1600"/>
              <a:t>Understand the principles of firewalls and TCP/IP</a:t>
            </a:r>
          </a:p>
          <a:p>
            <a:pPr marL="914400" lvl="1" indent="-457200"/>
            <a:r>
              <a:rPr lang="en-US" sz="1600"/>
              <a:t>Most vendors documentation available free online</a:t>
            </a:r>
          </a:p>
        </p:txBody>
      </p:sp>
      <p:sp>
        <p:nvSpPr>
          <p:cNvPr id="81923" name="Rectangle 4"/>
          <p:cNvSpPr>
            <a:spLocks noGrp="1" noChangeArrowheads="1"/>
          </p:cNvSpPr>
          <p:nvPr>
            <p:ph type="title"/>
          </p:nvPr>
        </p:nvSpPr>
        <p:spPr>
          <a:noFill/>
        </p:spPr>
        <p:txBody>
          <a:bodyPr/>
          <a:lstStyle/>
          <a:p>
            <a:r>
              <a:rPr lang="en-US"/>
              <a:t>Firewall Woes</a:t>
            </a: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Rectangle 2"/>
          <p:cNvSpPr>
            <a:spLocks noGrp="1" noChangeArrowheads="1"/>
          </p:cNvSpPr>
          <p:nvPr>
            <p:ph type="body" idx="1"/>
          </p:nvPr>
        </p:nvSpPr>
        <p:spPr/>
        <p:txBody>
          <a:bodyPr/>
          <a:lstStyle/>
          <a:p>
            <a:pPr marL="342900" indent="-342900">
              <a:lnSpc>
                <a:spcPct val="90000"/>
              </a:lnSpc>
            </a:pPr>
            <a:endParaRPr lang="en-US" sz="1800"/>
          </a:p>
          <a:p>
            <a:pPr marL="342900" indent="-342900">
              <a:lnSpc>
                <a:spcPct val="90000"/>
              </a:lnSpc>
            </a:pPr>
            <a:r>
              <a:rPr lang="en-US" sz="1800"/>
              <a:t>A firewall that implements a deny-by-default or permit-by-exception rule base</a:t>
            </a:r>
          </a:p>
          <a:p>
            <a:pPr marL="914400" lvl="1" indent="-457200">
              <a:lnSpc>
                <a:spcPct val="90000"/>
              </a:lnSpc>
            </a:pPr>
            <a:r>
              <a:rPr lang="en-US" sz="1600"/>
              <a:t>This limits communications to what is required </a:t>
            </a:r>
          </a:p>
          <a:p>
            <a:pPr marL="914400" lvl="1" indent="-457200">
              <a:lnSpc>
                <a:spcPct val="90000"/>
              </a:lnSpc>
            </a:pPr>
            <a:r>
              <a:rPr lang="en-US" sz="1600"/>
              <a:t>Deny all to the firewall directly (except for management)</a:t>
            </a:r>
          </a:p>
          <a:p>
            <a:pPr marL="914400" lvl="1" indent="-457200">
              <a:lnSpc>
                <a:spcPct val="90000"/>
              </a:lnSpc>
            </a:pPr>
            <a:r>
              <a:rPr lang="en-US" sz="1600"/>
              <a:t>INGRESS EGRESS and Anti-spoofing rules</a:t>
            </a:r>
          </a:p>
          <a:p>
            <a:pPr marL="342900" indent="-342900">
              <a:lnSpc>
                <a:spcPct val="90000"/>
              </a:lnSpc>
            </a:pPr>
            <a:r>
              <a:rPr lang="en-US" sz="1800"/>
              <a:t>Rules should be specific</a:t>
            </a:r>
          </a:p>
          <a:p>
            <a:pPr marL="914400" lvl="1" indent="-457200">
              <a:lnSpc>
                <a:spcPct val="90000"/>
              </a:lnSpc>
            </a:pPr>
            <a:r>
              <a:rPr lang="en-US" sz="1600"/>
              <a:t>Subnet to subnet rules are not restrictive</a:t>
            </a:r>
          </a:p>
          <a:p>
            <a:pPr marL="914400" lvl="1" indent="-457200">
              <a:lnSpc>
                <a:spcPct val="90000"/>
              </a:lnSpc>
            </a:pPr>
            <a:r>
              <a:rPr lang="en-US" sz="1600"/>
              <a:t>Port ranges or objects like high ports are not restrictive</a:t>
            </a:r>
          </a:p>
          <a:p>
            <a:pPr marL="914400" lvl="1" indent="-457200">
              <a:lnSpc>
                <a:spcPct val="90000"/>
              </a:lnSpc>
            </a:pPr>
            <a:r>
              <a:rPr lang="en-US" sz="1600"/>
              <a:t>IP to IP on a specific port or group of ports is preferred</a:t>
            </a:r>
          </a:p>
          <a:p>
            <a:pPr marL="342900" indent="-342900">
              <a:lnSpc>
                <a:spcPct val="90000"/>
              </a:lnSpc>
            </a:pPr>
            <a:r>
              <a:rPr lang="en-US" sz="1800"/>
              <a:t>Management of the firewall should be done out-of-band</a:t>
            </a:r>
          </a:p>
          <a:p>
            <a:pPr marL="914400" lvl="1" indent="-457200">
              <a:lnSpc>
                <a:spcPct val="90000"/>
              </a:lnSpc>
            </a:pPr>
            <a:r>
              <a:rPr lang="en-US" sz="1600"/>
              <a:t>This allows for centralized logging and management to be done safe and secure isolated from production traffic</a:t>
            </a:r>
          </a:p>
        </p:txBody>
      </p:sp>
      <p:sp>
        <p:nvSpPr>
          <p:cNvPr id="83971" name="Rectangle 4"/>
          <p:cNvSpPr>
            <a:spLocks noGrp="1" noChangeArrowheads="1"/>
          </p:cNvSpPr>
          <p:nvPr>
            <p:ph type="title"/>
          </p:nvPr>
        </p:nvSpPr>
        <p:spPr>
          <a:noFill/>
        </p:spPr>
        <p:txBody>
          <a:bodyPr/>
          <a:lstStyle/>
          <a:p>
            <a:r>
              <a:rPr lang="en-US"/>
              <a:t>Best Security Practices</a:t>
            </a: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a:grpSpLocks/>
          </p:cNvGrpSpPr>
          <p:nvPr/>
        </p:nvGrpSpPr>
        <p:grpSpPr bwMode="auto">
          <a:xfrm>
            <a:off x="3394075" y="2209800"/>
            <a:ext cx="1047750" cy="1038225"/>
            <a:chOff x="4423" y="1138"/>
            <a:chExt cx="662" cy="689"/>
          </a:xfrm>
        </p:grpSpPr>
        <p:grpSp>
          <p:nvGrpSpPr>
            <p:cNvPr id="3" name="Group 3"/>
            <p:cNvGrpSpPr>
              <a:grpSpLocks/>
            </p:cNvGrpSpPr>
            <p:nvPr/>
          </p:nvGrpSpPr>
          <p:grpSpPr bwMode="auto">
            <a:xfrm>
              <a:off x="4463" y="1138"/>
              <a:ext cx="378" cy="276"/>
              <a:chOff x="4463" y="1138"/>
              <a:chExt cx="378" cy="276"/>
            </a:xfrm>
          </p:grpSpPr>
          <p:grpSp>
            <p:nvGrpSpPr>
              <p:cNvPr id="4" name="Group 4"/>
              <p:cNvGrpSpPr>
                <a:grpSpLocks/>
              </p:cNvGrpSpPr>
              <p:nvPr/>
            </p:nvGrpSpPr>
            <p:grpSpPr bwMode="auto">
              <a:xfrm>
                <a:off x="4482" y="1313"/>
                <a:ext cx="340" cy="81"/>
                <a:chOff x="4482" y="1313"/>
                <a:chExt cx="340" cy="81"/>
              </a:xfrm>
            </p:grpSpPr>
            <p:sp>
              <p:nvSpPr>
                <p:cNvPr id="86213" name="Rectangle 5"/>
                <p:cNvSpPr>
                  <a:spLocks noChangeArrowheads="1"/>
                </p:cNvSpPr>
                <p:nvPr/>
              </p:nvSpPr>
              <p:spPr bwMode="auto">
                <a:xfrm>
                  <a:off x="4482" y="1313"/>
                  <a:ext cx="340" cy="81"/>
                </a:xfrm>
                <a:prstGeom prst="rect">
                  <a:avLst/>
                </a:prstGeom>
                <a:solidFill>
                  <a:srgbClr val="FFFFFF"/>
                </a:solidFill>
                <a:ln w="12700">
                  <a:solidFill>
                    <a:srgbClr val="000000"/>
                  </a:solidFill>
                  <a:miter lim="800000"/>
                  <a:headEnd/>
                  <a:tailEnd/>
                </a:ln>
              </p:spPr>
              <p:txBody>
                <a:bodyPr wrap="none" anchor="ctr">
                  <a:prstTxWarp prst="textNoShape">
                    <a:avLst/>
                  </a:prstTxWarp>
                </a:bodyPr>
                <a:lstStyle/>
                <a:p>
                  <a:endParaRPr lang="en-US"/>
                </a:p>
              </p:txBody>
            </p:sp>
            <p:sp>
              <p:nvSpPr>
                <p:cNvPr id="86214" name="Rectangle 6"/>
                <p:cNvSpPr>
                  <a:spLocks noChangeArrowheads="1"/>
                </p:cNvSpPr>
                <p:nvPr/>
              </p:nvSpPr>
              <p:spPr bwMode="auto">
                <a:xfrm>
                  <a:off x="4672" y="1328"/>
                  <a:ext cx="116" cy="34"/>
                </a:xfrm>
                <a:prstGeom prst="rect">
                  <a:avLst/>
                </a:prstGeom>
                <a:solidFill>
                  <a:srgbClr val="808080"/>
                </a:solidFill>
                <a:ln w="12700">
                  <a:solidFill>
                    <a:srgbClr val="000000"/>
                  </a:solidFill>
                  <a:miter lim="800000"/>
                  <a:headEnd/>
                  <a:tailEnd/>
                </a:ln>
              </p:spPr>
              <p:txBody>
                <a:bodyPr wrap="none" anchor="ctr">
                  <a:prstTxWarp prst="textNoShape">
                    <a:avLst/>
                  </a:prstTxWarp>
                </a:bodyPr>
                <a:lstStyle/>
                <a:p>
                  <a:endParaRPr lang="en-US"/>
                </a:p>
              </p:txBody>
            </p:sp>
          </p:grpSp>
          <p:grpSp>
            <p:nvGrpSpPr>
              <p:cNvPr id="5" name="Group 7"/>
              <p:cNvGrpSpPr>
                <a:grpSpLocks/>
              </p:cNvGrpSpPr>
              <p:nvPr/>
            </p:nvGrpSpPr>
            <p:grpSpPr bwMode="auto">
              <a:xfrm>
                <a:off x="4463" y="1357"/>
                <a:ext cx="378" cy="57"/>
                <a:chOff x="4463" y="1357"/>
                <a:chExt cx="378" cy="57"/>
              </a:xfrm>
            </p:grpSpPr>
            <p:sp>
              <p:nvSpPr>
                <p:cNvPr id="86210" name="Freeform 8"/>
                <p:cNvSpPr>
                  <a:spLocks/>
                </p:cNvSpPr>
                <p:nvPr/>
              </p:nvSpPr>
              <p:spPr bwMode="auto">
                <a:xfrm>
                  <a:off x="4463" y="1357"/>
                  <a:ext cx="378" cy="57"/>
                </a:xfrm>
                <a:custGeom>
                  <a:avLst/>
                  <a:gdLst>
                    <a:gd name="T0" fmla="*/ 47 w 378"/>
                    <a:gd name="T1" fmla="*/ 0 h 57"/>
                    <a:gd name="T2" fmla="*/ 332 w 378"/>
                    <a:gd name="T3" fmla="*/ 0 h 57"/>
                    <a:gd name="T4" fmla="*/ 377 w 378"/>
                    <a:gd name="T5" fmla="*/ 49 h 57"/>
                    <a:gd name="T6" fmla="*/ 377 w 378"/>
                    <a:gd name="T7" fmla="*/ 52 h 57"/>
                    <a:gd name="T8" fmla="*/ 375 w 378"/>
                    <a:gd name="T9" fmla="*/ 54 h 57"/>
                    <a:gd name="T10" fmla="*/ 372 w 378"/>
                    <a:gd name="T11" fmla="*/ 56 h 57"/>
                    <a:gd name="T12" fmla="*/ 5 w 378"/>
                    <a:gd name="T13" fmla="*/ 56 h 57"/>
                    <a:gd name="T14" fmla="*/ 1 w 378"/>
                    <a:gd name="T15" fmla="*/ 54 h 57"/>
                    <a:gd name="T16" fmla="*/ 0 w 378"/>
                    <a:gd name="T17" fmla="*/ 52 h 57"/>
                    <a:gd name="T18" fmla="*/ 1 w 378"/>
                    <a:gd name="T19" fmla="*/ 48 h 57"/>
                    <a:gd name="T20" fmla="*/ 47 w 378"/>
                    <a:gd name="T21" fmla="*/ 0 h 57"/>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378"/>
                    <a:gd name="T34" fmla="*/ 0 h 57"/>
                    <a:gd name="T35" fmla="*/ 378 w 378"/>
                    <a:gd name="T36" fmla="*/ 57 h 57"/>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378" h="57">
                      <a:moveTo>
                        <a:pt x="47" y="0"/>
                      </a:moveTo>
                      <a:lnTo>
                        <a:pt x="332" y="0"/>
                      </a:lnTo>
                      <a:lnTo>
                        <a:pt x="377" y="49"/>
                      </a:lnTo>
                      <a:lnTo>
                        <a:pt x="377" y="52"/>
                      </a:lnTo>
                      <a:lnTo>
                        <a:pt x="375" y="54"/>
                      </a:lnTo>
                      <a:lnTo>
                        <a:pt x="372" y="56"/>
                      </a:lnTo>
                      <a:lnTo>
                        <a:pt x="5" y="56"/>
                      </a:lnTo>
                      <a:lnTo>
                        <a:pt x="1" y="54"/>
                      </a:lnTo>
                      <a:lnTo>
                        <a:pt x="0" y="52"/>
                      </a:lnTo>
                      <a:lnTo>
                        <a:pt x="1" y="48"/>
                      </a:lnTo>
                      <a:lnTo>
                        <a:pt x="47" y="0"/>
                      </a:lnTo>
                    </a:path>
                  </a:pathLst>
                </a:custGeom>
                <a:solidFill>
                  <a:srgbClr val="FFFFFF"/>
                </a:solidFill>
                <a:ln w="12700" cap="rnd">
                  <a:solidFill>
                    <a:srgbClr val="000000"/>
                  </a:solidFill>
                  <a:round/>
                  <a:headEnd/>
                  <a:tailEnd/>
                </a:ln>
              </p:spPr>
              <p:txBody>
                <a:bodyPr>
                  <a:prstTxWarp prst="textNoShape">
                    <a:avLst/>
                  </a:prstTxWarp>
                </a:bodyPr>
                <a:lstStyle/>
                <a:p>
                  <a:endParaRPr lang="en-US"/>
                </a:p>
              </p:txBody>
            </p:sp>
            <p:sp>
              <p:nvSpPr>
                <p:cNvPr id="86211" name="Freeform 9"/>
                <p:cNvSpPr>
                  <a:spLocks/>
                </p:cNvSpPr>
                <p:nvPr/>
              </p:nvSpPr>
              <p:spPr bwMode="auto">
                <a:xfrm>
                  <a:off x="4486" y="1370"/>
                  <a:ext cx="252" cy="35"/>
                </a:xfrm>
                <a:custGeom>
                  <a:avLst/>
                  <a:gdLst>
                    <a:gd name="T0" fmla="*/ 33 w 252"/>
                    <a:gd name="T1" fmla="*/ 0 h 35"/>
                    <a:gd name="T2" fmla="*/ 239 w 252"/>
                    <a:gd name="T3" fmla="*/ 0 h 35"/>
                    <a:gd name="T4" fmla="*/ 251 w 252"/>
                    <a:gd name="T5" fmla="*/ 34 h 35"/>
                    <a:gd name="T6" fmla="*/ 0 w 252"/>
                    <a:gd name="T7" fmla="*/ 34 h 35"/>
                    <a:gd name="T8" fmla="*/ 33 w 252"/>
                    <a:gd name="T9" fmla="*/ 0 h 35"/>
                    <a:gd name="T10" fmla="*/ 0 60000 65536"/>
                    <a:gd name="T11" fmla="*/ 0 60000 65536"/>
                    <a:gd name="T12" fmla="*/ 0 60000 65536"/>
                    <a:gd name="T13" fmla="*/ 0 60000 65536"/>
                    <a:gd name="T14" fmla="*/ 0 60000 65536"/>
                    <a:gd name="T15" fmla="*/ 0 w 252"/>
                    <a:gd name="T16" fmla="*/ 0 h 35"/>
                    <a:gd name="T17" fmla="*/ 252 w 252"/>
                    <a:gd name="T18" fmla="*/ 35 h 35"/>
                  </a:gdLst>
                  <a:ahLst/>
                  <a:cxnLst>
                    <a:cxn ang="T10">
                      <a:pos x="T0" y="T1"/>
                    </a:cxn>
                    <a:cxn ang="T11">
                      <a:pos x="T2" y="T3"/>
                    </a:cxn>
                    <a:cxn ang="T12">
                      <a:pos x="T4" y="T5"/>
                    </a:cxn>
                    <a:cxn ang="T13">
                      <a:pos x="T6" y="T7"/>
                    </a:cxn>
                    <a:cxn ang="T14">
                      <a:pos x="T8" y="T9"/>
                    </a:cxn>
                  </a:cxnLst>
                  <a:rect l="T15" t="T16" r="T17" b="T18"/>
                  <a:pathLst>
                    <a:path w="252" h="35">
                      <a:moveTo>
                        <a:pt x="33" y="0"/>
                      </a:moveTo>
                      <a:lnTo>
                        <a:pt x="239" y="0"/>
                      </a:lnTo>
                      <a:lnTo>
                        <a:pt x="251" y="34"/>
                      </a:lnTo>
                      <a:lnTo>
                        <a:pt x="0" y="34"/>
                      </a:lnTo>
                      <a:lnTo>
                        <a:pt x="33" y="0"/>
                      </a:lnTo>
                    </a:path>
                  </a:pathLst>
                </a:custGeom>
                <a:solidFill>
                  <a:srgbClr val="FFFFFF"/>
                </a:solidFill>
                <a:ln w="12700" cap="rnd">
                  <a:solidFill>
                    <a:srgbClr val="000000"/>
                  </a:solidFill>
                  <a:round/>
                  <a:headEnd/>
                  <a:tailEnd/>
                </a:ln>
              </p:spPr>
              <p:txBody>
                <a:bodyPr>
                  <a:prstTxWarp prst="textNoShape">
                    <a:avLst/>
                  </a:prstTxWarp>
                </a:bodyPr>
                <a:lstStyle/>
                <a:p>
                  <a:endParaRPr lang="en-US"/>
                </a:p>
              </p:txBody>
            </p:sp>
            <p:sp>
              <p:nvSpPr>
                <p:cNvPr id="86212" name="Freeform 10"/>
                <p:cNvSpPr>
                  <a:spLocks/>
                </p:cNvSpPr>
                <p:nvPr/>
              </p:nvSpPr>
              <p:spPr bwMode="auto">
                <a:xfrm>
                  <a:off x="4744" y="1370"/>
                  <a:ext cx="77" cy="35"/>
                </a:xfrm>
                <a:custGeom>
                  <a:avLst/>
                  <a:gdLst>
                    <a:gd name="T0" fmla="*/ 0 w 77"/>
                    <a:gd name="T1" fmla="*/ 0 h 35"/>
                    <a:gd name="T2" fmla="*/ 45 w 77"/>
                    <a:gd name="T3" fmla="*/ 0 h 35"/>
                    <a:gd name="T4" fmla="*/ 76 w 77"/>
                    <a:gd name="T5" fmla="*/ 34 h 35"/>
                    <a:gd name="T6" fmla="*/ 14 w 77"/>
                    <a:gd name="T7" fmla="*/ 34 h 35"/>
                    <a:gd name="T8" fmla="*/ 0 w 77"/>
                    <a:gd name="T9" fmla="*/ 0 h 35"/>
                    <a:gd name="T10" fmla="*/ 0 60000 65536"/>
                    <a:gd name="T11" fmla="*/ 0 60000 65536"/>
                    <a:gd name="T12" fmla="*/ 0 60000 65536"/>
                    <a:gd name="T13" fmla="*/ 0 60000 65536"/>
                    <a:gd name="T14" fmla="*/ 0 60000 65536"/>
                    <a:gd name="T15" fmla="*/ 0 w 77"/>
                    <a:gd name="T16" fmla="*/ 0 h 35"/>
                    <a:gd name="T17" fmla="*/ 77 w 77"/>
                    <a:gd name="T18" fmla="*/ 35 h 35"/>
                  </a:gdLst>
                  <a:ahLst/>
                  <a:cxnLst>
                    <a:cxn ang="T10">
                      <a:pos x="T0" y="T1"/>
                    </a:cxn>
                    <a:cxn ang="T11">
                      <a:pos x="T2" y="T3"/>
                    </a:cxn>
                    <a:cxn ang="T12">
                      <a:pos x="T4" y="T5"/>
                    </a:cxn>
                    <a:cxn ang="T13">
                      <a:pos x="T6" y="T7"/>
                    </a:cxn>
                    <a:cxn ang="T14">
                      <a:pos x="T8" y="T9"/>
                    </a:cxn>
                  </a:cxnLst>
                  <a:rect l="T15" t="T16" r="T17" b="T18"/>
                  <a:pathLst>
                    <a:path w="77" h="35">
                      <a:moveTo>
                        <a:pt x="0" y="0"/>
                      </a:moveTo>
                      <a:lnTo>
                        <a:pt x="45" y="0"/>
                      </a:lnTo>
                      <a:lnTo>
                        <a:pt x="76" y="34"/>
                      </a:lnTo>
                      <a:lnTo>
                        <a:pt x="14" y="34"/>
                      </a:lnTo>
                      <a:lnTo>
                        <a:pt x="0" y="0"/>
                      </a:lnTo>
                    </a:path>
                  </a:pathLst>
                </a:custGeom>
                <a:solidFill>
                  <a:srgbClr val="FFFFFF"/>
                </a:solidFill>
                <a:ln w="12700" cap="rnd">
                  <a:solidFill>
                    <a:srgbClr val="000000"/>
                  </a:solidFill>
                  <a:round/>
                  <a:headEnd/>
                  <a:tailEnd/>
                </a:ln>
              </p:spPr>
              <p:txBody>
                <a:bodyPr>
                  <a:prstTxWarp prst="textNoShape">
                    <a:avLst/>
                  </a:prstTxWarp>
                </a:bodyPr>
                <a:lstStyle/>
                <a:p>
                  <a:endParaRPr lang="en-US"/>
                </a:p>
              </p:txBody>
            </p:sp>
          </p:grpSp>
          <p:grpSp>
            <p:nvGrpSpPr>
              <p:cNvPr id="6" name="Group 11"/>
              <p:cNvGrpSpPr>
                <a:grpSpLocks/>
              </p:cNvGrpSpPr>
              <p:nvPr/>
            </p:nvGrpSpPr>
            <p:grpSpPr bwMode="auto">
              <a:xfrm>
                <a:off x="4529" y="1138"/>
                <a:ext cx="248" cy="166"/>
                <a:chOff x="4529" y="1138"/>
                <a:chExt cx="248" cy="166"/>
              </a:xfrm>
            </p:grpSpPr>
            <p:sp>
              <p:nvSpPr>
                <p:cNvPr id="86203" name="Rectangle 12"/>
                <p:cNvSpPr>
                  <a:spLocks noChangeArrowheads="1"/>
                </p:cNvSpPr>
                <p:nvPr/>
              </p:nvSpPr>
              <p:spPr bwMode="auto">
                <a:xfrm>
                  <a:off x="4529" y="1138"/>
                  <a:ext cx="248" cy="166"/>
                </a:xfrm>
                <a:prstGeom prst="rect">
                  <a:avLst/>
                </a:prstGeom>
                <a:solidFill>
                  <a:srgbClr val="FFFFFF"/>
                </a:solidFill>
                <a:ln w="12700">
                  <a:solidFill>
                    <a:srgbClr val="000000"/>
                  </a:solidFill>
                  <a:miter lim="800000"/>
                  <a:headEnd/>
                  <a:tailEnd/>
                </a:ln>
              </p:spPr>
              <p:txBody>
                <a:bodyPr wrap="none" anchor="ctr">
                  <a:prstTxWarp prst="textNoShape">
                    <a:avLst/>
                  </a:prstTxWarp>
                </a:bodyPr>
                <a:lstStyle/>
                <a:p>
                  <a:endParaRPr lang="en-US"/>
                </a:p>
              </p:txBody>
            </p:sp>
            <p:sp>
              <p:nvSpPr>
                <p:cNvPr id="86204" name="Rectangle 13"/>
                <p:cNvSpPr>
                  <a:spLocks noChangeArrowheads="1"/>
                </p:cNvSpPr>
                <p:nvPr/>
              </p:nvSpPr>
              <p:spPr bwMode="auto">
                <a:xfrm>
                  <a:off x="4545" y="1153"/>
                  <a:ext cx="213" cy="138"/>
                </a:xfrm>
                <a:prstGeom prst="rect">
                  <a:avLst/>
                </a:prstGeom>
                <a:solidFill>
                  <a:srgbClr val="1050FF"/>
                </a:solidFill>
                <a:ln w="12700">
                  <a:solidFill>
                    <a:srgbClr val="000000"/>
                  </a:solidFill>
                  <a:miter lim="800000"/>
                  <a:headEnd/>
                  <a:tailEnd/>
                </a:ln>
              </p:spPr>
              <p:txBody>
                <a:bodyPr wrap="none" anchor="ctr">
                  <a:prstTxWarp prst="textNoShape">
                    <a:avLst/>
                  </a:prstTxWarp>
                </a:bodyPr>
                <a:lstStyle/>
                <a:p>
                  <a:endParaRPr lang="en-US"/>
                </a:p>
              </p:txBody>
            </p:sp>
            <p:sp>
              <p:nvSpPr>
                <p:cNvPr id="86205" name="Rectangle 14"/>
                <p:cNvSpPr>
                  <a:spLocks noChangeArrowheads="1"/>
                </p:cNvSpPr>
                <p:nvPr/>
              </p:nvSpPr>
              <p:spPr bwMode="auto">
                <a:xfrm>
                  <a:off x="4731" y="1153"/>
                  <a:ext cx="26" cy="138"/>
                </a:xfrm>
                <a:prstGeom prst="rect">
                  <a:avLst/>
                </a:prstGeom>
                <a:solidFill>
                  <a:srgbClr val="FFFFFF"/>
                </a:solidFill>
                <a:ln w="12700">
                  <a:solidFill>
                    <a:srgbClr val="000000"/>
                  </a:solidFill>
                  <a:miter lim="800000"/>
                  <a:headEnd/>
                  <a:tailEnd/>
                </a:ln>
              </p:spPr>
              <p:txBody>
                <a:bodyPr wrap="none" anchor="ctr">
                  <a:prstTxWarp prst="textNoShape">
                    <a:avLst/>
                  </a:prstTxWarp>
                </a:bodyPr>
                <a:lstStyle/>
                <a:p>
                  <a:endParaRPr lang="en-US"/>
                </a:p>
              </p:txBody>
            </p:sp>
            <p:sp>
              <p:nvSpPr>
                <p:cNvPr id="86206" name="Rectangle 15"/>
                <p:cNvSpPr>
                  <a:spLocks noChangeArrowheads="1"/>
                </p:cNvSpPr>
                <p:nvPr/>
              </p:nvSpPr>
              <p:spPr bwMode="auto">
                <a:xfrm>
                  <a:off x="4741" y="1160"/>
                  <a:ext cx="15" cy="9"/>
                </a:xfrm>
                <a:prstGeom prst="rect">
                  <a:avLst/>
                </a:prstGeom>
                <a:solidFill>
                  <a:srgbClr val="FFFFFF"/>
                </a:solidFill>
                <a:ln w="12700">
                  <a:solidFill>
                    <a:srgbClr val="000000"/>
                  </a:solidFill>
                  <a:miter lim="800000"/>
                  <a:headEnd/>
                  <a:tailEnd/>
                </a:ln>
              </p:spPr>
              <p:txBody>
                <a:bodyPr wrap="none" anchor="ctr">
                  <a:prstTxWarp prst="textNoShape">
                    <a:avLst/>
                  </a:prstTxWarp>
                </a:bodyPr>
                <a:lstStyle/>
                <a:p>
                  <a:endParaRPr lang="en-US"/>
                </a:p>
              </p:txBody>
            </p:sp>
            <p:sp>
              <p:nvSpPr>
                <p:cNvPr id="86207" name="Oval 16"/>
                <p:cNvSpPr>
                  <a:spLocks noChangeArrowheads="1"/>
                </p:cNvSpPr>
                <p:nvPr/>
              </p:nvSpPr>
              <p:spPr bwMode="auto">
                <a:xfrm>
                  <a:off x="4741" y="1223"/>
                  <a:ext cx="15" cy="9"/>
                </a:xfrm>
                <a:prstGeom prst="ellipse">
                  <a:avLst/>
                </a:prstGeom>
                <a:solidFill>
                  <a:srgbClr val="FFFFFF"/>
                </a:solidFill>
                <a:ln w="12700">
                  <a:solidFill>
                    <a:srgbClr val="000000"/>
                  </a:solidFill>
                  <a:round/>
                  <a:headEnd/>
                  <a:tailEnd/>
                </a:ln>
              </p:spPr>
              <p:txBody>
                <a:bodyPr wrap="none" anchor="ctr">
                  <a:prstTxWarp prst="textNoShape">
                    <a:avLst/>
                  </a:prstTxWarp>
                </a:bodyPr>
                <a:lstStyle/>
                <a:p>
                  <a:endParaRPr lang="en-US"/>
                </a:p>
              </p:txBody>
            </p:sp>
            <p:sp>
              <p:nvSpPr>
                <p:cNvPr id="86208" name="Oval 17"/>
                <p:cNvSpPr>
                  <a:spLocks noChangeArrowheads="1"/>
                </p:cNvSpPr>
                <p:nvPr/>
              </p:nvSpPr>
              <p:spPr bwMode="auto">
                <a:xfrm>
                  <a:off x="4741" y="1248"/>
                  <a:ext cx="15" cy="9"/>
                </a:xfrm>
                <a:prstGeom prst="ellipse">
                  <a:avLst/>
                </a:prstGeom>
                <a:solidFill>
                  <a:srgbClr val="FFFFFF"/>
                </a:solidFill>
                <a:ln w="12700">
                  <a:solidFill>
                    <a:srgbClr val="000000"/>
                  </a:solidFill>
                  <a:round/>
                  <a:headEnd/>
                  <a:tailEnd/>
                </a:ln>
              </p:spPr>
              <p:txBody>
                <a:bodyPr wrap="none" anchor="ctr">
                  <a:prstTxWarp prst="textNoShape">
                    <a:avLst/>
                  </a:prstTxWarp>
                </a:bodyPr>
                <a:lstStyle/>
                <a:p>
                  <a:endParaRPr lang="en-US"/>
                </a:p>
              </p:txBody>
            </p:sp>
            <p:sp>
              <p:nvSpPr>
                <p:cNvPr id="86209" name="Oval 18"/>
                <p:cNvSpPr>
                  <a:spLocks noChangeArrowheads="1"/>
                </p:cNvSpPr>
                <p:nvPr/>
              </p:nvSpPr>
              <p:spPr bwMode="auto">
                <a:xfrm>
                  <a:off x="4741" y="1275"/>
                  <a:ext cx="15" cy="8"/>
                </a:xfrm>
                <a:prstGeom prst="ellipse">
                  <a:avLst/>
                </a:prstGeom>
                <a:solidFill>
                  <a:srgbClr val="FFFFFF"/>
                </a:solidFill>
                <a:ln w="12700">
                  <a:solidFill>
                    <a:srgbClr val="000000"/>
                  </a:solidFill>
                  <a:round/>
                  <a:headEnd/>
                  <a:tailEnd/>
                </a:ln>
              </p:spPr>
              <p:txBody>
                <a:bodyPr wrap="none" anchor="ctr">
                  <a:prstTxWarp prst="textNoShape">
                    <a:avLst/>
                  </a:prstTxWarp>
                </a:bodyPr>
                <a:lstStyle/>
                <a:p>
                  <a:endParaRPr lang="en-US"/>
                </a:p>
              </p:txBody>
            </p:sp>
          </p:grpSp>
        </p:grpSp>
        <p:sp>
          <p:nvSpPr>
            <p:cNvPr id="86199" name="Rectangle 19"/>
            <p:cNvSpPr>
              <a:spLocks noChangeArrowheads="1"/>
            </p:cNvSpPr>
            <p:nvPr/>
          </p:nvSpPr>
          <p:spPr bwMode="auto">
            <a:xfrm>
              <a:off x="4423" y="1401"/>
              <a:ext cx="662" cy="426"/>
            </a:xfrm>
            <a:prstGeom prst="rect">
              <a:avLst/>
            </a:prstGeom>
            <a:noFill/>
            <a:ln w="9525">
              <a:noFill/>
              <a:miter lim="800000"/>
              <a:headEnd/>
              <a:tailEnd/>
            </a:ln>
          </p:spPr>
          <p:txBody>
            <a:bodyPr wrap="none" lIns="92075" tIns="46038" rIns="92075" bIns="46038">
              <a:prstTxWarp prst="textNoShape">
                <a:avLst/>
              </a:prstTxWarp>
              <a:spAutoFit/>
            </a:bodyPr>
            <a:lstStyle/>
            <a:p>
              <a:pPr>
                <a:lnSpc>
                  <a:spcPct val="100000"/>
                </a:lnSpc>
                <a:spcAft>
                  <a:spcPct val="0"/>
                </a:spcAft>
                <a:buClrTx/>
              </a:pPr>
              <a:r>
                <a:rPr lang="en-US">
                  <a:latin typeface="Times New Roman" charset="0"/>
                </a:rPr>
                <a:t>Extranet</a:t>
              </a:r>
            </a:p>
            <a:p>
              <a:pPr>
                <a:lnSpc>
                  <a:spcPct val="100000"/>
                </a:lnSpc>
                <a:spcAft>
                  <a:spcPct val="0"/>
                </a:spcAft>
                <a:buClrTx/>
              </a:pPr>
              <a:r>
                <a:rPr lang="en-US">
                  <a:latin typeface="Times New Roman" charset="0"/>
                </a:rPr>
                <a:t>DMZ</a:t>
              </a:r>
            </a:p>
          </p:txBody>
        </p:sp>
      </p:grpSp>
      <p:grpSp>
        <p:nvGrpSpPr>
          <p:cNvPr id="7" name="Group 20"/>
          <p:cNvGrpSpPr>
            <a:grpSpLocks/>
          </p:cNvGrpSpPr>
          <p:nvPr/>
        </p:nvGrpSpPr>
        <p:grpSpPr bwMode="auto">
          <a:xfrm>
            <a:off x="1616075" y="1922463"/>
            <a:ext cx="1651000" cy="1046162"/>
            <a:chOff x="3617" y="1087"/>
            <a:chExt cx="1045" cy="693"/>
          </a:xfrm>
        </p:grpSpPr>
        <p:grpSp>
          <p:nvGrpSpPr>
            <p:cNvPr id="8" name="Group 21"/>
            <p:cNvGrpSpPr>
              <a:grpSpLocks/>
            </p:cNvGrpSpPr>
            <p:nvPr/>
          </p:nvGrpSpPr>
          <p:grpSpPr bwMode="auto">
            <a:xfrm>
              <a:off x="3863" y="1087"/>
              <a:ext cx="378" cy="276"/>
              <a:chOff x="3863" y="1087"/>
              <a:chExt cx="378" cy="276"/>
            </a:xfrm>
          </p:grpSpPr>
          <p:grpSp>
            <p:nvGrpSpPr>
              <p:cNvPr id="9" name="Group 22"/>
              <p:cNvGrpSpPr>
                <a:grpSpLocks/>
              </p:cNvGrpSpPr>
              <p:nvPr/>
            </p:nvGrpSpPr>
            <p:grpSpPr bwMode="auto">
              <a:xfrm>
                <a:off x="3882" y="1262"/>
                <a:ext cx="340" cy="81"/>
                <a:chOff x="3882" y="1262"/>
                <a:chExt cx="340" cy="81"/>
              </a:xfrm>
            </p:grpSpPr>
            <p:sp>
              <p:nvSpPr>
                <p:cNvPr id="86196" name="Rectangle 23"/>
                <p:cNvSpPr>
                  <a:spLocks noChangeArrowheads="1"/>
                </p:cNvSpPr>
                <p:nvPr/>
              </p:nvSpPr>
              <p:spPr bwMode="auto">
                <a:xfrm>
                  <a:off x="3882" y="1262"/>
                  <a:ext cx="340" cy="81"/>
                </a:xfrm>
                <a:prstGeom prst="rect">
                  <a:avLst/>
                </a:prstGeom>
                <a:solidFill>
                  <a:srgbClr val="FFFFFF"/>
                </a:solidFill>
                <a:ln w="12700">
                  <a:solidFill>
                    <a:srgbClr val="000000"/>
                  </a:solidFill>
                  <a:miter lim="800000"/>
                  <a:headEnd/>
                  <a:tailEnd/>
                </a:ln>
              </p:spPr>
              <p:txBody>
                <a:bodyPr wrap="none" anchor="ctr">
                  <a:prstTxWarp prst="textNoShape">
                    <a:avLst/>
                  </a:prstTxWarp>
                </a:bodyPr>
                <a:lstStyle/>
                <a:p>
                  <a:endParaRPr lang="en-US"/>
                </a:p>
              </p:txBody>
            </p:sp>
            <p:sp>
              <p:nvSpPr>
                <p:cNvPr id="86197" name="Rectangle 24"/>
                <p:cNvSpPr>
                  <a:spLocks noChangeArrowheads="1"/>
                </p:cNvSpPr>
                <p:nvPr/>
              </p:nvSpPr>
              <p:spPr bwMode="auto">
                <a:xfrm>
                  <a:off x="4072" y="1277"/>
                  <a:ext cx="116" cy="34"/>
                </a:xfrm>
                <a:prstGeom prst="rect">
                  <a:avLst/>
                </a:prstGeom>
                <a:solidFill>
                  <a:srgbClr val="808080"/>
                </a:solidFill>
                <a:ln w="12700">
                  <a:solidFill>
                    <a:srgbClr val="000000"/>
                  </a:solidFill>
                  <a:miter lim="800000"/>
                  <a:headEnd/>
                  <a:tailEnd/>
                </a:ln>
              </p:spPr>
              <p:txBody>
                <a:bodyPr wrap="none" anchor="ctr">
                  <a:prstTxWarp prst="textNoShape">
                    <a:avLst/>
                  </a:prstTxWarp>
                </a:bodyPr>
                <a:lstStyle/>
                <a:p>
                  <a:endParaRPr lang="en-US"/>
                </a:p>
              </p:txBody>
            </p:sp>
          </p:grpSp>
          <p:grpSp>
            <p:nvGrpSpPr>
              <p:cNvPr id="10" name="Group 25"/>
              <p:cNvGrpSpPr>
                <a:grpSpLocks/>
              </p:cNvGrpSpPr>
              <p:nvPr/>
            </p:nvGrpSpPr>
            <p:grpSpPr bwMode="auto">
              <a:xfrm>
                <a:off x="3863" y="1306"/>
                <a:ext cx="378" cy="57"/>
                <a:chOff x="3863" y="1306"/>
                <a:chExt cx="378" cy="57"/>
              </a:xfrm>
            </p:grpSpPr>
            <p:sp>
              <p:nvSpPr>
                <p:cNvPr id="86193" name="Freeform 26"/>
                <p:cNvSpPr>
                  <a:spLocks/>
                </p:cNvSpPr>
                <p:nvPr/>
              </p:nvSpPr>
              <p:spPr bwMode="auto">
                <a:xfrm>
                  <a:off x="3863" y="1306"/>
                  <a:ext cx="378" cy="57"/>
                </a:xfrm>
                <a:custGeom>
                  <a:avLst/>
                  <a:gdLst>
                    <a:gd name="T0" fmla="*/ 47 w 378"/>
                    <a:gd name="T1" fmla="*/ 0 h 57"/>
                    <a:gd name="T2" fmla="*/ 332 w 378"/>
                    <a:gd name="T3" fmla="*/ 0 h 57"/>
                    <a:gd name="T4" fmla="*/ 377 w 378"/>
                    <a:gd name="T5" fmla="*/ 49 h 57"/>
                    <a:gd name="T6" fmla="*/ 377 w 378"/>
                    <a:gd name="T7" fmla="*/ 52 h 57"/>
                    <a:gd name="T8" fmla="*/ 375 w 378"/>
                    <a:gd name="T9" fmla="*/ 54 h 57"/>
                    <a:gd name="T10" fmla="*/ 372 w 378"/>
                    <a:gd name="T11" fmla="*/ 56 h 57"/>
                    <a:gd name="T12" fmla="*/ 5 w 378"/>
                    <a:gd name="T13" fmla="*/ 56 h 57"/>
                    <a:gd name="T14" fmla="*/ 1 w 378"/>
                    <a:gd name="T15" fmla="*/ 54 h 57"/>
                    <a:gd name="T16" fmla="*/ 0 w 378"/>
                    <a:gd name="T17" fmla="*/ 52 h 57"/>
                    <a:gd name="T18" fmla="*/ 1 w 378"/>
                    <a:gd name="T19" fmla="*/ 48 h 57"/>
                    <a:gd name="T20" fmla="*/ 47 w 378"/>
                    <a:gd name="T21" fmla="*/ 0 h 57"/>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378"/>
                    <a:gd name="T34" fmla="*/ 0 h 57"/>
                    <a:gd name="T35" fmla="*/ 378 w 378"/>
                    <a:gd name="T36" fmla="*/ 57 h 57"/>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378" h="57">
                      <a:moveTo>
                        <a:pt x="47" y="0"/>
                      </a:moveTo>
                      <a:lnTo>
                        <a:pt x="332" y="0"/>
                      </a:lnTo>
                      <a:lnTo>
                        <a:pt x="377" y="49"/>
                      </a:lnTo>
                      <a:lnTo>
                        <a:pt x="377" y="52"/>
                      </a:lnTo>
                      <a:lnTo>
                        <a:pt x="375" y="54"/>
                      </a:lnTo>
                      <a:lnTo>
                        <a:pt x="372" y="56"/>
                      </a:lnTo>
                      <a:lnTo>
                        <a:pt x="5" y="56"/>
                      </a:lnTo>
                      <a:lnTo>
                        <a:pt x="1" y="54"/>
                      </a:lnTo>
                      <a:lnTo>
                        <a:pt x="0" y="52"/>
                      </a:lnTo>
                      <a:lnTo>
                        <a:pt x="1" y="48"/>
                      </a:lnTo>
                      <a:lnTo>
                        <a:pt x="47" y="0"/>
                      </a:lnTo>
                    </a:path>
                  </a:pathLst>
                </a:custGeom>
                <a:solidFill>
                  <a:srgbClr val="FFFFFF"/>
                </a:solidFill>
                <a:ln w="12700" cap="rnd">
                  <a:solidFill>
                    <a:srgbClr val="000000"/>
                  </a:solidFill>
                  <a:round/>
                  <a:headEnd/>
                  <a:tailEnd/>
                </a:ln>
              </p:spPr>
              <p:txBody>
                <a:bodyPr>
                  <a:prstTxWarp prst="textNoShape">
                    <a:avLst/>
                  </a:prstTxWarp>
                </a:bodyPr>
                <a:lstStyle/>
                <a:p>
                  <a:endParaRPr lang="en-US"/>
                </a:p>
              </p:txBody>
            </p:sp>
            <p:sp>
              <p:nvSpPr>
                <p:cNvPr id="86194" name="Freeform 27"/>
                <p:cNvSpPr>
                  <a:spLocks/>
                </p:cNvSpPr>
                <p:nvPr/>
              </p:nvSpPr>
              <p:spPr bwMode="auto">
                <a:xfrm>
                  <a:off x="3886" y="1319"/>
                  <a:ext cx="252" cy="35"/>
                </a:xfrm>
                <a:custGeom>
                  <a:avLst/>
                  <a:gdLst>
                    <a:gd name="T0" fmla="*/ 33 w 252"/>
                    <a:gd name="T1" fmla="*/ 0 h 35"/>
                    <a:gd name="T2" fmla="*/ 239 w 252"/>
                    <a:gd name="T3" fmla="*/ 0 h 35"/>
                    <a:gd name="T4" fmla="*/ 251 w 252"/>
                    <a:gd name="T5" fmla="*/ 34 h 35"/>
                    <a:gd name="T6" fmla="*/ 0 w 252"/>
                    <a:gd name="T7" fmla="*/ 34 h 35"/>
                    <a:gd name="T8" fmla="*/ 33 w 252"/>
                    <a:gd name="T9" fmla="*/ 0 h 35"/>
                    <a:gd name="T10" fmla="*/ 0 60000 65536"/>
                    <a:gd name="T11" fmla="*/ 0 60000 65536"/>
                    <a:gd name="T12" fmla="*/ 0 60000 65536"/>
                    <a:gd name="T13" fmla="*/ 0 60000 65536"/>
                    <a:gd name="T14" fmla="*/ 0 60000 65536"/>
                    <a:gd name="T15" fmla="*/ 0 w 252"/>
                    <a:gd name="T16" fmla="*/ 0 h 35"/>
                    <a:gd name="T17" fmla="*/ 252 w 252"/>
                    <a:gd name="T18" fmla="*/ 35 h 35"/>
                  </a:gdLst>
                  <a:ahLst/>
                  <a:cxnLst>
                    <a:cxn ang="T10">
                      <a:pos x="T0" y="T1"/>
                    </a:cxn>
                    <a:cxn ang="T11">
                      <a:pos x="T2" y="T3"/>
                    </a:cxn>
                    <a:cxn ang="T12">
                      <a:pos x="T4" y="T5"/>
                    </a:cxn>
                    <a:cxn ang="T13">
                      <a:pos x="T6" y="T7"/>
                    </a:cxn>
                    <a:cxn ang="T14">
                      <a:pos x="T8" y="T9"/>
                    </a:cxn>
                  </a:cxnLst>
                  <a:rect l="T15" t="T16" r="T17" b="T18"/>
                  <a:pathLst>
                    <a:path w="252" h="35">
                      <a:moveTo>
                        <a:pt x="33" y="0"/>
                      </a:moveTo>
                      <a:lnTo>
                        <a:pt x="239" y="0"/>
                      </a:lnTo>
                      <a:lnTo>
                        <a:pt x="251" y="34"/>
                      </a:lnTo>
                      <a:lnTo>
                        <a:pt x="0" y="34"/>
                      </a:lnTo>
                      <a:lnTo>
                        <a:pt x="33" y="0"/>
                      </a:lnTo>
                    </a:path>
                  </a:pathLst>
                </a:custGeom>
                <a:solidFill>
                  <a:srgbClr val="FFFFFF"/>
                </a:solidFill>
                <a:ln w="12700" cap="rnd">
                  <a:solidFill>
                    <a:srgbClr val="000000"/>
                  </a:solidFill>
                  <a:round/>
                  <a:headEnd/>
                  <a:tailEnd/>
                </a:ln>
              </p:spPr>
              <p:txBody>
                <a:bodyPr>
                  <a:prstTxWarp prst="textNoShape">
                    <a:avLst/>
                  </a:prstTxWarp>
                </a:bodyPr>
                <a:lstStyle/>
                <a:p>
                  <a:endParaRPr lang="en-US"/>
                </a:p>
              </p:txBody>
            </p:sp>
            <p:sp>
              <p:nvSpPr>
                <p:cNvPr id="86195" name="Freeform 28"/>
                <p:cNvSpPr>
                  <a:spLocks/>
                </p:cNvSpPr>
                <p:nvPr/>
              </p:nvSpPr>
              <p:spPr bwMode="auto">
                <a:xfrm>
                  <a:off x="4144" y="1319"/>
                  <a:ext cx="77" cy="35"/>
                </a:xfrm>
                <a:custGeom>
                  <a:avLst/>
                  <a:gdLst>
                    <a:gd name="T0" fmla="*/ 0 w 77"/>
                    <a:gd name="T1" fmla="*/ 0 h 35"/>
                    <a:gd name="T2" fmla="*/ 45 w 77"/>
                    <a:gd name="T3" fmla="*/ 0 h 35"/>
                    <a:gd name="T4" fmla="*/ 76 w 77"/>
                    <a:gd name="T5" fmla="*/ 34 h 35"/>
                    <a:gd name="T6" fmla="*/ 14 w 77"/>
                    <a:gd name="T7" fmla="*/ 34 h 35"/>
                    <a:gd name="T8" fmla="*/ 0 w 77"/>
                    <a:gd name="T9" fmla="*/ 0 h 35"/>
                    <a:gd name="T10" fmla="*/ 0 60000 65536"/>
                    <a:gd name="T11" fmla="*/ 0 60000 65536"/>
                    <a:gd name="T12" fmla="*/ 0 60000 65536"/>
                    <a:gd name="T13" fmla="*/ 0 60000 65536"/>
                    <a:gd name="T14" fmla="*/ 0 60000 65536"/>
                    <a:gd name="T15" fmla="*/ 0 w 77"/>
                    <a:gd name="T16" fmla="*/ 0 h 35"/>
                    <a:gd name="T17" fmla="*/ 77 w 77"/>
                    <a:gd name="T18" fmla="*/ 35 h 35"/>
                  </a:gdLst>
                  <a:ahLst/>
                  <a:cxnLst>
                    <a:cxn ang="T10">
                      <a:pos x="T0" y="T1"/>
                    </a:cxn>
                    <a:cxn ang="T11">
                      <a:pos x="T2" y="T3"/>
                    </a:cxn>
                    <a:cxn ang="T12">
                      <a:pos x="T4" y="T5"/>
                    </a:cxn>
                    <a:cxn ang="T13">
                      <a:pos x="T6" y="T7"/>
                    </a:cxn>
                    <a:cxn ang="T14">
                      <a:pos x="T8" y="T9"/>
                    </a:cxn>
                  </a:cxnLst>
                  <a:rect l="T15" t="T16" r="T17" b="T18"/>
                  <a:pathLst>
                    <a:path w="77" h="35">
                      <a:moveTo>
                        <a:pt x="0" y="0"/>
                      </a:moveTo>
                      <a:lnTo>
                        <a:pt x="45" y="0"/>
                      </a:lnTo>
                      <a:lnTo>
                        <a:pt x="76" y="34"/>
                      </a:lnTo>
                      <a:lnTo>
                        <a:pt x="14" y="34"/>
                      </a:lnTo>
                      <a:lnTo>
                        <a:pt x="0" y="0"/>
                      </a:lnTo>
                    </a:path>
                  </a:pathLst>
                </a:custGeom>
                <a:solidFill>
                  <a:srgbClr val="FFFFFF"/>
                </a:solidFill>
                <a:ln w="12700" cap="rnd">
                  <a:solidFill>
                    <a:srgbClr val="000000"/>
                  </a:solidFill>
                  <a:round/>
                  <a:headEnd/>
                  <a:tailEnd/>
                </a:ln>
              </p:spPr>
              <p:txBody>
                <a:bodyPr>
                  <a:prstTxWarp prst="textNoShape">
                    <a:avLst/>
                  </a:prstTxWarp>
                </a:bodyPr>
                <a:lstStyle/>
                <a:p>
                  <a:endParaRPr lang="en-US"/>
                </a:p>
              </p:txBody>
            </p:sp>
          </p:grpSp>
          <p:grpSp>
            <p:nvGrpSpPr>
              <p:cNvPr id="11" name="Group 29"/>
              <p:cNvGrpSpPr>
                <a:grpSpLocks/>
              </p:cNvGrpSpPr>
              <p:nvPr/>
            </p:nvGrpSpPr>
            <p:grpSpPr bwMode="auto">
              <a:xfrm>
                <a:off x="3929" y="1087"/>
                <a:ext cx="248" cy="166"/>
                <a:chOff x="3929" y="1087"/>
                <a:chExt cx="248" cy="166"/>
              </a:xfrm>
            </p:grpSpPr>
            <p:sp>
              <p:nvSpPr>
                <p:cNvPr id="86186" name="Rectangle 30"/>
                <p:cNvSpPr>
                  <a:spLocks noChangeArrowheads="1"/>
                </p:cNvSpPr>
                <p:nvPr/>
              </p:nvSpPr>
              <p:spPr bwMode="auto">
                <a:xfrm>
                  <a:off x="3929" y="1087"/>
                  <a:ext cx="248" cy="166"/>
                </a:xfrm>
                <a:prstGeom prst="rect">
                  <a:avLst/>
                </a:prstGeom>
                <a:solidFill>
                  <a:srgbClr val="FFFFFF"/>
                </a:solidFill>
                <a:ln w="12700">
                  <a:solidFill>
                    <a:srgbClr val="000000"/>
                  </a:solidFill>
                  <a:miter lim="800000"/>
                  <a:headEnd/>
                  <a:tailEnd/>
                </a:ln>
              </p:spPr>
              <p:txBody>
                <a:bodyPr wrap="none" anchor="ctr">
                  <a:prstTxWarp prst="textNoShape">
                    <a:avLst/>
                  </a:prstTxWarp>
                </a:bodyPr>
                <a:lstStyle/>
                <a:p>
                  <a:endParaRPr lang="en-US"/>
                </a:p>
              </p:txBody>
            </p:sp>
            <p:sp>
              <p:nvSpPr>
                <p:cNvPr id="86187" name="Rectangle 31"/>
                <p:cNvSpPr>
                  <a:spLocks noChangeArrowheads="1"/>
                </p:cNvSpPr>
                <p:nvPr/>
              </p:nvSpPr>
              <p:spPr bwMode="auto">
                <a:xfrm>
                  <a:off x="3945" y="1102"/>
                  <a:ext cx="213" cy="138"/>
                </a:xfrm>
                <a:prstGeom prst="rect">
                  <a:avLst/>
                </a:prstGeom>
                <a:solidFill>
                  <a:srgbClr val="1050FF"/>
                </a:solidFill>
                <a:ln w="12700">
                  <a:solidFill>
                    <a:srgbClr val="000000"/>
                  </a:solidFill>
                  <a:miter lim="800000"/>
                  <a:headEnd/>
                  <a:tailEnd/>
                </a:ln>
              </p:spPr>
              <p:txBody>
                <a:bodyPr wrap="none" anchor="ctr">
                  <a:prstTxWarp prst="textNoShape">
                    <a:avLst/>
                  </a:prstTxWarp>
                </a:bodyPr>
                <a:lstStyle/>
                <a:p>
                  <a:endParaRPr lang="en-US"/>
                </a:p>
              </p:txBody>
            </p:sp>
            <p:sp>
              <p:nvSpPr>
                <p:cNvPr id="86188" name="Rectangle 32"/>
                <p:cNvSpPr>
                  <a:spLocks noChangeArrowheads="1"/>
                </p:cNvSpPr>
                <p:nvPr/>
              </p:nvSpPr>
              <p:spPr bwMode="auto">
                <a:xfrm>
                  <a:off x="4131" y="1102"/>
                  <a:ext cx="26" cy="138"/>
                </a:xfrm>
                <a:prstGeom prst="rect">
                  <a:avLst/>
                </a:prstGeom>
                <a:solidFill>
                  <a:srgbClr val="FFFFFF"/>
                </a:solidFill>
                <a:ln w="12700">
                  <a:solidFill>
                    <a:srgbClr val="000000"/>
                  </a:solidFill>
                  <a:miter lim="800000"/>
                  <a:headEnd/>
                  <a:tailEnd/>
                </a:ln>
              </p:spPr>
              <p:txBody>
                <a:bodyPr wrap="none" anchor="ctr">
                  <a:prstTxWarp prst="textNoShape">
                    <a:avLst/>
                  </a:prstTxWarp>
                </a:bodyPr>
                <a:lstStyle/>
                <a:p>
                  <a:endParaRPr lang="en-US"/>
                </a:p>
              </p:txBody>
            </p:sp>
            <p:sp>
              <p:nvSpPr>
                <p:cNvPr id="86189" name="Rectangle 33"/>
                <p:cNvSpPr>
                  <a:spLocks noChangeArrowheads="1"/>
                </p:cNvSpPr>
                <p:nvPr/>
              </p:nvSpPr>
              <p:spPr bwMode="auto">
                <a:xfrm>
                  <a:off x="4141" y="1109"/>
                  <a:ext cx="15" cy="9"/>
                </a:xfrm>
                <a:prstGeom prst="rect">
                  <a:avLst/>
                </a:prstGeom>
                <a:solidFill>
                  <a:srgbClr val="FFFFFF"/>
                </a:solidFill>
                <a:ln w="12700">
                  <a:solidFill>
                    <a:srgbClr val="000000"/>
                  </a:solidFill>
                  <a:miter lim="800000"/>
                  <a:headEnd/>
                  <a:tailEnd/>
                </a:ln>
              </p:spPr>
              <p:txBody>
                <a:bodyPr wrap="none" anchor="ctr">
                  <a:prstTxWarp prst="textNoShape">
                    <a:avLst/>
                  </a:prstTxWarp>
                </a:bodyPr>
                <a:lstStyle/>
                <a:p>
                  <a:endParaRPr lang="en-US"/>
                </a:p>
              </p:txBody>
            </p:sp>
            <p:sp>
              <p:nvSpPr>
                <p:cNvPr id="86190" name="Oval 34"/>
                <p:cNvSpPr>
                  <a:spLocks noChangeArrowheads="1"/>
                </p:cNvSpPr>
                <p:nvPr/>
              </p:nvSpPr>
              <p:spPr bwMode="auto">
                <a:xfrm>
                  <a:off x="4141" y="1172"/>
                  <a:ext cx="15" cy="8"/>
                </a:xfrm>
                <a:prstGeom prst="ellipse">
                  <a:avLst/>
                </a:prstGeom>
                <a:solidFill>
                  <a:srgbClr val="FFFFFF"/>
                </a:solidFill>
                <a:ln w="12700">
                  <a:solidFill>
                    <a:srgbClr val="000000"/>
                  </a:solidFill>
                  <a:round/>
                  <a:headEnd/>
                  <a:tailEnd/>
                </a:ln>
              </p:spPr>
              <p:txBody>
                <a:bodyPr wrap="none" anchor="ctr">
                  <a:prstTxWarp prst="textNoShape">
                    <a:avLst/>
                  </a:prstTxWarp>
                </a:bodyPr>
                <a:lstStyle/>
                <a:p>
                  <a:endParaRPr lang="en-US"/>
                </a:p>
              </p:txBody>
            </p:sp>
            <p:sp>
              <p:nvSpPr>
                <p:cNvPr id="86191" name="Oval 35"/>
                <p:cNvSpPr>
                  <a:spLocks noChangeArrowheads="1"/>
                </p:cNvSpPr>
                <p:nvPr/>
              </p:nvSpPr>
              <p:spPr bwMode="auto">
                <a:xfrm>
                  <a:off x="4141" y="1197"/>
                  <a:ext cx="15" cy="9"/>
                </a:xfrm>
                <a:prstGeom prst="ellipse">
                  <a:avLst/>
                </a:prstGeom>
                <a:solidFill>
                  <a:srgbClr val="FFFFFF"/>
                </a:solidFill>
                <a:ln w="12700">
                  <a:solidFill>
                    <a:srgbClr val="000000"/>
                  </a:solidFill>
                  <a:round/>
                  <a:headEnd/>
                  <a:tailEnd/>
                </a:ln>
              </p:spPr>
              <p:txBody>
                <a:bodyPr wrap="none" anchor="ctr">
                  <a:prstTxWarp prst="textNoShape">
                    <a:avLst/>
                  </a:prstTxWarp>
                </a:bodyPr>
                <a:lstStyle/>
                <a:p>
                  <a:endParaRPr lang="en-US"/>
                </a:p>
              </p:txBody>
            </p:sp>
            <p:sp>
              <p:nvSpPr>
                <p:cNvPr id="86192" name="Oval 36"/>
                <p:cNvSpPr>
                  <a:spLocks noChangeArrowheads="1"/>
                </p:cNvSpPr>
                <p:nvPr/>
              </p:nvSpPr>
              <p:spPr bwMode="auto">
                <a:xfrm>
                  <a:off x="4141" y="1224"/>
                  <a:ext cx="15" cy="9"/>
                </a:xfrm>
                <a:prstGeom prst="ellipse">
                  <a:avLst/>
                </a:prstGeom>
                <a:solidFill>
                  <a:srgbClr val="FFFFFF"/>
                </a:solidFill>
                <a:ln w="12700">
                  <a:solidFill>
                    <a:srgbClr val="000000"/>
                  </a:solidFill>
                  <a:round/>
                  <a:headEnd/>
                  <a:tailEnd/>
                </a:ln>
              </p:spPr>
              <p:txBody>
                <a:bodyPr wrap="none" anchor="ctr">
                  <a:prstTxWarp prst="textNoShape">
                    <a:avLst/>
                  </a:prstTxWarp>
                </a:bodyPr>
                <a:lstStyle/>
                <a:p>
                  <a:endParaRPr lang="en-US"/>
                </a:p>
              </p:txBody>
            </p:sp>
          </p:grpSp>
        </p:grpSp>
        <p:sp>
          <p:nvSpPr>
            <p:cNvPr id="86182" name="Rectangle 37"/>
            <p:cNvSpPr>
              <a:spLocks noChangeArrowheads="1"/>
            </p:cNvSpPr>
            <p:nvPr/>
          </p:nvSpPr>
          <p:spPr bwMode="auto">
            <a:xfrm>
              <a:off x="3617" y="1355"/>
              <a:ext cx="1045" cy="425"/>
            </a:xfrm>
            <a:prstGeom prst="rect">
              <a:avLst/>
            </a:prstGeom>
            <a:noFill/>
            <a:ln w="9525">
              <a:noFill/>
              <a:miter lim="800000"/>
              <a:headEnd/>
              <a:tailEnd/>
            </a:ln>
          </p:spPr>
          <p:txBody>
            <a:bodyPr wrap="none" lIns="92075" tIns="46038" rIns="92075" bIns="46038">
              <a:prstTxWarp prst="textNoShape">
                <a:avLst/>
              </a:prstTxWarp>
              <a:spAutoFit/>
            </a:bodyPr>
            <a:lstStyle/>
            <a:p>
              <a:pPr>
                <a:lnSpc>
                  <a:spcPct val="100000"/>
                </a:lnSpc>
                <a:spcAft>
                  <a:spcPct val="0"/>
                </a:spcAft>
                <a:buClrTx/>
              </a:pPr>
              <a:r>
                <a:rPr lang="en-US">
                  <a:latin typeface="Times New Roman" charset="0"/>
                </a:rPr>
                <a:t>Business APPS</a:t>
              </a:r>
            </a:p>
            <a:p>
              <a:pPr>
                <a:lnSpc>
                  <a:spcPct val="100000"/>
                </a:lnSpc>
                <a:spcAft>
                  <a:spcPct val="0"/>
                </a:spcAft>
                <a:buClrTx/>
              </a:pPr>
              <a:r>
                <a:rPr lang="en-US">
                  <a:latin typeface="Times New Roman" charset="0"/>
                </a:rPr>
                <a:t>DMZ</a:t>
              </a:r>
            </a:p>
          </p:txBody>
        </p:sp>
      </p:grpSp>
      <p:sp>
        <p:nvSpPr>
          <p:cNvPr id="86030" name="Line 38"/>
          <p:cNvSpPr>
            <a:spLocks noChangeShapeType="1"/>
          </p:cNvSpPr>
          <p:nvPr/>
        </p:nvSpPr>
        <p:spPr bwMode="auto">
          <a:xfrm>
            <a:off x="3886200" y="2514600"/>
            <a:ext cx="1524000" cy="1828800"/>
          </a:xfrm>
          <a:prstGeom prst="line">
            <a:avLst/>
          </a:prstGeom>
          <a:noFill/>
          <a:ln w="12700">
            <a:solidFill>
              <a:schemeClr val="tx1"/>
            </a:solidFill>
            <a:round/>
            <a:headEnd type="none" w="sm" len="sm"/>
            <a:tailEnd type="none" w="sm" len="sm"/>
          </a:ln>
        </p:spPr>
        <p:txBody>
          <a:bodyPr wrap="none" anchor="ctr">
            <a:prstTxWarp prst="textNoShape">
              <a:avLst/>
            </a:prstTxWarp>
          </a:bodyPr>
          <a:lstStyle/>
          <a:p>
            <a:endParaRPr lang="en-US"/>
          </a:p>
        </p:txBody>
      </p:sp>
      <p:sp>
        <p:nvSpPr>
          <p:cNvPr id="86031" name="Line 39"/>
          <p:cNvSpPr>
            <a:spLocks noChangeShapeType="1"/>
          </p:cNvSpPr>
          <p:nvPr/>
        </p:nvSpPr>
        <p:spPr bwMode="auto">
          <a:xfrm>
            <a:off x="2438400" y="2286000"/>
            <a:ext cx="2895600" cy="2209800"/>
          </a:xfrm>
          <a:prstGeom prst="line">
            <a:avLst/>
          </a:prstGeom>
          <a:noFill/>
          <a:ln w="12700">
            <a:solidFill>
              <a:schemeClr val="tx1"/>
            </a:solidFill>
            <a:round/>
            <a:headEnd type="none" w="sm" len="sm"/>
            <a:tailEnd type="none" w="sm" len="sm"/>
          </a:ln>
        </p:spPr>
        <p:txBody>
          <a:bodyPr wrap="none" anchor="ctr">
            <a:prstTxWarp prst="textNoShape">
              <a:avLst/>
            </a:prstTxWarp>
          </a:bodyPr>
          <a:lstStyle/>
          <a:p>
            <a:endParaRPr lang="en-US"/>
          </a:p>
        </p:txBody>
      </p:sp>
      <p:grpSp>
        <p:nvGrpSpPr>
          <p:cNvPr id="12" name="Group 40"/>
          <p:cNvGrpSpPr>
            <a:grpSpLocks/>
          </p:cNvGrpSpPr>
          <p:nvPr/>
        </p:nvGrpSpPr>
        <p:grpSpPr bwMode="auto">
          <a:xfrm>
            <a:off x="712788" y="5095875"/>
            <a:ext cx="1033462" cy="862013"/>
            <a:chOff x="3354" y="2026"/>
            <a:chExt cx="625" cy="548"/>
          </a:xfrm>
        </p:grpSpPr>
        <p:graphicFrame>
          <p:nvGraphicFramePr>
            <p:cNvPr id="86023" name="Object 7"/>
            <p:cNvGraphicFramePr>
              <a:graphicFrameLocks/>
            </p:cNvGraphicFramePr>
            <p:nvPr/>
          </p:nvGraphicFramePr>
          <p:xfrm>
            <a:off x="3426" y="2026"/>
            <a:ext cx="241" cy="170"/>
          </p:xfrm>
          <a:graphic>
            <a:graphicData uri="http://schemas.openxmlformats.org/presentationml/2006/ole">
              <mc:AlternateContent xmlns:mc="http://schemas.openxmlformats.org/markup-compatibility/2006">
                <mc:Choice xmlns:v="urn:schemas-microsoft-com:vml" Requires="v">
                  <p:oleObj spid="_x0000_s96334" name="Document" r:id="rId4" imgW="696600" imgH="618840" progId="Word.Document.8">
                    <p:embed/>
                  </p:oleObj>
                </mc:Choice>
                <mc:Fallback>
                  <p:oleObj name="Document" r:id="rId4" imgW="696600" imgH="618840" progId="Word.Document.8">
                    <p:embed/>
                    <p:pic>
                      <p:nvPicPr>
                        <p:cNvPr id="0" name="Picture 7"/>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426" y="2026"/>
                          <a:ext cx="241" cy="17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oleObj>
                </mc:Fallback>
              </mc:AlternateContent>
            </a:graphicData>
          </a:graphic>
        </p:graphicFrame>
        <p:graphicFrame>
          <p:nvGraphicFramePr>
            <p:cNvPr id="86024" name="Object 8"/>
            <p:cNvGraphicFramePr>
              <a:graphicFrameLocks/>
            </p:cNvGraphicFramePr>
            <p:nvPr/>
          </p:nvGraphicFramePr>
          <p:xfrm>
            <a:off x="3376" y="2119"/>
            <a:ext cx="242" cy="170"/>
          </p:xfrm>
          <a:graphic>
            <a:graphicData uri="http://schemas.openxmlformats.org/presentationml/2006/ole">
              <mc:AlternateContent xmlns:mc="http://schemas.openxmlformats.org/markup-compatibility/2006">
                <mc:Choice xmlns:v="urn:schemas-microsoft-com:vml" Requires="v">
                  <p:oleObj spid="_x0000_s96335" name="Document" r:id="rId6" imgW="696600" imgH="618840" progId="Word.Document.8">
                    <p:embed/>
                  </p:oleObj>
                </mc:Choice>
                <mc:Fallback>
                  <p:oleObj name="Document" r:id="rId6" imgW="696600" imgH="618840" progId="Word.Document.8">
                    <p:embed/>
                    <p:pic>
                      <p:nvPicPr>
                        <p:cNvPr id="0" name="Picture 8"/>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376" y="2119"/>
                          <a:ext cx="242" cy="17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oleObj>
                </mc:Fallback>
              </mc:AlternateContent>
            </a:graphicData>
          </a:graphic>
        </p:graphicFrame>
        <p:graphicFrame>
          <p:nvGraphicFramePr>
            <p:cNvPr id="86025" name="Object 9"/>
            <p:cNvGraphicFramePr>
              <a:graphicFrameLocks/>
            </p:cNvGraphicFramePr>
            <p:nvPr/>
          </p:nvGraphicFramePr>
          <p:xfrm>
            <a:off x="3535" y="2081"/>
            <a:ext cx="242" cy="170"/>
          </p:xfrm>
          <a:graphic>
            <a:graphicData uri="http://schemas.openxmlformats.org/presentationml/2006/ole">
              <mc:AlternateContent xmlns:mc="http://schemas.openxmlformats.org/markup-compatibility/2006">
                <mc:Choice xmlns:v="urn:schemas-microsoft-com:vml" Requires="v">
                  <p:oleObj spid="_x0000_s96336" name="Document" r:id="rId7" imgW="696600" imgH="618840" progId="Word.Document.8">
                    <p:embed/>
                  </p:oleObj>
                </mc:Choice>
                <mc:Fallback>
                  <p:oleObj name="Document" r:id="rId7" imgW="696600" imgH="618840" progId="Word.Document.8">
                    <p:embed/>
                    <p:pic>
                      <p:nvPicPr>
                        <p:cNvPr id="0" name="Picture 9"/>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535" y="2081"/>
                          <a:ext cx="242" cy="17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oleObj>
                </mc:Fallback>
              </mc:AlternateContent>
            </a:graphicData>
          </a:graphic>
        </p:graphicFrame>
        <p:graphicFrame>
          <p:nvGraphicFramePr>
            <p:cNvPr id="86026" name="Object 10"/>
            <p:cNvGraphicFramePr>
              <a:graphicFrameLocks/>
            </p:cNvGraphicFramePr>
            <p:nvPr/>
          </p:nvGraphicFramePr>
          <p:xfrm>
            <a:off x="3563" y="2130"/>
            <a:ext cx="241" cy="170"/>
          </p:xfrm>
          <a:graphic>
            <a:graphicData uri="http://schemas.openxmlformats.org/presentationml/2006/ole">
              <mc:AlternateContent xmlns:mc="http://schemas.openxmlformats.org/markup-compatibility/2006">
                <mc:Choice xmlns:v="urn:schemas-microsoft-com:vml" Requires="v">
                  <p:oleObj spid="_x0000_s96337" name="Document" r:id="rId8" imgW="696600" imgH="618840" progId="Word.Document.8">
                    <p:embed/>
                  </p:oleObj>
                </mc:Choice>
                <mc:Fallback>
                  <p:oleObj name="Document" r:id="rId8" imgW="696600" imgH="618840" progId="Word.Document.8">
                    <p:embed/>
                    <p:pic>
                      <p:nvPicPr>
                        <p:cNvPr id="0" name="Picture 10"/>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563" y="2130"/>
                          <a:ext cx="241" cy="17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oleObj>
                </mc:Fallback>
              </mc:AlternateContent>
            </a:graphicData>
          </a:graphic>
        </p:graphicFrame>
        <p:graphicFrame>
          <p:nvGraphicFramePr>
            <p:cNvPr id="86027" name="Object 11"/>
            <p:cNvGraphicFramePr>
              <a:graphicFrameLocks/>
            </p:cNvGraphicFramePr>
            <p:nvPr/>
          </p:nvGraphicFramePr>
          <p:xfrm>
            <a:off x="3453" y="2179"/>
            <a:ext cx="242" cy="170"/>
          </p:xfrm>
          <a:graphic>
            <a:graphicData uri="http://schemas.openxmlformats.org/presentationml/2006/ole">
              <mc:AlternateContent xmlns:mc="http://schemas.openxmlformats.org/markup-compatibility/2006">
                <mc:Choice xmlns:v="urn:schemas-microsoft-com:vml" Requires="v">
                  <p:oleObj spid="_x0000_s96338" name="Document" r:id="rId9" imgW="696600" imgH="618840" progId="Word.Document.8">
                    <p:embed/>
                  </p:oleObj>
                </mc:Choice>
                <mc:Fallback>
                  <p:oleObj name="Document" r:id="rId9" imgW="696600" imgH="618840" progId="Word.Document.8">
                    <p:embed/>
                    <p:pic>
                      <p:nvPicPr>
                        <p:cNvPr id="0" name="Picture 11"/>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453" y="2179"/>
                          <a:ext cx="242" cy="17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oleObj>
                </mc:Fallback>
              </mc:AlternateContent>
            </a:graphicData>
          </a:graphic>
        </p:graphicFrame>
        <p:sp>
          <p:nvSpPr>
            <p:cNvPr id="86180" name="Rectangle 46"/>
            <p:cNvSpPr>
              <a:spLocks noChangeArrowheads="1"/>
            </p:cNvSpPr>
            <p:nvPr/>
          </p:nvSpPr>
          <p:spPr bwMode="auto">
            <a:xfrm>
              <a:off x="3354" y="2341"/>
              <a:ext cx="625" cy="233"/>
            </a:xfrm>
            <a:prstGeom prst="rect">
              <a:avLst/>
            </a:prstGeom>
            <a:noFill/>
            <a:ln w="9525">
              <a:noFill/>
              <a:miter lim="800000"/>
              <a:headEnd/>
              <a:tailEnd/>
            </a:ln>
          </p:spPr>
          <p:txBody>
            <a:bodyPr lIns="92075" tIns="46038" rIns="92075" bIns="46038">
              <a:prstTxWarp prst="textNoShape">
                <a:avLst/>
              </a:prstTxWarp>
              <a:spAutoFit/>
            </a:bodyPr>
            <a:lstStyle/>
            <a:p>
              <a:pPr>
                <a:lnSpc>
                  <a:spcPct val="100000"/>
                </a:lnSpc>
                <a:spcAft>
                  <a:spcPct val="0"/>
                </a:spcAft>
                <a:buClrTx/>
              </a:pPr>
              <a:r>
                <a:rPr lang="en-US">
                  <a:latin typeface="Times New Roman" charset="0"/>
                </a:rPr>
                <a:t>Users</a:t>
              </a:r>
            </a:p>
          </p:txBody>
        </p:sp>
      </p:grpSp>
      <p:grpSp>
        <p:nvGrpSpPr>
          <p:cNvPr id="13" name="Group 47"/>
          <p:cNvGrpSpPr>
            <a:grpSpLocks/>
          </p:cNvGrpSpPr>
          <p:nvPr/>
        </p:nvGrpSpPr>
        <p:grpSpPr bwMode="auto">
          <a:xfrm>
            <a:off x="712788" y="4041775"/>
            <a:ext cx="1033462" cy="860425"/>
            <a:chOff x="3960" y="2026"/>
            <a:chExt cx="625" cy="550"/>
          </a:xfrm>
        </p:grpSpPr>
        <p:graphicFrame>
          <p:nvGraphicFramePr>
            <p:cNvPr id="86018" name="Object 2"/>
            <p:cNvGraphicFramePr>
              <a:graphicFrameLocks/>
            </p:cNvGraphicFramePr>
            <p:nvPr/>
          </p:nvGraphicFramePr>
          <p:xfrm>
            <a:off x="4032" y="2026"/>
            <a:ext cx="241" cy="170"/>
          </p:xfrm>
          <a:graphic>
            <a:graphicData uri="http://schemas.openxmlformats.org/presentationml/2006/ole">
              <mc:AlternateContent xmlns:mc="http://schemas.openxmlformats.org/markup-compatibility/2006">
                <mc:Choice xmlns:v="urn:schemas-microsoft-com:vml" Requires="v">
                  <p:oleObj spid="_x0000_s96339" name="Document" r:id="rId10" imgW="696600" imgH="618840" progId="Word.Document.8">
                    <p:embed/>
                  </p:oleObj>
                </mc:Choice>
                <mc:Fallback>
                  <p:oleObj name="Document" r:id="rId10" imgW="696600" imgH="618840" progId="Word.Document.8">
                    <p:embed/>
                    <p:pic>
                      <p:nvPicPr>
                        <p:cNvPr id="0" name="Picture 2"/>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032" y="2026"/>
                          <a:ext cx="241" cy="17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oleObj>
                </mc:Fallback>
              </mc:AlternateContent>
            </a:graphicData>
          </a:graphic>
        </p:graphicFrame>
        <p:graphicFrame>
          <p:nvGraphicFramePr>
            <p:cNvPr id="86019" name="Object 3"/>
            <p:cNvGraphicFramePr>
              <a:graphicFrameLocks/>
            </p:cNvGraphicFramePr>
            <p:nvPr/>
          </p:nvGraphicFramePr>
          <p:xfrm>
            <a:off x="3982" y="2119"/>
            <a:ext cx="242" cy="170"/>
          </p:xfrm>
          <a:graphic>
            <a:graphicData uri="http://schemas.openxmlformats.org/presentationml/2006/ole">
              <mc:AlternateContent xmlns:mc="http://schemas.openxmlformats.org/markup-compatibility/2006">
                <mc:Choice xmlns:v="urn:schemas-microsoft-com:vml" Requires="v">
                  <p:oleObj spid="_x0000_s96340" name="Document" r:id="rId11" imgW="696600" imgH="618840" progId="Word.Document.8">
                    <p:embed/>
                  </p:oleObj>
                </mc:Choice>
                <mc:Fallback>
                  <p:oleObj name="Document" r:id="rId11" imgW="696600" imgH="618840" progId="Word.Document.8">
                    <p:embed/>
                    <p:pic>
                      <p:nvPicPr>
                        <p:cNvPr id="0" name="Picture 3"/>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982" y="2119"/>
                          <a:ext cx="242" cy="17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oleObj>
                </mc:Fallback>
              </mc:AlternateContent>
            </a:graphicData>
          </a:graphic>
        </p:graphicFrame>
        <p:graphicFrame>
          <p:nvGraphicFramePr>
            <p:cNvPr id="86020" name="Object 4"/>
            <p:cNvGraphicFramePr>
              <a:graphicFrameLocks/>
            </p:cNvGraphicFramePr>
            <p:nvPr/>
          </p:nvGraphicFramePr>
          <p:xfrm>
            <a:off x="4141" y="2081"/>
            <a:ext cx="242" cy="170"/>
          </p:xfrm>
          <a:graphic>
            <a:graphicData uri="http://schemas.openxmlformats.org/presentationml/2006/ole">
              <mc:AlternateContent xmlns:mc="http://schemas.openxmlformats.org/markup-compatibility/2006">
                <mc:Choice xmlns:v="urn:schemas-microsoft-com:vml" Requires="v">
                  <p:oleObj spid="_x0000_s96341" name="Document" r:id="rId12" imgW="696600" imgH="618840" progId="Word.Document.8">
                    <p:embed/>
                  </p:oleObj>
                </mc:Choice>
                <mc:Fallback>
                  <p:oleObj name="Document" r:id="rId12" imgW="696600" imgH="618840" progId="Word.Document.8">
                    <p:embed/>
                    <p:pic>
                      <p:nvPicPr>
                        <p:cNvPr id="0" name="Picture 4"/>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141" y="2081"/>
                          <a:ext cx="242" cy="17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oleObj>
                </mc:Fallback>
              </mc:AlternateContent>
            </a:graphicData>
          </a:graphic>
        </p:graphicFrame>
        <p:graphicFrame>
          <p:nvGraphicFramePr>
            <p:cNvPr id="86021" name="Object 5"/>
            <p:cNvGraphicFramePr>
              <a:graphicFrameLocks/>
            </p:cNvGraphicFramePr>
            <p:nvPr/>
          </p:nvGraphicFramePr>
          <p:xfrm>
            <a:off x="4169" y="2130"/>
            <a:ext cx="241" cy="170"/>
          </p:xfrm>
          <a:graphic>
            <a:graphicData uri="http://schemas.openxmlformats.org/presentationml/2006/ole">
              <mc:AlternateContent xmlns:mc="http://schemas.openxmlformats.org/markup-compatibility/2006">
                <mc:Choice xmlns:v="urn:schemas-microsoft-com:vml" Requires="v">
                  <p:oleObj spid="_x0000_s96342" name="Document" r:id="rId13" imgW="696600" imgH="618840" progId="Word.Document.8">
                    <p:embed/>
                  </p:oleObj>
                </mc:Choice>
                <mc:Fallback>
                  <p:oleObj name="Document" r:id="rId13" imgW="696600" imgH="618840" progId="Word.Document.8">
                    <p:embed/>
                    <p:pic>
                      <p:nvPicPr>
                        <p:cNvPr id="0" name="Picture 5"/>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169" y="2130"/>
                          <a:ext cx="241" cy="17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oleObj>
                </mc:Fallback>
              </mc:AlternateContent>
            </a:graphicData>
          </a:graphic>
        </p:graphicFrame>
        <p:graphicFrame>
          <p:nvGraphicFramePr>
            <p:cNvPr id="86022" name="Object 6"/>
            <p:cNvGraphicFramePr>
              <a:graphicFrameLocks/>
            </p:cNvGraphicFramePr>
            <p:nvPr/>
          </p:nvGraphicFramePr>
          <p:xfrm>
            <a:off x="4059" y="2179"/>
            <a:ext cx="242" cy="170"/>
          </p:xfrm>
          <a:graphic>
            <a:graphicData uri="http://schemas.openxmlformats.org/presentationml/2006/ole">
              <mc:AlternateContent xmlns:mc="http://schemas.openxmlformats.org/markup-compatibility/2006">
                <mc:Choice xmlns:v="urn:schemas-microsoft-com:vml" Requires="v">
                  <p:oleObj spid="_x0000_s96343" name="Document" r:id="rId14" imgW="696600" imgH="618840" progId="Word.Document.8">
                    <p:embed/>
                  </p:oleObj>
                </mc:Choice>
                <mc:Fallback>
                  <p:oleObj name="Document" r:id="rId14" imgW="696600" imgH="618840" progId="Word.Document.8">
                    <p:embed/>
                    <p:pic>
                      <p:nvPicPr>
                        <p:cNvPr id="0" name="Picture 6"/>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059" y="2179"/>
                          <a:ext cx="242" cy="17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oleObj>
                </mc:Fallback>
              </mc:AlternateContent>
            </a:graphicData>
          </a:graphic>
        </p:graphicFrame>
        <p:sp>
          <p:nvSpPr>
            <p:cNvPr id="86179" name="Rectangle 53"/>
            <p:cNvSpPr>
              <a:spLocks noChangeArrowheads="1"/>
            </p:cNvSpPr>
            <p:nvPr/>
          </p:nvSpPr>
          <p:spPr bwMode="auto">
            <a:xfrm>
              <a:off x="3960" y="2342"/>
              <a:ext cx="625" cy="234"/>
            </a:xfrm>
            <a:prstGeom prst="rect">
              <a:avLst/>
            </a:prstGeom>
            <a:noFill/>
            <a:ln w="9525">
              <a:noFill/>
              <a:miter lim="800000"/>
              <a:headEnd/>
              <a:tailEnd/>
            </a:ln>
          </p:spPr>
          <p:txBody>
            <a:bodyPr lIns="92075" tIns="46038" rIns="92075" bIns="46038">
              <a:prstTxWarp prst="textNoShape">
                <a:avLst/>
              </a:prstTxWarp>
              <a:spAutoFit/>
            </a:bodyPr>
            <a:lstStyle/>
            <a:p>
              <a:pPr>
                <a:lnSpc>
                  <a:spcPct val="100000"/>
                </a:lnSpc>
                <a:spcAft>
                  <a:spcPct val="0"/>
                </a:spcAft>
                <a:buClrTx/>
              </a:pPr>
              <a:r>
                <a:rPr lang="en-US">
                  <a:latin typeface="Times New Roman" charset="0"/>
                </a:rPr>
                <a:t>Internal</a:t>
              </a:r>
            </a:p>
          </p:txBody>
        </p:sp>
      </p:grpSp>
      <p:grpSp>
        <p:nvGrpSpPr>
          <p:cNvPr id="14" name="Group 54"/>
          <p:cNvGrpSpPr>
            <a:grpSpLocks/>
          </p:cNvGrpSpPr>
          <p:nvPr/>
        </p:nvGrpSpPr>
        <p:grpSpPr bwMode="auto">
          <a:xfrm>
            <a:off x="4833938" y="4267200"/>
            <a:ext cx="1160462" cy="971550"/>
            <a:chOff x="1426" y="2976"/>
            <a:chExt cx="703" cy="617"/>
          </a:xfrm>
        </p:grpSpPr>
        <p:sp>
          <p:nvSpPr>
            <p:cNvPr id="86175" name="Rectangle 55"/>
            <p:cNvSpPr>
              <a:spLocks noChangeArrowheads="1"/>
            </p:cNvSpPr>
            <p:nvPr/>
          </p:nvSpPr>
          <p:spPr bwMode="auto">
            <a:xfrm>
              <a:off x="1426" y="3360"/>
              <a:ext cx="703" cy="233"/>
            </a:xfrm>
            <a:prstGeom prst="rect">
              <a:avLst/>
            </a:prstGeom>
            <a:noFill/>
            <a:ln w="9525">
              <a:noFill/>
              <a:miter lim="800000"/>
              <a:headEnd/>
              <a:tailEnd/>
            </a:ln>
          </p:spPr>
          <p:txBody>
            <a:bodyPr wrap="none" lIns="92075" tIns="46038" rIns="92075" bIns="46038">
              <a:prstTxWarp prst="textNoShape">
                <a:avLst/>
              </a:prstTxWarp>
              <a:spAutoFit/>
            </a:bodyPr>
            <a:lstStyle/>
            <a:p>
              <a:pPr>
                <a:lnSpc>
                  <a:spcPct val="100000"/>
                </a:lnSpc>
                <a:spcAft>
                  <a:spcPct val="0"/>
                </a:spcAft>
                <a:buClrTx/>
              </a:pPr>
              <a:r>
                <a:rPr lang="en-US">
                  <a:latin typeface="Times New Roman" charset="0"/>
                </a:rPr>
                <a:t>Perimeter</a:t>
              </a:r>
            </a:p>
          </p:txBody>
        </p:sp>
        <p:grpSp>
          <p:nvGrpSpPr>
            <p:cNvPr id="15" name="Group 56"/>
            <p:cNvGrpSpPr>
              <a:grpSpLocks/>
            </p:cNvGrpSpPr>
            <p:nvPr/>
          </p:nvGrpSpPr>
          <p:grpSpPr bwMode="auto">
            <a:xfrm>
              <a:off x="1680" y="2976"/>
              <a:ext cx="200" cy="328"/>
              <a:chOff x="2546" y="1708"/>
              <a:chExt cx="200" cy="328"/>
            </a:xfrm>
          </p:grpSpPr>
          <p:sp>
            <p:nvSpPr>
              <p:cNvPr id="86177" name="AutoShape 57"/>
              <p:cNvSpPr>
                <a:spLocks noChangeArrowheads="1"/>
              </p:cNvSpPr>
              <p:nvPr/>
            </p:nvSpPr>
            <p:spPr bwMode="auto">
              <a:xfrm>
                <a:off x="2546" y="1708"/>
                <a:ext cx="200" cy="328"/>
              </a:xfrm>
              <a:prstGeom prst="cube">
                <a:avLst>
                  <a:gd name="adj" fmla="val 24995"/>
                </a:avLst>
              </a:prstGeom>
              <a:solidFill>
                <a:schemeClr val="accent1"/>
              </a:solidFill>
              <a:ln w="12700">
                <a:solidFill>
                  <a:schemeClr val="tx1"/>
                </a:solidFill>
                <a:miter lim="800000"/>
                <a:headEnd/>
                <a:tailEnd/>
              </a:ln>
            </p:spPr>
            <p:txBody>
              <a:bodyPr wrap="none" anchor="ctr">
                <a:prstTxWarp prst="textNoShape">
                  <a:avLst/>
                </a:prstTxWarp>
              </a:bodyPr>
              <a:lstStyle/>
              <a:p>
                <a:endParaRPr lang="en-US"/>
              </a:p>
            </p:txBody>
          </p:sp>
          <p:sp>
            <p:nvSpPr>
              <p:cNvPr id="86178" name="Rectangle 58" descr="Horizontal brick"/>
              <p:cNvSpPr>
                <a:spLocks noChangeArrowheads="1"/>
              </p:cNvSpPr>
              <p:nvPr/>
            </p:nvSpPr>
            <p:spPr bwMode="auto">
              <a:xfrm>
                <a:off x="2554" y="1733"/>
                <a:ext cx="138" cy="300"/>
              </a:xfrm>
              <a:prstGeom prst="rect">
                <a:avLst/>
              </a:prstGeom>
              <a:pattFill prst="horzBrick">
                <a:fgClr>
                  <a:schemeClr val="accent1"/>
                </a:fgClr>
                <a:bgClr>
                  <a:srgbClr val="CF0E30"/>
                </a:bgClr>
              </a:pattFill>
              <a:ln w="12700">
                <a:solidFill>
                  <a:schemeClr val="tx1"/>
                </a:solidFill>
                <a:miter lim="800000"/>
                <a:headEnd/>
                <a:tailEnd/>
              </a:ln>
            </p:spPr>
            <p:txBody>
              <a:bodyPr wrap="none" anchor="ctr">
                <a:prstTxWarp prst="textNoShape">
                  <a:avLst/>
                </a:prstTxWarp>
              </a:bodyPr>
              <a:lstStyle/>
              <a:p>
                <a:endParaRPr lang="en-US"/>
              </a:p>
            </p:txBody>
          </p:sp>
        </p:grpSp>
      </p:grpSp>
      <p:grpSp>
        <p:nvGrpSpPr>
          <p:cNvPr id="16" name="Group 59"/>
          <p:cNvGrpSpPr>
            <a:grpSpLocks/>
          </p:cNvGrpSpPr>
          <p:nvPr/>
        </p:nvGrpSpPr>
        <p:grpSpPr bwMode="auto">
          <a:xfrm>
            <a:off x="6705600" y="3352800"/>
            <a:ext cx="869950" cy="742950"/>
            <a:chOff x="3696" y="1296"/>
            <a:chExt cx="527" cy="473"/>
          </a:xfrm>
        </p:grpSpPr>
        <p:sp>
          <p:nvSpPr>
            <p:cNvPr id="86158" name="Rectangle 60"/>
            <p:cNvSpPr>
              <a:spLocks noChangeArrowheads="1"/>
            </p:cNvSpPr>
            <p:nvPr/>
          </p:nvSpPr>
          <p:spPr bwMode="auto">
            <a:xfrm>
              <a:off x="3696" y="1536"/>
              <a:ext cx="527" cy="233"/>
            </a:xfrm>
            <a:prstGeom prst="rect">
              <a:avLst/>
            </a:prstGeom>
            <a:noFill/>
            <a:ln w="9525">
              <a:noFill/>
              <a:miter lim="800000"/>
              <a:headEnd/>
              <a:tailEnd/>
            </a:ln>
          </p:spPr>
          <p:txBody>
            <a:bodyPr wrap="none" lIns="92075" tIns="46038" rIns="92075" bIns="46038">
              <a:prstTxWarp prst="textNoShape">
                <a:avLst/>
              </a:prstTxWarp>
              <a:spAutoFit/>
            </a:bodyPr>
            <a:lstStyle/>
            <a:p>
              <a:pPr algn="l">
                <a:lnSpc>
                  <a:spcPct val="100000"/>
                </a:lnSpc>
                <a:spcAft>
                  <a:spcPct val="0"/>
                </a:spcAft>
                <a:buClrTx/>
              </a:pPr>
              <a:r>
                <a:rPr lang="en-US">
                  <a:latin typeface="Times New Roman" charset="0"/>
                </a:rPr>
                <a:t>Router</a:t>
              </a:r>
              <a:endParaRPr lang="en-US" sz="1000">
                <a:solidFill>
                  <a:srgbClr val="FFFF00"/>
                </a:solidFill>
                <a:latin typeface="Times New Roman" charset="0"/>
              </a:endParaRPr>
            </a:p>
          </p:txBody>
        </p:sp>
        <p:grpSp>
          <p:nvGrpSpPr>
            <p:cNvPr id="17" name="Group 61"/>
            <p:cNvGrpSpPr>
              <a:grpSpLocks/>
            </p:cNvGrpSpPr>
            <p:nvPr/>
          </p:nvGrpSpPr>
          <p:grpSpPr bwMode="auto">
            <a:xfrm>
              <a:off x="3696" y="1296"/>
              <a:ext cx="473" cy="176"/>
              <a:chOff x="545" y="1362"/>
              <a:chExt cx="473" cy="176"/>
            </a:xfrm>
          </p:grpSpPr>
          <p:sp>
            <p:nvSpPr>
              <p:cNvPr id="86160" name="Rectangle 62"/>
              <p:cNvSpPr>
                <a:spLocks noChangeArrowheads="1"/>
              </p:cNvSpPr>
              <p:nvPr/>
            </p:nvSpPr>
            <p:spPr bwMode="auto">
              <a:xfrm>
                <a:off x="545" y="1362"/>
                <a:ext cx="473" cy="176"/>
              </a:xfrm>
              <a:prstGeom prst="rect">
                <a:avLst/>
              </a:prstGeom>
              <a:solidFill>
                <a:srgbClr val="00F9F9"/>
              </a:solidFill>
              <a:ln w="12700">
                <a:solidFill>
                  <a:schemeClr val="tx1"/>
                </a:solidFill>
                <a:miter lim="800000"/>
                <a:headEnd/>
                <a:tailEnd/>
              </a:ln>
            </p:spPr>
            <p:txBody>
              <a:bodyPr wrap="none" anchor="ctr">
                <a:prstTxWarp prst="textNoShape">
                  <a:avLst/>
                </a:prstTxWarp>
              </a:bodyPr>
              <a:lstStyle/>
              <a:p>
                <a:endParaRPr lang="en-US"/>
              </a:p>
            </p:txBody>
          </p:sp>
          <p:sp>
            <p:nvSpPr>
              <p:cNvPr id="86161" name="Rectangle 63"/>
              <p:cNvSpPr>
                <a:spLocks noChangeArrowheads="1"/>
              </p:cNvSpPr>
              <p:nvPr/>
            </p:nvSpPr>
            <p:spPr bwMode="auto">
              <a:xfrm>
                <a:off x="570" y="1398"/>
                <a:ext cx="23" cy="27"/>
              </a:xfrm>
              <a:prstGeom prst="rect">
                <a:avLst/>
              </a:prstGeom>
              <a:solidFill>
                <a:srgbClr val="00F9F9"/>
              </a:solidFill>
              <a:ln w="9525">
                <a:noFill/>
                <a:miter lim="800000"/>
                <a:headEnd/>
                <a:tailEnd/>
              </a:ln>
            </p:spPr>
            <p:txBody>
              <a:bodyPr wrap="none" anchor="ctr">
                <a:prstTxWarp prst="textNoShape">
                  <a:avLst/>
                </a:prstTxWarp>
              </a:bodyPr>
              <a:lstStyle/>
              <a:p>
                <a:endParaRPr lang="en-US"/>
              </a:p>
            </p:txBody>
          </p:sp>
          <p:sp>
            <p:nvSpPr>
              <p:cNvPr id="86162" name="Line 64"/>
              <p:cNvSpPr>
                <a:spLocks noChangeShapeType="1"/>
              </p:cNvSpPr>
              <p:nvPr/>
            </p:nvSpPr>
            <p:spPr bwMode="auto">
              <a:xfrm>
                <a:off x="566" y="1506"/>
                <a:ext cx="417" cy="0"/>
              </a:xfrm>
              <a:prstGeom prst="line">
                <a:avLst/>
              </a:prstGeom>
              <a:noFill/>
              <a:ln w="25400">
                <a:solidFill>
                  <a:srgbClr val="FC0128"/>
                </a:solidFill>
                <a:round/>
                <a:headEnd type="none" w="sm" len="sm"/>
                <a:tailEnd type="none" w="sm" len="sm"/>
              </a:ln>
            </p:spPr>
            <p:txBody>
              <a:bodyPr wrap="none" anchor="ctr">
                <a:prstTxWarp prst="textNoShape">
                  <a:avLst/>
                </a:prstTxWarp>
              </a:bodyPr>
              <a:lstStyle/>
              <a:p>
                <a:endParaRPr lang="en-US"/>
              </a:p>
            </p:txBody>
          </p:sp>
          <p:sp>
            <p:nvSpPr>
              <p:cNvPr id="86163" name="Line 65"/>
              <p:cNvSpPr>
                <a:spLocks noChangeShapeType="1"/>
              </p:cNvSpPr>
              <p:nvPr/>
            </p:nvSpPr>
            <p:spPr bwMode="auto">
              <a:xfrm>
                <a:off x="603" y="1465"/>
                <a:ext cx="0" cy="30"/>
              </a:xfrm>
              <a:prstGeom prst="line">
                <a:avLst/>
              </a:prstGeom>
              <a:noFill/>
              <a:ln w="25400">
                <a:solidFill>
                  <a:srgbClr val="FC0128"/>
                </a:solidFill>
                <a:round/>
                <a:headEnd type="none" w="sm" len="sm"/>
                <a:tailEnd type="none" w="sm" len="sm"/>
              </a:ln>
            </p:spPr>
            <p:txBody>
              <a:bodyPr wrap="none" anchor="ctr">
                <a:prstTxWarp prst="textNoShape">
                  <a:avLst/>
                </a:prstTxWarp>
              </a:bodyPr>
              <a:lstStyle/>
              <a:p>
                <a:endParaRPr lang="en-US"/>
              </a:p>
            </p:txBody>
          </p:sp>
          <p:grpSp>
            <p:nvGrpSpPr>
              <p:cNvPr id="18" name="Group 66"/>
              <p:cNvGrpSpPr>
                <a:grpSpLocks/>
              </p:cNvGrpSpPr>
              <p:nvPr/>
            </p:nvGrpSpPr>
            <p:grpSpPr bwMode="auto">
              <a:xfrm>
                <a:off x="612" y="1414"/>
                <a:ext cx="52" cy="90"/>
                <a:chOff x="612" y="1414"/>
                <a:chExt cx="52" cy="90"/>
              </a:xfrm>
            </p:grpSpPr>
            <p:sp>
              <p:nvSpPr>
                <p:cNvPr id="86173" name="Line 67"/>
                <p:cNvSpPr>
                  <a:spLocks noChangeShapeType="1"/>
                </p:cNvSpPr>
                <p:nvPr/>
              </p:nvSpPr>
              <p:spPr bwMode="auto">
                <a:xfrm>
                  <a:off x="642" y="1414"/>
                  <a:ext cx="0" cy="90"/>
                </a:xfrm>
                <a:prstGeom prst="line">
                  <a:avLst/>
                </a:prstGeom>
                <a:noFill/>
                <a:ln w="25400">
                  <a:solidFill>
                    <a:srgbClr val="FC0128"/>
                  </a:solidFill>
                  <a:round/>
                  <a:headEnd type="none" w="sm" len="sm"/>
                  <a:tailEnd type="none" w="sm" len="sm"/>
                </a:ln>
              </p:spPr>
              <p:txBody>
                <a:bodyPr wrap="none" anchor="ctr">
                  <a:prstTxWarp prst="textNoShape">
                    <a:avLst/>
                  </a:prstTxWarp>
                </a:bodyPr>
                <a:lstStyle/>
                <a:p>
                  <a:endParaRPr lang="en-US"/>
                </a:p>
              </p:txBody>
            </p:sp>
            <p:sp>
              <p:nvSpPr>
                <p:cNvPr id="86174" name="Line 68"/>
                <p:cNvSpPr>
                  <a:spLocks noChangeShapeType="1"/>
                </p:cNvSpPr>
                <p:nvPr/>
              </p:nvSpPr>
              <p:spPr bwMode="auto">
                <a:xfrm>
                  <a:off x="612" y="1443"/>
                  <a:ext cx="52" cy="0"/>
                </a:xfrm>
                <a:prstGeom prst="line">
                  <a:avLst/>
                </a:prstGeom>
                <a:noFill/>
                <a:ln w="25400">
                  <a:solidFill>
                    <a:srgbClr val="FC0128"/>
                  </a:solidFill>
                  <a:round/>
                  <a:headEnd type="none" w="sm" len="sm"/>
                  <a:tailEnd type="none" w="sm" len="sm"/>
                </a:ln>
              </p:spPr>
              <p:txBody>
                <a:bodyPr wrap="none" anchor="ctr">
                  <a:prstTxWarp prst="textNoShape">
                    <a:avLst/>
                  </a:prstTxWarp>
                </a:bodyPr>
                <a:lstStyle/>
                <a:p>
                  <a:endParaRPr lang="en-US"/>
                </a:p>
              </p:txBody>
            </p:sp>
          </p:grpSp>
          <p:grpSp>
            <p:nvGrpSpPr>
              <p:cNvPr id="19" name="Group 69"/>
              <p:cNvGrpSpPr>
                <a:grpSpLocks/>
              </p:cNvGrpSpPr>
              <p:nvPr/>
            </p:nvGrpSpPr>
            <p:grpSpPr bwMode="auto">
              <a:xfrm>
                <a:off x="716" y="1412"/>
                <a:ext cx="53" cy="87"/>
                <a:chOff x="716" y="1412"/>
                <a:chExt cx="53" cy="87"/>
              </a:xfrm>
            </p:grpSpPr>
            <p:sp>
              <p:nvSpPr>
                <p:cNvPr id="86171" name="Line 70"/>
                <p:cNvSpPr>
                  <a:spLocks noChangeShapeType="1"/>
                </p:cNvSpPr>
                <p:nvPr/>
              </p:nvSpPr>
              <p:spPr bwMode="auto">
                <a:xfrm>
                  <a:off x="746" y="1412"/>
                  <a:ext cx="0" cy="87"/>
                </a:xfrm>
                <a:prstGeom prst="line">
                  <a:avLst/>
                </a:prstGeom>
                <a:noFill/>
                <a:ln w="25400">
                  <a:solidFill>
                    <a:srgbClr val="FC0128"/>
                  </a:solidFill>
                  <a:round/>
                  <a:headEnd type="none" w="sm" len="sm"/>
                  <a:tailEnd type="none" w="sm" len="sm"/>
                </a:ln>
              </p:spPr>
              <p:txBody>
                <a:bodyPr wrap="none" anchor="ctr">
                  <a:prstTxWarp prst="textNoShape">
                    <a:avLst/>
                  </a:prstTxWarp>
                </a:bodyPr>
                <a:lstStyle/>
                <a:p>
                  <a:endParaRPr lang="en-US"/>
                </a:p>
              </p:txBody>
            </p:sp>
            <p:sp>
              <p:nvSpPr>
                <p:cNvPr id="86172" name="Line 71"/>
                <p:cNvSpPr>
                  <a:spLocks noChangeShapeType="1"/>
                </p:cNvSpPr>
                <p:nvPr/>
              </p:nvSpPr>
              <p:spPr bwMode="auto">
                <a:xfrm>
                  <a:off x="716" y="1439"/>
                  <a:ext cx="53" cy="0"/>
                </a:xfrm>
                <a:prstGeom prst="line">
                  <a:avLst/>
                </a:prstGeom>
                <a:noFill/>
                <a:ln w="25400">
                  <a:solidFill>
                    <a:srgbClr val="FC0128"/>
                  </a:solidFill>
                  <a:round/>
                  <a:headEnd type="none" w="sm" len="sm"/>
                  <a:tailEnd type="none" w="sm" len="sm"/>
                </a:ln>
              </p:spPr>
              <p:txBody>
                <a:bodyPr wrap="none" anchor="ctr">
                  <a:prstTxWarp prst="textNoShape">
                    <a:avLst/>
                  </a:prstTxWarp>
                </a:bodyPr>
                <a:lstStyle/>
                <a:p>
                  <a:endParaRPr lang="en-US"/>
                </a:p>
              </p:txBody>
            </p:sp>
          </p:grpSp>
          <p:sp>
            <p:nvSpPr>
              <p:cNvPr id="86166" name="Line 72"/>
              <p:cNvSpPr>
                <a:spLocks noChangeShapeType="1"/>
              </p:cNvSpPr>
              <p:nvPr/>
            </p:nvSpPr>
            <p:spPr bwMode="auto">
              <a:xfrm>
                <a:off x="680" y="1465"/>
                <a:ext cx="0" cy="30"/>
              </a:xfrm>
              <a:prstGeom prst="line">
                <a:avLst/>
              </a:prstGeom>
              <a:noFill/>
              <a:ln w="25400">
                <a:solidFill>
                  <a:srgbClr val="FC0128"/>
                </a:solidFill>
                <a:round/>
                <a:headEnd type="none" w="sm" len="sm"/>
                <a:tailEnd type="none" w="sm" len="sm"/>
              </a:ln>
            </p:spPr>
            <p:txBody>
              <a:bodyPr wrap="none" anchor="ctr">
                <a:prstTxWarp prst="textNoShape">
                  <a:avLst/>
                </a:prstTxWarp>
              </a:bodyPr>
              <a:lstStyle/>
              <a:p>
                <a:endParaRPr lang="en-US"/>
              </a:p>
            </p:txBody>
          </p:sp>
          <p:sp>
            <p:nvSpPr>
              <p:cNvPr id="86167" name="Line 73"/>
              <p:cNvSpPr>
                <a:spLocks noChangeShapeType="1"/>
              </p:cNvSpPr>
              <p:nvPr/>
            </p:nvSpPr>
            <p:spPr bwMode="auto">
              <a:xfrm>
                <a:off x="716" y="1465"/>
                <a:ext cx="0" cy="30"/>
              </a:xfrm>
              <a:prstGeom prst="line">
                <a:avLst/>
              </a:prstGeom>
              <a:noFill/>
              <a:ln w="25400">
                <a:solidFill>
                  <a:srgbClr val="FC0128"/>
                </a:solidFill>
                <a:round/>
                <a:headEnd type="none" w="sm" len="sm"/>
                <a:tailEnd type="none" w="sm" len="sm"/>
              </a:ln>
            </p:spPr>
            <p:txBody>
              <a:bodyPr wrap="none" anchor="ctr">
                <a:prstTxWarp prst="textNoShape">
                  <a:avLst/>
                </a:prstTxWarp>
              </a:bodyPr>
              <a:lstStyle/>
              <a:p>
                <a:endParaRPr lang="en-US"/>
              </a:p>
            </p:txBody>
          </p:sp>
          <p:sp>
            <p:nvSpPr>
              <p:cNvPr id="86168" name="Line 74"/>
              <p:cNvSpPr>
                <a:spLocks noChangeShapeType="1"/>
              </p:cNvSpPr>
              <p:nvPr/>
            </p:nvSpPr>
            <p:spPr bwMode="auto">
              <a:xfrm>
                <a:off x="788" y="1468"/>
                <a:ext cx="0" cy="31"/>
              </a:xfrm>
              <a:prstGeom prst="line">
                <a:avLst/>
              </a:prstGeom>
              <a:noFill/>
              <a:ln w="25400">
                <a:solidFill>
                  <a:srgbClr val="FC0128"/>
                </a:solidFill>
                <a:round/>
                <a:headEnd type="none" w="sm" len="sm"/>
                <a:tailEnd type="none" w="sm" len="sm"/>
              </a:ln>
            </p:spPr>
            <p:txBody>
              <a:bodyPr wrap="none" anchor="ctr">
                <a:prstTxWarp prst="textNoShape">
                  <a:avLst/>
                </a:prstTxWarp>
              </a:bodyPr>
              <a:lstStyle/>
              <a:p>
                <a:endParaRPr lang="en-US"/>
              </a:p>
            </p:txBody>
          </p:sp>
          <p:sp>
            <p:nvSpPr>
              <p:cNvPr id="86169" name="Line 75"/>
              <p:cNvSpPr>
                <a:spLocks noChangeShapeType="1"/>
              </p:cNvSpPr>
              <p:nvPr/>
            </p:nvSpPr>
            <p:spPr bwMode="auto">
              <a:xfrm>
                <a:off x="848" y="1462"/>
                <a:ext cx="29" cy="0"/>
              </a:xfrm>
              <a:prstGeom prst="line">
                <a:avLst/>
              </a:prstGeom>
              <a:noFill/>
              <a:ln w="25400">
                <a:solidFill>
                  <a:srgbClr val="FC0128"/>
                </a:solidFill>
                <a:round/>
                <a:headEnd type="none" w="sm" len="sm"/>
                <a:tailEnd type="none" w="sm" len="sm"/>
              </a:ln>
            </p:spPr>
            <p:txBody>
              <a:bodyPr wrap="none" anchor="ctr">
                <a:prstTxWarp prst="textNoShape">
                  <a:avLst/>
                </a:prstTxWarp>
              </a:bodyPr>
              <a:lstStyle/>
              <a:p>
                <a:endParaRPr lang="en-US"/>
              </a:p>
            </p:txBody>
          </p:sp>
          <p:sp>
            <p:nvSpPr>
              <p:cNvPr id="86170" name="Line 76"/>
              <p:cNvSpPr>
                <a:spLocks noChangeShapeType="1"/>
              </p:cNvSpPr>
              <p:nvPr/>
            </p:nvSpPr>
            <p:spPr bwMode="auto">
              <a:xfrm>
                <a:off x="915" y="1462"/>
                <a:ext cx="61" cy="3"/>
              </a:xfrm>
              <a:prstGeom prst="line">
                <a:avLst/>
              </a:prstGeom>
              <a:noFill/>
              <a:ln w="25400">
                <a:solidFill>
                  <a:srgbClr val="FC0128"/>
                </a:solidFill>
                <a:round/>
                <a:headEnd type="none" w="sm" len="sm"/>
                <a:tailEnd type="none" w="sm" len="sm"/>
              </a:ln>
            </p:spPr>
            <p:txBody>
              <a:bodyPr wrap="none" anchor="ctr">
                <a:prstTxWarp prst="textNoShape">
                  <a:avLst/>
                </a:prstTxWarp>
              </a:bodyPr>
              <a:lstStyle/>
              <a:p>
                <a:endParaRPr lang="en-US"/>
              </a:p>
            </p:txBody>
          </p:sp>
        </p:grpSp>
      </p:grpSp>
      <p:grpSp>
        <p:nvGrpSpPr>
          <p:cNvPr id="20" name="Group 77"/>
          <p:cNvGrpSpPr>
            <a:grpSpLocks/>
          </p:cNvGrpSpPr>
          <p:nvPr/>
        </p:nvGrpSpPr>
        <p:grpSpPr bwMode="auto">
          <a:xfrm>
            <a:off x="6248400" y="1219200"/>
            <a:ext cx="1828800" cy="1385888"/>
            <a:chOff x="468" y="1880"/>
            <a:chExt cx="746" cy="300"/>
          </a:xfrm>
        </p:grpSpPr>
        <p:grpSp>
          <p:nvGrpSpPr>
            <p:cNvPr id="21" name="Group 78"/>
            <p:cNvGrpSpPr>
              <a:grpSpLocks/>
            </p:cNvGrpSpPr>
            <p:nvPr/>
          </p:nvGrpSpPr>
          <p:grpSpPr bwMode="auto">
            <a:xfrm>
              <a:off x="468" y="1880"/>
              <a:ext cx="746" cy="300"/>
              <a:chOff x="468" y="1880"/>
              <a:chExt cx="746" cy="300"/>
            </a:xfrm>
          </p:grpSpPr>
          <p:grpSp>
            <p:nvGrpSpPr>
              <p:cNvPr id="22" name="Group 79"/>
              <p:cNvGrpSpPr>
                <a:grpSpLocks/>
              </p:cNvGrpSpPr>
              <p:nvPr/>
            </p:nvGrpSpPr>
            <p:grpSpPr bwMode="auto">
              <a:xfrm>
                <a:off x="468" y="1880"/>
                <a:ext cx="746" cy="300"/>
                <a:chOff x="468" y="1880"/>
                <a:chExt cx="746" cy="300"/>
              </a:xfrm>
            </p:grpSpPr>
            <p:grpSp>
              <p:nvGrpSpPr>
                <p:cNvPr id="23" name="Group 80"/>
                <p:cNvGrpSpPr>
                  <a:grpSpLocks/>
                </p:cNvGrpSpPr>
                <p:nvPr/>
              </p:nvGrpSpPr>
              <p:grpSpPr bwMode="auto">
                <a:xfrm>
                  <a:off x="906" y="1908"/>
                  <a:ext cx="308" cy="258"/>
                  <a:chOff x="906" y="1908"/>
                  <a:chExt cx="308" cy="258"/>
                </a:xfrm>
              </p:grpSpPr>
              <p:grpSp>
                <p:nvGrpSpPr>
                  <p:cNvPr id="24" name="Group 81"/>
                  <p:cNvGrpSpPr>
                    <a:grpSpLocks/>
                  </p:cNvGrpSpPr>
                  <p:nvPr/>
                </p:nvGrpSpPr>
                <p:grpSpPr bwMode="auto">
                  <a:xfrm>
                    <a:off x="1026" y="1908"/>
                    <a:ext cx="188" cy="207"/>
                    <a:chOff x="1026" y="1908"/>
                    <a:chExt cx="188" cy="207"/>
                  </a:xfrm>
                </p:grpSpPr>
                <p:grpSp>
                  <p:nvGrpSpPr>
                    <p:cNvPr id="25" name="Group 82"/>
                    <p:cNvGrpSpPr>
                      <a:grpSpLocks/>
                    </p:cNvGrpSpPr>
                    <p:nvPr/>
                  </p:nvGrpSpPr>
                  <p:grpSpPr bwMode="auto">
                    <a:xfrm>
                      <a:off x="1075" y="1937"/>
                      <a:ext cx="139" cy="150"/>
                      <a:chOff x="1075" y="1937"/>
                      <a:chExt cx="139" cy="150"/>
                    </a:xfrm>
                  </p:grpSpPr>
                  <p:grpSp>
                    <p:nvGrpSpPr>
                      <p:cNvPr id="26" name="Group 83"/>
                      <p:cNvGrpSpPr>
                        <a:grpSpLocks/>
                      </p:cNvGrpSpPr>
                      <p:nvPr/>
                    </p:nvGrpSpPr>
                    <p:grpSpPr bwMode="auto">
                      <a:xfrm>
                        <a:off x="1075" y="1937"/>
                        <a:ext cx="139" cy="150"/>
                        <a:chOff x="1075" y="1937"/>
                        <a:chExt cx="139" cy="150"/>
                      </a:xfrm>
                    </p:grpSpPr>
                    <p:grpSp>
                      <p:nvGrpSpPr>
                        <p:cNvPr id="27" name="Group 84"/>
                        <p:cNvGrpSpPr>
                          <a:grpSpLocks/>
                        </p:cNvGrpSpPr>
                        <p:nvPr/>
                      </p:nvGrpSpPr>
                      <p:grpSpPr bwMode="auto">
                        <a:xfrm>
                          <a:off x="1110" y="1946"/>
                          <a:ext cx="104" cy="122"/>
                          <a:chOff x="1110" y="1946"/>
                          <a:chExt cx="104" cy="122"/>
                        </a:xfrm>
                      </p:grpSpPr>
                      <p:grpSp>
                        <p:nvGrpSpPr>
                          <p:cNvPr id="28" name="Group 85"/>
                          <p:cNvGrpSpPr>
                            <a:grpSpLocks/>
                          </p:cNvGrpSpPr>
                          <p:nvPr/>
                        </p:nvGrpSpPr>
                        <p:grpSpPr bwMode="auto">
                          <a:xfrm>
                            <a:off x="1123" y="1946"/>
                            <a:ext cx="91" cy="122"/>
                            <a:chOff x="1123" y="1946"/>
                            <a:chExt cx="91" cy="122"/>
                          </a:xfrm>
                        </p:grpSpPr>
                        <p:sp>
                          <p:nvSpPr>
                            <p:cNvPr id="86153" name="Oval 86"/>
                            <p:cNvSpPr>
                              <a:spLocks noChangeArrowheads="1"/>
                            </p:cNvSpPr>
                            <p:nvPr/>
                          </p:nvSpPr>
                          <p:spPr bwMode="auto">
                            <a:xfrm>
                              <a:off x="1172" y="2018"/>
                              <a:ext cx="42" cy="32"/>
                            </a:xfrm>
                            <a:prstGeom prst="ellipse">
                              <a:avLst/>
                            </a:prstGeom>
                            <a:solidFill>
                              <a:srgbClr val="FFFFFF"/>
                            </a:solidFill>
                            <a:ln w="12700">
                              <a:solidFill>
                                <a:srgbClr val="000000"/>
                              </a:solidFill>
                              <a:round/>
                              <a:headEnd/>
                              <a:tailEnd/>
                            </a:ln>
                          </p:spPr>
                          <p:txBody>
                            <a:bodyPr wrap="none" anchor="ctr">
                              <a:prstTxWarp prst="textNoShape">
                                <a:avLst/>
                              </a:prstTxWarp>
                            </a:bodyPr>
                            <a:lstStyle/>
                            <a:p>
                              <a:endParaRPr lang="en-US"/>
                            </a:p>
                          </p:txBody>
                        </p:sp>
                        <p:sp>
                          <p:nvSpPr>
                            <p:cNvPr id="86154" name="Oval 87"/>
                            <p:cNvSpPr>
                              <a:spLocks noChangeArrowheads="1"/>
                            </p:cNvSpPr>
                            <p:nvPr/>
                          </p:nvSpPr>
                          <p:spPr bwMode="auto">
                            <a:xfrm>
                              <a:off x="1134" y="2029"/>
                              <a:ext cx="54" cy="39"/>
                            </a:xfrm>
                            <a:prstGeom prst="ellipse">
                              <a:avLst/>
                            </a:prstGeom>
                            <a:solidFill>
                              <a:srgbClr val="FFFFFF"/>
                            </a:solidFill>
                            <a:ln w="12700">
                              <a:solidFill>
                                <a:srgbClr val="000000"/>
                              </a:solidFill>
                              <a:round/>
                              <a:headEnd/>
                              <a:tailEnd/>
                            </a:ln>
                          </p:spPr>
                          <p:txBody>
                            <a:bodyPr wrap="none" anchor="ctr">
                              <a:prstTxWarp prst="textNoShape">
                                <a:avLst/>
                              </a:prstTxWarp>
                            </a:bodyPr>
                            <a:lstStyle/>
                            <a:p>
                              <a:endParaRPr lang="en-US"/>
                            </a:p>
                          </p:txBody>
                        </p:sp>
                        <p:sp>
                          <p:nvSpPr>
                            <p:cNvPr id="86155" name="Oval 88"/>
                            <p:cNvSpPr>
                              <a:spLocks noChangeArrowheads="1"/>
                            </p:cNvSpPr>
                            <p:nvPr/>
                          </p:nvSpPr>
                          <p:spPr bwMode="auto">
                            <a:xfrm>
                              <a:off x="1159" y="1974"/>
                              <a:ext cx="42" cy="28"/>
                            </a:xfrm>
                            <a:prstGeom prst="ellipse">
                              <a:avLst/>
                            </a:prstGeom>
                            <a:solidFill>
                              <a:srgbClr val="FFFFFF"/>
                            </a:solidFill>
                            <a:ln w="12700">
                              <a:solidFill>
                                <a:srgbClr val="000000"/>
                              </a:solidFill>
                              <a:round/>
                              <a:headEnd/>
                              <a:tailEnd/>
                            </a:ln>
                          </p:spPr>
                          <p:txBody>
                            <a:bodyPr wrap="none" anchor="ctr">
                              <a:prstTxWarp prst="textNoShape">
                                <a:avLst/>
                              </a:prstTxWarp>
                            </a:bodyPr>
                            <a:lstStyle/>
                            <a:p>
                              <a:endParaRPr lang="en-US"/>
                            </a:p>
                          </p:txBody>
                        </p:sp>
                        <p:sp>
                          <p:nvSpPr>
                            <p:cNvPr id="86156" name="Oval 89"/>
                            <p:cNvSpPr>
                              <a:spLocks noChangeArrowheads="1"/>
                            </p:cNvSpPr>
                            <p:nvPr/>
                          </p:nvSpPr>
                          <p:spPr bwMode="auto">
                            <a:xfrm>
                              <a:off x="1123" y="1946"/>
                              <a:ext cx="55" cy="39"/>
                            </a:xfrm>
                            <a:prstGeom prst="ellipse">
                              <a:avLst/>
                            </a:prstGeom>
                            <a:solidFill>
                              <a:srgbClr val="FFFFFF"/>
                            </a:solidFill>
                            <a:ln w="12700">
                              <a:solidFill>
                                <a:srgbClr val="000000"/>
                              </a:solidFill>
                              <a:round/>
                              <a:headEnd/>
                              <a:tailEnd/>
                            </a:ln>
                          </p:spPr>
                          <p:txBody>
                            <a:bodyPr wrap="none" anchor="ctr">
                              <a:prstTxWarp prst="textNoShape">
                                <a:avLst/>
                              </a:prstTxWarp>
                            </a:bodyPr>
                            <a:lstStyle/>
                            <a:p>
                              <a:endParaRPr lang="en-US"/>
                            </a:p>
                          </p:txBody>
                        </p:sp>
                        <p:sp>
                          <p:nvSpPr>
                            <p:cNvPr id="86157" name="Freeform 90"/>
                            <p:cNvSpPr>
                              <a:spLocks/>
                            </p:cNvSpPr>
                            <p:nvPr/>
                          </p:nvSpPr>
                          <p:spPr bwMode="auto">
                            <a:xfrm>
                              <a:off x="1157" y="1970"/>
                              <a:ext cx="43" cy="76"/>
                            </a:xfrm>
                            <a:custGeom>
                              <a:avLst/>
                              <a:gdLst>
                                <a:gd name="T0" fmla="*/ 42 w 43"/>
                                <a:gd name="T1" fmla="*/ 73 h 76"/>
                                <a:gd name="T2" fmla="*/ 23 w 43"/>
                                <a:gd name="T3" fmla="*/ 75 h 76"/>
                                <a:gd name="T4" fmla="*/ 0 w 43"/>
                                <a:gd name="T5" fmla="*/ 0 h 76"/>
                                <a:gd name="T6" fmla="*/ 25 w 43"/>
                                <a:gd name="T7" fmla="*/ 6 h 76"/>
                                <a:gd name="T8" fmla="*/ 26 w 43"/>
                                <a:gd name="T9" fmla="*/ 43 h 76"/>
                                <a:gd name="T10" fmla="*/ 42 w 43"/>
                                <a:gd name="T11" fmla="*/ 73 h 76"/>
                                <a:gd name="T12" fmla="*/ 0 60000 65536"/>
                                <a:gd name="T13" fmla="*/ 0 60000 65536"/>
                                <a:gd name="T14" fmla="*/ 0 60000 65536"/>
                                <a:gd name="T15" fmla="*/ 0 60000 65536"/>
                                <a:gd name="T16" fmla="*/ 0 60000 65536"/>
                                <a:gd name="T17" fmla="*/ 0 60000 65536"/>
                                <a:gd name="T18" fmla="*/ 0 w 43"/>
                                <a:gd name="T19" fmla="*/ 0 h 76"/>
                                <a:gd name="T20" fmla="*/ 43 w 43"/>
                                <a:gd name="T21" fmla="*/ 76 h 76"/>
                              </a:gdLst>
                              <a:ahLst/>
                              <a:cxnLst>
                                <a:cxn ang="T12">
                                  <a:pos x="T0" y="T1"/>
                                </a:cxn>
                                <a:cxn ang="T13">
                                  <a:pos x="T2" y="T3"/>
                                </a:cxn>
                                <a:cxn ang="T14">
                                  <a:pos x="T4" y="T5"/>
                                </a:cxn>
                                <a:cxn ang="T15">
                                  <a:pos x="T6" y="T7"/>
                                </a:cxn>
                                <a:cxn ang="T16">
                                  <a:pos x="T8" y="T9"/>
                                </a:cxn>
                                <a:cxn ang="T17">
                                  <a:pos x="T10" y="T11"/>
                                </a:cxn>
                              </a:cxnLst>
                              <a:rect l="T18" t="T19" r="T20" b="T21"/>
                              <a:pathLst>
                                <a:path w="43" h="76">
                                  <a:moveTo>
                                    <a:pt x="42" y="73"/>
                                  </a:moveTo>
                                  <a:lnTo>
                                    <a:pt x="23" y="75"/>
                                  </a:lnTo>
                                  <a:lnTo>
                                    <a:pt x="0" y="0"/>
                                  </a:lnTo>
                                  <a:lnTo>
                                    <a:pt x="25" y="6"/>
                                  </a:lnTo>
                                  <a:lnTo>
                                    <a:pt x="26" y="43"/>
                                  </a:lnTo>
                                  <a:lnTo>
                                    <a:pt x="42" y="73"/>
                                  </a:lnTo>
                                </a:path>
                              </a:pathLst>
                            </a:custGeom>
                            <a:solidFill>
                              <a:srgbClr val="FFFFFF"/>
                            </a:solidFill>
                            <a:ln w="9525" cap="rnd">
                              <a:noFill/>
                              <a:round/>
                              <a:headEnd/>
                              <a:tailEnd/>
                            </a:ln>
                          </p:spPr>
                          <p:txBody>
                            <a:bodyPr>
                              <a:prstTxWarp prst="textNoShape">
                                <a:avLst/>
                              </a:prstTxWarp>
                            </a:bodyPr>
                            <a:lstStyle/>
                            <a:p>
                              <a:endParaRPr lang="en-US"/>
                            </a:p>
                          </p:txBody>
                        </p:sp>
                      </p:grpSp>
                      <p:sp>
                        <p:nvSpPr>
                          <p:cNvPr id="86150" name="Oval 91"/>
                          <p:cNvSpPr>
                            <a:spLocks noChangeArrowheads="1"/>
                          </p:cNvSpPr>
                          <p:nvPr/>
                        </p:nvSpPr>
                        <p:spPr bwMode="auto">
                          <a:xfrm>
                            <a:off x="1110" y="1983"/>
                            <a:ext cx="78" cy="58"/>
                          </a:xfrm>
                          <a:prstGeom prst="ellipse">
                            <a:avLst/>
                          </a:prstGeom>
                          <a:solidFill>
                            <a:srgbClr val="FFFFFF"/>
                          </a:solidFill>
                          <a:ln w="12700">
                            <a:solidFill>
                              <a:srgbClr val="000000"/>
                            </a:solidFill>
                            <a:round/>
                            <a:headEnd/>
                            <a:tailEnd/>
                          </a:ln>
                        </p:spPr>
                        <p:txBody>
                          <a:bodyPr wrap="none" anchor="ctr">
                            <a:prstTxWarp prst="textNoShape">
                              <a:avLst/>
                            </a:prstTxWarp>
                          </a:bodyPr>
                          <a:lstStyle/>
                          <a:p>
                            <a:endParaRPr lang="en-US"/>
                          </a:p>
                        </p:txBody>
                      </p:sp>
                      <p:sp>
                        <p:nvSpPr>
                          <p:cNvPr id="86151" name="Oval 92"/>
                          <p:cNvSpPr>
                            <a:spLocks noChangeArrowheads="1"/>
                          </p:cNvSpPr>
                          <p:nvPr/>
                        </p:nvSpPr>
                        <p:spPr bwMode="auto">
                          <a:xfrm>
                            <a:off x="1110" y="2018"/>
                            <a:ext cx="57" cy="40"/>
                          </a:xfrm>
                          <a:prstGeom prst="ellipse">
                            <a:avLst/>
                          </a:prstGeom>
                          <a:solidFill>
                            <a:srgbClr val="FFFFFF"/>
                          </a:solidFill>
                          <a:ln w="12700">
                            <a:solidFill>
                              <a:srgbClr val="000000"/>
                            </a:solidFill>
                            <a:round/>
                            <a:headEnd/>
                            <a:tailEnd/>
                          </a:ln>
                        </p:spPr>
                        <p:txBody>
                          <a:bodyPr wrap="none" anchor="ctr">
                            <a:prstTxWarp prst="textNoShape">
                              <a:avLst/>
                            </a:prstTxWarp>
                          </a:bodyPr>
                          <a:lstStyle/>
                          <a:p>
                            <a:endParaRPr lang="en-US"/>
                          </a:p>
                        </p:txBody>
                      </p:sp>
                      <p:sp>
                        <p:nvSpPr>
                          <p:cNvPr id="86152" name="Freeform 93"/>
                          <p:cNvSpPr>
                            <a:spLocks/>
                          </p:cNvSpPr>
                          <p:nvPr/>
                        </p:nvSpPr>
                        <p:spPr bwMode="auto">
                          <a:xfrm>
                            <a:off x="1125" y="1963"/>
                            <a:ext cx="47" cy="80"/>
                          </a:xfrm>
                          <a:custGeom>
                            <a:avLst/>
                            <a:gdLst>
                              <a:gd name="T0" fmla="*/ 41 w 47"/>
                              <a:gd name="T1" fmla="*/ 12 h 80"/>
                              <a:gd name="T2" fmla="*/ 36 w 47"/>
                              <a:gd name="T3" fmla="*/ 30 h 80"/>
                              <a:gd name="T4" fmla="*/ 46 w 47"/>
                              <a:gd name="T5" fmla="*/ 68 h 80"/>
                              <a:gd name="T6" fmla="*/ 27 w 47"/>
                              <a:gd name="T7" fmla="*/ 79 h 80"/>
                              <a:gd name="T8" fmla="*/ 0 w 47"/>
                              <a:gd name="T9" fmla="*/ 32 h 80"/>
                              <a:gd name="T10" fmla="*/ 22 w 47"/>
                              <a:gd name="T11" fmla="*/ 0 h 80"/>
                              <a:gd name="T12" fmla="*/ 41 w 47"/>
                              <a:gd name="T13" fmla="*/ 12 h 80"/>
                              <a:gd name="T14" fmla="*/ 0 60000 65536"/>
                              <a:gd name="T15" fmla="*/ 0 60000 65536"/>
                              <a:gd name="T16" fmla="*/ 0 60000 65536"/>
                              <a:gd name="T17" fmla="*/ 0 60000 65536"/>
                              <a:gd name="T18" fmla="*/ 0 60000 65536"/>
                              <a:gd name="T19" fmla="*/ 0 60000 65536"/>
                              <a:gd name="T20" fmla="*/ 0 60000 65536"/>
                              <a:gd name="T21" fmla="*/ 0 w 47"/>
                              <a:gd name="T22" fmla="*/ 0 h 80"/>
                              <a:gd name="T23" fmla="*/ 47 w 47"/>
                              <a:gd name="T24" fmla="*/ 80 h 8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47" h="80">
                                <a:moveTo>
                                  <a:pt x="41" y="12"/>
                                </a:moveTo>
                                <a:lnTo>
                                  <a:pt x="36" y="30"/>
                                </a:lnTo>
                                <a:lnTo>
                                  <a:pt x="46" y="68"/>
                                </a:lnTo>
                                <a:lnTo>
                                  <a:pt x="27" y="79"/>
                                </a:lnTo>
                                <a:lnTo>
                                  <a:pt x="0" y="32"/>
                                </a:lnTo>
                                <a:lnTo>
                                  <a:pt x="22" y="0"/>
                                </a:lnTo>
                                <a:lnTo>
                                  <a:pt x="41" y="12"/>
                                </a:lnTo>
                              </a:path>
                            </a:pathLst>
                          </a:custGeom>
                          <a:solidFill>
                            <a:srgbClr val="FFFFFF"/>
                          </a:solidFill>
                          <a:ln w="9525" cap="rnd">
                            <a:noFill/>
                            <a:round/>
                            <a:headEnd/>
                            <a:tailEnd/>
                          </a:ln>
                        </p:spPr>
                        <p:txBody>
                          <a:bodyPr>
                            <a:prstTxWarp prst="textNoShape">
                              <a:avLst/>
                            </a:prstTxWarp>
                          </a:bodyPr>
                          <a:lstStyle/>
                          <a:p>
                            <a:endParaRPr lang="en-US"/>
                          </a:p>
                        </p:txBody>
                      </p:sp>
                    </p:grpSp>
                    <p:sp>
                      <p:nvSpPr>
                        <p:cNvPr id="86146" name="Oval 94"/>
                        <p:cNvSpPr>
                          <a:spLocks noChangeArrowheads="1"/>
                        </p:cNvSpPr>
                        <p:nvPr/>
                      </p:nvSpPr>
                      <p:spPr bwMode="auto">
                        <a:xfrm>
                          <a:off x="1110" y="2057"/>
                          <a:ext cx="42" cy="30"/>
                        </a:xfrm>
                        <a:prstGeom prst="ellipse">
                          <a:avLst/>
                        </a:prstGeom>
                        <a:solidFill>
                          <a:srgbClr val="FFFFFF"/>
                        </a:solidFill>
                        <a:ln w="12700">
                          <a:solidFill>
                            <a:srgbClr val="000000"/>
                          </a:solidFill>
                          <a:round/>
                          <a:headEnd/>
                          <a:tailEnd/>
                        </a:ln>
                      </p:spPr>
                      <p:txBody>
                        <a:bodyPr wrap="none" anchor="ctr">
                          <a:prstTxWarp prst="textNoShape">
                            <a:avLst/>
                          </a:prstTxWarp>
                        </a:bodyPr>
                        <a:lstStyle/>
                        <a:p>
                          <a:endParaRPr lang="en-US"/>
                        </a:p>
                      </p:txBody>
                    </p:sp>
                    <p:sp>
                      <p:nvSpPr>
                        <p:cNvPr id="86147" name="Oval 95"/>
                        <p:cNvSpPr>
                          <a:spLocks noChangeArrowheads="1"/>
                        </p:cNvSpPr>
                        <p:nvPr/>
                      </p:nvSpPr>
                      <p:spPr bwMode="auto">
                        <a:xfrm>
                          <a:off x="1075" y="1937"/>
                          <a:ext cx="53" cy="40"/>
                        </a:xfrm>
                        <a:prstGeom prst="ellipse">
                          <a:avLst/>
                        </a:prstGeom>
                        <a:solidFill>
                          <a:srgbClr val="FFFFFF"/>
                        </a:solidFill>
                        <a:ln w="12700">
                          <a:solidFill>
                            <a:srgbClr val="000000"/>
                          </a:solidFill>
                          <a:round/>
                          <a:headEnd/>
                          <a:tailEnd/>
                        </a:ln>
                      </p:spPr>
                      <p:txBody>
                        <a:bodyPr wrap="none" anchor="ctr">
                          <a:prstTxWarp prst="textNoShape">
                            <a:avLst/>
                          </a:prstTxWarp>
                        </a:bodyPr>
                        <a:lstStyle/>
                        <a:p>
                          <a:endParaRPr lang="en-US"/>
                        </a:p>
                      </p:txBody>
                    </p:sp>
                    <p:sp>
                      <p:nvSpPr>
                        <p:cNvPr id="86148" name="Freeform 96"/>
                        <p:cNvSpPr>
                          <a:spLocks/>
                        </p:cNvSpPr>
                        <p:nvPr/>
                      </p:nvSpPr>
                      <p:spPr bwMode="auto">
                        <a:xfrm>
                          <a:off x="1122" y="2046"/>
                          <a:ext cx="34" cy="18"/>
                        </a:xfrm>
                        <a:custGeom>
                          <a:avLst/>
                          <a:gdLst>
                            <a:gd name="T0" fmla="*/ 33 w 34"/>
                            <a:gd name="T1" fmla="*/ 10 h 18"/>
                            <a:gd name="T2" fmla="*/ 23 w 34"/>
                            <a:gd name="T3" fmla="*/ 17 h 18"/>
                            <a:gd name="T4" fmla="*/ 0 w 34"/>
                            <a:gd name="T5" fmla="*/ 8 h 18"/>
                            <a:gd name="T6" fmla="*/ 23 w 34"/>
                            <a:gd name="T7" fmla="*/ 0 h 18"/>
                            <a:gd name="T8" fmla="*/ 33 w 34"/>
                            <a:gd name="T9" fmla="*/ 10 h 18"/>
                            <a:gd name="T10" fmla="*/ 0 60000 65536"/>
                            <a:gd name="T11" fmla="*/ 0 60000 65536"/>
                            <a:gd name="T12" fmla="*/ 0 60000 65536"/>
                            <a:gd name="T13" fmla="*/ 0 60000 65536"/>
                            <a:gd name="T14" fmla="*/ 0 60000 65536"/>
                            <a:gd name="T15" fmla="*/ 0 w 34"/>
                            <a:gd name="T16" fmla="*/ 0 h 18"/>
                            <a:gd name="T17" fmla="*/ 34 w 34"/>
                            <a:gd name="T18" fmla="*/ 18 h 18"/>
                          </a:gdLst>
                          <a:ahLst/>
                          <a:cxnLst>
                            <a:cxn ang="T10">
                              <a:pos x="T0" y="T1"/>
                            </a:cxn>
                            <a:cxn ang="T11">
                              <a:pos x="T2" y="T3"/>
                            </a:cxn>
                            <a:cxn ang="T12">
                              <a:pos x="T4" y="T5"/>
                            </a:cxn>
                            <a:cxn ang="T13">
                              <a:pos x="T6" y="T7"/>
                            </a:cxn>
                            <a:cxn ang="T14">
                              <a:pos x="T8" y="T9"/>
                            </a:cxn>
                          </a:cxnLst>
                          <a:rect l="T15" t="T16" r="T17" b="T18"/>
                          <a:pathLst>
                            <a:path w="34" h="18">
                              <a:moveTo>
                                <a:pt x="33" y="10"/>
                              </a:moveTo>
                              <a:lnTo>
                                <a:pt x="23" y="17"/>
                              </a:lnTo>
                              <a:lnTo>
                                <a:pt x="0" y="8"/>
                              </a:lnTo>
                              <a:lnTo>
                                <a:pt x="23" y="0"/>
                              </a:lnTo>
                              <a:lnTo>
                                <a:pt x="33" y="10"/>
                              </a:lnTo>
                            </a:path>
                          </a:pathLst>
                        </a:custGeom>
                        <a:solidFill>
                          <a:srgbClr val="FFFFFF"/>
                        </a:solidFill>
                        <a:ln w="9525" cap="rnd">
                          <a:noFill/>
                          <a:round/>
                          <a:headEnd/>
                          <a:tailEnd/>
                        </a:ln>
                      </p:spPr>
                      <p:txBody>
                        <a:bodyPr>
                          <a:prstTxWarp prst="textNoShape">
                            <a:avLst/>
                          </a:prstTxWarp>
                        </a:bodyPr>
                        <a:lstStyle/>
                        <a:p>
                          <a:endParaRPr lang="en-US"/>
                        </a:p>
                      </p:txBody>
                    </p:sp>
                  </p:grpSp>
                  <p:sp>
                    <p:nvSpPr>
                      <p:cNvPr id="86144" name="Freeform 97"/>
                      <p:cNvSpPr>
                        <a:spLocks/>
                      </p:cNvSpPr>
                      <p:nvPr/>
                    </p:nvSpPr>
                    <p:spPr bwMode="auto">
                      <a:xfrm>
                        <a:off x="1116" y="1953"/>
                        <a:ext cx="25" cy="29"/>
                      </a:xfrm>
                      <a:custGeom>
                        <a:avLst/>
                        <a:gdLst>
                          <a:gd name="T0" fmla="*/ 12 w 25"/>
                          <a:gd name="T1" fmla="*/ 0 h 29"/>
                          <a:gd name="T2" fmla="*/ 24 w 25"/>
                          <a:gd name="T3" fmla="*/ 1 h 29"/>
                          <a:gd name="T4" fmla="*/ 19 w 25"/>
                          <a:gd name="T5" fmla="*/ 28 h 29"/>
                          <a:gd name="T6" fmla="*/ 0 w 25"/>
                          <a:gd name="T7" fmla="*/ 22 h 29"/>
                          <a:gd name="T8" fmla="*/ 12 w 25"/>
                          <a:gd name="T9" fmla="*/ 0 h 29"/>
                          <a:gd name="T10" fmla="*/ 0 60000 65536"/>
                          <a:gd name="T11" fmla="*/ 0 60000 65536"/>
                          <a:gd name="T12" fmla="*/ 0 60000 65536"/>
                          <a:gd name="T13" fmla="*/ 0 60000 65536"/>
                          <a:gd name="T14" fmla="*/ 0 60000 65536"/>
                          <a:gd name="T15" fmla="*/ 0 w 25"/>
                          <a:gd name="T16" fmla="*/ 0 h 29"/>
                          <a:gd name="T17" fmla="*/ 25 w 25"/>
                          <a:gd name="T18" fmla="*/ 29 h 29"/>
                        </a:gdLst>
                        <a:ahLst/>
                        <a:cxnLst>
                          <a:cxn ang="T10">
                            <a:pos x="T0" y="T1"/>
                          </a:cxn>
                          <a:cxn ang="T11">
                            <a:pos x="T2" y="T3"/>
                          </a:cxn>
                          <a:cxn ang="T12">
                            <a:pos x="T4" y="T5"/>
                          </a:cxn>
                          <a:cxn ang="T13">
                            <a:pos x="T6" y="T7"/>
                          </a:cxn>
                          <a:cxn ang="T14">
                            <a:pos x="T8" y="T9"/>
                          </a:cxn>
                        </a:cxnLst>
                        <a:rect l="T15" t="T16" r="T17" b="T18"/>
                        <a:pathLst>
                          <a:path w="25" h="29">
                            <a:moveTo>
                              <a:pt x="12" y="0"/>
                            </a:moveTo>
                            <a:lnTo>
                              <a:pt x="24" y="1"/>
                            </a:lnTo>
                            <a:lnTo>
                              <a:pt x="19" y="28"/>
                            </a:lnTo>
                            <a:lnTo>
                              <a:pt x="0" y="22"/>
                            </a:lnTo>
                            <a:lnTo>
                              <a:pt x="12" y="0"/>
                            </a:lnTo>
                          </a:path>
                        </a:pathLst>
                      </a:custGeom>
                      <a:solidFill>
                        <a:srgbClr val="FFFFFF"/>
                      </a:solidFill>
                      <a:ln w="9525" cap="rnd">
                        <a:noFill/>
                        <a:round/>
                        <a:headEnd/>
                        <a:tailEnd/>
                      </a:ln>
                    </p:spPr>
                    <p:txBody>
                      <a:bodyPr>
                        <a:prstTxWarp prst="textNoShape">
                          <a:avLst/>
                        </a:prstTxWarp>
                      </a:bodyPr>
                      <a:lstStyle/>
                      <a:p>
                        <a:endParaRPr lang="en-US"/>
                      </a:p>
                    </p:txBody>
                  </p:sp>
                </p:grpSp>
                <p:grpSp>
                  <p:nvGrpSpPr>
                    <p:cNvPr id="29" name="Group 98"/>
                    <p:cNvGrpSpPr>
                      <a:grpSpLocks/>
                    </p:cNvGrpSpPr>
                    <p:nvPr/>
                  </p:nvGrpSpPr>
                  <p:grpSpPr bwMode="auto">
                    <a:xfrm>
                      <a:off x="1026" y="1908"/>
                      <a:ext cx="126" cy="189"/>
                      <a:chOff x="1026" y="1908"/>
                      <a:chExt cx="126" cy="189"/>
                    </a:xfrm>
                  </p:grpSpPr>
                  <p:sp>
                    <p:nvSpPr>
                      <p:cNvPr id="86137" name="Oval 99"/>
                      <p:cNvSpPr>
                        <a:spLocks noChangeArrowheads="1"/>
                      </p:cNvSpPr>
                      <p:nvPr/>
                    </p:nvSpPr>
                    <p:spPr bwMode="auto">
                      <a:xfrm>
                        <a:off x="1037" y="2018"/>
                        <a:ext cx="104" cy="79"/>
                      </a:xfrm>
                      <a:prstGeom prst="ellipse">
                        <a:avLst/>
                      </a:prstGeom>
                      <a:solidFill>
                        <a:srgbClr val="FFFFFF"/>
                      </a:solidFill>
                      <a:ln w="12700">
                        <a:solidFill>
                          <a:srgbClr val="000000"/>
                        </a:solidFill>
                        <a:round/>
                        <a:headEnd/>
                        <a:tailEnd/>
                      </a:ln>
                    </p:spPr>
                    <p:txBody>
                      <a:bodyPr wrap="none" anchor="ctr">
                        <a:prstTxWarp prst="textNoShape">
                          <a:avLst/>
                        </a:prstTxWarp>
                      </a:bodyPr>
                      <a:lstStyle/>
                      <a:p>
                        <a:endParaRPr lang="en-US"/>
                      </a:p>
                    </p:txBody>
                  </p:sp>
                  <p:sp>
                    <p:nvSpPr>
                      <p:cNvPr id="86138" name="Oval 100"/>
                      <p:cNvSpPr>
                        <a:spLocks noChangeArrowheads="1"/>
                      </p:cNvSpPr>
                      <p:nvPr/>
                    </p:nvSpPr>
                    <p:spPr bwMode="auto">
                      <a:xfrm>
                        <a:off x="1049" y="1962"/>
                        <a:ext cx="103" cy="79"/>
                      </a:xfrm>
                      <a:prstGeom prst="ellipse">
                        <a:avLst/>
                      </a:prstGeom>
                      <a:solidFill>
                        <a:srgbClr val="FFFFFF"/>
                      </a:solidFill>
                      <a:ln w="12700">
                        <a:solidFill>
                          <a:srgbClr val="000000"/>
                        </a:solidFill>
                        <a:round/>
                        <a:headEnd/>
                        <a:tailEnd/>
                      </a:ln>
                    </p:spPr>
                    <p:txBody>
                      <a:bodyPr wrap="none" anchor="ctr">
                        <a:prstTxWarp prst="textNoShape">
                          <a:avLst/>
                        </a:prstTxWarp>
                      </a:bodyPr>
                      <a:lstStyle/>
                      <a:p>
                        <a:endParaRPr lang="en-US"/>
                      </a:p>
                    </p:txBody>
                  </p:sp>
                  <p:sp>
                    <p:nvSpPr>
                      <p:cNvPr id="86139" name="Oval 101"/>
                      <p:cNvSpPr>
                        <a:spLocks noChangeArrowheads="1"/>
                      </p:cNvSpPr>
                      <p:nvPr/>
                    </p:nvSpPr>
                    <p:spPr bwMode="auto">
                      <a:xfrm>
                        <a:off x="1026" y="1908"/>
                        <a:ext cx="78" cy="58"/>
                      </a:xfrm>
                      <a:prstGeom prst="ellipse">
                        <a:avLst/>
                      </a:prstGeom>
                      <a:solidFill>
                        <a:srgbClr val="FFFFFF"/>
                      </a:solidFill>
                      <a:ln w="12700">
                        <a:solidFill>
                          <a:srgbClr val="000000"/>
                        </a:solidFill>
                        <a:round/>
                        <a:headEnd/>
                        <a:tailEnd/>
                      </a:ln>
                    </p:spPr>
                    <p:txBody>
                      <a:bodyPr wrap="none" anchor="ctr">
                        <a:prstTxWarp prst="textNoShape">
                          <a:avLst/>
                        </a:prstTxWarp>
                      </a:bodyPr>
                      <a:lstStyle/>
                      <a:p>
                        <a:endParaRPr lang="en-US"/>
                      </a:p>
                    </p:txBody>
                  </p:sp>
                  <p:sp>
                    <p:nvSpPr>
                      <p:cNvPr id="86140" name="Oval 102"/>
                      <p:cNvSpPr>
                        <a:spLocks noChangeArrowheads="1"/>
                      </p:cNvSpPr>
                      <p:nvPr/>
                    </p:nvSpPr>
                    <p:spPr bwMode="auto">
                      <a:xfrm>
                        <a:off x="1075" y="1946"/>
                        <a:ext cx="41" cy="31"/>
                      </a:xfrm>
                      <a:prstGeom prst="ellipse">
                        <a:avLst/>
                      </a:prstGeom>
                      <a:solidFill>
                        <a:srgbClr val="FFFFFF"/>
                      </a:solidFill>
                      <a:ln w="12700">
                        <a:solidFill>
                          <a:srgbClr val="000000"/>
                        </a:solidFill>
                        <a:round/>
                        <a:headEnd/>
                        <a:tailEnd/>
                      </a:ln>
                    </p:spPr>
                    <p:txBody>
                      <a:bodyPr wrap="none" anchor="ctr">
                        <a:prstTxWarp prst="textNoShape">
                          <a:avLst/>
                        </a:prstTxWarp>
                      </a:bodyPr>
                      <a:lstStyle/>
                      <a:p>
                        <a:endParaRPr lang="en-US"/>
                      </a:p>
                    </p:txBody>
                  </p:sp>
                  <p:sp>
                    <p:nvSpPr>
                      <p:cNvPr id="86141" name="Freeform 103"/>
                      <p:cNvSpPr>
                        <a:spLocks/>
                      </p:cNvSpPr>
                      <p:nvPr/>
                    </p:nvSpPr>
                    <p:spPr bwMode="auto">
                      <a:xfrm>
                        <a:off x="1047" y="1936"/>
                        <a:ext cx="74" cy="72"/>
                      </a:xfrm>
                      <a:custGeom>
                        <a:avLst/>
                        <a:gdLst>
                          <a:gd name="T0" fmla="*/ 53 w 74"/>
                          <a:gd name="T1" fmla="*/ 2 h 72"/>
                          <a:gd name="T2" fmla="*/ 51 w 74"/>
                          <a:gd name="T3" fmla="*/ 10 h 72"/>
                          <a:gd name="T4" fmla="*/ 69 w 74"/>
                          <a:gd name="T5" fmla="*/ 26 h 72"/>
                          <a:gd name="T6" fmla="*/ 73 w 74"/>
                          <a:gd name="T7" fmla="*/ 29 h 72"/>
                          <a:gd name="T8" fmla="*/ 47 w 74"/>
                          <a:gd name="T9" fmla="*/ 71 h 72"/>
                          <a:gd name="T10" fmla="*/ 0 w 74"/>
                          <a:gd name="T11" fmla="*/ 0 h 72"/>
                          <a:gd name="T12" fmla="*/ 53 w 74"/>
                          <a:gd name="T13" fmla="*/ 2 h 72"/>
                          <a:gd name="T14" fmla="*/ 0 60000 65536"/>
                          <a:gd name="T15" fmla="*/ 0 60000 65536"/>
                          <a:gd name="T16" fmla="*/ 0 60000 65536"/>
                          <a:gd name="T17" fmla="*/ 0 60000 65536"/>
                          <a:gd name="T18" fmla="*/ 0 60000 65536"/>
                          <a:gd name="T19" fmla="*/ 0 60000 65536"/>
                          <a:gd name="T20" fmla="*/ 0 60000 65536"/>
                          <a:gd name="T21" fmla="*/ 0 w 74"/>
                          <a:gd name="T22" fmla="*/ 0 h 72"/>
                          <a:gd name="T23" fmla="*/ 74 w 74"/>
                          <a:gd name="T24" fmla="*/ 72 h 7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74" h="72">
                            <a:moveTo>
                              <a:pt x="53" y="2"/>
                            </a:moveTo>
                            <a:lnTo>
                              <a:pt x="51" y="10"/>
                            </a:lnTo>
                            <a:lnTo>
                              <a:pt x="69" y="26"/>
                            </a:lnTo>
                            <a:lnTo>
                              <a:pt x="73" y="29"/>
                            </a:lnTo>
                            <a:lnTo>
                              <a:pt x="47" y="71"/>
                            </a:lnTo>
                            <a:lnTo>
                              <a:pt x="0" y="0"/>
                            </a:lnTo>
                            <a:lnTo>
                              <a:pt x="53" y="2"/>
                            </a:lnTo>
                          </a:path>
                        </a:pathLst>
                      </a:custGeom>
                      <a:solidFill>
                        <a:srgbClr val="FFFFFF"/>
                      </a:solidFill>
                      <a:ln w="9525" cap="rnd">
                        <a:noFill/>
                        <a:round/>
                        <a:headEnd/>
                        <a:tailEnd/>
                      </a:ln>
                    </p:spPr>
                    <p:txBody>
                      <a:bodyPr>
                        <a:prstTxWarp prst="textNoShape">
                          <a:avLst/>
                        </a:prstTxWarp>
                      </a:bodyPr>
                      <a:lstStyle/>
                      <a:p>
                        <a:endParaRPr lang="en-US"/>
                      </a:p>
                    </p:txBody>
                  </p:sp>
                  <p:sp>
                    <p:nvSpPr>
                      <p:cNvPr id="86142" name="Freeform 104"/>
                      <p:cNvSpPr>
                        <a:spLocks/>
                      </p:cNvSpPr>
                      <p:nvPr/>
                    </p:nvSpPr>
                    <p:spPr bwMode="auto">
                      <a:xfrm>
                        <a:off x="1083" y="2032"/>
                        <a:ext cx="48" cy="23"/>
                      </a:xfrm>
                      <a:custGeom>
                        <a:avLst/>
                        <a:gdLst>
                          <a:gd name="T0" fmla="*/ 41 w 48"/>
                          <a:gd name="T1" fmla="*/ 2 h 23"/>
                          <a:gd name="T2" fmla="*/ 47 w 48"/>
                          <a:gd name="T3" fmla="*/ 9 h 23"/>
                          <a:gd name="T4" fmla="*/ 0 w 48"/>
                          <a:gd name="T5" fmla="*/ 22 h 23"/>
                          <a:gd name="T6" fmla="*/ 1 w 48"/>
                          <a:gd name="T7" fmla="*/ 0 h 23"/>
                          <a:gd name="T8" fmla="*/ 41 w 48"/>
                          <a:gd name="T9" fmla="*/ 2 h 23"/>
                          <a:gd name="T10" fmla="*/ 0 60000 65536"/>
                          <a:gd name="T11" fmla="*/ 0 60000 65536"/>
                          <a:gd name="T12" fmla="*/ 0 60000 65536"/>
                          <a:gd name="T13" fmla="*/ 0 60000 65536"/>
                          <a:gd name="T14" fmla="*/ 0 60000 65536"/>
                          <a:gd name="T15" fmla="*/ 0 w 48"/>
                          <a:gd name="T16" fmla="*/ 0 h 23"/>
                          <a:gd name="T17" fmla="*/ 48 w 48"/>
                          <a:gd name="T18" fmla="*/ 23 h 23"/>
                        </a:gdLst>
                        <a:ahLst/>
                        <a:cxnLst>
                          <a:cxn ang="T10">
                            <a:pos x="T0" y="T1"/>
                          </a:cxn>
                          <a:cxn ang="T11">
                            <a:pos x="T2" y="T3"/>
                          </a:cxn>
                          <a:cxn ang="T12">
                            <a:pos x="T4" y="T5"/>
                          </a:cxn>
                          <a:cxn ang="T13">
                            <a:pos x="T6" y="T7"/>
                          </a:cxn>
                          <a:cxn ang="T14">
                            <a:pos x="T8" y="T9"/>
                          </a:cxn>
                        </a:cxnLst>
                        <a:rect l="T15" t="T16" r="T17" b="T18"/>
                        <a:pathLst>
                          <a:path w="48" h="23">
                            <a:moveTo>
                              <a:pt x="41" y="2"/>
                            </a:moveTo>
                            <a:lnTo>
                              <a:pt x="47" y="9"/>
                            </a:lnTo>
                            <a:lnTo>
                              <a:pt x="0" y="22"/>
                            </a:lnTo>
                            <a:lnTo>
                              <a:pt x="1" y="0"/>
                            </a:lnTo>
                            <a:lnTo>
                              <a:pt x="41" y="2"/>
                            </a:lnTo>
                          </a:path>
                        </a:pathLst>
                      </a:custGeom>
                      <a:solidFill>
                        <a:srgbClr val="FFFFFF"/>
                      </a:solidFill>
                      <a:ln w="9525" cap="rnd">
                        <a:noFill/>
                        <a:round/>
                        <a:headEnd/>
                        <a:tailEnd/>
                      </a:ln>
                    </p:spPr>
                    <p:txBody>
                      <a:bodyPr>
                        <a:prstTxWarp prst="textNoShape">
                          <a:avLst/>
                        </a:prstTxWarp>
                      </a:bodyPr>
                      <a:lstStyle/>
                      <a:p>
                        <a:endParaRPr lang="en-US"/>
                      </a:p>
                    </p:txBody>
                  </p:sp>
                </p:grpSp>
                <p:sp>
                  <p:nvSpPr>
                    <p:cNvPr id="86135" name="Oval 105"/>
                    <p:cNvSpPr>
                      <a:spLocks noChangeArrowheads="1"/>
                    </p:cNvSpPr>
                    <p:nvPr/>
                  </p:nvSpPr>
                  <p:spPr bwMode="auto">
                    <a:xfrm>
                      <a:off x="1026" y="2075"/>
                      <a:ext cx="54" cy="40"/>
                    </a:xfrm>
                    <a:prstGeom prst="ellipse">
                      <a:avLst/>
                    </a:prstGeom>
                    <a:solidFill>
                      <a:srgbClr val="FFFFFF"/>
                    </a:solidFill>
                    <a:ln w="12700">
                      <a:solidFill>
                        <a:srgbClr val="000000"/>
                      </a:solidFill>
                      <a:round/>
                      <a:headEnd/>
                      <a:tailEnd/>
                    </a:ln>
                  </p:spPr>
                  <p:txBody>
                    <a:bodyPr wrap="none" anchor="ctr">
                      <a:prstTxWarp prst="textNoShape">
                        <a:avLst/>
                      </a:prstTxWarp>
                    </a:bodyPr>
                    <a:lstStyle/>
                    <a:p>
                      <a:endParaRPr lang="en-US"/>
                    </a:p>
                  </p:txBody>
                </p:sp>
                <p:sp>
                  <p:nvSpPr>
                    <p:cNvPr id="86136" name="Freeform 106"/>
                    <p:cNvSpPr>
                      <a:spLocks/>
                    </p:cNvSpPr>
                    <p:nvPr/>
                  </p:nvSpPr>
                  <p:spPr bwMode="auto">
                    <a:xfrm>
                      <a:off x="1062" y="2067"/>
                      <a:ext cx="32" cy="27"/>
                    </a:xfrm>
                    <a:custGeom>
                      <a:avLst/>
                      <a:gdLst>
                        <a:gd name="T0" fmla="*/ 13 w 32"/>
                        <a:gd name="T1" fmla="*/ 26 h 27"/>
                        <a:gd name="T2" fmla="*/ 31 w 32"/>
                        <a:gd name="T3" fmla="*/ 17 h 27"/>
                        <a:gd name="T4" fmla="*/ 9 w 32"/>
                        <a:gd name="T5" fmla="*/ 0 h 27"/>
                        <a:gd name="T6" fmla="*/ 0 w 32"/>
                        <a:gd name="T7" fmla="*/ 9 h 27"/>
                        <a:gd name="T8" fmla="*/ 13 w 32"/>
                        <a:gd name="T9" fmla="*/ 26 h 27"/>
                        <a:gd name="T10" fmla="*/ 0 60000 65536"/>
                        <a:gd name="T11" fmla="*/ 0 60000 65536"/>
                        <a:gd name="T12" fmla="*/ 0 60000 65536"/>
                        <a:gd name="T13" fmla="*/ 0 60000 65536"/>
                        <a:gd name="T14" fmla="*/ 0 60000 65536"/>
                        <a:gd name="T15" fmla="*/ 0 w 32"/>
                        <a:gd name="T16" fmla="*/ 0 h 27"/>
                        <a:gd name="T17" fmla="*/ 32 w 32"/>
                        <a:gd name="T18" fmla="*/ 27 h 27"/>
                      </a:gdLst>
                      <a:ahLst/>
                      <a:cxnLst>
                        <a:cxn ang="T10">
                          <a:pos x="T0" y="T1"/>
                        </a:cxn>
                        <a:cxn ang="T11">
                          <a:pos x="T2" y="T3"/>
                        </a:cxn>
                        <a:cxn ang="T12">
                          <a:pos x="T4" y="T5"/>
                        </a:cxn>
                        <a:cxn ang="T13">
                          <a:pos x="T6" y="T7"/>
                        </a:cxn>
                        <a:cxn ang="T14">
                          <a:pos x="T8" y="T9"/>
                        </a:cxn>
                      </a:cxnLst>
                      <a:rect l="T15" t="T16" r="T17" b="T18"/>
                      <a:pathLst>
                        <a:path w="32" h="27">
                          <a:moveTo>
                            <a:pt x="13" y="26"/>
                          </a:moveTo>
                          <a:lnTo>
                            <a:pt x="31" y="17"/>
                          </a:lnTo>
                          <a:lnTo>
                            <a:pt x="9" y="0"/>
                          </a:lnTo>
                          <a:lnTo>
                            <a:pt x="0" y="9"/>
                          </a:lnTo>
                          <a:lnTo>
                            <a:pt x="13" y="26"/>
                          </a:lnTo>
                        </a:path>
                      </a:pathLst>
                    </a:custGeom>
                    <a:solidFill>
                      <a:srgbClr val="FFFFFF"/>
                    </a:solidFill>
                    <a:ln w="9525" cap="rnd">
                      <a:noFill/>
                      <a:round/>
                      <a:headEnd/>
                      <a:tailEnd/>
                    </a:ln>
                  </p:spPr>
                  <p:txBody>
                    <a:bodyPr>
                      <a:prstTxWarp prst="textNoShape">
                        <a:avLst/>
                      </a:prstTxWarp>
                    </a:bodyPr>
                    <a:lstStyle/>
                    <a:p>
                      <a:endParaRPr lang="en-US"/>
                    </a:p>
                  </p:txBody>
                </p:sp>
              </p:grpSp>
              <p:sp>
                <p:nvSpPr>
                  <p:cNvPr id="86129" name="Oval 107"/>
                  <p:cNvSpPr>
                    <a:spLocks noChangeArrowheads="1"/>
                  </p:cNvSpPr>
                  <p:nvPr/>
                </p:nvSpPr>
                <p:spPr bwMode="auto">
                  <a:xfrm>
                    <a:off x="906" y="2117"/>
                    <a:ext cx="67" cy="49"/>
                  </a:xfrm>
                  <a:prstGeom prst="ellipse">
                    <a:avLst/>
                  </a:prstGeom>
                  <a:solidFill>
                    <a:srgbClr val="FFFFFF"/>
                  </a:solidFill>
                  <a:ln w="12700">
                    <a:solidFill>
                      <a:srgbClr val="000000"/>
                    </a:solidFill>
                    <a:round/>
                    <a:headEnd/>
                    <a:tailEnd/>
                  </a:ln>
                </p:spPr>
                <p:txBody>
                  <a:bodyPr wrap="none" anchor="ctr">
                    <a:prstTxWarp prst="textNoShape">
                      <a:avLst/>
                    </a:prstTxWarp>
                  </a:bodyPr>
                  <a:lstStyle/>
                  <a:p>
                    <a:endParaRPr lang="en-US"/>
                  </a:p>
                </p:txBody>
              </p:sp>
              <p:sp>
                <p:nvSpPr>
                  <p:cNvPr id="86130" name="Oval 108"/>
                  <p:cNvSpPr>
                    <a:spLocks noChangeArrowheads="1"/>
                  </p:cNvSpPr>
                  <p:nvPr/>
                </p:nvSpPr>
                <p:spPr bwMode="auto">
                  <a:xfrm>
                    <a:off x="964" y="2117"/>
                    <a:ext cx="55" cy="40"/>
                  </a:xfrm>
                  <a:prstGeom prst="ellipse">
                    <a:avLst/>
                  </a:prstGeom>
                  <a:solidFill>
                    <a:srgbClr val="FFFFFF"/>
                  </a:solidFill>
                  <a:ln w="12700">
                    <a:solidFill>
                      <a:srgbClr val="000000"/>
                    </a:solidFill>
                    <a:round/>
                    <a:headEnd/>
                    <a:tailEnd/>
                  </a:ln>
                </p:spPr>
                <p:txBody>
                  <a:bodyPr wrap="none" anchor="ctr">
                    <a:prstTxWarp prst="textNoShape">
                      <a:avLst/>
                    </a:prstTxWarp>
                  </a:bodyPr>
                  <a:lstStyle/>
                  <a:p>
                    <a:endParaRPr lang="en-US"/>
                  </a:p>
                </p:txBody>
              </p:sp>
              <p:sp>
                <p:nvSpPr>
                  <p:cNvPr id="86131" name="Oval 109"/>
                  <p:cNvSpPr>
                    <a:spLocks noChangeArrowheads="1"/>
                  </p:cNvSpPr>
                  <p:nvPr/>
                </p:nvSpPr>
                <p:spPr bwMode="auto">
                  <a:xfrm>
                    <a:off x="997" y="2103"/>
                    <a:ext cx="56" cy="38"/>
                  </a:xfrm>
                  <a:prstGeom prst="ellipse">
                    <a:avLst/>
                  </a:prstGeom>
                  <a:solidFill>
                    <a:srgbClr val="FFFFFF"/>
                  </a:solidFill>
                  <a:ln w="12700">
                    <a:solidFill>
                      <a:srgbClr val="000000"/>
                    </a:solidFill>
                    <a:round/>
                    <a:headEnd/>
                    <a:tailEnd/>
                  </a:ln>
                </p:spPr>
                <p:txBody>
                  <a:bodyPr wrap="none" anchor="ctr">
                    <a:prstTxWarp prst="textNoShape">
                      <a:avLst/>
                    </a:prstTxWarp>
                  </a:bodyPr>
                  <a:lstStyle/>
                  <a:p>
                    <a:endParaRPr lang="en-US"/>
                  </a:p>
                </p:txBody>
              </p:sp>
              <p:sp>
                <p:nvSpPr>
                  <p:cNvPr id="86132" name="Freeform 110"/>
                  <p:cNvSpPr>
                    <a:spLocks/>
                  </p:cNvSpPr>
                  <p:nvPr/>
                </p:nvSpPr>
                <p:spPr bwMode="auto">
                  <a:xfrm>
                    <a:off x="948" y="2092"/>
                    <a:ext cx="117" cy="63"/>
                  </a:xfrm>
                  <a:custGeom>
                    <a:avLst/>
                    <a:gdLst>
                      <a:gd name="T0" fmla="*/ 107 w 117"/>
                      <a:gd name="T1" fmla="*/ 18 h 63"/>
                      <a:gd name="T2" fmla="*/ 98 w 117"/>
                      <a:gd name="T3" fmla="*/ 22 h 63"/>
                      <a:gd name="T4" fmla="*/ 67 w 117"/>
                      <a:gd name="T5" fmla="*/ 47 h 63"/>
                      <a:gd name="T6" fmla="*/ 59 w 117"/>
                      <a:gd name="T7" fmla="*/ 57 h 63"/>
                      <a:gd name="T8" fmla="*/ 24 w 117"/>
                      <a:gd name="T9" fmla="*/ 57 h 63"/>
                      <a:gd name="T10" fmla="*/ 18 w 117"/>
                      <a:gd name="T11" fmla="*/ 62 h 63"/>
                      <a:gd name="T12" fmla="*/ 0 w 117"/>
                      <a:gd name="T13" fmla="*/ 44 h 63"/>
                      <a:gd name="T14" fmla="*/ 78 w 117"/>
                      <a:gd name="T15" fmla="*/ 0 h 63"/>
                      <a:gd name="T16" fmla="*/ 116 w 117"/>
                      <a:gd name="T17" fmla="*/ 10 h 63"/>
                      <a:gd name="T18" fmla="*/ 107 w 117"/>
                      <a:gd name="T19" fmla="*/ 18 h 63"/>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17"/>
                      <a:gd name="T31" fmla="*/ 0 h 63"/>
                      <a:gd name="T32" fmla="*/ 117 w 117"/>
                      <a:gd name="T33" fmla="*/ 63 h 63"/>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17" h="63">
                        <a:moveTo>
                          <a:pt x="107" y="18"/>
                        </a:moveTo>
                        <a:lnTo>
                          <a:pt x="98" y="22"/>
                        </a:lnTo>
                        <a:lnTo>
                          <a:pt x="67" y="47"/>
                        </a:lnTo>
                        <a:lnTo>
                          <a:pt x="59" y="57"/>
                        </a:lnTo>
                        <a:lnTo>
                          <a:pt x="24" y="57"/>
                        </a:lnTo>
                        <a:lnTo>
                          <a:pt x="18" y="62"/>
                        </a:lnTo>
                        <a:lnTo>
                          <a:pt x="0" y="44"/>
                        </a:lnTo>
                        <a:lnTo>
                          <a:pt x="78" y="0"/>
                        </a:lnTo>
                        <a:lnTo>
                          <a:pt x="116" y="10"/>
                        </a:lnTo>
                        <a:lnTo>
                          <a:pt x="107" y="18"/>
                        </a:lnTo>
                      </a:path>
                    </a:pathLst>
                  </a:custGeom>
                  <a:solidFill>
                    <a:srgbClr val="FFFFFF"/>
                  </a:solidFill>
                  <a:ln w="9525" cap="rnd">
                    <a:noFill/>
                    <a:round/>
                    <a:headEnd/>
                    <a:tailEnd/>
                  </a:ln>
                </p:spPr>
                <p:txBody>
                  <a:bodyPr>
                    <a:prstTxWarp prst="textNoShape">
                      <a:avLst/>
                    </a:prstTxWarp>
                  </a:bodyPr>
                  <a:lstStyle/>
                  <a:p>
                    <a:endParaRPr lang="en-US"/>
                  </a:p>
                </p:txBody>
              </p:sp>
            </p:grpSp>
            <p:grpSp>
              <p:nvGrpSpPr>
                <p:cNvPr id="30" name="Group 111"/>
                <p:cNvGrpSpPr>
                  <a:grpSpLocks/>
                </p:cNvGrpSpPr>
                <p:nvPr/>
              </p:nvGrpSpPr>
              <p:grpSpPr bwMode="auto">
                <a:xfrm>
                  <a:off x="468" y="1909"/>
                  <a:ext cx="185" cy="178"/>
                  <a:chOff x="468" y="1909"/>
                  <a:chExt cx="185" cy="178"/>
                </a:xfrm>
              </p:grpSpPr>
              <p:grpSp>
                <p:nvGrpSpPr>
                  <p:cNvPr id="31" name="Group 112"/>
                  <p:cNvGrpSpPr>
                    <a:grpSpLocks/>
                  </p:cNvGrpSpPr>
                  <p:nvPr/>
                </p:nvGrpSpPr>
                <p:grpSpPr bwMode="auto">
                  <a:xfrm>
                    <a:off x="468" y="1937"/>
                    <a:ext cx="99" cy="104"/>
                    <a:chOff x="468" y="1937"/>
                    <a:chExt cx="99" cy="104"/>
                  </a:xfrm>
                </p:grpSpPr>
                <p:sp>
                  <p:nvSpPr>
                    <p:cNvPr id="86124" name="Oval 113"/>
                    <p:cNvSpPr>
                      <a:spLocks noChangeArrowheads="1"/>
                    </p:cNvSpPr>
                    <p:nvPr/>
                  </p:nvSpPr>
                  <p:spPr bwMode="auto">
                    <a:xfrm>
                      <a:off x="468" y="1974"/>
                      <a:ext cx="43" cy="28"/>
                    </a:xfrm>
                    <a:prstGeom prst="ellipse">
                      <a:avLst/>
                    </a:prstGeom>
                    <a:solidFill>
                      <a:srgbClr val="FFFFFF"/>
                    </a:solidFill>
                    <a:ln w="12700">
                      <a:solidFill>
                        <a:srgbClr val="000000"/>
                      </a:solidFill>
                      <a:round/>
                      <a:headEnd/>
                      <a:tailEnd/>
                    </a:ln>
                  </p:spPr>
                  <p:txBody>
                    <a:bodyPr wrap="none" anchor="ctr">
                      <a:prstTxWarp prst="textNoShape">
                        <a:avLst/>
                      </a:prstTxWarp>
                    </a:bodyPr>
                    <a:lstStyle/>
                    <a:p>
                      <a:endParaRPr lang="en-US"/>
                    </a:p>
                  </p:txBody>
                </p:sp>
                <p:sp>
                  <p:nvSpPr>
                    <p:cNvPr id="86125" name="Oval 114"/>
                    <p:cNvSpPr>
                      <a:spLocks noChangeArrowheads="1"/>
                    </p:cNvSpPr>
                    <p:nvPr/>
                  </p:nvSpPr>
                  <p:spPr bwMode="auto">
                    <a:xfrm>
                      <a:off x="477" y="2001"/>
                      <a:ext cx="53" cy="40"/>
                    </a:xfrm>
                    <a:prstGeom prst="ellipse">
                      <a:avLst/>
                    </a:prstGeom>
                    <a:solidFill>
                      <a:srgbClr val="FFFFFF"/>
                    </a:solidFill>
                    <a:ln w="12700">
                      <a:solidFill>
                        <a:srgbClr val="000000"/>
                      </a:solidFill>
                      <a:round/>
                      <a:headEnd/>
                      <a:tailEnd/>
                    </a:ln>
                  </p:spPr>
                  <p:txBody>
                    <a:bodyPr wrap="none" anchor="ctr">
                      <a:prstTxWarp prst="textNoShape">
                        <a:avLst/>
                      </a:prstTxWarp>
                    </a:bodyPr>
                    <a:lstStyle/>
                    <a:p>
                      <a:endParaRPr lang="en-US"/>
                    </a:p>
                  </p:txBody>
                </p:sp>
                <p:sp>
                  <p:nvSpPr>
                    <p:cNvPr id="86126" name="Oval 115"/>
                    <p:cNvSpPr>
                      <a:spLocks noChangeArrowheads="1"/>
                    </p:cNvSpPr>
                    <p:nvPr/>
                  </p:nvSpPr>
                  <p:spPr bwMode="auto">
                    <a:xfrm>
                      <a:off x="489" y="1937"/>
                      <a:ext cx="78" cy="56"/>
                    </a:xfrm>
                    <a:prstGeom prst="ellipse">
                      <a:avLst/>
                    </a:prstGeom>
                    <a:solidFill>
                      <a:srgbClr val="FFFFFF"/>
                    </a:solidFill>
                    <a:ln w="12700">
                      <a:solidFill>
                        <a:srgbClr val="000000"/>
                      </a:solidFill>
                      <a:round/>
                      <a:headEnd/>
                      <a:tailEnd/>
                    </a:ln>
                  </p:spPr>
                  <p:txBody>
                    <a:bodyPr wrap="none" anchor="ctr">
                      <a:prstTxWarp prst="textNoShape">
                        <a:avLst/>
                      </a:prstTxWarp>
                    </a:bodyPr>
                    <a:lstStyle/>
                    <a:p>
                      <a:endParaRPr lang="en-US"/>
                    </a:p>
                  </p:txBody>
                </p:sp>
                <p:sp>
                  <p:nvSpPr>
                    <p:cNvPr id="86127" name="Freeform 116"/>
                    <p:cNvSpPr>
                      <a:spLocks/>
                    </p:cNvSpPr>
                    <p:nvPr/>
                  </p:nvSpPr>
                  <p:spPr bwMode="auto">
                    <a:xfrm>
                      <a:off x="479" y="1975"/>
                      <a:ext cx="34" cy="36"/>
                    </a:xfrm>
                    <a:custGeom>
                      <a:avLst/>
                      <a:gdLst>
                        <a:gd name="T0" fmla="*/ 19 w 34"/>
                        <a:gd name="T1" fmla="*/ 0 h 36"/>
                        <a:gd name="T2" fmla="*/ 0 w 34"/>
                        <a:gd name="T3" fmla="*/ 5 h 36"/>
                        <a:gd name="T4" fmla="*/ 0 w 34"/>
                        <a:gd name="T5" fmla="*/ 27 h 36"/>
                        <a:gd name="T6" fmla="*/ 7 w 34"/>
                        <a:gd name="T7" fmla="*/ 35 h 36"/>
                        <a:gd name="T8" fmla="*/ 33 w 34"/>
                        <a:gd name="T9" fmla="*/ 27 h 36"/>
                        <a:gd name="T10" fmla="*/ 19 w 34"/>
                        <a:gd name="T11" fmla="*/ 0 h 36"/>
                        <a:gd name="T12" fmla="*/ 0 60000 65536"/>
                        <a:gd name="T13" fmla="*/ 0 60000 65536"/>
                        <a:gd name="T14" fmla="*/ 0 60000 65536"/>
                        <a:gd name="T15" fmla="*/ 0 60000 65536"/>
                        <a:gd name="T16" fmla="*/ 0 60000 65536"/>
                        <a:gd name="T17" fmla="*/ 0 60000 65536"/>
                        <a:gd name="T18" fmla="*/ 0 w 34"/>
                        <a:gd name="T19" fmla="*/ 0 h 36"/>
                        <a:gd name="T20" fmla="*/ 34 w 34"/>
                        <a:gd name="T21" fmla="*/ 36 h 36"/>
                      </a:gdLst>
                      <a:ahLst/>
                      <a:cxnLst>
                        <a:cxn ang="T12">
                          <a:pos x="T0" y="T1"/>
                        </a:cxn>
                        <a:cxn ang="T13">
                          <a:pos x="T2" y="T3"/>
                        </a:cxn>
                        <a:cxn ang="T14">
                          <a:pos x="T4" y="T5"/>
                        </a:cxn>
                        <a:cxn ang="T15">
                          <a:pos x="T6" y="T7"/>
                        </a:cxn>
                        <a:cxn ang="T16">
                          <a:pos x="T8" y="T9"/>
                        </a:cxn>
                        <a:cxn ang="T17">
                          <a:pos x="T10" y="T11"/>
                        </a:cxn>
                      </a:cxnLst>
                      <a:rect l="T18" t="T19" r="T20" b="T21"/>
                      <a:pathLst>
                        <a:path w="34" h="36">
                          <a:moveTo>
                            <a:pt x="19" y="0"/>
                          </a:moveTo>
                          <a:lnTo>
                            <a:pt x="0" y="5"/>
                          </a:lnTo>
                          <a:lnTo>
                            <a:pt x="0" y="27"/>
                          </a:lnTo>
                          <a:lnTo>
                            <a:pt x="7" y="35"/>
                          </a:lnTo>
                          <a:lnTo>
                            <a:pt x="33" y="27"/>
                          </a:lnTo>
                          <a:lnTo>
                            <a:pt x="19" y="0"/>
                          </a:lnTo>
                        </a:path>
                      </a:pathLst>
                    </a:custGeom>
                    <a:solidFill>
                      <a:srgbClr val="FFFFFF"/>
                    </a:solidFill>
                    <a:ln w="9525" cap="rnd">
                      <a:noFill/>
                      <a:round/>
                      <a:headEnd/>
                      <a:tailEnd/>
                    </a:ln>
                  </p:spPr>
                  <p:txBody>
                    <a:bodyPr>
                      <a:prstTxWarp prst="textNoShape">
                        <a:avLst/>
                      </a:prstTxWarp>
                    </a:bodyPr>
                    <a:lstStyle/>
                    <a:p>
                      <a:endParaRPr lang="en-US"/>
                    </a:p>
                  </p:txBody>
                </p:sp>
              </p:grpSp>
              <p:grpSp>
                <p:nvGrpSpPr>
                  <p:cNvPr id="86016" name="Group 117"/>
                  <p:cNvGrpSpPr>
                    <a:grpSpLocks/>
                  </p:cNvGrpSpPr>
                  <p:nvPr/>
                </p:nvGrpSpPr>
                <p:grpSpPr bwMode="auto">
                  <a:xfrm>
                    <a:off x="499" y="1909"/>
                    <a:ext cx="154" cy="178"/>
                    <a:chOff x="499" y="1909"/>
                    <a:chExt cx="154" cy="178"/>
                  </a:xfrm>
                </p:grpSpPr>
                <p:sp>
                  <p:nvSpPr>
                    <p:cNvPr id="86116" name="Oval 118"/>
                    <p:cNvSpPr>
                      <a:spLocks noChangeArrowheads="1"/>
                    </p:cNvSpPr>
                    <p:nvPr/>
                  </p:nvSpPr>
                  <p:spPr bwMode="auto">
                    <a:xfrm>
                      <a:off x="550" y="1916"/>
                      <a:ext cx="103" cy="77"/>
                    </a:xfrm>
                    <a:prstGeom prst="ellipse">
                      <a:avLst/>
                    </a:prstGeom>
                    <a:solidFill>
                      <a:srgbClr val="FFFFFF"/>
                    </a:solidFill>
                    <a:ln w="12700">
                      <a:solidFill>
                        <a:srgbClr val="000000"/>
                      </a:solidFill>
                      <a:round/>
                      <a:headEnd/>
                      <a:tailEnd/>
                    </a:ln>
                  </p:spPr>
                  <p:txBody>
                    <a:bodyPr wrap="none" anchor="ctr">
                      <a:prstTxWarp prst="textNoShape">
                        <a:avLst/>
                      </a:prstTxWarp>
                    </a:bodyPr>
                    <a:lstStyle/>
                    <a:p>
                      <a:endParaRPr lang="en-US"/>
                    </a:p>
                  </p:txBody>
                </p:sp>
                <p:sp>
                  <p:nvSpPr>
                    <p:cNvPr id="86117" name="Oval 119"/>
                    <p:cNvSpPr>
                      <a:spLocks noChangeArrowheads="1"/>
                    </p:cNvSpPr>
                    <p:nvPr/>
                  </p:nvSpPr>
                  <p:spPr bwMode="auto">
                    <a:xfrm>
                      <a:off x="499" y="1974"/>
                      <a:ext cx="55" cy="38"/>
                    </a:xfrm>
                    <a:prstGeom prst="ellipse">
                      <a:avLst/>
                    </a:prstGeom>
                    <a:solidFill>
                      <a:srgbClr val="FFFFFF"/>
                    </a:solidFill>
                    <a:ln w="12700">
                      <a:solidFill>
                        <a:srgbClr val="000000"/>
                      </a:solidFill>
                      <a:round/>
                      <a:headEnd/>
                      <a:tailEnd/>
                    </a:ln>
                  </p:spPr>
                  <p:txBody>
                    <a:bodyPr wrap="none" anchor="ctr">
                      <a:prstTxWarp prst="textNoShape">
                        <a:avLst/>
                      </a:prstTxWarp>
                    </a:bodyPr>
                    <a:lstStyle/>
                    <a:p>
                      <a:endParaRPr lang="en-US"/>
                    </a:p>
                  </p:txBody>
                </p:sp>
                <p:sp>
                  <p:nvSpPr>
                    <p:cNvPr id="86118" name="Oval 120"/>
                    <p:cNvSpPr>
                      <a:spLocks noChangeArrowheads="1"/>
                    </p:cNvSpPr>
                    <p:nvPr/>
                  </p:nvSpPr>
                  <p:spPr bwMode="auto">
                    <a:xfrm>
                      <a:off x="513" y="2001"/>
                      <a:ext cx="78" cy="57"/>
                    </a:xfrm>
                    <a:prstGeom prst="ellipse">
                      <a:avLst/>
                    </a:prstGeom>
                    <a:solidFill>
                      <a:srgbClr val="FFFFFF"/>
                    </a:solidFill>
                    <a:ln w="12700">
                      <a:solidFill>
                        <a:srgbClr val="000000"/>
                      </a:solidFill>
                      <a:round/>
                      <a:headEnd/>
                      <a:tailEnd/>
                    </a:ln>
                  </p:spPr>
                  <p:txBody>
                    <a:bodyPr wrap="none" anchor="ctr">
                      <a:prstTxWarp prst="textNoShape">
                        <a:avLst/>
                      </a:prstTxWarp>
                    </a:bodyPr>
                    <a:lstStyle/>
                    <a:p>
                      <a:endParaRPr lang="en-US"/>
                    </a:p>
                  </p:txBody>
                </p:sp>
                <p:sp>
                  <p:nvSpPr>
                    <p:cNvPr id="86119" name="Oval 121"/>
                    <p:cNvSpPr>
                      <a:spLocks noChangeArrowheads="1"/>
                    </p:cNvSpPr>
                    <p:nvPr/>
                  </p:nvSpPr>
                  <p:spPr bwMode="auto">
                    <a:xfrm>
                      <a:off x="536" y="2029"/>
                      <a:ext cx="81" cy="58"/>
                    </a:xfrm>
                    <a:prstGeom prst="ellipse">
                      <a:avLst/>
                    </a:prstGeom>
                    <a:solidFill>
                      <a:srgbClr val="FFFFFF"/>
                    </a:solidFill>
                    <a:ln w="12700">
                      <a:solidFill>
                        <a:srgbClr val="000000"/>
                      </a:solidFill>
                      <a:round/>
                      <a:headEnd/>
                      <a:tailEnd/>
                    </a:ln>
                  </p:spPr>
                  <p:txBody>
                    <a:bodyPr wrap="none" anchor="ctr">
                      <a:prstTxWarp prst="textNoShape">
                        <a:avLst/>
                      </a:prstTxWarp>
                    </a:bodyPr>
                    <a:lstStyle/>
                    <a:p>
                      <a:endParaRPr lang="en-US"/>
                    </a:p>
                  </p:txBody>
                </p:sp>
                <p:sp>
                  <p:nvSpPr>
                    <p:cNvPr id="86120" name="Oval 122"/>
                    <p:cNvSpPr>
                      <a:spLocks noChangeArrowheads="1"/>
                    </p:cNvSpPr>
                    <p:nvPr/>
                  </p:nvSpPr>
                  <p:spPr bwMode="auto">
                    <a:xfrm>
                      <a:off x="542" y="1956"/>
                      <a:ext cx="72" cy="47"/>
                    </a:xfrm>
                    <a:prstGeom prst="ellipse">
                      <a:avLst/>
                    </a:prstGeom>
                    <a:solidFill>
                      <a:srgbClr val="FFFFFF"/>
                    </a:solidFill>
                    <a:ln w="12700">
                      <a:solidFill>
                        <a:srgbClr val="000000"/>
                      </a:solidFill>
                      <a:round/>
                      <a:headEnd/>
                      <a:tailEnd/>
                    </a:ln>
                  </p:spPr>
                  <p:txBody>
                    <a:bodyPr wrap="none" anchor="ctr">
                      <a:prstTxWarp prst="textNoShape">
                        <a:avLst/>
                      </a:prstTxWarp>
                    </a:bodyPr>
                    <a:lstStyle/>
                    <a:p>
                      <a:endParaRPr lang="en-US"/>
                    </a:p>
                  </p:txBody>
                </p:sp>
                <p:sp>
                  <p:nvSpPr>
                    <p:cNvPr id="86121" name="Oval 123"/>
                    <p:cNvSpPr>
                      <a:spLocks noChangeArrowheads="1"/>
                    </p:cNvSpPr>
                    <p:nvPr/>
                  </p:nvSpPr>
                  <p:spPr bwMode="auto">
                    <a:xfrm>
                      <a:off x="603" y="1909"/>
                      <a:ext cx="43" cy="31"/>
                    </a:xfrm>
                    <a:prstGeom prst="ellipse">
                      <a:avLst/>
                    </a:prstGeom>
                    <a:solidFill>
                      <a:srgbClr val="FFFFFF"/>
                    </a:solidFill>
                    <a:ln w="12700">
                      <a:solidFill>
                        <a:srgbClr val="000000"/>
                      </a:solidFill>
                      <a:round/>
                      <a:headEnd/>
                      <a:tailEnd/>
                    </a:ln>
                  </p:spPr>
                  <p:txBody>
                    <a:bodyPr wrap="none" anchor="ctr">
                      <a:prstTxWarp prst="textNoShape">
                        <a:avLst/>
                      </a:prstTxWarp>
                    </a:bodyPr>
                    <a:lstStyle/>
                    <a:p>
                      <a:endParaRPr lang="en-US"/>
                    </a:p>
                  </p:txBody>
                </p:sp>
                <p:sp>
                  <p:nvSpPr>
                    <p:cNvPr id="86122" name="Freeform 124"/>
                    <p:cNvSpPr>
                      <a:spLocks/>
                    </p:cNvSpPr>
                    <p:nvPr/>
                  </p:nvSpPr>
                  <p:spPr bwMode="auto">
                    <a:xfrm>
                      <a:off x="562" y="1943"/>
                      <a:ext cx="57" cy="30"/>
                    </a:xfrm>
                    <a:custGeom>
                      <a:avLst/>
                      <a:gdLst>
                        <a:gd name="T0" fmla="*/ 0 w 57"/>
                        <a:gd name="T1" fmla="*/ 8 h 30"/>
                        <a:gd name="T2" fmla="*/ 7 w 57"/>
                        <a:gd name="T3" fmla="*/ 21 h 30"/>
                        <a:gd name="T4" fmla="*/ 56 w 57"/>
                        <a:gd name="T5" fmla="*/ 29 h 30"/>
                        <a:gd name="T6" fmla="*/ 56 w 57"/>
                        <a:gd name="T7" fmla="*/ 10 h 30"/>
                        <a:gd name="T8" fmla="*/ 3 w 57"/>
                        <a:gd name="T9" fmla="*/ 0 h 30"/>
                        <a:gd name="T10" fmla="*/ 0 w 57"/>
                        <a:gd name="T11" fmla="*/ 8 h 30"/>
                        <a:gd name="T12" fmla="*/ 0 60000 65536"/>
                        <a:gd name="T13" fmla="*/ 0 60000 65536"/>
                        <a:gd name="T14" fmla="*/ 0 60000 65536"/>
                        <a:gd name="T15" fmla="*/ 0 60000 65536"/>
                        <a:gd name="T16" fmla="*/ 0 60000 65536"/>
                        <a:gd name="T17" fmla="*/ 0 60000 65536"/>
                        <a:gd name="T18" fmla="*/ 0 w 57"/>
                        <a:gd name="T19" fmla="*/ 0 h 30"/>
                        <a:gd name="T20" fmla="*/ 57 w 57"/>
                        <a:gd name="T21" fmla="*/ 30 h 30"/>
                      </a:gdLst>
                      <a:ahLst/>
                      <a:cxnLst>
                        <a:cxn ang="T12">
                          <a:pos x="T0" y="T1"/>
                        </a:cxn>
                        <a:cxn ang="T13">
                          <a:pos x="T2" y="T3"/>
                        </a:cxn>
                        <a:cxn ang="T14">
                          <a:pos x="T4" y="T5"/>
                        </a:cxn>
                        <a:cxn ang="T15">
                          <a:pos x="T6" y="T7"/>
                        </a:cxn>
                        <a:cxn ang="T16">
                          <a:pos x="T8" y="T9"/>
                        </a:cxn>
                        <a:cxn ang="T17">
                          <a:pos x="T10" y="T11"/>
                        </a:cxn>
                      </a:cxnLst>
                      <a:rect l="T18" t="T19" r="T20" b="T21"/>
                      <a:pathLst>
                        <a:path w="57" h="30">
                          <a:moveTo>
                            <a:pt x="0" y="8"/>
                          </a:moveTo>
                          <a:lnTo>
                            <a:pt x="7" y="21"/>
                          </a:lnTo>
                          <a:lnTo>
                            <a:pt x="56" y="29"/>
                          </a:lnTo>
                          <a:lnTo>
                            <a:pt x="56" y="10"/>
                          </a:lnTo>
                          <a:lnTo>
                            <a:pt x="3" y="0"/>
                          </a:lnTo>
                          <a:lnTo>
                            <a:pt x="0" y="8"/>
                          </a:lnTo>
                        </a:path>
                      </a:pathLst>
                    </a:custGeom>
                    <a:solidFill>
                      <a:srgbClr val="FFFFFF"/>
                    </a:solidFill>
                    <a:ln w="9525" cap="rnd">
                      <a:noFill/>
                      <a:round/>
                      <a:headEnd/>
                      <a:tailEnd/>
                    </a:ln>
                  </p:spPr>
                  <p:txBody>
                    <a:bodyPr>
                      <a:prstTxWarp prst="textNoShape">
                        <a:avLst/>
                      </a:prstTxWarp>
                    </a:bodyPr>
                    <a:lstStyle/>
                    <a:p>
                      <a:endParaRPr lang="en-US"/>
                    </a:p>
                  </p:txBody>
                </p:sp>
                <p:sp>
                  <p:nvSpPr>
                    <p:cNvPr id="86123" name="Freeform 125"/>
                    <p:cNvSpPr>
                      <a:spLocks/>
                    </p:cNvSpPr>
                    <p:nvPr/>
                  </p:nvSpPr>
                  <p:spPr bwMode="auto">
                    <a:xfrm>
                      <a:off x="515" y="1990"/>
                      <a:ext cx="62" cy="58"/>
                    </a:xfrm>
                    <a:custGeom>
                      <a:avLst/>
                      <a:gdLst>
                        <a:gd name="T0" fmla="*/ 37 w 62"/>
                        <a:gd name="T1" fmla="*/ 0 h 58"/>
                        <a:gd name="T2" fmla="*/ 0 w 62"/>
                        <a:gd name="T3" fmla="*/ 14 h 58"/>
                        <a:gd name="T4" fmla="*/ 16 w 62"/>
                        <a:gd name="T5" fmla="*/ 26 h 58"/>
                        <a:gd name="T6" fmla="*/ 18 w 62"/>
                        <a:gd name="T7" fmla="*/ 53 h 58"/>
                        <a:gd name="T8" fmla="*/ 28 w 62"/>
                        <a:gd name="T9" fmla="*/ 57 h 58"/>
                        <a:gd name="T10" fmla="*/ 59 w 62"/>
                        <a:gd name="T11" fmla="*/ 40 h 58"/>
                        <a:gd name="T12" fmla="*/ 61 w 62"/>
                        <a:gd name="T13" fmla="*/ 6 h 58"/>
                        <a:gd name="T14" fmla="*/ 37 w 62"/>
                        <a:gd name="T15" fmla="*/ 0 h 58"/>
                        <a:gd name="T16" fmla="*/ 0 60000 65536"/>
                        <a:gd name="T17" fmla="*/ 0 60000 65536"/>
                        <a:gd name="T18" fmla="*/ 0 60000 65536"/>
                        <a:gd name="T19" fmla="*/ 0 60000 65536"/>
                        <a:gd name="T20" fmla="*/ 0 60000 65536"/>
                        <a:gd name="T21" fmla="*/ 0 60000 65536"/>
                        <a:gd name="T22" fmla="*/ 0 60000 65536"/>
                        <a:gd name="T23" fmla="*/ 0 60000 65536"/>
                        <a:gd name="T24" fmla="*/ 0 w 62"/>
                        <a:gd name="T25" fmla="*/ 0 h 58"/>
                        <a:gd name="T26" fmla="*/ 62 w 62"/>
                        <a:gd name="T27" fmla="*/ 58 h 5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2" h="58">
                          <a:moveTo>
                            <a:pt x="37" y="0"/>
                          </a:moveTo>
                          <a:lnTo>
                            <a:pt x="0" y="14"/>
                          </a:lnTo>
                          <a:lnTo>
                            <a:pt x="16" y="26"/>
                          </a:lnTo>
                          <a:lnTo>
                            <a:pt x="18" y="53"/>
                          </a:lnTo>
                          <a:lnTo>
                            <a:pt x="28" y="57"/>
                          </a:lnTo>
                          <a:lnTo>
                            <a:pt x="59" y="40"/>
                          </a:lnTo>
                          <a:lnTo>
                            <a:pt x="61" y="6"/>
                          </a:lnTo>
                          <a:lnTo>
                            <a:pt x="37" y="0"/>
                          </a:lnTo>
                        </a:path>
                      </a:pathLst>
                    </a:custGeom>
                    <a:solidFill>
                      <a:srgbClr val="FFFFFF"/>
                    </a:solidFill>
                    <a:ln w="9525" cap="rnd">
                      <a:noFill/>
                      <a:round/>
                      <a:headEnd/>
                      <a:tailEnd/>
                    </a:ln>
                  </p:spPr>
                  <p:txBody>
                    <a:bodyPr>
                      <a:prstTxWarp prst="textNoShape">
                        <a:avLst/>
                      </a:prstTxWarp>
                    </a:bodyPr>
                    <a:lstStyle/>
                    <a:p>
                      <a:endParaRPr lang="en-US"/>
                    </a:p>
                  </p:txBody>
                </p:sp>
              </p:grpSp>
              <p:sp>
                <p:nvSpPr>
                  <p:cNvPr id="86115" name="Freeform 126"/>
                  <p:cNvSpPr>
                    <a:spLocks/>
                  </p:cNvSpPr>
                  <p:nvPr/>
                </p:nvSpPr>
                <p:spPr bwMode="auto">
                  <a:xfrm>
                    <a:off x="598" y="1926"/>
                    <a:ext cx="34" cy="30"/>
                  </a:xfrm>
                  <a:custGeom>
                    <a:avLst/>
                    <a:gdLst>
                      <a:gd name="T0" fmla="*/ 0 w 34"/>
                      <a:gd name="T1" fmla="*/ 15 h 30"/>
                      <a:gd name="T2" fmla="*/ 14 w 34"/>
                      <a:gd name="T3" fmla="*/ 0 h 30"/>
                      <a:gd name="T4" fmla="*/ 33 w 34"/>
                      <a:gd name="T5" fmla="*/ 15 h 30"/>
                      <a:gd name="T6" fmla="*/ 16 w 34"/>
                      <a:gd name="T7" fmla="*/ 29 h 30"/>
                      <a:gd name="T8" fmla="*/ 0 w 34"/>
                      <a:gd name="T9" fmla="*/ 15 h 30"/>
                      <a:gd name="T10" fmla="*/ 0 60000 65536"/>
                      <a:gd name="T11" fmla="*/ 0 60000 65536"/>
                      <a:gd name="T12" fmla="*/ 0 60000 65536"/>
                      <a:gd name="T13" fmla="*/ 0 60000 65536"/>
                      <a:gd name="T14" fmla="*/ 0 60000 65536"/>
                      <a:gd name="T15" fmla="*/ 0 w 34"/>
                      <a:gd name="T16" fmla="*/ 0 h 30"/>
                      <a:gd name="T17" fmla="*/ 34 w 34"/>
                      <a:gd name="T18" fmla="*/ 30 h 30"/>
                    </a:gdLst>
                    <a:ahLst/>
                    <a:cxnLst>
                      <a:cxn ang="T10">
                        <a:pos x="T0" y="T1"/>
                      </a:cxn>
                      <a:cxn ang="T11">
                        <a:pos x="T2" y="T3"/>
                      </a:cxn>
                      <a:cxn ang="T12">
                        <a:pos x="T4" y="T5"/>
                      </a:cxn>
                      <a:cxn ang="T13">
                        <a:pos x="T6" y="T7"/>
                      </a:cxn>
                      <a:cxn ang="T14">
                        <a:pos x="T8" y="T9"/>
                      </a:cxn>
                    </a:cxnLst>
                    <a:rect l="T15" t="T16" r="T17" b="T18"/>
                    <a:pathLst>
                      <a:path w="34" h="30">
                        <a:moveTo>
                          <a:pt x="0" y="15"/>
                        </a:moveTo>
                        <a:lnTo>
                          <a:pt x="14" y="0"/>
                        </a:lnTo>
                        <a:lnTo>
                          <a:pt x="33" y="15"/>
                        </a:lnTo>
                        <a:lnTo>
                          <a:pt x="16" y="29"/>
                        </a:lnTo>
                        <a:lnTo>
                          <a:pt x="0" y="15"/>
                        </a:lnTo>
                      </a:path>
                    </a:pathLst>
                  </a:custGeom>
                  <a:solidFill>
                    <a:srgbClr val="FFFFFF"/>
                  </a:solidFill>
                  <a:ln w="9525" cap="rnd">
                    <a:noFill/>
                    <a:round/>
                    <a:headEnd/>
                    <a:tailEnd/>
                  </a:ln>
                </p:spPr>
                <p:txBody>
                  <a:bodyPr>
                    <a:prstTxWarp prst="textNoShape">
                      <a:avLst/>
                    </a:prstTxWarp>
                  </a:bodyPr>
                  <a:lstStyle/>
                  <a:p>
                    <a:endParaRPr lang="en-US"/>
                  </a:p>
                </p:txBody>
              </p:sp>
            </p:grpSp>
            <p:grpSp>
              <p:nvGrpSpPr>
                <p:cNvPr id="86017" name="Group 127"/>
                <p:cNvGrpSpPr>
                  <a:grpSpLocks/>
                </p:cNvGrpSpPr>
                <p:nvPr/>
              </p:nvGrpSpPr>
              <p:grpSpPr bwMode="auto">
                <a:xfrm>
                  <a:off x="561" y="1880"/>
                  <a:ext cx="543" cy="300"/>
                  <a:chOff x="561" y="1880"/>
                  <a:chExt cx="543" cy="300"/>
                </a:xfrm>
              </p:grpSpPr>
              <p:sp>
                <p:nvSpPr>
                  <p:cNvPr id="86101" name="Oval 128"/>
                  <p:cNvSpPr>
                    <a:spLocks noChangeArrowheads="1"/>
                  </p:cNvSpPr>
                  <p:nvPr/>
                </p:nvSpPr>
                <p:spPr bwMode="auto">
                  <a:xfrm>
                    <a:off x="733" y="1890"/>
                    <a:ext cx="128" cy="95"/>
                  </a:xfrm>
                  <a:prstGeom prst="ellipse">
                    <a:avLst/>
                  </a:prstGeom>
                  <a:solidFill>
                    <a:srgbClr val="FFFFFF"/>
                  </a:solidFill>
                  <a:ln w="12700">
                    <a:solidFill>
                      <a:srgbClr val="000000"/>
                    </a:solidFill>
                    <a:round/>
                    <a:headEnd/>
                    <a:tailEnd/>
                  </a:ln>
                </p:spPr>
                <p:txBody>
                  <a:bodyPr wrap="none" anchor="ctr">
                    <a:prstTxWarp prst="textNoShape">
                      <a:avLst/>
                    </a:prstTxWarp>
                  </a:bodyPr>
                  <a:lstStyle/>
                  <a:p>
                    <a:endParaRPr lang="en-US"/>
                  </a:p>
                </p:txBody>
              </p:sp>
              <p:sp>
                <p:nvSpPr>
                  <p:cNvPr id="86102" name="Oval 129"/>
                  <p:cNvSpPr>
                    <a:spLocks noChangeArrowheads="1"/>
                  </p:cNvSpPr>
                  <p:nvPr/>
                </p:nvSpPr>
                <p:spPr bwMode="auto">
                  <a:xfrm>
                    <a:off x="843" y="1880"/>
                    <a:ext cx="104" cy="77"/>
                  </a:xfrm>
                  <a:prstGeom prst="ellipse">
                    <a:avLst/>
                  </a:prstGeom>
                  <a:solidFill>
                    <a:srgbClr val="FFFFFF"/>
                  </a:solidFill>
                  <a:ln w="12700">
                    <a:solidFill>
                      <a:srgbClr val="000000"/>
                    </a:solidFill>
                    <a:round/>
                    <a:headEnd/>
                    <a:tailEnd/>
                  </a:ln>
                </p:spPr>
                <p:txBody>
                  <a:bodyPr wrap="none" anchor="ctr">
                    <a:prstTxWarp prst="textNoShape">
                      <a:avLst/>
                    </a:prstTxWarp>
                  </a:bodyPr>
                  <a:lstStyle/>
                  <a:p>
                    <a:endParaRPr lang="en-US"/>
                  </a:p>
                </p:txBody>
              </p:sp>
              <p:sp>
                <p:nvSpPr>
                  <p:cNvPr id="86103" name="Oval 130"/>
                  <p:cNvSpPr>
                    <a:spLocks noChangeArrowheads="1"/>
                  </p:cNvSpPr>
                  <p:nvPr/>
                </p:nvSpPr>
                <p:spPr bwMode="auto">
                  <a:xfrm>
                    <a:off x="938" y="1962"/>
                    <a:ext cx="166" cy="125"/>
                  </a:xfrm>
                  <a:prstGeom prst="ellipse">
                    <a:avLst/>
                  </a:prstGeom>
                  <a:solidFill>
                    <a:srgbClr val="FFFFFF"/>
                  </a:solidFill>
                  <a:ln w="12700">
                    <a:solidFill>
                      <a:srgbClr val="000000"/>
                    </a:solidFill>
                    <a:round/>
                    <a:headEnd/>
                    <a:tailEnd/>
                  </a:ln>
                </p:spPr>
                <p:txBody>
                  <a:bodyPr wrap="none" anchor="ctr">
                    <a:prstTxWarp prst="textNoShape">
                      <a:avLst/>
                    </a:prstTxWarp>
                  </a:bodyPr>
                  <a:lstStyle/>
                  <a:p>
                    <a:endParaRPr lang="en-US"/>
                  </a:p>
                </p:txBody>
              </p:sp>
              <p:sp>
                <p:nvSpPr>
                  <p:cNvPr id="86104" name="Oval 131"/>
                  <p:cNvSpPr>
                    <a:spLocks noChangeArrowheads="1"/>
                  </p:cNvSpPr>
                  <p:nvPr/>
                </p:nvSpPr>
                <p:spPr bwMode="auto">
                  <a:xfrm>
                    <a:off x="623" y="2018"/>
                    <a:ext cx="187" cy="143"/>
                  </a:xfrm>
                  <a:prstGeom prst="ellipse">
                    <a:avLst/>
                  </a:prstGeom>
                  <a:solidFill>
                    <a:srgbClr val="FFFFFF"/>
                  </a:solidFill>
                  <a:ln w="12700">
                    <a:solidFill>
                      <a:srgbClr val="000000"/>
                    </a:solidFill>
                    <a:round/>
                    <a:headEnd/>
                    <a:tailEnd/>
                  </a:ln>
                </p:spPr>
                <p:txBody>
                  <a:bodyPr wrap="none" anchor="ctr">
                    <a:prstTxWarp prst="textNoShape">
                      <a:avLst/>
                    </a:prstTxWarp>
                  </a:bodyPr>
                  <a:lstStyle/>
                  <a:p>
                    <a:endParaRPr lang="en-US"/>
                  </a:p>
                </p:txBody>
              </p:sp>
              <p:sp>
                <p:nvSpPr>
                  <p:cNvPr id="86105" name="Oval 132"/>
                  <p:cNvSpPr>
                    <a:spLocks noChangeArrowheads="1"/>
                  </p:cNvSpPr>
                  <p:nvPr/>
                </p:nvSpPr>
                <p:spPr bwMode="auto">
                  <a:xfrm>
                    <a:off x="892" y="2037"/>
                    <a:ext cx="138" cy="107"/>
                  </a:xfrm>
                  <a:prstGeom prst="ellipse">
                    <a:avLst/>
                  </a:prstGeom>
                  <a:solidFill>
                    <a:srgbClr val="FFFFFF"/>
                  </a:solidFill>
                  <a:ln w="12700">
                    <a:solidFill>
                      <a:srgbClr val="000000"/>
                    </a:solidFill>
                    <a:round/>
                    <a:headEnd/>
                    <a:tailEnd/>
                  </a:ln>
                </p:spPr>
                <p:txBody>
                  <a:bodyPr wrap="none" anchor="ctr">
                    <a:prstTxWarp prst="textNoShape">
                      <a:avLst/>
                    </a:prstTxWarp>
                  </a:bodyPr>
                  <a:lstStyle/>
                  <a:p>
                    <a:endParaRPr lang="en-US"/>
                  </a:p>
                </p:txBody>
              </p:sp>
              <p:sp>
                <p:nvSpPr>
                  <p:cNvPr id="86106" name="Oval 133"/>
                  <p:cNvSpPr>
                    <a:spLocks noChangeArrowheads="1"/>
                  </p:cNvSpPr>
                  <p:nvPr/>
                </p:nvSpPr>
                <p:spPr bwMode="auto">
                  <a:xfrm>
                    <a:off x="573" y="2047"/>
                    <a:ext cx="103" cy="77"/>
                  </a:xfrm>
                  <a:prstGeom prst="ellipse">
                    <a:avLst/>
                  </a:prstGeom>
                  <a:solidFill>
                    <a:srgbClr val="FFFFFF"/>
                  </a:solidFill>
                  <a:ln w="12700">
                    <a:solidFill>
                      <a:srgbClr val="000000"/>
                    </a:solidFill>
                    <a:round/>
                    <a:headEnd/>
                    <a:tailEnd/>
                  </a:ln>
                </p:spPr>
                <p:txBody>
                  <a:bodyPr wrap="none" anchor="ctr">
                    <a:prstTxWarp prst="textNoShape">
                      <a:avLst/>
                    </a:prstTxWarp>
                  </a:bodyPr>
                  <a:lstStyle/>
                  <a:p>
                    <a:endParaRPr lang="en-US"/>
                  </a:p>
                </p:txBody>
              </p:sp>
              <p:sp>
                <p:nvSpPr>
                  <p:cNvPr id="86107" name="Oval 134"/>
                  <p:cNvSpPr>
                    <a:spLocks noChangeArrowheads="1"/>
                  </p:cNvSpPr>
                  <p:nvPr/>
                </p:nvSpPr>
                <p:spPr bwMode="auto">
                  <a:xfrm>
                    <a:off x="561" y="1983"/>
                    <a:ext cx="104" cy="75"/>
                  </a:xfrm>
                  <a:prstGeom prst="ellipse">
                    <a:avLst/>
                  </a:prstGeom>
                  <a:solidFill>
                    <a:srgbClr val="FFFFFF"/>
                  </a:solidFill>
                  <a:ln w="12700">
                    <a:solidFill>
                      <a:srgbClr val="000000"/>
                    </a:solidFill>
                    <a:round/>
                    <a:headEnd/>
                    <a:tailEnd/>
                  </a:ln>
                </p:spPr>
                <p:txBody>
                  <a:bodyPr wrap="none" anchor="ctr">
                    <a:prstTxWarp prst="textNoShape">
                      <a:avLst/>
                    </a:prstTxWarp>
                  </a:bodyPr>
                  <a:lstStyle/>
                  <a:p>
                    <a:endParaRPr lang="en-US"/>
                  </a:p>
                </p:txBody>
              </p:sp>
              <p:sp>
                <p:nvSpPr>
                  <p:cNvPr id="86108" name="Oval 135"/>
                  <p:cNvSpPr>
                    <a:spLocks noChangeArrowheads="1"/>
                  </p:cNvSpPr>
                  <p:nvPr/>
                </p:nvSpPr>
                <p:spPr bwMode="auto">
                  <a:xfrm>
                    <a:off x="610" y="1908"/>
                    <a:ext cx="164" cy="122"/>
                  </a:xfrm>
                  <a:prstGeom prst="ellipse">
                    <a:avLst/>
                  </a:prstGeom>
                  <a:solidFill>
                    <a:srgbClr val="FFFFFF"/>
                  </a:solidFill>
                  <a:ln w="12700">
                    <a:solidFill>
                      <a:srgbClr val="000000"/>
                    </a:solidFill>
                    <a:round/>
                    <a:headEnd/>
                    <a:tailEnd/>
                  </a:ln>
                </p:spPr>
                <p:txBody>
                  <a:bodyPr wrap="none" anchor="ctr">
                    <a:prstTxWarp prst="textNoShape">
                      <a:avLst/>
                    </a:prstTxWarp>
                  </a:bodyPr>
                  <a:lstStyle/>
                  <a:p>
                    <a:endParaRPr lang="en-US"/>
                  </a:p>
                </p:txBody>
              </p:sp>
              <p:sp>
                <p:nvSpPr>
                  <p:cNvPr id="86109" name="Oval 136"/>
                  <p:cNvSpPr>
                    <a:spLocks noChangeArrowheads="1"/>
                  </p:cNvSpPr>
                  <p:nvPr/>
                </p:nvSpPr>
                <p:spPr bwMode="auto">
                  <a:xfrm>
                    <a:off x="756" y="2057"/>
                    <a:ext cx="165" cy="123"/>
                  </a:xfrm>
                  <a:prstGeom prst="ellipse">
                    <a:avLst/>
                  </a:prstGeom>
                  <a:solidFill>
                    <a:srgbClr val="FFFFFF"/>
                  </a:solidFill>
                  <a:ln w="12700">
                    <a:solidFill>
                      <a:srgbClr val="000000"/>
                    </a:solidFill>
                    <a:round/>
                    <a:headEnd/>
                    <a:tailEnd/>
                  </a:ln>
                </p:spPr>
                <p:txBody>
                  <a:bodyPr wrap="none" anchor="ctr">
                    <a:prstTxWarp prst="textNoShape">
                      <a:avLst/>
                    </a:prstTxWarp>
                  </a:bodyPr>
                  <a:lstStyle/>
                  <a:p>
                    <a:endParaRPr lang="en-US"/>
                  </a:p>
                </p:txBody>
              </p:sp>
              <p:sp>
                <p:nvSpPr>
                  <p:cNvPr id="86110" name="Oval 137"/>
                  <p:cNvSpPr>
                    <a:spLocks noChangeArrowheads="1"/>
                  </p:cNvSpPr>
                  <p:nvPr/>
                </p:nvSpPr>
                <p:spPr bwMode="auto">
                  <a:xfrm>
                    <a:off x="964" y="1916"/>
                    <a:ext cx="128" cy="96"/>
                  </a:xfrm>
                  <a:prstGeom prst="ellipse">
                    <a:avLst/>
                  </a:prstGeom>
                  <a:solidFill>
                    <a:srgbClr val="FFFFFF"/>
                  </a:solidFill>
                  <a:ln w="12700">
                    <a:solidFill>
                      <a:srgbClr val="000000"/>
                    </a:solidFill>
                    <a:round/>
                    <a:headEnd/>
                    <a:tailEnd/>
                  </a:ln>
                </p:spPr>
                <p:txBody>
                  <a:bodyPr wrap="none" anchor="ctr">
                    <a:prstTxWarp prst="textNoShape">
                      <a:avLst/>
                    </a:prstTxWarp>
                  </a:bodyPr>
                  <a:lstStyle/>
                  <a:p>
                    <a:endParaRPr lang="en-US"/>
                  </a:p>
                </p:txBody>
              </p:sp>
              <p:sp>
                <p:nvSpPr>
                  <p:cNvPr id="86111" name="Oval 138"/>
                  <p:cNvSpPr>
                    <a:spLocks noChangeArrowheads="1"/>
                  </p:cNvSpPr>
                  <p:nvPr/>
                </p:nvSpPr>
                <p:spPr bwMode="auto">
                  <a:xfrm>
                    <a:off x="929" y="1880"/>
                    <a:ext cx="114" cy="86"/>
                  </a:xfrm>
                  <a:prstGeom prst="ellipse">
                    <a:avLst/>
                  </a:prstGeom>
                  <a:solidFill>
                    <a:srgbClr val="FFFFFF"/>
                  </a:solidFill>
                  <a:ln w="12700">
                    <a:solidFill>
                      <a:srgbClr val="000000"/>
                    </a:solidFill>
                    <a:round/>
                    <a:headEnd/>
                    <a:tailEnd/>
                  </a:ln>
                </p:spPr>
                <p:txBody>
                  <a:bodyPr wrap="none" anchor="ctr">
                    <a:prstTxWarp prst="textNoShape">
                      <a:avLst/>
                    </a:prstTxWarp>
                  </a:bodyPr>
                  <a:lstStyle/>
                  <a:p>
                    <a:endParaRPr lang="en-US"/>
                  </a:p>
                </p:txBody>
              </p:sp>
              <p:sp>
                <p:nvSpPr>
                  <p:cNvPr id="86112" name="Freeform 139"/>
                  <p:cNvSpPr>
                    <a:spLocks/>
                  </p:cNvSpPr>
                  <p:nvPr/>
                </p:nvSpPr>
                <p:spPr bwMode="auto">
                  <a:xfrm>
                    <a:off x="602" y="1901"/>
                    <a:ext cx="476" cy="243"/>
                  </a:xfrm>
                  <a:custGeom>
                    <a:avLst/>
                    <a:gdLst>
                      <a:gd name="T0" fmla="*/ 146 w 476"/>
                      <a:gd name="T1" fmla="*/ 24 h 243"/>
                      <a:gd name="T2" fmla="*/ 166 w 476"/>
                      <a:gd name="T3" fmla="*/ 6 h 243"/>
                      <a:gd name="T4" fmla="*/ 254 w 476"/>
                      <a:gd name="T5" fmla="*/ 7 h 243"/>
                      <a:gd name="T6" fmla="*/ 318 w 476"/>
                      <a:gd name="T7" fmla="*/ 0 h 243"/>
                      <a:gd name="T8" fmla="*/ 397 w 476"/>
                      <a:gd name="T9" fmla="*/ 28 h 243"/>
                      <a:gd name="T10" fmla="*/ 436 w 476"/>
                      <a:gd name="T11" fmla="*/ 20 h 243"/>
                      <a:gd name="T12" fmla="*/ 458 w 476"/>
                      <a:gd name="T13" fmla="*/ 24 h 243"/>
                      <a:gd name="T14" fmla="*/ 463 w 476"/>
                      <a:gd name="T15" fmla="*/ 95 h 243"/>
                      <a:gd name="T16" fmla="*/ 475 w 476"/>
                      <a:gd name="T17" fmla="*/ 107 h 243"/>
                      <a:gd name="T18" fmla="*/ 438 w 476"/>
                      <a:gd name="T19" fmla="*/ 163 h 243"/>
                      <a:gd name="T20" fmla="*/ 398 w 476"/>
                      <a:gd name="T21" fmla="*/ 124 h 243"/>
                      <a:gd name="T22" fmla="*/ 389 w 476"/>
                      <a:gd name="T23" fmla="*/ 144 h 243"/>
                      <a:gd name="T24" fmla="*/ 332 w 476"/>
                      <a:gd name="T25" fmla="*/ 221 h 243"/>
                      <a:gd name="T26" fmla="*/ 143 w 476"/>
                      <a:gd name="T27" fmla="*/ 242 h 243"/>
                      <a:gd name="T28" fmla="*/ 46 w 476"/>
                      <a:gd name="T29" fmla="*/ 227 h 243"/>
                      <a:gd name="T30" fmla="*/ 15 w 476"/>
                      <a:gd name="T31" fmla="*/ 179 h 243"/>
                      <a:gd name="T32" fmla="*/ 15 w 476"/>
                      <a:gd name="T33" fmla="*/ 130 h 243"/>
                      <a:gd name="T34" fmla="*/ 0 w 476"/>
                      <a:gd name="T35" fmla="*/ 90 h 243"/>
                      <a:gd name="T36" fmla="*/ 146 w 476"/>
                      <a:gd name="T37" fmla="*/ 24 h 243"/>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476"/>
                      <a:gd name="T58" fmla="*/ 0 h 243"/>
                      <a:gd name="T59" fmla="*/ 476 w 476"/>
                      <a:gd name="T60" fmla="*/ 243 h 243"/>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476" h="243">
                        <a:moveTo>
                          <a:pt x="146" y="24"/>
                        </a:moveTo>
                        <a:lnTo>
                          <a:pt x="166" y="6"/>
                        </a:lnTo>
                        <a:lnTo>
                          <a:pt x="254" y="7"/>
                        </a:lnTo>
                        <a:lnTo>
                          <a:pt x="318" y="0"/>
                        </a:lnTo>
                        <a:lnTo>
                          <a:pt x="397" y="28"/>
                        </a:lnTo>
                        <a:lnTo>
                          <a:pt x="436" y="20"/>
                        </a:lnTo>
                        <a:lnTo>
                          <a:pt x="458" y="24"/>
                        </a:lnTo>
                        <a:lnTo>
                          <a:pt x="463" y="95"/>
                        </a:lnTo>
                        <a:lnTo>
                          <a:pt x="475" y="107"/>
                        </a:lnTo>
                        <a:lnTo>
                          <a:pt x="438" y="163"/>
                        </a:lnTo>
                        <a:lnTo>
                          <a:pt x="398" y="124"/>
                        </a:lnTo>
                        <a:lnTo>
                          <a:pt x="389" y="144"/>
                        </a:lnTo>
                        <a:lnTo>
                          <a:pt x="332" y="221"/>
                        </a:lnTo>
                        <a:lnTo>
                          <a:pt x="143" y="242"/>
                        </a:lnTo>
                        <a:lnTo>
                          <a:pt x="46" y="227"/>
                        </a:lnTo>
                        <a:lnTo>
                          <a:pt x="15" y="179"/>
                        </a:lnTo>
                        <a:lnTo>
                          <a:pt x="15" y="130"/>
                        </a:lnTo>
                        <a:lnTo>
                          <a:pt x="0" y="90"/>
                        </a:lnTo>
                        <a:lnTo>
                          <a:pt x="146" y="24"/>
                        </a:lnTo>
                      </a:path>
                    </a:pathLst>
                  </a:custGeom>
                  <a:solidFill>
                    <a:srgbClr val="FFFFFF"/>
                  </a:solidFill>
                  <a:ln w="9525" cap="rnd">
                    <a:noFill/>
                    <a:round/>
                    <a:headEnd/>
                    <a:tailEnd/>
                  </a:ln>
                </p:spPr>
                <p:txBody>
                  <a:bodyPr>
                    <a:prstTxWarp prst="textNoShape">
                      <a:avLst/>
                    </a:prstTxWarp>
                  </a:bodyPr>
                  <a:lstStyle/>
                  <a:p>
                    <a:endParaRPr lang="en-US"/>
                  </a:p>
                </p:txBody>
              </p:sp>
            </p:grpSp>
          </p:grpSp>
          <p:grpSp>
            <p:nvGrpSpPr>
              <p:cNvPr id="86028" name="Group 140"/>
              <p:cNvGrpSpPr>
                <a:grpSpLocks/>
              </p:cNvGrpSpPr>
              <p:nvPr/>
            </p:nvGrpSpPr>
            <p:grpSpPr bwMode="auto">
              <a:xfrm>
                <a:off x="672" y="1938"/>
                <a:ext cx="60" cy="143"/>
                <a:chOff x="672" y="1938"/>
                <a:chExt cx="60" cy="143"/>
              </a:xfrm>
            </p:grpSpPr>
            <p:sp>
              <p:nvSpPr>
                <p:cNvPr id="86096" name="Rectangle 141"/>
                <p:cNvSpPr>
                  <a:spLocks noChangeArrowheads="1"/>
                </p:cNvSpPr>
                <p:nvPr/>
              </p:nvSpPr>
              <p:spPr bwMode="auto">
                <a:xfrm>
                  <a:off x="676" y="1938"/>
                  <a:ext cx="56" cy="82"/>
                </a:xfrm>
                <a:prstGeom prst="rect">
                  <a:avLst/>
                </a:prstGeom>
                <a:noFill/>
                <a:ln w="9525">
                  <a:noFill/>
                  <a:miter lim="800000"/>
                  <a:headEnd/>
                  <a:tailEnd/>
                </a:ln>
              </p:spPr>
              <p:txBody>
                <a:bodyPr wrap="none" anchor="ctr">
                  <a:prstTxWarp prst="textNoShape">
                    <a:avLst/>
                  </a:prstTxWarp>
                </a:bodyPr>
                <a:lstStyle/>
                <a:p>
                  <a:endParaRPr lang="en-US"/>
                </a:p>
              </p:txBody>
            </p:sp>
            <p:sp>
              <p:nvSpPr>
                <p:cNvPr id="86097" name="Rectangle 142"/>
                <p:cNvSpPr>
                  <a:spLocks noChangeArrowheads="1"/>
                </p:cNvSpPr>
                <p:nvPr/>
              </p:nvSpPr>
              <p:spPr bwMode="auto">
                <a:xfrm>
                  <a:off x="672" y="2000"/>
                  <a:ext cx="55" cy="81"/>
                </a:xfrm>
                <a:prstGeom prst="rect">
                  <a:avLst/>
                </a:prstGeom>
                <a:noFill/>
                <a:ln w="9525">
                  <a:noFill/>
                  <a:miter lim="800000"/>
                  <a:headEnd/>
                  <a:tailEnd/>
                </a:ln>
              </p:spPr>
              <p:txBody>
                <a:bodyPr wrap="none" anchor="ctr">
                  <a:prstTxWarp prst="textNoShape">
                    <a:avLst/>
                  </a:prstTxWarp>
                </a:bodyPr>
                <a:lstStyle/>
                <a:p>
                  <a:endParaRPr lang="en-US"/>
                </a:p>
              </p:txBody>
            </p:sp>
          </p:grpSp>
        </p:grpSp>
        <p:sp>
          <p:nvSpPr>
            <p:cNvPr id="86093" name="Rectangle 143"/>
            <p:cNvSpPr>
              <a:spLocks noChangeArrowheads="1"/>
            </p:cNvSpPr>
            <p:nvPr/>
          </p:nvSpPr>
          <p:spPr bwMode="auto">
            <a:xfrm>
              <a:off x="476" y="1943"/>
              <a:ext cx="683" cy="99"/>
            </a:xfrm>
            <a:prstGeom prst="rect">
              <a:avLst/>
            </a:prstGeom>
            <a:noFill/>
            <a:ln w="9525">
              <a:noFill/>
              <a:miter lim="800000"/>
              <a:headEnd/>
              <a:tailEnd/>
            </a:ln>
          </p:spPr>
          <p:txBody>
            <a:bodyPr lIns="92075" tIns="46038" rIns="92075" bIns="46038">
              <a:prstTxWarp prst="textNoShape">
                <a:avLst/>
              </a:prstTxWarp>
              <a:spAutoFit/>
            </a:bodyPr>
            <a:lstStyle/>
            <a:p>
              <a:pPr>
                <a:lnSpc>
                  <a:spcPct val="100000"/>
                </a:lnSpc>
                <a:spcAft>
                  <a:spcPct val="0"/>
                </a:spcAft>
                <a:buClrTx/>
              </a:pPr>
              <a:r>
                <a:rPr lang="en-US" sz="2400" b="0">
                  <a:latin typeface="Times New Roman" charset="0"/>
                </a:rPr>
                <a:t>Internet</a:t>
              </a:r>
            </a:p>
          </p:txBody>
        </p:sp>
      </p:grpSp>
      <p:sp>
        <p:nvSpPr>
          <p:cNvPr id="86037" name="Line 144"/>
          <p:cNvSpPr>
            <a:spLocks noChangeShapeType="1"/>
          </p:cNvSpPr>
          <p:nvPr/>
        </p:nvSpPr>
        <p:spPr bwMode="auto">
          <a:xfrm>
            <a:off x="1824038" y="4295775"/>
            <a:ext cx="0" cy="1130300"/>
          </a:xfrm>
          <a:prstGeom prst="line">
            <a:avLst/>
          </a:prstGeom>
          <a:noFill/>
          <a:ln w="12700">
            <a:solidFill>
              <a:schemeClr val="tx1"/>
            </a:solidFill>
            <a:round/>
            <a:headEnd type="none" w="sm" len="sm"/>
            <a:tailEnd type="none" w="sm" len="sm"/>
          </a:ln>
        </p:spPr>
        <p:txBody>
          <a:bodyPr wrap="none" anchor="ctr">
            <a:prstTxWarp prst="textNoShape">
              <a:avLst/>
            </a:prstTxWarp>
          </a:bodyPr>
          <a:lstStyle/>
          <a:p>
            <a:endParaRPr lang="en-US"/>
          </a:p>
        </p:txBody>
      </p:sp>
      <p:sp>
        <p:nvSpPr>
          <p:cNvPr id="86038" name="Line 145"/>
          <p:cNvSpPr>
            <a:spLocks noChangeShapeType="1"/>
          </p:cNvSpPr>
          <p:nvPr/>
        </p:nvSpPr>
        <p:spPr bwMode="auto">
          <a:xfrm flipH="1">
            <a:off x="1347788" y="4295775"/>
            <a:ext cx="476250" cy="0"/>
          </a:xfrm>
          <a:prstGeom prst="line">
            <a:avLst/>
          </a:prstGeom>
          <a:noFill/>
          <a:ln w="12700">
            <a:solidFill>
              <a:schemeClr val="tx1"/>
            </a:solidFill>
            <a:round/>
            <a:headEnd type="none" w="sm" len="sm"/>
            <a:tailEnd type="none" w="sm" len="sm"/>
          </a:ln>
        </p:spPr>
        <p:txBody>
          <a:bodyPr wrap="none" anchor="ctr">
            <a:prstTxWarp prst="textNoShape">
              <a:avLst/>
            </a:prstTxWarp>
          </a:bodyPr>
          <a:lstStyle/>
          <a:p>
            <a:endParaRPr lang="en-US"/>
          </a:p>
        </p:txBody>
      </p:sp>
      <p:sp>
        <p:nvSpPr>
          <p:cNvPr id="86039" name="Line 146"/>
          <p:cNvSpPr>
            <a:spLocks noChangeShapeType="1"/>
          </p:cNvSpPr>
          <p:nvPr/>
        </p:nvSpPr>
        <p:spPr bwMode="auto">
          <a:xfrm flipH="1">
            <a:off x="1347788" y="5426075"/>
            <a:ext cx="476250" cy="0"/>
          </a:xfrm>
          <a:prstGeom prst="line">
            <a:avLst/>
          </a:prstGeom>
          <a:noFill/>
          <a:ln w="12700">
            <a:solidFill>
              <a:schemeClr val="tx1"/>
            </a:solidFill>
            <a:round/>
            <a:headEnd type="none" w="sm" len="sm"/>
            <a:tailEnd type="none" w="sm" len="sm"/>
          </a:ln>
        </p:spPr>
        <p:txBody>
          <a:bodyPr wrap="none" anchor="ctr">
            <a:prstTxWarp prst="textNoShape">
              <a:avLst/>
            </a:prstTxWarp>
          </a:bodyPr>
          <a:lstStyle/>
          <a:p>
            <a:endParaRPr lang="en-US"/>
          </a:p>
        </p:txBody>
      </p:sp>
      <p:sp>
        <p:nvSpPr>
          <p:cNvPr id="86040" name="Line 147"/>
          <p:cNvSpPr>
            <a:spLocks noChangeShapeType="1"/>
          </p:cNvSpPr>
          <p:nvPr/>
        </p:nvSpPr>
        <p:spPr bwMode="auto">
          <a:xfrm flipH="1">
            <a:off x="1824038" y="4648200"/>
            <a:ext cx="1452562" cy="23813"/>
          </a:xfrm>
          <a:prstGeom prst="line">
            <a:avLst/>
          </a:prstGeom>
          <a:noFill/>
          <a:ln w="12700">
            <a:solidFill>
              <a:schemeClr val="tx1"/>
            </a:solidFill>
            <a:round/>
            <a:headEnd type="none" w="sm" len="sm"/>
            <a:tailEnd type="none" w="sm" len="sm"/>
          </a:ln>
        </p:spPr>
        <p:txBody>
          <a:bodyPr wrap="none" anchor="ctr">
            <a:prstTxWarp prst="textNoShape">
              <a:avLst/>
            </a:prstTxWarp>
          </a:bodyPr>
          <a:lstStyle/>
          <a:p>
            <a:endParaRPr lang="en-US"/>
          </a:p>
        </p:txBody>
      </p:sp>
      <p:sp>
        <p:nvSpPr>
          <p:cNvPr id="86041" name="Line 148"/>
          <p:cNvSpPr>
            <a:spLocks noChangeShapeType="1"/>
          </p:cNvSpPr>
          <p:nvPr/>
        </p:nvSpPr>
        <p:spPr bwMode="auto">
          <a:xfrm flipV="1">
            <a:off x="5562600" y="3429000"/>
            <a:ext cx="1219200" cy="1066800"/>
          </a:xfrm>
          <a:prstGeom prst="line">
            <a:avLst/>
          </a:prstGeom>
          <a:noFill/>
          <a:ln w="12700">
            <a:solidFill>
              <a:schemeClr val="tx1"/>
            </a:solidFill>
            <a:round/>
            <a:headEnd type="none" w="sm" len="sm"/>
            <a:tailEnd type="none" w="sm" len="sm"/>
          </a:ln>
        </p:spPr>
        <p:txBody>
          <a:bodyPr wrap="none" anchor="ctr">
            <a:prstTxWarp prst="textNoShape">
              <a:avLst/>
            </a:prstTxWarp>
          </a:bodyPr>
          <a:lstStyle/>
          <a:p>
            <a:endParaRPr lang="en-US"/>
          </a:p>
        </p:txBody>
      </p:sp>
      <p:sp>
        <p:nvSpPr>
          <p:cNvPr id="86042" name="Line 149"/>
          <p:cNvSpPr>
            <a:spLocks noChangeShapeType="1"/>
          </p:cNvSpPr>
          <p:nvPr/>
        </p:nvSpPr>
        <p:spPr bwMode="auto">
          <a:xfrm flipH="1" flipV="1">
            <a:off x="6781800" y="2438400"/>
            <a:ext cx="228600" cy="914400"/>
          </a:xfrm>
          <a:prstGeom prst="line">
            <a:avLst/>
          </a:prstGeom>
          <a:noFill/>
          <a:ln w="12700">
            <a:solidFill>
              <a:schemeClr val="tx1"/>
            </a:solidFill>
            <a:round/>
            <a:headEnd type="none" w="sm" len="sm"/>
            <a:tailEnd type="none" w="sm" len="sm"/>
          </a:ln>
        </p:spPr>
        <p:txBody>
          <a:bodyPr wrap="none" anchor="ctr">
            <a:prstTxWarp prst="textNoShape">
              <a:avLst/>
            </a:prstTxWarp>
          </a:bodyPr>
          <a:lstStyle/>
          <a:p>
            <a:endParaRPr lang="en-US"/>
          </a:p>
        </p:txBody>
      </p:sp>
      <p:grpSp>
        <p:nvGrpSpPr>
          <p:cNvPr id="86029" name="Group 150"/>
          <p:cNvGrpSpPr>
            <a:grpSpLocks/>
          </p:cNvGrpSpPr>
          <p:nvPr/>
        </p:nvGrpSpPr>
        <p:grpSpPr bwMode="auto">
          <a:xfrm>
            <a:off x="5943600" y="3657600"/>
            <a:ext cx="736600" cy="760413"/>
            <a:chOff x="4463" y="1138"/>
            <a:chExt cx="469" cy="505"/>
          </a:xfrm>
        </p:grpSpPr>
        <p:grpSp>
          <p:nvGrpSpPr>
            <p:cNvPr id="86032" name="Group 151"/>
            <p:cNvGrpSpPr>
              <a:grpSpLocks/>
            </p:cNvGrpSpPr>
            <p:nvPr/>
          </p:nvGrpSpPr>
          <p:grpSpPr bwMode="auto">
            <a:xfrm>
              <a:off x="4463" y="1138"/>
              <a:ext cx="378" cy="276"/>
              <a:chOff x="4463" y="1138"/>
              <a:chExt cx="378" cy="276"/>
            </a:xfrm>
          </p:grpSpPr>
          <p:grpSp>
            <p:nvGrpSpPr>
              <p:cNvPr id="86033" name="Group 152"/>
              <p:cNvGrpSpPr>
                <a:grpSpLocks/>
              </p:cNvGrpSpPr>
              <p:nvPr/>
            </p:nvGrpSpPr>
            <p:grpSpPr bwMode="auto">
              <a:xfrm>
                <a:off x="4482" y="1313"/>
                <a:ext cx="340" cy="81"/>
                <a:chOff x="4482" y="1313"/>
                <a:chExt cx="340" cy="81"/>
              </a:xfrm>
            </p:grpSpPr>
            <p:sp>
              <p:nvSpPr>
                <p:cNvPr id="86090" name="Rectangle 153"/>
                <p:cNvSpPr>
                  <a:spLocks noChangeArrowheads="1"/>
                </p:cNvSpPr>
                <p:nvPr/>
              </p:nvSpPr>
              <p:spPr bwMode="auto">
                <a:xfrm>
                  <a:off x="4482" y="1313"/>
                  <a:ext cx="340" cy="81"/>
                </a:xfrm>
                <a:prstGeom prst="rect">
                  <a:avLst/>
                </a:prstGeom>
                <a:solidFill>
                  <a:srgbClr val="FFFFFF"/>
                </a:solidFill>
                <a:ln w="12700">
                  <a:solidFill>
                    <a:srgbClr val="000000"/>
                  </a:solidFill>
                  <a:miter lim="800000"/>
                  <a:headEnd/>
                  <a:tailEnd/>
                </a:ln>
              </p:spPr>
              <p:txBody>
                <a:bodyPr wrap="none" anchor="ctr">
                  <a:prstTxWarp prst="textNoShape">
                    <a:avLst/>
                  </a:prstTxWarp>
                </a:bodyPr>
                <a:lstStyle/>
                <a:p>
                  <a:endParaRPr lang="en-US"/>
                </a:p>
              </p:txBody>
            </p:sp>
            <p:sp>
              <p:nvSpPr>
                <p:cNvPr id="86091" name="Rectangle 154"/>
                <p:cNvSpPr>
                  <a:spLocks noChangeArrowheads="1"/>
                </p:cNvSpPr>
                <p:nvPr/>
              </p:nvSpPr>
              <p:spPr bwMode="auto">
                <a:xfrm>
                  <a:off x="4672" y="1328"/>
                  <a:ext cx="116" cy="34"/>
                </a:xfrm>
                <a:prstGeom prst="rect">
                  <a:avLst/>
                </a:prstGeom>
                <a:solidFill>
                  <a:srgbClr val="808080"/>
                </a:solidFill>
                <a:ln w="12700">
                  <a:solidFill>
                    <a:srgbClr val="000000"/>
                  </a:solidFill>
                  <a:miter lim="800000"/>
                  <a:headEnd/>
                  <a:tailEnd/>
                </a:ln>
              </p:spPr>
              <p:txBody>
                <a:bodyPr wrap="none" anchor="ctr">
                  <a:prstTxWarp prst="textNoShape">
                    <a:avLst/>
                  </a:prstTxWarp>
                </a:bodyPr>
                <a:lstStyle/>
                <a:p>
                  <a:endParaRPr lang="en-US"/>
                </a:p>
              </p:txBody>
            </p:sp>
          </p:grpSp>
          <p:grpSp>
            <p:nvGrpSpPr>
              <p:cNvPr id="86034" name="Group 155"/>
              <p:cNvGrpSpPr>
                <a:grpSpLocks/>
              </p:cNvGrpSpPr>
              <p:nvPr/>
            </p:nvGrpSpPr>
            <p:grpSpPr bwMode="auto">
              <a:xfrm>
                <a:off x="4463" y="1357"/>
                <a:ext cx="378" cy="57"/>
                <a:chOff x="4463" y="1357"/>
                <a:chExt cx="378" cy="57"/>
              </a:xfrm>
            </p:grpSpPr>
            <p:sp>
              <p:nvSpPr>
                <p:cNvPr id="86087" name="Freeform 156"/>
                <p:cNvSpPr>
                  <a:spLocks/>
                </p:cNvSpPr>
                <p:nvPr/>
              </p:nvSpPr>
              <p:spPr bwMode="auto">
                <a:xfrm>
                  <a:off x="4463" y="1357"/>
                  <a:ext cx="378" cy="57"/>
                </a:xfrm>
                <a:custGeom>
                  <a:avLst/>
                  <a:gdLst>
                    <a:gd name="T0" fmla="*/ 47 w 378"/>
                    <a:gd name="T1" fmla="*/ 0 h 57"/>
                    <a:gd name="T2" fmla="*/ 332 w 378"/>
                    <a:gd name="T3" fmla="*/ 0 h 57"/>
                    <a:gd name="T4" fmla="*/ 377 w 378"/>
                    <a:gd name="T5" fmla="*/ 49 h 57"/>
                    <a:gd name="T6" fmla="*/ 377 w 378"/>
                    <a:gd name="T7" fmla="*/ 52 h 57"/>
                    <a:gd name="T8" fmla="*/ 375 w 378"/>
                    <a:gd name="T9" fmla="*/ 54 h 57"/>
                    <a:gd name="T10" fmla="*/ 372 w 378"/>
                    <a:gd name="T11" fmla="*/ 56 h 57"/>
                    <a:gd name="T12" fmla="*/ 5 w 378"/>
                    <a:gd name="T13" fmla="*/ 56 h 57"/>
                    <a:gd name="T14" fmla="*/ 1 w 378"/>
                    <a:gd name="T15" fmla="*/ 54 h 57"/>
                    <a:gd name="T16" fmla="*/ 0 w 378"/>
                    <a:gd name="T17" fmla="*/ 52 h 57"/>
                    <a:gd name="T18" fmla="*/ 1 w 378"/>
                    <a:gd name="T19" fmla="*/ 48 h 57"/>
                    <a:gd name="T20" fmla="*/ 47 w 378"/>
                    <a:gd name="T21" fmla="*/ 0 h 57"/>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378"/>
                    <a:gd name="T34" fmla="*/ 0 h 57"/>
                    <a:gd name="T35" fmla="*/ 378 w 378"/>
                    <a:gd name="T36" fmla="*/ 57 h 57"/>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378" h="57">
                      <a:moveTo>
                        <a:pt x="47" y="0"/>
                      </a:moveTo>
                      <a:lnTo>
                        <a:pt x="332" y="0"/>
                      </a:lnTo>
                      <a:lnTo>
                        <a:pt x="377" y="49"/>
                      </a:lnTo>
                      <a:lnTo>
                        <a:pt x="377" y="52"/>
                      </a:lnTo>
                      <a:lnTo>
                        <a:pt x="375" y="54"/>
                      </a:lnTo>
                      <a:lnTo>
                        <a:pt x="372" y="56"/>
                      </a:lnTo>
                      <a:lnTo>
                        <a:pt x="5" y="56"/>
                      </a:lnTo>
                      <a:lnTo>
                        <a:pt x="1" y="54"/>
                      </a:lnTo>
                      <a:lnTo>
                        <a:pt x="0" y="52"/>
                      </a:lnTo>
                      <a:lnTo>
                        <a:pt x="1" y="48"/>
                      </a:lnTo>
                      <a:lnTo>
                        <a:pt x="47" y="0"/>
                      </a:lnTo>
                    </a:path>
                  </a:pathLst>
                </a:custGeom>
                <a:solidFill>
                  <a:srgbClr val="FFFFFF"/>
                </a:solidFill>
                <a:ln w="12700" cap="rnd">
                  <a:solidFill>
                    <a:srgbClr val="000000"/>
                  </a:solidFill>
                  <a:round/>
                  <a:headEnd/>
                  <a:tailEnd/>
                </a:ln>
              </p:spPr>
              <p:txBody>
                <a:bodyPr>
                  <a:prstTxWarp prst="textNoShape">
                    <a:avLst/>
                  </a:prstTxWarp>
                </a:bodyPr>
                <a:lstStyle/>
                <a:p>
                  <a:endParaRPr lang="en-US"/>
                </a:p>
              </p:txBody>
            </p:sp>
            <p:sp>
              <p:nvSpPr>
                <p:cNvPr id="86088" name="Freeform 157"/>
                <p:cNvSpPr>
                  <a:spLocks/>
                </p:cNvSpPr>
                <p:nvPr/>
              </p:nvSpPr>
              <p:spPr bwMode="auto">
                <a:xfrm>
                  <a:off x="4486" y="1370"/>
                  <a:ext cx="252" cy="35"/>
                </a:xfrm>
                <a:custGeom>
                  <a:avLst/>
                  <a:gdLst>
                    <a:gd name="T0" fmla="*/ 33 w 252"/>
                    <a:gd name="T1" fmla="*/ 0 h 35"/>
                    <a:gd name="T2" fmla="*/ 239 w 252"/>
                    <a:gd name="T3" fmla="*/ 0 h 35"/>
                    <a:gd name="T4" fmla="*/ 251 w 252"/>
                    <a:gd name="T5" fmla="*/ 34 h 35"/>
                    <a:gd name="T6" fmla="*/ 0 w 252"/>
                    <a:gd name="T7" fmla="*/ 34 h 35"/>
                    <a:gd name="T8" fmla="*/ 33 w 252"/>
                    <a:gd name="T9" fmla="*/ 0 h 35"/>
                    <a:gd name="T10" fmla="*/ 0 60000 65536"/>
                    <a:gd name="T11" fmla="*/ 0 60000 65536"/>
                    <a:gd name="T12" fmla="*/ 0 60000 65536"/>
                    <a:gd name="T13" fmla="*/ 0 60000 65536"/>
                    <a:gd name="T14" fmla="*/ 0 60000 65536"/>
                    <a:gd name="T15" fmla="*/ 0 w 252"/>
                    <a:gd name="T16" fmla="*/ 0 h 35"/>
                    <a:gd name="T17" fmla="*/ 252 w 252"/>
                    <a:gd name="T18" fmla="*/ 35 h 35"/>
                  </a:gdLst>
                  <a:ahLst/>
                  <a:cxnLst>
                    <a:cxn ang="T10">
                      <a:pos x="T0" y="T1"/>
                    </a:cxn>
                    <a:cxn ang="T11">
                      <a:pos x="T2" y="T3"/>
                    </a:cxn>
                    <a:cxn ang="T12">
                      <a:pos x="T4" y="T5"/>
                    </a:cxn>
                    <a:cxn ang="T13">
                      <a:pos x="T6" y="T7"/>
                    </a:cxn>
                    <a:cxn ang="T14">
                      <a:pos x="T8" y="T9"/>
                    </a:cxn>
                  </a:cxnLst>
                  <a:rect l="T15" t="T16" r="T17" b="T18"/>
                  <a:pathLst>
                    <a:path w="252" h="35">
                      <a:moveTo>
                        <a:pt x="33" y="0"/>
                      </a:moveTo>
                      <a:lnTo>
                        <a:pt x="239" y="0"/>
                      </a:lnTo>
                      <a:lnTo>
                        <a:pt x="251" y="34"/>
                      </a:lnTo>
                      <a:lnTo>
                        <a:pt x="0" y="34"/>
                      </a:lnTo>
                      <a:lnTo>
                        <a:pt x="33" y="0"/>
                      </a:lnTo>
                    </a:path>
                  </a:pathLst>
                </a:custGeom>
                <a:solidFill>
                  <a:srgbClr val="FFFFFF"/>
                </a:solidFill>
                <a:ln w="12700" cap="rnd">
                  <a:solidFill>
                    <a:srgbClr val="000000"/>
                  </a:solidFill>
                  <a:round/>
                  <a:headEnd/>
                  <a:tailEnd/>
                </a:ln>
              </p:spPr>
              <p:txBody>
                <a:bodyPr>
                  <a:prstTxWarp prst="textNoShape">
                    <a:avLst/>
                  </a:prstTxWarp>
                </a:bodyPr>
                <a:lstStyle/>
                <a:p>
                  <a:endParaRPr lang="en-US"/>
                </a:p>
              </p:txBody>
            </p:sp>
            <p:sp>
              <p:nvSpPr>
                <p:cNvPr id="86089" name="Freeform 158"/>
                <p:cNvSpPr>
                  <a:spLocks/>
                </p:cNvSpPr>
                <p:nvPr/>
              </p:nvSpPr>
              <p:spPr bwMode="auto">
                <a:xfrm>
                  <a:off x="4744" y="1370"/>
                  <a:ext cx="77" cy="35"/>
                </a:xfrm>
                <a:custGeom>
                  <a:avLst/>
                  <a:gdLst>
                    <a:gd name="T0" fmla="*/ 0 w 77"/>
                    <a:gd name="T1" fmla="*/ 0 h 35"/>
                    <a:gd name="T2" fmla="*/ 45 w 77"/>
                    <a:gd name="T3" fmla="*/ 0 h 35"/>
                    <a:gd name="T4" fmla="*/ 76 w 77"/>
                    <a:gd name="T5" fmla="*/ 34 h 35"/>
                    <a:gd name="T6" fmla="*/ 14 w 77"/>
                    <a:gd name="T7" fmla="*/ 34 h 35"/>
                    <a:gd name="T8" fmla="*/ 0 w 77"/>
                    <a:gd name="T9" fmla="*/ 0 h 35"/>
                    <a:gd name="T10" fmla="*/ 0 60000 65536"/>
                    <a:gd name="T11" fmla="*/ 0 60000 65536"/>
                    <a:gd name="T12" fmla="*/ 0 60000 65536"/>
                    <a:gd name="T13" fmla="*/ 0 60000 65536"/>
                    <a:gd name="T14" fmla="*/ 0 60000 65536"/>
                    <a:gd name="T15" fmla="*/ 0 w 77"/>
                    <a:gd name="T16" fmla="*/ 0 h 35"/>
                    <a:gd name="T17" fmla="*/ 77 w 77"/>
                    <a:gd name="T18" fmla="*/ 35 h 35"/>
                  </a:gdLst>
                  <a:ahLst/>
                  <a:cxnLst>
                    <a:cxn ang="T10">
                      <a:pos x="T0" y="T1"/>
                    </a:cxn>
                    <a:cxn ang="T11">
                      <a:pos x="T2" y="T3"/>
                    </a:cxn>
                    <a:cxn ang="T12">
                      <a:pos x="T4" y="T5"/>
                    </a:cxn>
                    <a:cxn ang="T13">
                      <a:pos x="T6" y="T7"/>
                    </a:cxn>
                    <a:cxn ang="T14">
                      <a:pos x="T8" y="T9"/>
                    </a:cxn>
                  </a:cxnLst>
                  <a:rect l="T15" t="T16" r="T17" b="T18"/>
                  <a:pathLst>
                    <a:path w="77" h="35">
                      <a:moveTo>
                        <a:pt x="0" y="0"/>
                      </a:moveTo>
                      <a:lnTo>
                        <a:pt x="45" y="0"/>
                      </a:lnTo>
                      <a:lnTo>
                        <a:pt x="76" y="34"/>
                      </a:lnTo>
                      <a:lnTo>
                        <a:pt x="14" y="34"/>
                      </a:lnTo>
                      <a:lnTo>
                        <a:pt x="0" y="0"/>
                      </a:lnTo>
                    </a:path>
                  </a:pathLst>
                </a:custGeom>
                <a:solidFill>
                  <a:srgbClr val="FFFFFF"/>
                </a:solidFill>
                <a:ln w="12700" cap="rnd">
                  <a:solidFill>
                    <a:srgbClr val="000000"/>
                  </a:solidFill>
                  <a:round/>
                  <a:headEnd/>
                  <a:tailEnd/>
                </a:ln>
              </p:spPr>
              <p:txBody>
                <a:bodyPr>
                  <a:prstTxWarp prst="textNoShape">
                    <a:avLst/>
                  </a:prstTxWarp>
                </a:bodyPr>
                <a:lstStyle/>
                <a:p>
                  <a:endParaRPr lang="en-US"/>
                </a:p>
              </p:txBody>
            </p:sp>
          </p:grpSp>
          <p:grpSp>
            <p:nvGrpSpPr>
              <p:cNvPr id="86035" name="Group 159"/>
              <p:cNvGrpSpPr>
                <a:grpSpLocks/>
              </p:cNvGrpSpPr>
              <p:nvPr/>
            </p:nvGrpSpPr>
            <p:grpSpPr bwMode="auto">
              <a:xfrm>
                <a:off x="4529" y="1138"/>
                <a:ext cx="248" cy="166"/>
                <a:chOff x="4529" y="1138"/>
                <a:chExt cx="248" cy="166"/>
              </a:xfrm>
            </p:grpSpPr>
            <p:sp>
              <p:nvSpPr>
                <p:cNvPr id="86080" name="Rectangle 160"/>
                <p:cNvSpPr>
                  <a:spLocks noChangeArrowheads="1"/>
                </p:cNvSpPr>
                <p:nvPr/>
              </p:nvSpPr>
              <p:spPr bwMode="auto">
                <a:xfrm>
                  <a:off x="4529" y="1138"/>
                  <a:ext cx="248" cy="166"/>
                </a:xfrm>
                <a:prstGeom prst="rect">
                  <a:avLst/>
                </a:prstGeom>
                <a:solidFill>
                  <a:srgbClr val="FFFFFF"/>
                </a:solidFill>
                <a:ln w="12700">
                  <a:solidFill>
                    <a:srgbClr val="000000"/>
                  </a:solidFill>
                  <a:miter lim="800000"/>
                  <a:headEnd/>
                  <a:tailEnd/>
                </a:ln>
              </p:spPr>
              <p:txBody>
                <a:bodyPr wrap="none" anchor="ctr">
                  <a:prstTxWarp prst="textNoShape">
                    <a:avLst/>
                  </a:prstTxWarp>
                </a:bodyPr>
                <a:lstStyle/>
                <a:p>
                  <a:endParaRPr lang="en-US"/>
                </a:p>
              </p:txBody>
            </p:sp>
            <p:sp>
              <p:nvSpPr>
                <p:cNvPr id="86081" name="Rectangle 161"/>
                <p:cNvSpPr>
                  <a:spLocks noChangeArrowheads="1"/>
                </p:cNvSpPr>
                <p:nvPr/>
              </p:nvSpPr>
              <p:spPr bwMode="auto">
                <a:xfrm>
                  <a:off x="4545" y="1153"/>
                  <a:ext cx="213" cy="138"/>
                </a:xfrm>
                <a:prstGeom prst="rect">
                  <a:avLst/>
                </a:prstGeom>
                <a:solidFill>
                  <a:srgbClr val="1050FF"/>
                </a:solidFill>
                <a:ln w="12700">
                  <a:solidFill>
                    <a:srgbClr val="000000"/>
                  </a:solidFill>
                  <a:miter lim="800000"/>
                  <a:headEnd/>
                  <a:tailEnd/>
                </a:ln>
              </p:spPr>
              <p:txBody>
                <a:bodyPr wrap="none" anchor="ctr">
                  <a:prstTxWarp prst="textNoShape">
                    <a:avLst/>
                  </a:prstTxWarp>
                </a:bodyPr>
                <a:lstStyle/>
                <a:p>
                  <a:endParaRPr lang="en-US"/>
                </a:p>
              </p:txBody>
            </p:sp>
            <p:sp>
              <p:nvSpPr>
                <p:cNvPr id="86082" name="Rectangle 162"/>
                <p:cNvSpPr>
                  <a:spLocks noChangeArrowheads="1"/>
                </p:cNvSpPr>
                <p:nvPr/>
              </p:nvSpPr>
              <p:spPr bwMode="auto">
                <a:xfrm>
                  <a:off x="4731" y="1153"/>
                  <a:ext cx="26" cy="138"/>
                </a:xfrm>
                <a:prstGeom prst="rect">
                  <a:avLst/>
                </a:prstGeom>
                <a:solidFill>
                  <a:srgbClr val="FFFFFF"/>
                </a:solidFill>
                <a:ln w="12700">
                  <a:solidFill>
                    <a:srgbClr val="000000"/>
                  </a:solidFill>
                  <a:miter lim="800000"/>
                  <a:headEnd/>
                  <a:tailEnd/>
                </a:ln>
              </p:spPr>
              <p:txBody>
                <a:bodyPr wrap="none" anchor="ctr">
                  <a:prstTxWarp prst="textNoShape">
                    <a:avLst/>
                  </a:prstTxWarp>
                </a:bodyPr>
                <a:lstStyle/>
                <a:p>
                  <a:endParaRPr lang="en-US"/>
                </a:p>
              </p:txBody>
            </p:sp>
            <p:sp>
              <p:nvSpPr>
                <p:cNvPr id="86083" name="Rectangle 163"/>
                <p:cNvSpPr>
                  <a:spLocks noChangeArrowheads="1"/>
                </p:cNvSpPr>
                <p:nvPr/>
              </p:nvSpPr>
              <p:spPr bwMode="auto">
                <a:xfrm>
                  <a:off x="4741" y="1160"/>
                  <a:ext cx="15" cy="9"/>
                </a:xfrm>
                <a:prstGeom prst="rect">
                  <a:avLst/>
                </a:prstGeom>
                <a:solidFill>
                  <a:srgbClr val="FFFFFF"/>
                </a:solidFill>
                <a:ln w="12700">
                  <a:solidFill>
                    <a:srgbClr val="000000"/>
                  </a:solidFill>
                  <a:miter lim="800000"/>
                  <a:headEnd/>
                  <a:tailEnd/>
                </a:ln>
              </p:spPr>
              <p:txBody>
                <a:bodyPr wrap="none" anchor="ctr">
                  <a:prstTxWarp prst="textNoShape">
                    <a:avLst/>
                  </a:prstTxWarp>
                </a:bodyPr>
                <a:lstStyle/>
                <a:p>
                  <a:endParaRPr lang="en-US"/>
                </a:p>
              </p:txBody>
            </p:sp>
            <p:sp>
              <p:nvSpPr>
                <p:cNvPr id="86084" name="Oval 164"/>
                <p:cNvSpPr>
                  <a:spLocks noChangeArrowheads="1"/>
                </p:cNvSpPr>
                <p:nvPr/>
              </p:nvSpPr>
              <p:spPr bwMode="auto">
                <a:xfrm>
                  <a:off x="4741" y="1223"/>
                  <a:ext cx="15" cy="9"/>
                </a:xfrm>
                <a:prstGeom prst="ellipse">
                  <a:avLst/>
                </a:prstGeom>
                <a:solidFill>
                  <a:srgbClr val="FFFFFF"/>
                </a:solidFill>
                <a:ln w="12700">
                  <a:solidFill>
                    <a:srgbClr val="000000"/>
                  </a:solidFill>
                  <a:round/>
                  <a:headEnd/>
                  <a:tailEnd/>
                </a:ln>
              </p:spPr>
              <p:txBody>
                <a:bodyPr wrap="none" anchor="ctr">
                  <a:prstTxWarp prst="textNoShape">
                    <a:avLst/>
                  </a:prstTxWarp>
                </a:bodyPr>
                <a:lstStyle/>
                <a:p>
                  <a:endParaRPr lang="en-US"/>
                </a:p>
              </p:txBody>
            </p:sp>
            <p:sp>
              <p:nvSpPr>
                <p:cNvPr id="86085" name="Oval 165"/>
                <p:cNvSpPr>
                  <a:spLocks noChangeArrowheads="1"/>
                </p:cNvSpPr>
                <p:nvPr/>
              </p:nvSpPr>
              <p:spPr bwMode="auto">
                <a:xfrm>
                  <a:off x="4741" y="1248"/>
                  <a:ext cx="15" cy="9"/>
                </a:xfrm>
                <a:prstGeom prst="ellipse">
                  <a:avLst/>
                </a:prstGeom>
                <a:solidFill>
                  <a:srgbClr val="FFFFFF"/>
                </a:solidFill>
                <a:ln w="12700">
                  <a:solidFill>
                    <a:srgbClr val="000000"/>
                  </a:solidFill>
                  <a:round/>
                  <a:headEnd/>
                  <a:tailEnd/>
                </a:ln>
              </p:spPr>
              <p:txBody>
                <a:bodyPr wrap="none" anchor="ctr">
                  <a:prstTxWarp prst="textNoShape">
                    <a:avLst/>
                  </a:prstTxWarp>
                </a:bodyPr>
                <a:lstStyle/>
                <a:p>
                  <a:endParaRPr lang="en-US"/>
                </a:p>
              </p:txBody>
            </p:sp>
            <p:sp>
              <p:nvSpPr>
                <p:cNvPr id="86086" name="Oval 166"/>
                <p:cNvSpPr>
                  <a:spLocks noChangeArrowheads="1"/>
                </p:cNvSpPr>
                <p:nvPr/>
              </p:nvSpPr>
              <p:spPr bwMode="auto">
                <a:xfrm>
                  <a:off x="4741" y="1275"/>
                  <a:ext cx="15" cy="8"/>
                </a:xfrm>
                <a:prstGeom prst="ellipse">
                  <a:avLst/>
                </a:prstGeom>
                <a:solidFill>
                  <a:srgbClr val="FFFFFF"/>
                </a:solidFill>
                <a:ln w="12700">
                  <a:solidFill>
                    <a:srgbClr val="000000"/>
                  </a:solidFill>
                  <a:round/>
                  <a:headEnd/>
                  <a:tailEnd/>
                </a:ln>
              </p:spPr>
              <p:txBody>
                <a:bodyPr wrap="none" anchor="ctr">
                  <a:prstTxWarp prst="textNoShape">
                    <a:avLst/>
                  </a:prstTxWarp>
                </a:bodyPr>
                <a:lstStyle/>
                <a:p>
                  <a:endParaRPr lang="en-US"/>
                </a:p>
              </p:txBody>
            </p:sp>
          </p:grpSp>
        </p:grpSp>
        <p:sp>
          <p:nvSpPr>
            <p:cNvPr id="86076" name="Rectangle 167"/>
            <p:cNvSpPr>
              <a:spLocks noChangeArrowheads="1"/>
            </p:cNvSpPr>
            <p:nvPr/>
          </p:nvSpPr>
          <p:spPr bwMode="auto">
            <a:xfrm>
              <a:off x="4572" y="1399"/>
              <a:ext cx="360" cy="244"/>
            </a:xfrm>
            <a:prstGeom prst="rect">
              <a:avLst/>
            </a:prstGeom>
            <a:noFill/>
            <a:ln w="9525">
              <a:noFill/>
              <a:miter lim="800000"/>
              <a:headEnd/>
              <a:tailEnd/>
            </a:ln>
          </p:spPr>
          <p:txBody>
            <a:bodyPr wrap="none" lIns="92075" tIns="46038" rIns="92075" bIns="46038">
              <a:prstTxWarp prst="textNoShape">
                <a:avLst/>
              </a:prstTxWarp>
              <a:spAutoFit/>
            </a:bodyPr>
            <a:lstStyle/>
            <a:p>
              <a:pPr>
                <a:lnSpc>
                  <a:spcPct val="100000"/>
                </a:lnSpc>
                <a:spcAft>
                  <a:spcPct val="0"/>
                </a:spcAft>
                <a:buClrTx/>
              </a:pPr>
              <a:r>
                <a:rPr lang="en-US">
                  <a:latin typeface="Times New Roman" charset="0"/>
                </a:rPr>
                <a:t>IDS</a:t>
              </a:r>
            </a:p>
          </p:txBody>
        </p:sp>
      </p:grpSp>
      <p:grpSp>
        <p:nvGrpSpPr>
          <p:cNvPr id="86036" name="Group 168"/>
          <p:cNvGrpSpPr>
            <a:grpSpLocks/>
          </p:cNvGrpSpPr>
          <p:nvPr/>
        </p:nvGrpSpPr>
        <p:grpSpPr bwMode="auto">
          <a:xfrm>
            <a:off x="4724400" y="2057400"/>
            <a:ext cx="814388" cy="763588"/>
            <a:chOff x="4463" y="1138"/>
            <a:chExt cx="518" cy="507"/>
          </a:xfrm>
        </p:grpSpPr>
        <p:grpSp>
          <p:nvGrpSpPr>
            <p:cNvPr id="86043" name="Group 169"/>
            <p:cNvGrpSpPr>
              <a:grpSpLocks/>
            </p:cNvGrpSpPr>
            <p:nvPr/>
          </p:nvGrpSpPr>
          <p:grpSpPr bwMode="auto">
            <a:xfrm>
              <a:off x="4463" y="1138"/>
              <a:ext cx="378" cy="276"/>
              <a:chOff x="4463" y="1138"/>
              <a:chExt cx="378" cy="276"/>
            </a:xfrm>
          </p:grpSpPr>
          <p:grpSp>
            <p:nvGrpSpPr>
              <p:cNvPr id="86044" name="Group 170"/>
              <p:cNvGrpSpPr>
                <a:grpSpLocks/>
              </p:cNvGrpSpPr>
              <p:nvPr/>
            </p:nvGrpSpPr>
            <p:grpSpPr bwMode="auto">
              <a:xfrm>
                <a:off x="4482" y="1313"/>
                <a:ext cx="340" cy="81"/>
                <a:chOff x="4482" y="1313"/>
                <a:chExt cx="340" cy="81"/>
              </a:xfrm>
            </p:grpSpPr>
            <p:sp>
              <p:nvSpPr>
                <p:cNvPr id="86073" name="Rectangle 171"/>
                <p:cNvSpPr>
                  <a:spLocks noChangeArrowheads="1"/>
                </p:cNvSpPr>
                <p:nvPr/>
              </p:nvSpPr>
              <p:spPr bwMode="auto">
                <a:xfrm>
                  <a:off x="4482" y="1313"/>
                  <a:ext cx="340" cy="81"/>
                </a:xfrm>
                <a:prstGeom prst="rect">
                  <a:avLst/>
                </a:prstGeom>
                <a:solidFill>
                  <a:srgbClr val="FFFFFF"/>
                </a:solidFill>
                <a:ln w="12700">
                  <a:solidFill>
                    <a:srgbClr val="000000"/>
                  </a:solidFill>
                  <a:miter lim="800000"/>
                  <a:headEnd/>
                  <a:tailEnd/>
                </a:ln>
              </p:spPr>
              <p:txBody>
                <a:bodyPr wrap="none" anchor="ctr">
                  <a:prstTxWarp prst="textNoShape">
                    <a:avLst/>
                  </a:prstTxWarp>
                </a:bodyPr>
                <a:lstStyle/>
                <a:p>
                  <a:endParaRPr lang="en-US"/>
                </a:p>
              </p:txBody>
            </p:sp>
            <p:sp>
              <p:nvSpPr>
                <p:cNvPr id="86074" name="Rectangle 172"/>
                <p:cNvSpPr>
                  <a:spLocks noChangeArrowheads="1"/>
                </p:cNvSpPr>
                <p:nvPr/>
              </p:nvSpPr>
              <p:spPr bwMode="auto">
                <a:xfrm>
                  <a:off x="4672" y="1328"/>
                  <a:ext cx="116" cy="34"/>
                </a:xfrm>
                <a:prstGeom prst="rect">
                  <a:avLst/>
                </a:prstGeom>
                <a:solidFill>
                  <a:srgbClr val="808080"/>
                </a:solidFill>
                <a:ln w="12700">
                  <a:solidFill>
                    <a:srgbClr val="000000"/>
                  </a:solidFill>
                  <a:miter lim="800000"/>
                  <a:headEnd/>
                  <a:tailEnd/>
                </a:ln>
              </p:spPr>
              <p:txBody>
                <a:bodyPr wrap="none" anchor="ctr">
                  <a:prstTxWarp prst="textNoShape">
                    <a:avLst/>
                  </a:prstTxWarp>
                </a:bodyPr>
                <a:lstStyle/>
                <a:p>
                  <a:endParaRPr lang="en-US"/>
                </a:p>
              </p:txBody>
            </p:sp>
          </p:grpSp>
          <p:grpSp>
            <p:nvGrpSpPr>
              <p:cNvPr id="86046" name="Group 173"/>
              <p:cNvGrpSpPr>
                <a:grpSpLocks/>
              </p:cNvGrpSpPr>
              <p:nvPr/>
            </p:nvGrpSpPr>
            <p:grpSpPr bwMode="auto">
              <a:xfrm>
                <a:off x="4463" y="1357"/>
                <a:ext cx="378" cy="57"/>
                <a:chOff x="4463" y="1357"/>
                <a:chExt cx="378" cy="57"/>
              </a:xfrm>
            </p:grpSpPr>
            <p:sp>
              <p:nvSpPr>
                <p:cNvPr id="86070" name="Freeform 174"/>
                <p:cNvSpPr>
                  <a:spLocks/>
                </p:cNvSpPr>
                <p:nvPr/>
              </p:nvSpPr>
              <p:spPr bwMode="auto">
                <a:xfrm>
                  <a:off x="4463" y="1357"/>
                  <a:ext cx="378" cy="57"/>
                </a:xfrm>
                <a:custGeom>
                  <a:avLst/>
                  <a:gdLst>
                    <a:gd name="T0" fmla="*/ 47 w 378"/>
                    <a:gd name="T1" fmla="*/ 0 h 57"/>
                    <a:gd name="T2" fmla="*/ 332 w 378"/>
                    <a:gd name="T3" fmla="*/ 0 h 57"/>
                    <a:gd name="T4" fmla="*/ 377 w 378"/>
                    <a:gd name="T5" fmla="*/ 49 h 57"/>
                    <a:gd name="T6" fmla="*/ 377 w 378"/>
                    <a:gd name="T7" fmla="*/ 52 h 57"/>
                    <a:gd name="T8" fmla="*/ 375 w 378"/>
                    <a:gd name="T9" fmla="*/ 54 h 57"/>
                    <a:gd name="T10" fmla="*/ 372 w 378"/>
                    <a:gd name="T11" fmla="*/ 56 h 57"/>
                    <a:gd name="T12" fmla="*/ 5 w 378"/>
                    <a:gd name="T13" fmla="*/ 56 h 57"/>
                    <a:gd name="T14" fmla="*/ 1 w 378"/>
                    <a:gd name="T15" fmla="*/ 54 h 57"/>
                    <a:gd name="T16" fmla="*/ 0 w 378"/>
                    <a:gd name="T17" fmla="*/ 52 h 57"/>
                    <a:gd name="T18" fmla="*/ 1 w 378"/>
                    <a:gd name="T19" fmla="*/ 48 h 57"/>
                    <a:gd name="T20" fmla="*/ 47 w 378"/>
                    <a:gd name="T21" fmla="*/ 0 h 57"/>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378"/>
                    <a:gd name="T34" fmla="*/ 0 h 57"/>
                    <a:gd name="T35" fmla="*/ 378 w 378"/>
                    <a:gd name="T36" fmla="*/ 57 h 57"/>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378" h="57">
                      <a:moveTo>
                        <a:pt x="47" y="0"/>
                      </a:moveTo>
                      <a:lnTo>
                        <a:pt x="332" y="0"/>
                      </a:lnTo>
                      <a:lnTo>
                        <a:pt x="377" y="49"/>
                      </a:lnTo>
                      <a:lnTo>
                        <a:pt x="377" y="52"/>
                      </a:lnTo>
                      <a:lnTo>
                        <a:pt x="375" y="54"/>
                      </a:lnTo>
                      <a:lnTo>
                        <a:pt x="372" y="56"/>
                      </a:lnTo>
                      <a:lnTo>
                        <a:pt x="5" y="56"/>
                      </a:lnTo>
                      <a:lnTo>
                        <a:pt x="1" y="54"/>
                      </a:lnTo>
                      <a:lnTo>
                        <a:pt x="0" y="52"/>
                      </a:lnTo>
                      <a:lnTo>
                        <a:pt x="1" y="48"/>
                      </a:lnTo>
                      <a:lnTo>
                        <a:pt x="47" y="0"/>
                      </a:lnTo>
                    </a:path>
                  </a:pathLst>
                </a:custGeom>
                <a:solidFill>
                  <a:srgbClr val="FFFFFF"/>
                </a:solidFill>
                <a:ln w="12700" cap="rnd">
                  <a:solidFill>
                    <a:srgbClr val="000000"/>
                  </a:solidFill>
                  <a:round/>
                  <a:headEnd/>
                  <a:tailEnd/>
                </a:ln>
              </p:spPr>
              <p:txBody>
                <a:bodyPr>
                  <a:prstTxWarp prst="textNoShape">
                    <a:avLst/>
                  </a:prstTxWarp>
                </a:bodyPr>
                <a:lstStyle/>
                <a:p>
                  <a:endParaRPr lang="en-US"/>
                </a:p>
              </p:txBody>
            </p:sp>
            <p:sp>
              <p:nvSpPr>
                <p:cNvPr id="86071" name="Freeform 175"/>
                <p:cNvSpPr>
                  <a:spLocks/>
                </p:cNvSpPr>
                <p:nvPr/>
              </p:nvSpPr>
              <p:spPr bwMode="auto">
                <a:xfrm>
                  <a:off x="4486" y="1370"/>
                  <a:ext cx="252" cy="35"/>
                </a:xfrm>
                <a:custGeom>
                  <a:avLst/>
                  <a:gdLst>
                    <a:gd name="T0" fmla="*/ 33 w 252"/>
                    <a:gd name="T1" fmla="*/ 0 h 35"/>
                    <a:gd name="T2" fmla="*/ 239 w 252"/>
                    <a:gd name="T3" fmla="*/ 0 h 35"/>
                    <a:gd name="T4" fmla="*/ 251 w 252"/>
                    <a:gd name="T5" fmla="*/ 34 h 35"/>
                    <a:gd name="T6" fmla="*/ 0 w 252"/>
                    <a:gd name="T7" fmla="*/ 34 h 35"/>
                    <a:gd name="T8" fmla="*/ 33 w 252"/>
                    <a:gd name="T9" fmla="*/ 0 h 35"/>
                    <a:gd name="T10" fmla="*/ 0 60000 65536"/>
                    <a:gd name="T11" fmla="*/ 0 60000 65536"/>
                    <a:gd name="T12" fmla="*/ 0 60000 65536"/>
                    <a:gd name="T13" fmla="*/ 0 60000 65536"/>
                    <a:gd name="T14" fmla="*/ 0 60000 65536"/>
                    <a:gd name="T15" fmla="*/ 0 w 252"/>
                    <a:gd name="T16" fmla="*/ 0 h 35"/>
                    <a:gd name="T17" fmla="*/ 252 w 252"/>
                    <a:gd name="T18" fmla="*/ 35 h 35"/>
                  </a:gdLst>
                  <a:ahLst/>
                  <a:cxnLst>
                    <a:cxn ang="T10">
                      <a:pos x="T0" y="T1"/>
                    </a:cxn>
                    <a:cxn ang="T11">
                      <a:pos x="T2" y="T3"/>
                    </a:cxn>
                    <a:cxn ang="T12">
                      <a:pos x="T4" y="T5"/>
                    </a:cxn>
                    <a:cxn ang="T13">
                      <a:pos x="T6" y="T7"/>
                    </a:cxn>
                    <a:cxn ang="T14">
                      <a:pos x="T8" y="T9"/>
                    </a:cxn>
                  </a:cxnLst>
                  <a:rect l="T15" t="T16" r="T17" b="T18"/>
                  <a:pathLst>
                    <a:path w="252" h="35">
                      <a:moveTo>
                        <a:pt x="33" y="0"/>
                      </a:moveTo>
                      <a:lnTo>
                        <a:pt x="239" y="0"/>
                      </a:lnTo>
                      <a:lnTo>
                        <a:pt x="251" y="34"/>
                      </a:lnTo>
                      <a:lnTo>
                        <a:pt x="0" y="34"/>
                      </a:lnTo>
                      <a:lnTo>
                        <a:pt x="33" y="0"/>
                      </a:lnTo>
                    </a:path>
                  </a:pathLst>
                </a:custGeom>
                <a:solidFill>
                  <a:srgbClr val="FFFFFF"/>
                </a:solidFill>
                <a:ln w="12700" cap="rnd">
                  <a:solidFill>
                    <a:srgbClr val="000000"/>
                  </a:solidFill>
                  <a:round/>
                  <a:headEnd/>
                  <a:tailEnd/>
                </a:ln>
              </p:spPr>
              <p:txBody>
                <a:bodyPr>
                  <a:prstTxWarp prst="textNoShape">
                    <a:avLst/>
                  </a:prstTxWarp>
                </a:bodyPr>
                <a:lstStyle/>
                <a:p>
                  <a:endParaRPr lang="en-US"/>
                </a:p>
              </p:txBody>
            </p:sp>
            <p:sp>
              <p:nvSpPr>
                <p:cNvPr id="86072" name="Freeform 176"/>
                <p:cNvSpPr>
                  <a:spLocks/>
                </p:cNvSpPr>
                <p:nvPr/>
              </p:nvSpPr>
              <p:spPr bwMode="auto">
                <a:xfrm>
                  <a:off x="4744" y="1370"/>
                  <a:ext cx="77" cy="35"/>
                </a:xfrm>
                <a:custGeom>
                  <a:avLst/>
                  <a:gdLst>
                    <a:gd name="T0" fmla="*/ 0 w 77"/>
                    <a:gd name="T1" fmla="*/ 0 h 35"/>
                    <a:gd name="T2" fmla="*/ 45 w 77"/>
                    <a:gd name="T3" fmla="*/ 0 h 35"/>
                    <a:gd name="T4" fmla="*/ 76 w 77"/>
                    <a:gd name="T5" fmla="*/ 34 h 35"/>
                    <a:gd name="T6" fmla="*/ 14 w 77"/>
                    <a:gd name="T7" fmla="*/ 34 h 35"/>
                    <a:gd name="T8" fmla="*/ 0 w 77"/>
                    <a:gd name="T9" fmla="*/ 0 h 35"/>
                    <a:gd name="T10" fmla="*/ 0 60000 65536"/>
                    <a:gd name="T11" fmla="*/ 0 60000 65536"/>
                    <a:gd name="T12" fmla="*/ 0 60000 65536"/>
                    <a:gd name="T13" fmla="*/ 0 60000 65536"/>
                    <a:gd name="T14" fmla="*/ 0 60000 65536"/>
                    <a:gd name="T15" fmla="*/ 0 w 77"/>
                    <a:gd name="T16" fmla="*/ 0 h 35"/>
                    <a:gd name="T17" fmla="*/ 77 w 77"/>
                    <a:gd name="T18" fmla="*/ 35 h 35"/>
                  </a:gdLst>
                  <a:ahLst/>
                  <a:cxnLst>
                    <a:cxn ang="T10">
                      <a:pos x="T0" y="T1"/>
                    </a:cxn>
                    <a:cxn ang="T11">
                      <a:pos x="T2" y="T3"/>
                    </a:cxn>
                    <a:cxn ang="T12">
                      <a:pos x="T4" y="T5"/>
                    </a:cxn>
                    <a:cxn ang="T13">
                      <a:pos x="T6" y="T7"/>
                    </a:cxn>
                    <a:cxn ang="T14">
                      <a:pos x="T8" y="T9"/>
                    </a:cxn>
                  </a:cxnLst>
                  <a:rect l="T15" t="T16" r="T17" b="T18"/>
                  <a:pathLst>
                    <a:path w="77" h="35">
                      <a:moveTo>
                        <a:pt x="0" y="0"/>
                      </a:moveTo>
                      <a:lnTo>
                        <a:pt x="45" y="0"/>
                      </a:lnTo>
                      <a:lnTo>
                        <a:pt x="76" y="34"/>
                      </a:lnTo>
                      <a:lnTo>
                        <a:pt x="14" y="34"/>
                      </a:lnTo>
                      <a:lnTo>
                        <a:pt x="0" y="0"/>
                      </a:lnTo>
                    </a:path>
                  </a:pathLst>
                </a:custGeom>
                <a:solidFill>
                  <a:srgbClr val="FFFFFF"/>
                </a:solidFill>
                <a:ln w="12700" cap="rnd">
                  <a:solidFill>
                    <a:srgbClr val="000000"/>
                  </a:solidFill>
                  <a:round/>
                  <a:headEnd/>
                  <a:tailEnd/>
                </a:ln>
              </p:spPr>
              <p:txBody>
                <a:bodyPr>
                  <a:prstTxWarp prst="textNoShape">
                    <a:avLst/>
                  </a:prstTxWarp>
                </a:bodyPr>
                <a:lstStyle/>
                <a:p>
                  <a:endParaRPr lang="en-US"/>
                </a:p>
              </p:txBody>
            </p:sp>
          </p:grpSp>
          <p:grpSp>
            <p:nvGrpSpPr>
              <p:cNvPr id="86047" name="Group 177"/>
              <p:cNvGrpSpPr>
                <a:grpSpLocks/>
              </p:cNvGrpSpPr>
              <p:nvPr/>
            </p:nvGrpSpPr>
            <p:grpSpPr bwMode="auto">
              <a:xfrm>
                <a:off x="4529" y="1138"/>
                <a:ext cx="248" cy="166"/>
                <a:chOff x="4529" y="1138"/>
                <a:chExt cx="248" cy="166"/>
              </a:xfrm>
            </p:grpSpPr>
            <p:sp>
              <p:nvSpPr>
                <p:cNvPr id="86063" name="Rectangle 178"/>
                <p:cNvSpPr>
                  <a:spLocks noChangeArrowheads="1"/>
                </p:cNvSpPr>
                <p:nvPr/>
              </p:nvSpPr>
              <p:spPr bwMode="auto">
                <a:xfrm>
                  <a:off x="4529" y="1138"/>
                  <a:ext cx="248" cy="166"/>
                </a:xfrm>
                <a:prstGeom prst="rect">
                  <a:avLst/>
                </a:prstGeom>
                <a:solidFill>
                  <a:srgbClr val="FFFFFF"/>
                </a:solidFill>
                <a:ln w="12700">
                  <a:solidFill>
                    <a:srgbClr val="000000"/>
                  </a:solidFill>
                  <a:miter lim="800000"/>
                  <a:headEnd/>
                  <a:tailEnd/>
                </a:ln>
              </p:spPr>
              <p:txBody>
                <a:bodyPr wrap="none" anchor="ctr">
                  <a:prstTxWarp prst="textNoShape">
                    <a:avLst/>
                  </a:prstTxWarp>
                </a:bodyPr>
                <a:lstStyle/>
                <a:p>
                  <a:endParaRPr lang="en-US"/>
                </a:p>
              </p:txBody>
            </p:sp>
            <p:sp>
              <p:nvSpPr>
                <p:cNvPr id="86064" name="Rectangle 179"/>
                <p:cNvSpPr>
                  <a:spLocks noChangeArrowheads="1"/>
                </p:cNvSpPr>
                <p:nvPr/>
              </p:nvSpPr>
              <p:spPr bwMode="auto">
                <a:xfrm>
                  <a:off x="4545" y="1153"/>
                  <a:ext cx="213" cy="138"/>
                </a:xfrm>
                <a:prstGeom prst="rect">
                  <a:avLst/>
                </a:prstGeom>
                <a:solidFill>
                  <a:srgbClr val="1050FF"/>
                </a:solidFill>
                <a:ln w="12700">
                  <a:solidFill>
                    <a:srgbClr val="000000"/>
                  </a:solidFill>
                  <a:miter lim="800000"/>
                  <a:headEnd/>
                  <a:tailEnd/>
                </a:ln>
              </p:spPr>
              <p:txBody>
                <a:bodyPr wrap="none" anchor="ctr">
                  <a:prstTxWarp prst="textNoShape">
                    <a:avLst/>
                  </a:prstTxWarp>
                </a:bodyPr>
                <a:lstStyle/>
                <a:p>
                  <a:endParaRPr lang="en-US"/>
                </a:p>
              </p:txBody>
            </p:sp>
            <p:sp>
              <p:nvSpPr>
                <p:cNvPr id="86065" name="Rectangle 180"/>
                <p:cNvSpPr>
                  <a:spLocks noChangeArrowheads="1"/>
                </p:cNvSpPr>
                <p:nvPr/>
              </p:nvSpPr>
              <p:spPr bwMode="auto">
                <a:xfrm>
                  <a:off x="4731" y="1153"/>
                  <a:ext cx="26" cy="138"/>
                </a:xfrm>
                <a:prstGeom prst="rect">
                  <a:avLst/>
                </a:prstGeom>
                <a:solidFill>
                  <a:srgbClr val="FFFFFF"/>
                </a:solidFill>
                <a:ln w="12700">
                  <a:solidFill>
                    <a:srgbClr val="000000"/>
                  </a:solidFill>
                  <a:miter lim="800000"/>
                  <a:headEnd/>
                  <a:tailEnd/>
                </a:ln>
              </p:spPr>
              <p:txBody>
                <a:bodyPr wrap="none" anchor="ctr">
                  <a:prstTxWarp prst="textNoShape">
                    <a:avLst/>
                  </a:prstTxWarp>
                </a:bodyPr>
                <a:lstStyle/>
                <a:p>
                  <a:endParaRPr lang="en-US"/>
                </a:p>
              </p:txBody>
            </p:sp>
            <p:sp>
              <p:nvSpPr>
                <p:cNvPr id="86066" name="Rectangle 181"/>
                <p:cNvSpPr>
                  <a:spLocks noChangeArrowheads="1"/>
                </p:cNvSpPr>
                <p:nvPr/>
              </p:nvSpPr>
              <p:spPr bwMode="auto">
                <a:xfrm>
                  <a:off x="4741" y="1160"/>
                  <a:ext cx="15" cy="9"/>
                </a:xfrm>
                <a:prstGeom prst="rect">
                  <a:avLst/>
                </a:prstGeom>
                <a:solidFill>
                  <a:srgbClr val="FFFFFF"/>
                </a:solidFill>
                <a:ln w="12700">
                  <a:solidFill>
                    <a:srgbClr val="000000"/>
                  </a:solidFill>
                  <a:miter lim="800000"/>
                  <a:headEnd/>
                  <a:tailEnd/>
                </a:ln>
              </p:spPr>
              <p:txBody>
                <a:bodyPr wrap="none" anchor="ctr">
                  <a:prstTxWarp prst="textNoShape">
                    <a:avLst/>
                  </a:prstTxWarp>
                </a:bodyPr>
                <a:lstStyle/>
                <a:p>
                  <a:endParaRPr lang="en-US"/>
                </a:p>
              </p:txBody>
            </p:sp>
            <p:sp>
              <p:nvSpPr>
                <p:cNvPr id="86067" name="Oval 182"/>
                <p:cNvSpPr>
                  <a:spLocks noChangeArrowheads="1"/>
                </p:cNvSpPr>
                <p:nvPr/>
              </p:nvSpPr>
              <p:spPr bwMode="auto">
                <a:xfrm>
                  <a:off x="4741" y="1223"/>
                  <a:ext cx="15" cy="9"/>
                </a:xfrm>
                <a:prstGeom prst="ellipse">
                  <a:avLst/>
                </a:prstGeom>
                <a:solidFill>
                  <a:srgbClr val="FFFFFF"/>
                </a:solidFill>
                <a:ln w="12700">
                  <a:solidFill>
                    <a:srgbClr val="000000"/>
                  </a:solidFill>
                  <a:round/>
                  <a:headEnd/>
                  <a:tailEnd/>
                </a:ln>
              </p:spPr>
              <p:txBody>
                <a:bodyPr wrap="none" anchor="ctr">
                  <a:prstTxWarp prst="textNoShape">
                    <a:avLst/>
                  </a:prstTxWarp>
                </a:bodyPr>
                <a:lstStyle/>
                <a:p>
                  <a:endParaRPr lang="en-US"/>
                </a:p>
              </p:txBody>
            </p:sp>
            <p:sp>
              <p:nvSpPr>
                <p:cNvPr id="86068" name="Oval 183"/>
                <p:cNvSpPr>
                  <a:spLocks noChangeArrowheads="1"/>
                </p:cNvSpPr>
                <p:nvPr/>
              </p:nvSpPr>
              <p:spPr bwMode="auto">
                <a:xfrm>
                  <a:off x="4741" y="1248"/>
                  <a:ext cx="15" cy="9"/>
                </a:xfrm>
                <a:prstGeom prst="ellipse">
                  <a:avLst/>
                </a:prstGeom>
                <a:solidFill>
                  <a:srgbClr val="FFFFFF"/>
                </a:solidFill>
                <a:ln w="12700">
                  <a:solidFill>
                    <a:srgbClr val="000000"/>
                  </a:solidFill>
                  <a:round/>
                  <a:headEnd/>
                  <a:tailEnd/>
                </a:ln>
              </p:spPr>
              <p:txBody>
                <a:bodyPr wrap="none" anchor="ctr">
                  <a:prstTxWarp prst="textNoShape">
                    <a:avLst/>
                  </a:prstTxWarp>
                </a:bodyPr>
                <a:lstStyle/>
                <a:p>
                  <a:endParaRPr lang="en-US"/>
                </a:p>
              </p:txBody>
            </p:sp>
            <p:sp>
              <p:nvSpPr>
                <p:cNvPr id="86069" name="Oval 184"/>
                <p:cNvSpPr>
                  <a:spLocks noChangeArrowheads="1"/>
                </p:cNvSpPr>
                <p:nvPr/>
              </p:nvSpPr>
              <p:spPr bwMode="auto">
                <a:xfrm>
                  <a:off x="4741" y="1275"/>
                  <a:ext cx="15" cy="8"/>
                </a:xfrm>
                <a:prstGeom prst="ellipse">
                  <a:avLst/>
                </a:prstGeom>
                <a:solidFill>
                  <a:srgbClr val="FFFFFF"/>
                </a:solidFill>
                <a:ln w="12700">
                  <a:solidFill>
                    <a:srgbClr val="000000"/>
                  </a:solidFill>
                  <a:round/>
                  <a:headEnd/>
                  <a:tailEnd/>
                </a:ln>
              </p:spPr>
              <p:txBody>
                <a:bodyPr wrap="none" anchor="ctr">
                  <a:prstTxWarp prst="textNoShape">
                    <a:avLst/>
                  </a:prstTxWarp>
                </a:bodyPr>
                <a:lstStyle/>
                <a:p>
                  <a:endParaRPr lang="en-US"/>
                </a:p>
              </p:txBody>
            </p:sp>
          </p:grpSp>
        </p:grpSp>
        <p:sp>
          <p:nvSpPr>
            <p:cNvPr id="86059" name="Rectangle 185"/>
            <p:cNvSpPr>
              <a:spLocks noChangeArrowheads="1"/>
            </p:cNvSpPr>
            <p:nvPr/>
          </p:nvSpPr>
          <p:spPr bwMode="auto">
            <a:xfrm>
              <a:off x="4525" y="1402"/>
              <a:ext cx="456" cy="243"/>
            </a:xfrm>
            <a:prstGeom prst="rect">
              <a:avLst/>
            </a:prstGeom>
            <a:noFill/>
            <a:ln w="9525">
              <a:noFill/>
              <a:miter lim="800000"/>
              <a:headEnd/>
              <a:tailEnd/>
            </a:ln>
          </p:spPr>
          <p:txBody>
            <a:bodyPr wrap="none" lIns="92075" tIns="46038" rIns="92075" bIns="46038">
              <a:prstTxWarp prst="textNoShape">
                <a:avLst/>
              </a:prstTxWarp>
              <a:spAutoFit/>
            </a:bodyPr>
            <a:lstStyle/>
            <a:p>
              <a:pPr>
                <a:lnSpc>
                  <a:spcPct val="100000"/>
                </a:lnSpc>
                <a:spcAft>
                  <a:spcPct val="0"/>
                </a:spcAft>
                <a:buClrTx/>
              </a:pPr>
              <a:r>
                <a:rPr lang="en-US">
                  <a:latin typeface="Times New Roman" charset="0"/>
                </a:rPr>
                <a:t>DMZ</a:t>
              </a:r>
            </a:p>
          </p:txBody>
        </p:sp>
      </p:grpSp>
      <p:sp>
        <p:nvSpPr>
          <p:cNvPr id="86045" name="Line 186"/>
          <p:cNvSpPr>
            <a:spLocks noChangeShapeType="1"/>
          </p:cNvSpPr>
          <p:nvPr/>
        </p:nvSpPr>
        <p:spPr bwMode="auto">
          <a:xfrm>
            <a:off x="4986338" y="2438400"/>
            <a:ext cx="576262" cy="1828800"/>
          </a:xfrm>
          <a:prstGeom prst="line">
            <a:avLst/>
          </a:prstGeom>
          <a:noFill/>
          <a:ln w="12700">
            <a:solidFill>
              <a:schemeClr val="tx1"/>
            </a:solidFill>
            <a:round/>
            <a:headEnd type="none" w="sm" len="sm"/>
            <a:tailEnd type="none" w="sm" len="sm"/>
          </a:ln>
        </p:spPr>
        <p:txBody>
          <a:bodyPr wrap="none" anchor="ctr">
            <a:prstTxWarp prst="textNoShape">
              <a:avLst/>
            </a:prstTxWarp>
          </a:bodyPr>
          <a:lstStyle/>
          <a:p>
            <a:endParaRPr lang="en-US"/>
          </a:p>
        </p:txBody>
      </p:sp>
      <p:grpSp>
        <p:nvGrpSpPr>
          <p:cNvPr id="86051" name="Group 187"/>
          <p:cNvGrpSpPr>
            <a:grpSpLocks/>
          </p:cNvGrpSpPr>
          <p:nvPr/>
        </p:nvGrpSpPr>
        <p:grpSpPr bwMode="auto">
          <a:xfrm>
            <a:off x="5232400" y="4419600"/>
            <a:ext cx="996950" cy="1030288"/>
            <a:chOff x="1476" y="2976"/>
            <a:chExt cx="602" cy="596"/>
          </a:xfrm>
        </p:grpSpPr>
        <p:sp>
          <p:nvSpPr>
            <p:cNvPr id="86054" name="Rectangle 188"/>
            <p:cNvSpPr>
              <a:spLocks noChangeArrowheads="1"/>
            </p:cNvSpPr>
            <p:nvPr/>
          </p:nvSpPr>
          <p:spPr bwMode="auto">
            <a:xfrm>
              <a:off x="1476" y="3360"/>
              <a:ext cx="602" cy="212"/>
            </a:xfrm>
            <a:prstGeom prst="rect">
              <a:avLst/>
            </a:prstGeom>
            <a:noFill/>
            <a:ln w="9525">
              <a:noFill/>
              <a:miter lim="800000"/>
              <a:headEnd/>
              <a:tailEnd/>
            </a:ln>
          </p:spPr>
          <p:txBody>
            <a:bodyPr wrap="none" lIns="92075" tIns="46038" rIns="92075" bIns="46038">
              <a:prstTxWarp prst="textNoShape">
                <a:avLst/>
              </a:prstTxWarp>
              <a:spAutoFit/>
            </a:bodyPr>
            <a:lstStyle/>
            <a:p>
              <a:pPr>
                <a:lnSpc>
                  <a:spcPct val="100000"/>
                </a:lnSpc>
                <a:spcAft>
                  <a:spcPct val="0"/>
                </a:spcAft>
                <a:buClrTx/>
              </a:pPr>
              <a:r>
                <a:rPr lang="en-US">
                  <a:latin typeface="Times New Roman" charset="0"/>
                </a:rPr>
                <a:t>Firewall</a:t>
              </a:r>
            </a:p>
          </p:txBody>
        </p:sp>
        <p:grpSp>
          <p:nvGrpSpPr>
            <p:cNvPr id="86055" name="Group 189"/>
            <p:cNvGrpSpPr>
              <a:grpSpLocks/>
            </p:cNvGrpSpPr>
            <p:nvPr/>
          </p:nvGrpSpPr>
          <p:grpSpPr bwMode="auto">
            <a:xfrm>
              <a:off x="1680" y="2976"/>
              <a:ext cx="200" cy="328"/>
              <a:chOff x="2546" y="1708"/>
              <a:chExt cx="200" cy="328"/>
            </a:xfrm>
          </p:grpSpPr>
          <p:sp>
            <p:nvSpPr>
              <p:cNvPr id="86056" name="AutoShape 190"/>
              <p:cNvSpPr>
                <a:spLocks noChangeArrowheads="1"/>
              </p:cNvSpPr>
              <p:nvPr/>
            </p:nvSpPr>
            <p:spPr bwMode="auto">
              <a:xfrm>
                <a:off x="2546" y="1708"/>
                <a:ext cx="200" cy="328"/>
              </a:xfrm>
              <a:prstGeom prst="cube">
                <a:avLst>
                  <a:gd name="adj" fmla="val 24995"/>
                </a:avLst>
              </a:prstGeom>
              <a:solidFill>
                <a:schemeClr val="accent1"/>
              </a:solidFill>
              <a:ln w="12700">
                <a:solidFill>
                  <a:schemeClr val="tx1"/>
                </a:solidFill>
                <a:miter lim="800000"/>
                <a:headEnd/>
                <a:tailEnd/>
              </a:ln>
            </p:spPr>
            <p:txBody>
              <a:bodyPr wrap="none" anchor="ctr">
                <a:prstTxWarp prst="textNoShape">
                  <a:avLst/>
                </a:prstTxWarp>
              </a:bodyPr>
              <a:lstStyle/>
              <a:p>
                <a:endParaRPr lang="en-US"/>
              </a:p>
            </p:txBody>
          </p:sp>
          <p:sp>
            <p:nvSpPr>
              <p:cNvPr id="86057" name="Rectangle 191" descr="Horizontal brick"/>
              <p:cNvSpPr>
                <a:spLocks noChangeArrowheads="1"/>
              </p:cNvSpPr>
              <p:nvPr/>
            </p:nvSpPr>
            <p:spPr bwMode="auto">
              <a:xfrm>
                <a:off x="2554" y="1733"/>
                <a:ext cx="138" cy="300"/>
              </a:xfrm>
              <a:prstGeom prst="rect">
                <a:avLst/>
              </a:prstGeom>
              <a:pattFill prst="horzBrick">
                <a:fgClr>
                  <a:schemeClr val="accent1"/>
                </a:fgClr>
                <a:bgClr>
                  <a:srgbClr val="CF0E30"/>
                </a:bgClr>
              </a:pattFill>
              <a:ln w="12700">
                <a:solidFill>
                  <a:schemeClr val="tx1"/>
                </a:solidFill>
                <a:miter lim="800000"/>
                <a:headEnd/>
                <a:tailEnd/>
              </a:ln>
            </p:spPr>
            <p:txBody>
              <a:bodyPr wrap="none" anchor="ctr">
                <a:prstTxWarp prst="textNoShape">
                  <a:avLst/>
                </a:prstTxWarp>
              </a:bodyPr>
              <a:lstStyle/>
              <a:p>
                <a:endParaRPr lang="en-US"/>
              </a:p>
            </p:txBody>
          </p:sp>
        </p:grpSp>
      </p:grpSp>
      <p:grpSp>
        <p:nvGrpSpPr>
          <p:cNvPr id="86058" name="Group 192"/>
          <p:cNvGrpSpPr>
            <a:grpSpLocks/>
          </p:cNvGrpSpPr>
          <p:nvPr/>
        </p:nvGrpSpPr>
        <p:grpSpPr bwMode="auto">
          <a:xfrm>
            <a:off x="2924175" y="4419600"/>
            <a:ext cx="1041400" cy="1246188"/>
            <a:chOff x="1462" y="2976"/>
            <a:chExt cx="631" cy="791"/>
          </a:xfrm>
        </p:grpSpPr>
        <p:sp>
          <p:nvSpPr>
            <p:cNvPr id="86050" name="Rectangle 193"/>
            <p:cNvSpPr>
              <a:spLocks noChangeArrowheads="1"/>
            </p:cNvSpPr>
            <p:nvPr/>
          </p:nvSpPr>
          <p:spPr bwMode="auto">
            <a:xfrm>
              <a:off x="1462" y="3360"/>
              <a:ext cx="631" cy="407"/>
            </a:xfrm>
            <a:prstGeom prst="rect">
              <a:avLst/>
            </a:prstGeom>
            <a:noFill/>
            <a:ln w="9525">
              <a:noFill/>
              <a:miter lim="800000"/>
              <a:headEnd/>
              <a:tailEnd/>
            </a:ln>
          </p:spPr>
          <p:txBody>
            <a:bodyPr wrap="none" lIns="92075" tIns="46038" rIns="92075" bIns="46038">
              <a:prstTxWarp prst="textNoShape">
                <a:avLst/>
              </a:prstTxWarp>
              <a:spAutoFit/>
            </a:bodyPr>
            <a:lstStyle/>
            <a:p>
              <a:pPr>
                <a:lnSpc>
                  <a:spcPct val="100000"/>
                </a:lnSpc>
                <a:spcAft>
                  <a:spcPct val="0"/>
                </a:spcAft>
                <a:buClrTx/>
              </a:pPr>
              <a:r>
                <a:rPr lang="en-US">
                  <a:latin typeface="Times New Roman" charset="0"/>
                </a:rPr>
                <a:t>Internal </a:t>
              </a:r>
              <a:br>
                <a:rPr lang="en-US">
                  <a:latin typeface="Times New Roman" charset="0"/>
                </a:rPr>
              </a:br>
              <a:r>
                <a:rPr lang="en-US">
                  <a:latin typeface="Times New Roman" charset="0"/>
                </a:rPr>
                <a:t>Firewall</a:t>
              </a:r>
            </a:p>
          </p:txBody>
        </p:sp>
        <p:grpSp>
          <p:nvGrpSpPr>
            <p:cNvPr id="86060" name="Group 194"/>
            <p:cNvGrpSpPr>
              <a:grpSpLocks/>
            </p:cNvGrpSpPr>
            <p:nvPr/>
          </p:nvGrpSpPr>
          <p:grpSpPr bwMode="auto">
            <a:xfrm>
              <a:off x="1680" y="2976"/>
              <a:ext cx="200" cy="328"/>
              <a:chOff x="2546" y="1708"/>
              <a:chExt cx="200" cy="328"/>
            </a:xfrm>
          </p:grpSpPr>
          <p:sp>
            <p:nvSpPr>
              <p:cNvPr id="86052" name="AutoShape 195"/>
              <p:cNvSpPr>
                <a:spLocks noChangeArrowheads="1"/>
              </p:cNvSpPr>
              <p:nvPr/>
            </p:nvSpPr>
            <p:spPr bwMode="auto">
              <a:xfrm>
                <a:off x="2546" y="1708"/>
                <a:ext cx="200" cy="328"/>
              </a:xfrm>
              <a:prstGeom prst="cube">
                <a:avLst>
                  <a:gd name="adj" fmla="val 24995"/>
                </a:avLst>
              </a:prstGeom>
              <a:solidFill>
                <a:schemeClr val="accent1"/>
              </a:solidFill>
              <a:ln w="12700">
                <a:solidFill>
                  <a:schemeClr val="tx1"/>
                </a:solidFill>
                <a:miter lim="800000"/>
                <a:headEnd/>
                <a:tailEnd/>
              </a:ln>
            </p:spPr>
            <p:txBody>
              <a:bodyPr wrap="none" anchor="ctr">
                <a:prstTxWarp prst="textNoShape">
                  <a:avLst/>
                </a:prstTxWarp>
              </a:bodyPr>
              <a:lstStyle/>
              <a:p>
                <a:endParaRPr lang="en-US"/>
              </a:p>
            </p:txBody>
          </p:sp>
          <p:sp>
            <p:nvSpPr>
              <p:cNvPr id="86053" name="Rectangle 196" descr="Horizontal brick"/>
              <p:cNvSpPr>
                <a:spLocks noChangeArrowheads="1"/>
              </p:cNvSpPr>
              <p:nvPr/>
            </p:nvSpPr>
            <p:spPr bwMode="auto">
              <a:xfrm>
                <a:off x="2554" y="1733"/>
                <a:ext cx="138" cy="300"/>
              </a:xfrm>
              <a:prstGeom prst="rect">
                <a:avLst/>
              </a:prstGeom>
              <a:pattFill prst="horzBrick">
                <a:fgClr>
                  <a:schemeClr val="accent1"/>
                </a:fgClr>
                <a:bgClr>
                  <a:srgbClr val="CF0E30"/>
                </a:bgClr>
              </a:pattFill>
              <a:ln w="12700">
                <a:solidFill>
                  <a:schemeClr val="tx1"/>
                </a:solidFill>
                <a:miter lim="800000"/>
                <a:headEnd/>
                <a:tailEnd/>
              </a:ln>
            </p:spPr>
            <p:txBody>
              <a:bodyPr wrap="none" anchor="ctr">
                <a:prstTxWarp prst="textNoShape">
                  <a:avLst/>
                </a:prstTxWarp>
              </a:bodyPr>
              <a:lstStyle/>
              <a:p>
                <a:endParaRPr lang="en-US"/>
              </a:p>
            </p:txBody>
          </p:sp>
        </p:grpSp>
      </p:grpSp>
      <p:sp>
        <p:nvSpPr>
          <p:cNvPr id="86048" name="Line 197"/>
          <p:cNvSpPr>
            <a:spLocks noChangeShapeType="1"/>
          </p:cNvSpPr>
          <p:nvPr/>
        </p:nvSpPr>
        <p:spPr bwMode="auto">
          <a:xfrm flipH="1">
            <a:off x="3657600" y="4572000"/>
            <a:ext cx="1905000" cy="23813"/>
          </a:xfrm>
          <a:prstGeom prst="line">
            <a:avLst/>
          </a:prstGeom>
          <a:noFill/>
          <a:ln w="12700">
            <a:solidFill>
              <a:schemeClr val="tx1"/>
            </a:solidFill>
            <a:round/>
            <a:headEnd type="none" w="sm" len="sm"/>
            <a:tailEnd type="none" w="sm" len="sm"/>
          </a:ln>
        </p:spPr>
        <p:txBody>
          <a:bodyPr wrap="none" anchor="ctr">
            <a:prstTxWarp prst="textNoShape">
              <a:avLst/>
            </a:prstTxWarp>
          </a:bodyPr>
          <a:lstStyle/>
          <a:p>
            <a:endParaRPr lang="en-US"/>
          </a:p>
        </p:txBody>
      </p:sp>
      <p:sp>
        <p:nvSpPr>
          <p:cNvPr id="86049" name="Rectangle 199"/>
          <p:cNvSpPr>
            <a:spLocks noGrp="1" noChangeArrowheads="1"/>
          </p:cNvSpPr>
          <p:nvPr>
            <p:ph type="title"/>
          </p:nvPr>
        </p:nvSpPr>
        <p:spPr>
          <a:noFill/>
        </p:spPr>
        <p:txBody>
          <a:bodyPr/>
          <a:lstStyle/>
          <a:p>
            <a:r>
              <a:rPr lang="en-US"/>
              <a:t>Common Architecture</a:t>
            </a:r>
          </a:p>
        </p:txBody>
      </p:sp>
    </p:spTree>
  </p:cSld>
  <p:clrMapOvr>
    <a:masterClrMapping/>
  </p:clrMapOvr>
  <p:transition xmlns:p14="http://schemas.microsoft.com/office/powerpoint/2010/main" spd="slow"/>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8066" name="Picture 3" descr="ipfw_syntax"/>
          <p:cNvPicPr>
            <a:picLocks noChangeAspect="1" noChangeArrowheads="1"/>
          </p:cNvPicPr>
          <p:nvPr/>
        </p:nvPicPr>
        <p:blipFill>
          <a:blip r:embed="rId3"/>
          <a:srcRect/>
          <a:stretch>
            <a:fillRect/>
          </a:stretch>
        </p:blipFill>
        <p:spPr bwMode="auto">
          <a:xfrm>
            <a:off x="1066800" y="1143000"/>
            <a:ext cx="7086600" cy="5127625"/>
          </a:xfrm>
          <a:prstGeom prst="rect">
            <a:avLst/>
          </a:prstGeom>
          <a:noFill/>
          <a:ln w="9525">
            <a:noFill/>
            <a:miter lim="800000"/>
            <a:headEnd/>
            <a:tailEnd/>
          </a:ln>
        </p:spPr>
      </p:pic>
      <p:sp>
        <p:nvSpPr>
          <p:cNvPr id="88067" name="Rectangle 5"/>
          <p:cNvSpPr>
            <a:spLocks noGrp="1" noChangeArrowheads="1"/>
          </p:cNvSpPr>
          <p:nvPr>
            <p:ph type="title"/>
          </p:nvPr>
        </p:nvSpPr>
        <p:spPr>
          <a:noFill/>
        </p:spPr>
        <p:txBody>
          <a:bodyPr/>
          <a:lstStyle/>
          <a:p>
            <a:r>
              <a:rPr lang="en-US"/>
              <a:t>IPFW Rule Syntax</a:t>
            </a:r>
          </a:p>
        </p:txBody>
      </p:sp>
    </p:spTree>
  </p:cSld>
  <p:clrMapOvr>
    <a:masterClrMapping/>
  </p:clrMapOvr>
  <p:timing>
    <p:tnLst>
      <p:par>
        <p:cTn xmlns:p14="http://schemas.microsoft.com/office/powerpoint/2010/mai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0114" name="Picture 3" descr="ipfilter"/>
          <p:cNvPicPr>
            <a:picLocks noChangeAspect="1" noChangeArrowheads="1"/>
          </p:cNvPicPr>
          <p:nvPr/>
        </p:nvPicPr>
        <p:blipFill>
          <a:blip r:embed="rId3"/>
          <a:srcRect/>
          <a:stretch>
            <a:fillRect/>
          </a:stretch>
        </p:blipFill>
        <p:spPr bwMode="auto">
          <a:xfrm>
            <a:off x="990600" y="1143000"/>
            <a:ext cx="6934200" cy="5018088"/>
          </a:xfrm>
          <a:prstGeom prst="rect">
            <a:avLst/>
          </a:prstGeom>
          <a:noFill/>
          <a:ln w="9525">
            <a:noFill/>
            <a:miter lim="800000"/>
            <a:headEnd/>
            <a:tailEnd/>
          </a:ln>
        </p:spPr>
      </p:pic>
      <p:sp>
        <p:nvSpPr>
          <p:cNvPr id="90115" name="Rectangle 5"/>
          <p:cNvSpPr>
            <a:spLocks noGrp="1" noChangeArrowheads="1"/>
          </p:cNvSpPr>
          <p:nvPr>
            <p:ph type="title"/>
          </p:nvPr>
        </p:nvSpPr>
        <p:spPr>
          <a:noFill/>
        </p:spPr>
        <p:txBody>
          <a:bodyPr/>
          <a:lstStyle/>
          <a:p>
            <a:r>
              <a:rPr lang="en-US"/>
              <a:t>IPFilter Rule Syntax</a:t>
            </a: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62" name="Picture 3" descr="checkpoint_rules"/>
          <p:cNvPicPr>
            <a:picLocks noChangeAspect="1" noChangeArrowheads="1"/>
          </p:cNvPicPr>
          <p:nvPr/>
        </p:nvPicPr>
        <p:blipFill>
          <a:blip r:embed="rId3"/>
          <a:srcRect/>
          <a:stretch>
            <a:fillRect/>
          </a:stretch>
        </p:blipFill>
        <p:spPr bwMode="auto">
          <a:xfrm>
            <a:off x="119063" y="1936750"/>
            <a:ext cx="8904287" cy="2984500"/>
          </a:xfrm>
          <a:prstGeom prst="rect">
            <a:avLst/>
          </a:prstGeom>
          <a:noFill/>
          <a:ln w="9525">
            <a:noFill/>
            <a:miter lim="800000"/>
            <a:headEnd/>
            <a:tailEnd/>
          </a:ln>
        </p:spPr>
      </p:pic>
      <p:sp>
        <p:nvSpPr>
          <p:cNvPr id="92163" name="Rectangle 5"/>
          <p:cNvSpPr>
            <a:spLocks noGrp="1" noChangeArrowheads="1"/>
          </p:cNvSpPr>
          <p:nvPr>
            <p:ph type="title"/>
          </p:nvPr>
        </p:nvSpPr>
        <p:spPr>
          <a:noFill/>
        </p:spPr>
        <p:txBody>
          <a:bodyPr/>
          <a:lstStyle/>
          <a:p>
            <a:r>
              <a:rPr lang="en-US"/>
              <a:t>Checkpoint Rule Syntax</a:t>
            </a: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Rectangle 2"/>
          <p:cNvSpPr>
            <a:spLocks noGrp="1" noChangeArrowheads="1"/>
          </p:cNvSpPr>
          <p:nvPr>
            <p:ph type="body" idx="1"/>
          </p:nvPr>
        </p:nvSpPr>
        <p:spPr/>
        <p:txBody>
          <a:bodyPr/>
          <a:lstStyle/>
          <a:p>
            <a:pPr marL="342900" indent="-342900">
              <a:lnSpc>
                <a:spcPct val="90000"/>
              </a:lnSpc>
            </a:pPr>
            <a:endParaRPr lang="en-US" sz="1800"/>
          </a:p>
          <a:p>
            <a:pPr marL="342900" indent="-342900">
              <a:lnSpc>
                <a:spcPct val="90000"/>
              </a:lnSpc>
            </a:pPr>
            <a:r>
              <a:rPr lang="en-US" sz="1800"/>
              <a:t>There are no automated tools that evaluate the business case of a rule set</a:t>
            </a:r>
          </a:p>
          <a:p>
            <a:pPr marL="914400" lvl="1" indent="-457200">
              <a:lnSpc>
                <a:spcPct val="90000"/>
              </a:lnSpc>
            </a:pPr>
            <a:r>
              <a:rPr lang="en-US" sz="1600"/>
              <a:t>Network access may not be provided during assessment</a:t>
            </a:r>
          </a:p>
          <a:p>
            <a:pPr marL="914400" lvl="1" indent="-457200">
              <a:lnSpc>
                <a:spcPct val="90000"/>
              </a:lnSpc>
            </a:pPr>
            <a:r>
              <a:rPr lang="en-US" sz="1600"/>
              <a:t>There are some tools to audit the configuration of the firewall (RAT for PIX)</a:t>
            </a:r>
          </a:p>
          <a:p>
            <a:pPr marL="914400" lvl="1" indent="-457200">
              <a:lnSpc>
                <a:spcPct val="90000"/>
              </a:lnSpc>
            </a:pPr>
            <a:r>
              <a:rPr lang="en-US" sz="1600"/>
              <a:t>Most configurations are manually reviewed</a:t>
            </a:r>
          </a:p>
          <a:p>
            <a:pPr marL="914400" lvl="1" indent="-457200">
              <a:lnSpc>
                <a:spcPct val="90000"/>
              </a:lnSpc>
            </a:pPr>
            <a:r>
              <a:rPr lang="en-US" sz="1600"/>
              <a:t>Each vendor is unique in their options and syntax</a:t>
            </a:r>
          </a:p>
          <a:p>
            <a:pPr marL="914400" lvl="1" indent="-457200">
              <a:lnSpc>
                <a:spcPct val="90000"/>
              </a:lnSpc>
            </a:pPr>
            <a:r>
              <a:rPr lang="en-US" sz="1600"/>
              <a:t>Nmap and Nessus scans are not very valuable</a:t>
            </a:r>
          </a:p>
          <a:p>
            <a:pPr marL="342900" indent="-342900">
              <a:lnSpc>
                <a:spcPct val="90000"/>
              </a:lnSpc>
            </a:pPr>
            <a:r>
              <a:rPr lang="en-US" sz="1800"/>
              <a:t>A quick look for bad stuff</a:t>
            </a:r>
          </a:p>
          <a:p>
            <a:pPr marL="914400" lvl="1" indent="-457200">
              <a:lnSpc>
                <a:spcPct val="90000"/>
              </a:lnSpc>
            </a:pPr>
            <a:r>
              <a:rPr lang="en-US" sz="1600"/>
              <a:t>Insecure communications</a:t>
            </a:r>
          </a:p>
          <a:p>
            <a:pPr marL="914400" lvl="1" indent="-457200">
              <a:lnSpc>
                <a:spcPct val="90000"/>
              </a:lnSpc>
            </a:pPr>
            <a:r>
              <a:rPr lang="en-US" sz="1600"/>
              <a:t>Any communications</a:t>
            </a:r>
          </a:p>
          <a:p>
            <a:pPr marL="914400" lvl="1" indent="-457200">
              <a:lnSpc>
                <a:spcPct val="90000"/>
              </a:lnSpc>
            </a:pPr>
            <a:r>
              <a:rPr lang="en-US" sz="1600"/>
              <a:t>Entire subnet communications</a:t>
            </a:r>
          </a:p>
          <a:p>
            <a:pPr marL="914400" lvl="1" indent="-457200">
              <a:lnSpc>
                <a:spcPct val="90000"/>
              </a:lnSpc>
            </a:pPr>
            <a:r>
              <a:rPr lang="en-US" sz="1600"/>
              <a:t>Large ranges or groups of ports</a:t>
            </a:r>
          </a:p>
          <a:p>
            <a:pPr marL="914400" lvl="1" indent="-457200">
              <a:lnSpc>
                <a:spcPct val="90000"/>
              </a:lnSpc>
            </a:pPr>
            <a:r>
              <a:rPr lang="en-US" sz="1600"/>
              <a:t>Duplicate entries</a:t>
            </a:r>
          </a:p>
        </p:txBody>
      </p:sp>
      <p:sp>
        <p:nvSpPr>
          <p:cNvPr id="94211" name="Rectangle 4"/>
          <p:cNvSpPr>
            <a:spLocks noGrp="1" noChangeArrowheads="1"/>
          </p:cNvSpPr>
          <p:nvPr>
            <p:ph type="title"/>
          </p:nvPr>
        </p:nvSpPr>
        <p:spPr>
          <a:noFill/>
        </p:spPr>
        <p:txBody>
          <a:bodyPr/>
          <a:lstStyle/>
          <a:p>
            <a:r>
              <a:rPr lang="en-US"/>
              <a:t>Manual Review</a:t>
            </a:r>
          </a:p>
        </p:txBody>
      </p:sp>
    </p:spTree>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body" idx="1"/>
          </p:nvPr>
        </p:nvSpPr>
        <p:spPr/>
        <p:txBody>
          <a:bodyPr/>
          <a:lstStyle/>
          <a:p>
            <a:pPr marL="342900" indent="-342900">
              <a:lnSpc>
                <a:spcPct val="90000"/>
              </a:lnSpc>
            </a:pPr>
            <a:endParaRPr lang="en-US" sz="1600" dirty="0"/>
          </a:p>
          <a:p>
            <a:pPr marL="342900" indent="-342900">
              <a:lnSpc>
                <a:spcPct val="90000"/>
              </a:lnSpc>
            </a:pPr>
            <a:r>
              <a:rPr lang="en-US" sz="1800" dirty="0"/>
              <a:t>Provides the opportunity to address weaknesses before an enemy can exploit them</a:t>
            </a:r>
          </a:p>
          <a:p>
            <a:pPr marL="342900" indent="-342900">
              <a:lnSpc>
                <a:spcPct val="90000"/>
              </a:lnSpc>
            </a:pPr>
            <a:r>
              <a:rPr lang="en-US" sz="1800" dirty="0"/>
              <a:t>Implementation:  Scanning tools that identify vulnerabilities in computer hardware, software, networks and operating systems</a:t>
            </a:r>
          </a:p>
          <a:p>
            <a:pPr marL="342900" indent="-342900">
              <a:lnSpc>
                <a:spcPct val="90000"/>
              </a:lnSpc>
            </a:pPr>
            <a:r>
              <a:rPr lang="en-US" sz="1800" dirty="0"/>
              <a:t>Common techniques</a:t>
            </a:r>
          </a:p>
          <a:p>
            <a:pPr marL="742950" lvl="1" indent="-285750">
              <a:lnSpc>
                <a:spcPct val="90000"/>
              </a:lnSpc>
            </a:pPr>
            <a:r>
              <a:rPr lang="en-US" sz="1600" dirty="0"/>
              <a:t>Multiple tools – one tool may not identify all vulnerabilities</a:t>
            </a:r>
          </a:p>
          <a:p>
            <a:pPr marL="742950" lvl="1" indent="-285750">
              <a:lnSpc>
                <a:spcPct val="90000"/>
              </a:lnSpc>
            </a:pPr>
            <a:r>
              <a:rPr lang="en-US" sz="1600" dirty="0"/>
              <a:t>Ability to identify backdoors security perimeter, e.g</a:t>
            </a:r>
            <a:r>
              <a:rPr lang="en-US" sz="1600" dirty="0" smtClean="0"/>
              <a:t>., </a:t>
            </a:r>
            <a:r>
              <a:rPr lang="en-US" sz="1600" dirty="0"/>
              <a:t>modems, VPNs, etc. – all potential vulnerabilities need to be assessed</a:t>
            </a:r>
          </a:p>
          <a:p>
            <a:pPr marL="742950" lvl="1" indent="-285750">
              <a:lnSpc>
                <a:spcPct val="90000"/>
              </a:lnSpc>
            </a:pPr>
            <a:r>
              <a:rPr lang="en-US" sz="1600" dirty="0"/>
              <a:t>Correction verification mechanism – ability to check if vulnerability has been eliminated</a:t>
            </a:r>
          </a:p>
          <a:p>
            <a:pPr marL="342900" indent="-342900">
              <a:lnSpc>
                <a:spcPct val="90000"/>
              </a:lnSpc>
            </a:pPr>
            <a:r>
              <a:rPr lang="en-US" sz="1800" dirty="0"/>
              <a:t>Compliance with OMB, DOD, DHS policy</a:t>
            </a:r>
          </a:p>
          <a:p>
            <a:pPr marL="742950" lvl="1" indent="-285750">
              <a:lnSpc>
                <a:spcPct val="90000"/>
              </a:lnSpc>
            </a:pPr>
            <a:r>
              <a:rPr lang="en-US" sz="1600" dirty="0"/>
              <a:t>Utilize NIST 800-53 and 800-53A</a:t>
            </a:r>
          </a:p>
          <a:p>
            <a:pPr marL="742950" lvl="1" indent="-285750">
              <a:lnSpc>
                <a:spcPct val="90000"/>
              </a:lnSpc>
            </a:pPr>
            <a:r>
              <a:rPr lang="en-US" sz="1600" dirty="0"/>
              <a:t>DOD 8500 series</a:t>
            </a:r>
            <a:endParaRPr lang="en-US" sz="1400" dirty="0"/>
          </a:p>
        </p:txBody>
      </p:sp>
      <p:sp>
        <p:nvSpPr>
          <p:cNvPr id="23555" name="Rectangle 4"/>
          <p:cNvSpPr>
            <a:spLocks noGrp="1" noChangeArrowheads="1"/>
          </p:cNvSpPr>
          <p:nvPr>
            <p:ph type="title"/>
          </p:nvPr>
        </p:nvSpPr>
        <p:spPr>
          <a:noFill/>
        </p:spPr>
        <p:txBody>
          <a:bodyPr/>
          <a:lstStyle/>
          <a:p>
            <a:r>
              <a:rPr lang="en-US"/>
              <a:t>Vulnerability Assessment</a:t>
            </a:r>
          </a:p>
        </p:txBody>
      </p:sp>
    </p:spTree>
  </p:cSld>
  <p:clrMapOvr>
    <a:masterClrMapping/>
  </p:clrMapOvr>
  <p:transition xmlns:p14="http://schemas.microsoft.com/office/powerpoint/2010/main" spd="slow"/>
  <p:timing>
    <p:tnLst>
      <p:par>
        <p:cTn xmlns:p14="http://schemas.microsoft.com/office/powerpoint/2010/mai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Rectangle 2"/>
          <p:cNvSpPr>
            <a:spLocks noGrp="1" noChangeArrowheads="1"/>
          </p:cNvSpPr>
          <p:nvPr>
            <p:ph type="body" idx="1"/>
          </p:nvPr>
        </p:nvSpPr>
        <p:spPr/>
        <p:txBody>
          <a:bodyPr/>
          <a:lstStyle/>
          <a:p>
            <a:pPr marL="342900" indent="-342900"/>
            <a:endParaRPr lang="en-US" sz="1800"/>
          </a:p>
          <a:p>
            <a:pPr marL="342900" indent="-342900"/>
            <a:r>
              <a:rPr lang="en-US" sz="1800"/>
              <a:t>Firewall rule base review are generally done by hand</a:t>
            </a:r>
          </a:p>
          <a:p>
            <a:pPr marL="914400" lvl="1" indent="-457200"/>
            <a:r>
              <a:rPr lang="en-US" sz="1600"/>
              <a:t>It is important to have a network diagram, a list of all objects and groups and a lot of time</a:t>
            </a:r>
          </a:p>
          <a:p>
            <a:pPr marL="914400" lvl="1" indent="-457200"/>
            <a:endParaRPr lang="en-US" sz="1600"/>
          </a:p>
          <a:p>
            <a:pPr marL="342900" indent="-342900"/>
            <a:r>
              <a:rPr lang="en-US" sz="1800"/>
              <a:t>Once the easy stuff is done</a:t>
            </a:r>
          </a:p>
          <a:p>
            <a:pPr marL="914400" lvl="1" indent="-457200"/>
            <a:r>
              <a:rPr lang="en-US" sz="1600"/>
              <a:t>Begin checking from the top down</a:t>
            </a:r>
          </a:p>
          <a:p>
            <a:pPr marL="914400" lvl="1" indent="-457200"/>
            <a:r>
              <a:rPr lang="en-US" sz="1600"/>
              <a:t>Looking for rules that do not make sense</a:t>
            </a:r>
          </a:p>
          <a:p>
            <a:pPr marL="914400" lvl="1" indent="-457200"/>
            <a:r>
              <a:rPr lang="en-US" sz="1600"/>
              <a:t>Allow excessive access to devices</a:t>
            </a:r>
          </a:p>
          <a:p>
            <a:pPr marL="914400" lvl="1" indent="-457200"/>
            <a:r>
              <a:rPr lang="en-US" sz="1600"/>
              <a:t>Bridged network segments without ACL’s</a:t>
            </a:r>
          </a:p>
          <a:p>
            <a:pPr marL="914400" lvl="1" indent="-457200"/>
            <a:r>
              <a:rPr lang="en-US" sz="1600"/>
              <a:t>Ensure that the firewall is dedicated to being a firewall</a:t>
            </a:r>
          </a:p>
        </p:txBody>
      </p:sp>
      <p:sp>
        <p:nvSpPr>
          <p:cNvPr id="96259" name="Rectangle 4"/>
          <p:cNvSpPr>
            <a:spLocks noGrp="1" noChangeArrowheads="1"/>
          </p:cNvSpPr>
          <p:nvPr>
            <p:ph type="title"/>
          </p:nvPr>
        </p:nvSpPr>
        <p:spPr>
          <a:noFill/>
        </p:spPr>
        <p:txBody>
          <a:bodyPr/>
          <a:lstStyle/>
          <a:p>
            <a:r>
              <a:rPr lang="en-US"/>
              <a:t>Manual Review</a:t>
            </a:r>
          </a:p>
        </p:txBody>
      </p:sp>
    </p:spTree>
  </p:cSld>
  <p:clrMapOvr>
    <a:masterClrMapping/>
  </p:clrMapOvr>
  <p:timing>
    <p:tnLst>
      <p:par>
        <p:cTn xmlns:p14="http://schemas.microsoft.com/office/powerpoint/2010/mai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Rectangle 2"/>
          <p:cNvSpPr>
            <a:spLocks noGrp="1" noChangeArrowheads="1"/>
          </p:cNvSpPr>
          <p:nvPr>
            <p:ph type="body" idx="1"/>
          </p:nvPr>
        </p:nvSpPr>
        <p:spPr/>
        <p:txBody>
          <a:bodyPr/>
          <a:lstStyle/>
          <a:p>
            <a:pPr marL="342900" indent="-342900">
              <a:lnSpc>
                <a:spcPct val="90000"/>
              </a:lnSpc>
            </a:pPr>
            <a:endParaRPr lang="en-US" sz="1800"/>
          </a:p>
          <a:p>
            <a:pPr marL="342900" indent="-342900">
              <a:lnSpc>
                <a:spcPct val="90000"/>
              </a:lnSpc>
            </a:pPr>
            <a:r>
              <a:rPr lang="en-US" sz="1800"/>
              <a:t>Some tools can be used to audit a firewall if:</a:t>
            </a:r>
          </a:p>
          <a:p>
            <a:pPr marL="914400" lvl="1" indent="-457200">
              <a:lnSpc>
                <a:spcPct val="90000"/>
              </a:lnSpc>
            </a:pPr>
            <a:r>
              <a:rPr lang="en-US" sz="1600"/>
              <a:t>You have network access to the firewall</a:t>
            </a:r>
          </a:p>
          <a:p>
            <a:pPr marL="914400" lvl="1" indent="-457200">
              <a:lnSpc>
                <a:spcPct val="90000"/>
              </a:lnSpc>
            </a:pPr>
            <a:r>
              <a:rPr lang="en-US" sz="1600"/>
              <a:t>You are allowed to assess the firewall in real-time</a:t>
            </a:r>
          </a:p>
          <a:p>
            <a:pPr marL="914400" lvl="1" indent="-457200">
              <a:lnSpc>
                <a:spcPct val="90000"/>
              </a:lnSpc>
            </a:pPr>
            <a:r>
              <a:rPr lang="en-US" sz="1600"/>
              <a:t>You are performing a penetration test</a:t>
            </a:r>
          </a:p>
          <a:p>
            <a:pPr marL="342900" indent="-342900">
              <a:lnSpc>
                <a:spcPct val="90000"/>
              </a:lnSpc>
            </a:pPr>
            <a:endParaRPr lang="en-US" sz="1800"/>
          </a:p>
          <a:p>
            <a:pPr marL="342900" indent="-342900">
              <a:lnSpc>
                <a:spcPct val="90000"/>
              </a:lnSpc>
            </a:pPr>
            <a:r>
              <a:rPr lang="en-US" sz="1800"/>
              <a:t>hping</a:t>
            </a:r>
          </a:p>
          <a:p>
            <a:pPr marL="914400" lvl="1" indent="-457200">
              <a:lnSpc>
                <a:spcPct val="90000"/>
              </a:lnSpc>
            </a:pPr>
            <a:r>
              <a:rPr lang="en-US" sz="1600"/>
              <a:t>http://hping.org</a:t>
            </a:r>
          </a:p>
          <a:p>
            <a:pPr marL="914400" lvl="1" indent="-457200">
              <a:lnSpc>
                <a:spcPct val="90000"/>
              </a:lnSpc>
            </a:pPr>
            <a:r>
              <a:rPr lang="en-US" sz="1600"/>
              <a:t>Sends custom packets to test firewall filters</a:t>
            </a:r>
          </a:p>
          <a:p>
            <a:pPr marL="1363663" lvl="2" indent="-334963">
              <a:lnSpc>
                <a:spcPct val="90000"/>
              </a:lnSpc>
            </a:pPr>
            <a:r>
              <a:rPr lang="en-US" sz="1400"/>
              <a:t>Supports ICMP, UDP, TCP, RAW-IP</a:t>
            </a:r>
            <a:endParaRPr lang="en-US" sz="1000"/>
          </a:p>
          <a:p>
            <a:pPr marL="342900" indent="-342900">
              <a:lnSpc>
                <a:spcPct val="90000"/>
              </a:lnSpc>
            </a:pPr>
            <a:r>
              <a:rPr lang="en-US" sz="1800"/>
              <a:t>fragroute</a:t>
            </a:r>
          </a:p>
          <a:p>
            <a:pPr marL="914400" lvl="1" indent="-457200">
              <a:lnSpc>
                <a:spcPct val="90000"/>
              </a:lnSpc>
            </a:pPr>
            <a:r>
              <a:rPr lang="en-US" sz="1600"/>
              <a:t>http://monkey.org/~dugsong/fragroute</a:t>
            </a:r>
          </a:p>
          <a:p>
            <a:pPr marL="914400" lvl="1" indent="-457200">
              <a:lnSpc>
                <a:spcPct val="90000"/>
              </a:lnSpc>
            </a:pPr>
            <a:r>
              <a:rPr lang="en-US" sz="1600"/>
              <a:t>Intercepts, modifies, and rewrites egress traffic</a:t>
            </a:r>
          </a:p>
          <a:p>
            <a:pPr marL="1363663" lvl="2" indent="-334963">
              <a:lnSpc>
                <a:spcPct val="90000"/>
              </a:lnSpc>
            </a:pPr>
            <a:r>
              <a:rPr lang="en-US" sz="1400"/>
              <a:t>Use to test against stateful inspection firewalls</a:t>
            </a:r>
          </a:p>
        </p:txBody>
      </p:sp>
      <p:sp>
        <p:nvSpPr>
          <p:cNvPr id="98307" name="Rectangle 4"/>
          <p:cNvSpPr>
            <a:spLocks noGrp="1" noChangeArrowheads="1"/>
          </p:cNvSpPr>
          <p:nvPr>
            <p:ph type="title"/>
          </p:nvPr>
        </p:nvSpPr>
        <p:spPr>
          <a:noFill/>
        </p:spPr>
        <p:txBody>
          <a:bodyPr/>
          <a:lstStyle/>
          <a:p>
            <a:r>
              <a:rPr lang="en-US"/>
              <a:t>Firewall Testing Tools</a:t>
            </a:r>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Rectangle 2"/>
          <p:cNvSpPr>
            <a:spLocks noGrp="1" noChangeArrowheads="1"/>
          </p:cNvSpPr>
          <p:nvPr>
            <p:ph type="body" idx="1"/>
          </p:nvPr>
        </p:nvSpPr>
        <p:spPr/>
        <p:txBody>
          <a:bodyPr/>
          <a:lstStyle/>
          <a:p>
            <a:pPr marL="342900" indent="-342900">
              <a:lnSpc>
                <a:spcPct val="90000"/>
              </a:lnSpc>
            </a:pPr>
            <a:endParaRPr lang="en-US" sz="1800"/>
          </a:p>
          <a:p>
            <a:pPr marL="342900" indent="-342900">
              <a:lnSpc>
                <a:spcPct val="90000"/>
              </a:lnSpc>
            </a:pPr>
            <a:r>
              <a:rPr lang="en-US" sz="1800"/>
              <a:t>Firewalk</a:t>
            </a:r>
          </a:p>
          <a:p>
            <a:pPr marL="914400" lvl="1" indent="-457200">
              <a:lnSpc>
                <a:spcPct val="90000"/>
              </a:lnSpc>
            </a:pPr>
            <a:r>
              <a:rPr lang="en-US" sz="1600"/>
              <a:t>http://packetfactory.net/firewalk</a:t>
            </a:r>
          </a:p>
          <a:p>
            <a:pPr marL="914400" lvl="1" indent="-457200">
              <a:lnSpc>
                <a:spcPct val="90000"/>
              </a:lnSpc>
            </a:pPr>
            <a:r>
              <a:rPr lang="en-US" sz="1600"/>
              <a:t>Tries to determine filter rules on gateway devices and map the network</a:t>
            </a:r>
          </a:p>
          <a:p>
            <a:pPr marL="914400" lvl="1" indent="-457200">
              <a:lnSpc>
                <a:spcPct val="90000"/>
              </a:lnSpc>
            </a:pPr>
            <a:r>
              <a:rPr lang="en-US" sz="1600"/>
              <a:t>Old tool which uses older libraries</a:t>
            </a:r>
          </a:p>
          <a:p>
            <a:pPr marL="342900" indent="-342900">
              <a:lnSpc>
                <a:spcPct val="90000"/>
              </a:lnSpc>
            </a:pPr>
            <a:endParaRPr lang="en-US" sz="1800"/>
          </a:p>
          <a:p>
            <a:pPr marL="342900" indent="-342900">
              <a:lnSpc>
                <a:spcPct val="90000"/>
              </a:lnSpc>
            </a:pPr>
            <a:r>
              <a:rPr lang="en-US" sz="1800"/>
              <a:t>IRPAS (taken off line because of DE laws)</a:t>
            </a:r>
          </a:p>
          <a:p>
            <a:pPr marL="914400" lvl="1" indent="-457200">
              <a:lnSpc>
                <a:spcPct val="90000"/>
              </a:lnSpc>
            </a:pPr>
            <a:r>
              <a:rPr lang="en-US" sz="1600"/>
              <a:t>http://phenoelit.de/irpas</a:t>
            </a:r>
          </a:p>
          <a:p>
            <a:pPr marL="914400" lvl="1" indent="-457200">
              <a:lnSpc>
                <a:spcPct val="90000"/>
              </a:lnSpc>
            </a:pPr>
            <a:r>
              <a:rPr lang="en-US" sz="1600"/>
              <a:t>Internet Routing Protocol Attack Suite</a:t>
            </a:r>
          </a:p>
          <a:p>
            <a:pPr marL="914400" lvl="1" indent="-457200">
              <a:lnSpc>
                <a:spcPct val="90000"/>
              </a:lnSpc>
            </a:pPr>
            <a:r>
              <a:rPr lang="en-US" sz="1600"/>
              <a:t>Manipulates routes on gateway devices to bypass filters</a:t>
            </a:r>
          </a:p>
          <a:p>
            <a:pPr marL="1363663" lvl="2" indent="-334963">
              <a:lnSpc>
                <a:spcPct val="90000"/>
              </a:lnSpc>
            </a:pPr>
            <a:r>
              <a:rPr lang="en-US" sz="1400"/>
              <a:t>Takes advantage of unauthenticated communications between routing devices</a:t>
            </a:r>
          </a:p>
          <a:p>
            <a:pPr marL="1363663" lvl="2" indent="-334963">
              <a:lnSpc>
                <a:spcPct val="90000"/>
              </a:lnSpc>
            </a:pPr>
            <a:r>
              <a:rPr lang="en-US" sz="1400"/>
              <a:t>Protocols supported include CDP, IGRP, HSRP, RIP, OSPF</a:t>
            </a:r>
          </a:p>
        </p:txBody>
      </p:sp>
      <p:sp>
        <p:nvSpPr>
          <p:cNvPr id="100355" name="Rectangle 4"/>
          <p:cNvSpPr>
            <a:spLocks noGrp="1" noChangeArrowheads="1"/>
          </p:cNvSpPr>
          <p:nvPr>
            <p:ph type="title"/>
          </p:nvPr>
        </p:nvSpPr>
        <p:spPr>
          <a:noFill/>
        </p:spPr>
        <p:txBody>
          <a:bodyPr/>
          <a:lstStyle/>
          <a:p>
            <a:r>
              <a:rPr lang="en-US"/>
              <a:t>Firewall Testing Tools</a:t>
            </a:r>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Rectangle 2"/>
          <p:cNvSpPr>
            <a:spLocks noGrp="1" noChangeArrowheads="1"/>
          </p:cNvSpPr>
          <p:nvPr>
            <p:ph type="body" idx="1"/>
          </p:nvPr>
        </p:nvSpPr>
        <p:spPr/>
        <p:txBody>
          <a:bodyPr/>
          <a:lstStyle/>
          <a:p>
            <a:pPr marL="342900" indent="-342900">
              <a:lnSpc>
                <a:spcPct val="90000"/>
              </a:lnSpc>
            </a:pPr>
            <a:endParaRPr lang="en-US" sz="1600"/>
          </a:p>
          <a:p>
            <a:pPr marL="342900" indent="-342900">
              <a:lnSpc>
                <a:spcPct val="90000"/>
              </a:lnSpc>
            </a:pPr>
            <a:r>
              <a:rPr lang="en-US" sz="1600"/>
              <a:t>Poor ACL’s</a:t>
            </a:r>
          </a:p>
          <a:p>
            <a:pPr marL="914400" lvl="1" indent="-457200">
              <a:lnSpc>
                <a:spcPct val="90000"/>
              </a:lnSpc>
            </a:pPr>
            <a:r>
              <a:rPr lang="en-US" sz="1400"/>
              <a:t>Allow entire subnets or large ranges of unneeded ports is a security risk</a:t>
            </a:r>
          </a:p>
          <a:p>
            <a:pPr marL="914400" lvl="1" indent="-457200">
              <a:lnSpc>
                <a:spcPct val="90000"/>
              </a:lnSpc>
            </a:pPr>
            <a:r>
              <a:rPr lang="en-US" sz="1400"/>
              <a:t>Depending on the source and destination IP address this could be a high finding</a:t>
            </a:r>
          </a:p>
          <a:p>
            <a:pPr marL="914400" lvl="1" indent="-457200">
              <a:lnSpc>
                <a:spcPct val="90000"/>
              </a:lnSpc>
            </a:pPr>
            <a:r>
              <a:rPr lang="en-US" sz="1400"/>
              <a:t>Best practice is to have a permit by exception rule base  with specific IP to IP and port to port rules</a:t>
            </a:r>
          </a:p>
          <a:p>
            <a:pPr marL="342900" indent="-342900">
              <a:lnSpc>
                <a:spcPct val="90000"/>
              </a:lnSpc>
            </a:pPr>
            <a:endParaRPr lang="en-US" sz="1600"/>
          </a:p>
          <a:p>
            <a:pPr marL="342900" indent="-342900">
              <a:lnSpc>
                <a:spcPct val="90000"/>
              </a:lnSpc>
            </a:pPr>
            <a:r>
              <a:rPr lang="en-US" sz="1600"/>
              <a:t>Lack of Auditing</a:t>
            </a:r>
          </a:p>
          <a:p>
            <a:pPr marL="914400" lvl="1" indent="-457200">
              <a:lnSpc>
                <a:spcPct val="90000"/>
              </a:lnSpc>
            </a:pPr>
            <a:r>
              <a:rPr lang="en-US" sz="1400"/>
              <a:t>Logging should be done for outbound and inbound network communications</a:t>
            </a:r>
          </a:p>
          <a:p>
            <a:pPr marL="914400" lvl="1" indent="-457200">
              <a:lnSpc>
                <a:spcPct val="90000"/>
              </a:lnSpc>
            </a:pPr>
            <a:r>
              <a:rPr lang="en-US" sz="1400"/>
              <a:t>This is a Low finding depending on the quality of the ACL’s in place on the firewall</a:t>
            </a:r>
          </a:p>
          <a:p>
            <a:pPr marL="914400" lvl="1" indent="-457200">
              <a:lnSpc>
                <a:spcPct val="90000"/>
              </a:lnSpc>
            </a:pPr>
            <a:r>
              <a:rPr lang="en-US" sz="1400"/>
              <a:t>Reviewing firewall log data on a daily basis can aid in detecting malicious external attacks, or potential compromises of internal machines</a:t>
            </a:r>
          </a:p>
        </p:txBody>
      </p:sp>
      <p:sp>
        <p:nvSpPr>
          <p:cNvPr id="102403" name="Rectangle 4"/>
          <p:cNvSpPr>
            <a:spLocks noGrp="1" noChangeArrowheads="1"/>
          </p:cNvSpPr>
          <p:nvPr>
            <p:ph type="title"/>
          </p:nvPr>
        </p:nvSpPr>
        <p:spPr>
          <a:noFill/>
        </p:spPr>
        <p:txBody>
          <a:bodyPr/>
          <a:lstStyle/>
          <a:p>
            <a:r>
              <a:rPr lang="en-US"/>
              <a:t>Common Findings</a:t>
            </a:r>
          </a:p>
        </p:txBody>
      </p:sp>
    </p:spTree>
  </p:cSld>
  <p:clrMapOvr>
    <a:masterClrMapping/>
  </p:clrMapOvr>
  <p:timing>
    <p:tnLst>
      <p:par>
        <p:cTn xmlns:p14="http://schemas.microsoft.com/office/powerpoint/2010/mai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Rectangle 2"/>
          <p:cNvSpPr>
            <a:spLocks noGrp="1" noChangeArrowheads="1"/>
          </p:cNvSpPr>
          <p:nvPr>
            <p:ph type="body" idx="1"/>
          </p:nvPr>
        </p:nvSpPr>
        <p:spPr/>
        <p:txBody>
          <a:bodyPr/>
          <a:lstStyle/>
          <a:p>
            <a:endParaRPr lang="en-US" sz="1800"/>
          </a:p>
          <a:p>
            <a:r>
              <a:rPr lang="en-US" sz="1800"/>
              <a:t>Poor Configuration</a:t>
            </a:r>
          </a:p>
          <a:p>
            <a:pPr lvl="1"/>
            <a:r>
              <a:rPr lang="en-US" sz="1600"/>
              <a:t>The firewall itself must be securely configured and managed securely</a:t>
            </a:r>
          </a:p>
          <a:p>
            <a:pPr lvl="1"/>
            <a:r>
              <a:rPr lang="en-US" sz="1600"/>
              <a:t>This could be a high finding depending on the severity of the vulnerabilities or configuration errors on the firewall</a:t>
            </a:r>
          </a:p>
          <a:p>
            <a:pPr lvl="1"/>
            <a:r>
              <a:rPr lang="en-US" sz="1600"/>
              <a:t>This system should be one of the most secure on the network. It should be well maintained, securely managed, from a secure platform.</a:t>
            </a:r>
          </a:p>
        </p:txBody>
      </p:sp>
      <p:sp>
        <p:nvSpPr>
          <p:cNvPr id="104451" name="Rectangle 4"/>
          <p:cNvSpPr>
            <a:spLocks noGrp="1" noChangeArrowheads="1"/>
          </p:cNvSpPr>
          <p:nvPr>
            <p:ph type="title"/>
          </p:nvPr>
        </p:nvSpPr>
        <p:spPr>
          <a:noFill/>
        </p:spPr>
        <p:txBody>
          <a:bodyPr/>
          <a:lstStyle/>
          <a:p>
            <a:r>
              <a:rPr lang="en-US"/>
              <a:t>Common Findings</a:t>
            </a:r>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Rectangle 2"/>
          <p:cNvSpPr>
            <a:spLocks noGrp="1" noChangeArrowheads="1"/>
          </p:cNvSpPr>
          <p:nvPr>
            <p:ph type="body" idx="1"/>
          </p:nvPr>
        </p:nvSpPr>
        <p:spPr/>
        <p:txBody>
          <a:bodyPr/>
          <a:lstStyle/>
          <a:p>
            <a:endParaRPr lang="en-US" sz="1800"/>
          </a:p>
          <a:p>
            <a:r>
              <a:rPr lang="en-US" sz="1800"/>
              <a:t>Each vendor is unique, however the basic principles are still the same (restricting communications)</a:t>
            </a:r>
          </a:p>
          <a:p>
            <a:r>
              <a:rPr lang="en-US" sz="1800"/>
              <a:t>Firewalls should be used to segment different levels of trust (internal from external, servers, from users, DMZ, from internal)</a:t>
            </a:r>
          </a:p>
          <a:p>
            <a:r>
              <a:rPr lang="en-US" sz="1800"/>
              <a:t>Firewalls must be securely configured</a:t>
            </a:r>
          </a:p>
          <a:p>
            <a:r>
              <a:rPr lang="en-US" sz="1800"/>
              <a:t>ACL’s or Rule base must be a permit by exception with granular access control</a:t>
            </a:r>
          </a:p>
        </p:txBody>
      </p:sp>
      <p:sp>
        <p:nvSpPr>
          <p:cNvPr id="106499" name="Rectangle 4"/>
          <p:cNvSpPr>
            <a:spLocks noGrp="1" noChangeArrowheads="1"/>
          </p:cNvSpPr>
          <p:nvPr>
            <p:ph type="title"/>
          </p:nvPr>
        </p:nvSpPr>
        <p:spPr>
          <a:noFill/>
        </p:spPr>
        <p:txBody>
          <a:bodyPr/>
          <a:lstStyle/>
          <a:p>
            <a:r>
              <a:rPr lang="en-US"/>
              <a:t>Conclusion</a:t>
            </a:r>
          </a:p>
        </p:txBody>
      </p:sp>
    </p:spTree>
  </p:cSld>
  <p:clrMapOvr>
    <a:masterClrMapping/>
  </p:clrMapOvr>
  <p:timing>
    <p:tnLst>
      <p:par>
        <p:cTn xmlns:p14="http://schemas.microsoft.com/office/powerpoint/2010/mai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6" name="Rectangle 2"/>
          <p:cNvSpPr>
            <a:spLocks noGrp="1" noChangeArrowheads="1"/>
          </p:cNvSpPr>
          <p:nvPr>
            <p:ph type="title"/>
          </p:nvPr>
        </p:nvSpPr>
        <p:spPr/>
        <p:txBody>
          <a:bodyPr/>
          <a:lstStyle/>
          <a:p>
            <a:r>
              <a:rPr lang="en-US"/>
              <a:t>Firewall Exercise</a:t>
            </a:r>
          </a:p>
        </p:txBody>
      </p:sp>
      <p:sp>
        <p:nvSpPr>
          <p:cNvPr id="108547" name="Rectangle 3"/>
          <p:cNvSpPr>
            <a:spLocks noGrp="1" noChangeArrowheads="1"/>
          </p:cNvSpPr>
          <p:nvPr>
            <p:ph type="body" idx="1"/>
          </p:nvPr>
        </p:nvSpPr>
        <p:spPr/>
        <p:txBody>
          <a:bodyPr/>
          <a:lstStyle/>
          <a:p>
            <a:r>
              <a:rPr lang="en-US" dirty="0"/>
              <a:t>W</a:t>
            </a:r>
            <a:r>
              <a:rPr lang="en-US" dirty="0" smtClean="0"/>
              <a:t>ill </a:t>
            </a:r>
            <a:r>
              <a:rPr lang="en-US" dirty="0"/>
              <a:t>demonstrate the effectiveness of firewall rules via </a:t>
            </a:r>
            <a:r>
              <a:rPr lang="en-US" dirty="0" err="1"/>
              <a:t>tcpdmp</a:t>
            </a:r>
            <a:r>
              <a:rPr lang="en-US" dirty="0"/>
              <a:t> and </a:t>
            </a:r>
            <a:r>
              <a:rPr lang="en-US" dirty="0" err="1"/>
              <a:t>nmap</a:t>
            </a:r>
            <a:endParaRPr lang="en-US" dirty="0"/>
          </a:p>
          <a:p>
            <a:endParaRPr lang="en-US" dirty="0"/>
          </a:p>
          <a:p>
            <a:r>
              <a:rPr lang="en-US" dirty="0"/>
              <a:t>Your Solaris 10 VM can be used</a:t>
            </a:r>
          </a:p>
          <a:p>
            <a:pPr lvl="1"/>
            <a:r>
              <a:rPr lang="en-US" dirty="0" err="1"/>
              <a:t>IPFilter</a:t>
            </a:r>
            <a:r>
              <a:rPr lang="en-US" dirty="0"/>
              <a:t> is configured</a:t>
            </a:r>
          </a:p>
          <a:p>
            <a:pPr lvl="1"/>
            <a:r>
              <a:rPr lang="en-US" dirty="0" err="1"/>
              <a:t>Rulebase</a:t>
            </a:r>
            <a:r>
              <a:rPr lang="en-US" dirty="0"/>
              <a:t> /</a:t>
            </a:r>
            <a:r>
              <a:rPr lang="en-US" dirty="0" err="1"/>
              <a:t>etc</a:t>
            </a:r>
            <a:r>
              <a:rPr lang="en-US" dirty="0"/>
              <a:t>/</a:t>
            </a:r>
            <a:r>
              <a:rPr lang="en-US" dirty="0" err="1"/>
              <a:t>ipf</a:t>
            </a:r>
            <a:r>
              <a:rPr lang="en-US" dirty="0"/>
              <a:t>/</a:t>
            </a:r>
            <a:r>
              <a:rPr lang="en-US" dirty="0" err="1"/>
              <a:t>ipf.conf</a:t>
            </a:r>
            <a:endParaRPr lang="en-US" dirty="0"/>
          </a:p>
          <a:p>
            <a:pPr lvl="1"/>
            <a:r>
              <a:rPr lang="en-US" dirty="0"/>
              <a:t>Active </a:t>
            </a:r>
            <a:r>
              <a:rPr lang="en-US" dirty="0" err="1"/>
              <a:t>rulebase</a:t>
            </a:r>
            <a:r>
              <a:rPr lang="en-US" dirty="0"/>
              <a:t> </a:t>
            </a:r>
            <a:r>
              <a:rPr lang="en-US" dirty="0" err="1"/>
              <a:t>ipfstat</a:t>
            </a:r>
            <a:r>
              <a:rPr lang="en-US" dirty="0"/>
              <a:t> –</a:t>
            </a:r>
            <a:r>
              <a:rPr lang="en-US" dirty="0" err="1"/>
              <a:t>hio</a:t>
            </a:r>
            <a:endParaRPr lang="en-US" dirty="0"/>
          </a:p>
          <a:p>
            <a:pPr lvl="1"/>
            <a:r>
              <a:rPr lang="en-US" dirty="0"/>
              <a:t>Reload </a:t>
            </a:r>
            <a:r>
              <a:rPr lang="en-US" dirty="0" err="1"/>
              <a:t>rulebase</a:t>
            </a:r>
            <a:r>
              <a:rPr lang="en-US" dirty="0"/>
              <a:t> </a:t>
            </a:r>
            <a:r>
              <a:rPr lang="en-US" dirty="0" err="1"/>
              <a:t>ipf</a:t>
            </a:r>
            <a:r>
              <a:rPr lang="en-US" dirty="0"/>
              <a:t> –</a:t>
            </a:r>
            <a:r>
              <a:rPr lang="en-US" dirty="0" err="1"/>
              <a:t>Fa</a:t>
            </a:r>
            <a:r>
              <a:rPr lang="en-US" dirty="0"/>
              <a:t> –f /</a:t>
            </a:r>
            <a:r>
              <a:rPr lang="en-US" dirty="0" err="1"/>
              <a:t>etc</a:t>
            </a:r>
            <a:r>
              <a:rPr lang="en-US" dirty="0"/>
              <a:t>/</a:t>
            </a:r>
            <a:r>
              <a:rPr lang="en-US" dirty="0" err="1"/>
              <a:t>ipf</a:t>
            </a:r>
            <a:r>
              <a:rPr lang="en-US" dirty="0"/>
              <a:t>/</a:t>
            </a:r>
            <a:r>
              <a:rPr lang="en-US" dirty="0" err="1"/>
              <a:t>ipf.conf</a:t>
            </a:r>
            <a:endParaRPr lang="en-US" dirty="0"/>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Rectangle 2"/>
          <p:cNvSpPr>
            <a:spLocks noGrp="1" noChangeArrowheads="1"/>
          </p:cNvSpPr>
          <p:nvPr>
            <p:ph type="body" idx="1"/>
          </p:nvPr>
        </p:nvSpPr>
        <p:spPr/>
        <p:txBody>
          <a:bodyPr/>
          <a:lstStyle/>
          <a:p>
            <a:endParaRPr lang="en-US" sz="1800"/>
          </a:p>
          <a:p>
            <a:r>
              <a:rPr lang="en-US" sz="1800"/>
              <a:t>http://www.faqs.org/rfcs/rfc2267.html</a:t>
            </a:r>
          </a:p>
          <a:p>
            <a:r>
              <a:rPr lang="en-US" sz="1800">
                <a:hlinkClick r:id="rId3"/>
              </a:rPr>
              <a:t>http://www.sans.org/y2k/egress.htm</a:t>
            </a:r>
            <a:endParaRPr lang="en-US" sz="1800"/>
          </a:p>
        </p:txBody>
      </p:sp>
      <p:sp>
        <p:nvSpPr>
          <p:cNvPr id="110595" name="Rectangle 4"/>
          <p:cNvSpPr>
            <a:spLocks noGrp="1" noChangeArrowheads="1"/>
          </p:cNvSpPr>
          <p:nvPr>
            <p:ph type="title"/>
          </p:nvPr>
        </p:nvSpPr>
        <p:spPr>
          <a:noFill/>
        </p:spPr>
        <p:txBody>
          <a:bodyPr/>
          <a:lstStyle/>
          <a:p>
            <a:r>
              <a:rPr lang="en-US"/>
              <a:t>References</a:t>
            </a:r>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2" name="Rectangle 2"/>
          <p:cNvSpPr>
            <a:spLocks noChangeArrowheads="1"/>
          </p:cNvSpPr>
          <p:nvPr/>
        </p:nvSpPr>
        <p:spPr bwMode="auto">
          <a:xfrm>
            <a:off x="687388" y="6292850"/>
            <a:ext cx="1901825" cy="452438"/>
          </a:xfrm>
          <a:prstGeom prst="rect">
            <a:avLst/>
          </a:prstGeom>
          <a:noFill/>
          <a:ln w="9525">
            <a:noFill/>
            <a:miter lim="800000"/>
            <a:headEnd/>
            <a:tailEnd/>
          </a:ln>
        </p:spPr>
        <p:txBody>
          <a:bodyPr wrap="none" anchor="ctr">
            <a:prstTxWarp prst="textNoShape">
              <a:avLst/>
            </a:prstTxWarp>
          </a:bodyPr>
          <a:lstStyle/>
          <a:p>
            <a:endParaRPr lang="en-US"/>
          </a:p>
        </p:txBody>
      </p:sp>
      <p:sp>
        <p:nvSpPr>
          <p:cNvPr id="112643" name="Rectangle 3"/>
          <p:cNvSpPr>
            <a:spLocks noChangeArrowheads="1"/>
          </p:cNvSpPr>
          <p:nvPr/>
        </p:nvSpPr>
        <p:spPr bwMode="auto">
          <a:xfrm>
            <a:off x="3144838" y="6292850"/>
            <a:ext cx="2854325" cy="452438"/>
          </a:xfrm>
          <a:prstGeom prst="rect">
            <a:avLst/>
          </a:prstGeom>
          <a:noFill/>
          <a:ln w="9525">
            <a:noFill/>
            <a:miter lim="800000"/>
            <a:headEnd/>
            <a:tailEnd/>
          </a:ln>
        </p:spPr>
        <p:txBody>
          <a:bodyPr wrap="none" anchor="ctr">
            <a:prstTxWarp prst="textNoShape">
              <a:avLst/>
            </a:prstTxWarp>
          </a:bodyPr>
          <a:lstStyle/>
          <a:p>
            <a:endParaRPr lang="en-US"/>
          </a:p>
        </p:txBody>
      </p:sp>
      <p:sp>
        <p:nvSpPr>
          <p:cNvPr id="112644" name="Rectangle 4"/>
          <p:cNvSpPr>
            <a:spLocks noGrp="1" noChangeArrowheads="1"/>
          </p:cNvSpPr>
          <p:nvPr>
            <p:ph type="body" idx="1"/>
          </p:nvPr>
        </p:nvSpPr>
        <p:spPr/>
        <p:txBody>
          <a:bodyPr/>
          <a:lstStyle/>
          <a:p>
            <a:pPr marL="342900" indent="-342900">
              <a:lnSpc>
                <a:spcPct val="90000"/>
              </a:lnSpc>
            </a:pPr>
            <a:endParaRPr lang="en-US" sz="1800"/>
          </a:p>
          <a:p>
            <a:pPr marL="342900" indent="-342900">
              <a:lnSpc>
                <a:spcPct val="90000"/>
              </a:lnSpc>
            </a:pPr>
            <a:r>
              <a:rPr lang="en-US" sz="1800"/>
              <a:t>Firewalls work well</a:t>
            </a:r>
          </a:p>
          <a:p>
            <a:pPr marL="742950" lvl="1" indent="-285750">
              <a:lnSpc>
                <a:spcPct val="90000"/>
              </a:lnSpc>
            </a:pPr>
            <a:r>
              <a:rPr lang="en-US" sz="1600"/>
              <a:t>The entire network security is dependent on the weakest link</a:t>
            </a:r>
          </a:p>
          <a:p>
            <a:pPr marL="742950" lvl="1" indent="-285750">
              <a:lnSpc>
                <a:spcPct val="90000"/>
              </a:lnSpc>
            </a:pPr>
            <a:r>
              <a:rPr lang="en-US" sz="1600"/>
              <a:t>Not all assets are behind the firewall</a:t>
            </a:r>
          </a:p>
          <a:p>
            <a:pPr marL="342900" indent="-342900">
              <a:lnSpc>
                <a:spcPct val="90000"/>
              </a:lnSpc>
            </a:pPr>
            <a:r>
              <a:rPr lang="en-US" sz="1800"/>
              <a:t>Operational requirements always dictate some “holes” in the firewall security policy</a:t>
            </a:r>
          </a:p>
          <a:p>
            <a:pPr marL="342900" indent="-342900">
              <a:lnSpc>
                <a:spcPct val="90000"/>
              </a:lnSpc>
            </a:pPr>
            <a:r>
              <a:rPr lang="en-US" sz="1800"/>
              <a:t>Intrusion detection must be used to monitor “holes”</a:t>
            </a:r>
          </a:p>
          <a:p>
            <a:pPr marL="742950" lvl="1" indent="-285750">
              <a:lnSpc>
                <a:spcPct val="90000"/>
              </a:lnSpc>
            </a:pPr>
            <a:r>
              <a:rPr lang="en-US" sz="1600"/>
              <a:t>If a VPN is used IDS cannot be done at the network perimeter</a:t>
            </a:r>
          </a:p>
          <a:p>
            <a:pPr marL="342900" indent="-342900">
              <a:lnSpc>
                <a:spcPct val="90000"/>
              </a:lnSpc>
            </a:pPr>
            <a:r>
              <a:rPr lang="en-US" sz="1800"/>
              <a:t>Firewalls must be supplemented with host level scanning</a:t>
            </a:r>
          </a:p>
        </p:txBody>
      </p:sp>
      <p:sp>
        <p:nvSpPr>
          <p:cNvPr id="112645" name="Rectangle 6"/>
          <p:cNvSpPr>
            <a:spLocks noGrp="1" noChangeArrowheads="1"/>
          </p:cNvSpPr>
          <p:nvPr>
            <p:ph type="title"/>
          </p:nvPr>
        </p:nvSpPr>
        <p:spPr>
          <a:noFill/>
        </p:spPr>
        <p:txBody>
          <a:bodyPr/>
          <a:lstStyle/>
          <a:p>
            <a:r>
              <a:rPr lang="en-US"/>
              <a:t>Observations</a:t>
            </a:r>
          </a:p>
        </p:txBody>
      </p:sp>
    </p:spTree>
  </p:cSld>
  <p:clrMapOvr>
    <a:masterClrMapping/>
  </p:clrMapOvr>
  <p:transition xmlns:p14="http://schemas.microsoft.com/office/powerpoint/2010/main" spd="slow"/>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0" name="Rectangle 2"/>
          <p:cNvSpPr>
            <a:spLocks noGrp="1" noChangeArrowheads="1"/>
          </p:cNvSpPr>
          <p:nvPr>
            <p:ph type="body" idx="1"/>
          </p:nvPr>
        </p:nvSpPr>
        <p:spPr/>
        <p:txBody>
          <a:bodyPr/>
          <a:lstStyle/>
          <a:p>
            <a:endParaRPr lang="en-US"/>
          </a:p>
        </p:txBody>
      </p:sp>
      <p:sp>
        <p:nvSpPr>
          <p:cNvPr id="114691" name="Rectangle 4"/>
          <p:cNvSpPr>
            <a:spLocks noGrp="1" noChangeArrowheads="1"/>
          </p:cNvSpPr>
          <p:nvPr>
            <p:ph type="title"/>
          </p:nvPr>
        </p:nvSpPr>
        <p:spPr>
          <a:noFill/>
        </p:spPr>
        <p:txBody>
          <a:bodyPr/>
          <a:lstStyle/>
          <a:p>
            <a:r>
              <a:rPr lang="en-US"/>
              <a:t>Questions</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itle 1"/>
          <p:cNvSpPr>
            <a:spLocks noGrp="1"/>
          </p:cNvSpPr>
          <p:nvPr>
            <p:ph type="title"/>
          </p:nvPr>
        </p:nvSpPr>
        <p:spPr/>
        <p:txBody>
          <a:bodyPr/>
          <a:lstStyle/>
          <a:p>
            <a:r>
              <a:rPr lang="en-US" smtClean="0"/>
              <a:t>What’s Needed</a:t>
            </a:r>
          </a:p>
        </p:txBody>
      </p:sp>
      <p:sp>
        <p:nvSpPr>
          <p:cNvPr id="25603" name="Content Placeholder 2"/>
          <p:cNvSpPr>
            <a:spLocks noGrp="1"/>
          </p:cNvSpPr>
          <p:nvPr>
            <p:ph idx="1"/>
          </p:nvPr>
        </p:nvSpPr>
        <p:spPr/>
        <p:txBody>
          <a:bodyPr/>
          <a:lstStyle/>
          <a:p>
            <a:r>
              <a:rPr lang="en-US" sz="1600" smtClean="0"/>
              <a:t>Networking experience</a:t>
            </a:r>
          </a:p>
          <a:p>
            <a:pPr lvl="1"/>
            <a:r>
              <a:rPr lang="en-US" sz="1400" smtClean="0"/>
              <a:t>Hands on experience: configuration, managing, building various devices</a:t>
            </a:r>
          </a:p>
          <a:p>
            <a:pPr lvl="1"/>
            <a:r>
              <a:rPr lang="en-US" sz="1400" smtClean="0"/>
              <a:t>Working knowledge of best practices</a:t>
            </a:r>
          </a:p>
          <a:p>
            <a:r>
              <a:rPr lang="en-US" sz="1600" smtClean="0"/>
              <a:t>Security Experience</a:t>
            </a:r>
          </a:p>
          <a:p>
            <a:pPr lvl="1"/>
            <a:r>
              <a:rPr lang="en-US" sz="1400" smtClean="0"/>
              <a:t>Intimate knowledge of how to secure a system</a:t>
            </a:r>
          </a:p>
          <a:p>
            <a:pPr lvl="1"/>
            <a:r>
              <a:rPr lang="en-US" sz="1400" smtClean="0"/>
              <a:t>Prior experience with CIS Benchmark, DISA STIG/SRR</a:t>
            </a:r>
          </a:p>
          <a:p>
            <a:r>
              <a:rPr lang="en-US" sz="1600" smtClean="0"/>
              <a:t>Data Collection</a:t>
            </a:r>
          </a:p>
          <a:p>
            <a:pPr lvl="1"/>
            <a:r>
              <a:rPr lang="en-US" sz="1400" smtClean="0"/>
              <a:t>Network scans from NMAP and Nessus</a:t>
            </a:r>
          </a:p>
          <a:p>
            <a:pPr lvl="1"/>
            <a:r>
              <a:rPr lang="en-US" sz="1400" smtClean="0"/>
              <a:t>Running device configuration</a:t>
            </a:r>
          </a:p>
          <a:p>
            <a:r>
              <a:rPr lang="en-US" sz="1600" smtClean="0"/>
              <a:t>Other Skills</a:t>
            </a:r>
          </a:p>
          <a:p>
            <a:pPr lvl="1"/>
            <a:r>
              <a:rPr lang="en-US" sz="1400" smtClean="0"/>
              <a:t>Need to work with administrators</a:t>
            </a:r>
          </a:p>
          <a:p>
            <a:pPr lvl="1"/>
            <a:r>
              <a:rPr lang="en-US" sz="1400" smtClean="0"/>
              <a:t>Put vulnerability in their language</a:t>
            </a:r>
          </a:p>
          <a:p>
            <a:pPr lvl="1"/>
            <a:r>
              <a:rPr lang="en-US" sz="1400" smtClean="0"/>
              <a:t>Be tedious while looking for vulnerabilities</a:t>
            </a:r>
          </a:p>
          <a:p>
            <a:pPr lvl="1"/>
            <a:r>
              <a:rPr lang="en-US" sz="1400" smtClean="0"/>
              <a:t>Work well in a team</a:t>
            </a:r>
          </a:p>
          <a:p>
            <a:pPr lvl="1"/>
            <a:endParaRPr lang="en-US" sz="1400" smtClean="0"/>
          </a:p>
        </p:txBody>
      </p:sp>
    </p:spTree>
  </p:cSld>
  <p:clrMapOvr>
    <a:masterClrMapping/>
  </p:clrMapOvr>
  <p:timing>
    <p:tnLst>
      <p:par>
        <p:cTn xmlns:p14="http://schemas.microsoft.com/office/powerpoint/2010/mai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8" name="Rectangle 2"/>
          <p:cNvSpPr>
            <a:spLocks noGrp="1" noChangeArrowheads="1"/>
          </p:cNvSpPr>
          <p:nvPr>
            <p:ph type="ctrTitle"/>
          </p:nvPr>
        </p:nvSpPr>
        <p:spPr/>
        <p:txBody>
          <a:bodyPr/>
          <a:lstStyle/>
          <a:p>
            <a:r>
              <a:rPr lang="en-US" sz="3200"/>
              <a:t>Vuln-Assessment:  IDS, IPS, etc.</a:t>
            </a:r>
          </a:p>
        </p:txBody>
      </p:sp>
      <p:sp>
        <p:nvSpPr>
          <p:cNvPr id="4" name="Subtitle 3"/>
          <p:cNvSpPr>
            <a:spLocks noGrp="1"/>
          </p:cNvSpPr>
          <p:nvPr>
            <p:ph type="subTitle" idx="1"/>
          </p:nvPr>
        </p:nvSpPr>
        <p:spPr/>
        <p:txBody>
          <a:bodyPr/>
          <a:lstStyle/>
          <a:p>
            <a:endParaRPr lang="en-US"/>
          </a:p>
        </p:txBody>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3" name="Rectangle 2"/>
          <p:cNvSpPr>
            <a:spLocks noGrp="1" noChangeArrowheads="1"/>
          </p:cNvSpPr>
          <p:nvPr>
            <p:ph type="title"/>
          </p:nvPr>
        </p:nvSpPr>
        <p:spPr/>
        <p:txBody>
          <a:bodyPr/>
          <a:lstStyle/>
          <a:p>
            <a:r>
              <a:rPr lang="en-US"/>
              <a:t>IDS – Approach and Purpose</a:t>
            </a:r>
          </a:p>
        </p:txBody>
      </p:sp>
      <p:sp>
        <p:nvSpPr>
          <p:cNvPr id="117764" name="Rectangle 3"/>
          <p:cNvSpPr>
            <a:spLocks noGrp="1" noChangeArrowheads="1"/>
          </p:cNvSpPr>
          <p:nvPr>
            <p:ph type="body" idx="1"/>
          </p:nvPr>
        </p:nvSpPr>
        <p:spPr/>
        <p:txBody>
          <a:bodyPr/>
          <a:lstStyle/>
          <a:p>
            <a:r>
              <a:rPr lang="en-US" dirty="0"/>
              <a:t> We’re technically on the other side of the fence here</a:t>
            </a:r>
          </a:p>
          <a:p>
            <a:pPr lvl="1"/>
            <a:r>
              <a:rPr lang="en-US" dirty="0"/>
              <a:t>Intrusion-Detection Systems are a defensive measures</a:t>
            </a:r>
          </a:p>
          <a:p>
            <a:pPr lvl="1"/>
            <a:r>
              <a:rPr lang="en-US" dirty="0"/>
              <a:t>Intrusion-Detection Systems *catch* people like us</a:t>
            </a:r>
          </a:p>
          <a:p>
            <a:endParaRPr lang="en-US" dirty="0"/>
          </a:p>
          <a:p>
            <a:r>
              <a:rPr lang="en-US" dirty="0"/>
              <a:t> </a:t>
            </a:r>
            <a:r>
              <a:rPr lang="en-US" dirty="0" smtClean="0"/>
              <a:t>Advise/review </a:t>
            </a:r>
            <a:r>
              <a:rPr lang="en-US" dirty="0"/>
              <a:t>IDS installations</a:t>
            </a:r>
          </a:p>
          <a:p>
            <a:r>
              <a:rPr lang="en-US" dirty="0"/>
              <a:t> You will run into plenty of IDS systems in your </a:t>
            </a:r>
            <a:r>
              <a:rPr lang="en-US" dirty="0" err="1"/>
              <a:t>vuln</a:t>
            </a:r>
            <a:r>
              <a:rPr lang="en-US" dirty="0"/>
              <a:t>-audits</a:t>
            </a:r>
          </a:p>
          <a:p>
            <a:endParaRPr lang="en-US" dirty="0"/>
          </a:p>
          <a:p>
            <a:r>
              <a:rPr lang="en-US" dirty="0"/>
              <a:t> A wide variety of intrusion-detection capabilities now exist</a:t>
            </a:r>
          </a:p>
          <a:p>
            <a:pPr lvl="1"/>
            <a:r>
              <a:rPr lang="en-US" dirty="0"/>
              <a:t>The challenge is making good use of these capabilities</a:t>
            </a:r>
          </a:p>
          <a:p>
            <a:pPr lvl="1"/>
            <a:r>
              <a:rPr lang="en-US" dirty="0"/>
              <a:t>Surprisingly difficult… our </a:t>
            </a:r>
            <a:r>
              <a:rPr lang="en-US" dirty="0" err="1" smtClean="0"/>
              <a:t>syste</a:t>
            </a:r>
            <a:r>
              <a:rPr lang="en-US" dirty="0" smtClean="0"/>
              <a:t> owners </a:t>
            </a:r>
            <a:r>
              <a:rPr lang="en-US" dirty="0"/>
              <a:t>could use help here</a:t>
            </a:r>
          </a:p>
          <a:p>
            <a:pPr lvl="1"/>
            <a:endParaRPr lang="en-US" dirty="0"/>
          </a:p>
          <a:p>
            <a:r>
              <a:rPr lang="en-US" dirty="0"/>
              <a:t> Your </a:t>
            </a:r>
            <a:r>
              <a:rPr lang="en-US" dirty="0" err="1"/>
              <a:t>vuln</a:t>
            </a:r>
            <a:r>
              <a:rPr lang="en-US" dirty="0"/>
              <a:t>-assessments should incorporate IDS systems</a:t>
            </a:r>
          </a:p>
          <a:p>
            <a:r>
              <a:rPr lang="en-US" dirty="0"/>
              <a:t> Know which questions to ask, which answers are “good”</a:t>
            </a:r>
          </a:p>
        </p:txBody>
      </p:sp>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7" name="Rectangle 2"/>
          <p:cNvSpPr>
            <a:spLocks noGrp="1" noChangeArrowheads="1"/>
          </p:cNvSpPr>
          <p:nvPr>
            <p:ph type="title"/>
          </p:nvPr>
        </p:nvSpPr>
        <p:spPr/>
        <p:txBody>
          <a:bodyPr/>
          <a:lstStyle/>
          <a:p>
            <a:r>
              <a:rPr lang="en-US"/>
              <a:t>IDS – Agenda</a:t>
            </a:r>
          </a:p>
        </p:txBody>
      </p:sp>
      <p:sp>
        <p:nvSpPr>
          <p:cNvPr id="118788" name="Rectangle 3"/>
          <p:cNvSpPr>
            <a:spLocks noGrp="1" noChangeArrowheads="1"/>
          </p:cNvSpPr>
          <p:nvPr>
            <p:ph type="body" idx="1"/>
          </p:nvPr>
        </p:nvSpPr>
        <p:spPr>
          <a:xfrm>
            <a:off x="769938" y="1470025"/>
            <a:ext cx="7696200" cy="4549775"/>
          </a:xfrm>
        </p:spPr>
        <p:txBody>
          <a:bodyPr/>
          <a:lstStyle/>
          <a:p>
            <a:r>
              <a:rPr lang="en-US"/>
              <a:t> Refining our scope</a:t>
            </a:r>
          </a:p>
          <a:p>
            <a:endParaRPr lang="en-US"/>
          </a:p>
          <a:p>
            <a:r>
              <a:rPr lang="en-US"/>
              <a:t> Alphabet Soup – NIDS, NIPS, HIDS, HIPS, SIM, SEM</a:t>
            </a:r>
          </a:p>
          <a:p>
            <a:r>
              <a:rPr lang="en-US"/>
              <a:t> File integrity checkers, signatures, anomalies, flows… etc.</a:t>
            </a:r>
          </a:p>
          <a:p>
            <a:endParaRPr lang="en-US"/>
          </a:p>
          <a:p>
            <a:r>
              <a:rPr lang="en-US"/>
              <a:t> Common IDS design/deployment patterns</a:t>
            </a:r>
          </a:p>
          <a:p>
            <a:pPr lvl="1"/>
            <a:r>
              <a:rPr lang="en-US"/>
              <a:t>Placement</a:t>
            </a:r>
          </a:p>
          <a:p>
            <a:pPr lvl="1"/>
            <a:r>
              <a:rPr lang="en-US"/>
              <a:t>Technology versus threat match</a:t>
            </a:r>
          </a:p>
          <a:p>
            <a:pPr lvl="1">
              <a:buFontTx/>
              <a:buNone/>
            </a:pPr>
            <a:endParaRPr lang="en-US"/>
          </a:p>
          <a:p>
            <a:r>
              <a:rPr lang="en-US"/>
              <a:t> What to examine on a VA</a:t>
            </a:r>
          </a:p>
          <a:p>
            <a:pPr lvl="1"/>
            <a:r>
              <a:rPr lang="en-US"/>
              <a:t>Proper use of IDS</a:t>
            </a:r>
          </a:p>
          <a:p>
            <a:pPr lvl="1"/>
            <a:r>
              <a:rPr lang="en-US"/>
              <a:t>Proper care and feeding of IDS</a:t>
            </a:r>
          </a:p>
        </p:txBody>
      </p:sp>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19811" name="Rectangle 2"/>
          <p:cNvSpPr>
            <a:spLocks noGrp="1" noChangeArrowheads="1"/>
          </p:cNvSpPr>
          <p:nvPr>
            <p:ph type="title"/>
          </p:nvPr>
        </p:nvSpPr>
        <p:spPr/>
        <p:txBody>
          <a:bodyPr/>
          <a:lstStyle/>
          <a:p>
            <a:r>
              <a:rPr lang="en-US"/>
              <a:t>Old School IDS, In Brief</a:t>
            </a:r>
          </a:p>
        </p:txBody>
      </p:sp>
      <p:sp>
        <p:nvSpPr>
          <p:cNvPr id="20483" name="Rectangle 3"/>
          <p:cNvSpPr>
            <a:spLocks noGrp="1" noChangeArrowheads="1"/>
          </p:cNvSpPr>
          <p:nvPr>
            <p:ph type="body" idx="1"/>
          </p:nvPr>
        </p:nvSpPr>
        <p:spPr/>
        <p:txBody>
          <a:bodyPr/>
          <a:lstStyle/>
          <a:p>
            <a:pPr>
              <a:defRPr/>
            </a:pPr>
            <a:r>
              <a:rPr lang="en-US"/>
              <a:t> IDS detects unwanted host/network activity in real-time</a:t>
            </a:r>
          </a:p>
          <a:p>
            <a:pPr lvl="1">
              <a:defRPr/>
            </a:pPr>
            <a:r>
              <a:rPr lang="en-US"/>
              <a:t>Host IDS (HIDS) = a software agent running on a desktop/server</a:t>
            </a:r>
          </a:p>
          <a:p>
            <a:pPr lvl="1">
              <a:defRPr/>
            </a:pPr>
            <a:r>
              <a:rPr lang="en-US"/>
              <a:t>Network IDS (NIDS) = a free-standing passive listener (“sniffer”) </a:t>
            </a:r>
          </a:p>
          <a:p>
            <a:pPr lvl="1">
              <a:defRPr/>
            </a:pPr>
            <a:r>
              <a:rPr lang="en-US"/>
              <a:t>Report to – and managed by – a central console</a:t>
            </a:r>
          </a:p>
          <a:p>
            <a:pPr lvl="1">
              <a:defRPr/>
            </a:pPr>
            <a:endParaRPr lang="en-US"/>
          </a:p>
          <a:p>
            <a:pPr>
              <a:defRPr/>
            </a:pPr>
            <a:r>
              <a:rPr lang="en-US"/>
              <a:t>Network-based IDS (NIDS)</a:t>
            </a:r>
          </a:p>
          <a:p>
            <a:pPr lvl="1">
              <a:defRPr/>
            </a:pPr>
            <a:r>
              <a:rPr lang="en-US"/>
              <a:t>Commonly deployed at perimeter or along DMZ</a:t>
            </a:r>
          </a:p>
          <a:p>
            <a:pPr lvl="1">
              <a:defRPr/>
            </a:pPr>
            <a:r>
              <a:rPr lang="en-US"/>
              <a:t>Sometimes deployed internally</a:t>
            </a:r>
          </a:p>
          <a:p>
            <a:pPr lvl="1">
              <a:defRPr/>
            </a:pPr>
            <a:endParaRPr lang="en-US"/>
          </a:p>
          <a:p>
            <a:pPr>
              <a:defRPr/>
            </a:pPr>
            <a:r>
              <a:rPr lang="en-US"/>
              <a:t>Host-based IDS (HIDS)</a:t>
            </a:r>
          </a:p>
          <a:p>
            <a:pPr lvl="1">
              <a:defRPr/>
            </a:pPr>
            <a:r>
              <a:rPr lang="en-US"/>
              <a:t>Generally used selectively (high-value targets, laptops)</a:t>
            </a:r>
          </a:p>
          <a:p>
            <a:pPr lvl="1">
              <a:defRPr/>
            </a:pPr>
            <a:r>
              <a:rPr lang="en-US"/>
              <a:t>Very handy if host-to-host communications are encrypted</a:t>
            </a:r>
            <a:endParaRPr lang="en-US">
              <a:solidFill>
                <a:schemeClr val="tx2"/>
              </a:solidFill>
              <a:effectLst>
                <a:outerShdw blurRad="38100" dist="38100" dir="2700000" algn="tl">
                  <a:srgbClr val="DDDDDD"/>
                </a:outerShdw>
              </a:effectLst>
            </a:endParaRPr>
          </a:p>
        </p:txBody>
      </p:sp>
    </p:spTree>
  </p:cSld>
  <p:clrMapOvr>
    <a:masterClrMapping/>
  </p:clrMapOvr>
  <p:transition xmlns:p14="http://schemas.microsoft.com/office/powerpoint/2010/main">
    <p:fade/>
  </p:transitio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0483">
                                            <p:txEl>
                                              <p:pRg st="0" end="0"/>
                                            </p:txEl>
                                          </p:spTgt>
                                        </p:tgtEl>
                                        <p:attrNameLst>
                                          <p:attrName>style.visibility</p:attrName>
                                        </p:attrNameLst>
                                      </p:cBhvr>
                                      <p:to>
                                        <p:strVal val="visible"/>
                                      </p:to>
                                    </p:set>
                                  </p:childTnLst>
                                  <p:subTnLst>
                                    <p:animClr clrSpc="rgb" dir="cw">
                                      <p:cBhvr override="childStyle">
                                        <p:cTn dur="1" fill="hold" display="0" masterRel="nextClick" afterEffect="1"/>
                                        <p:tgtEl>
                                          <p:spTgt spid="20483">
                                            <p:txEl>
                                              <p:pRg st="0" end="0"/>
                                            </p:txEl>
                                          </p:spTgt>
                                        </p:tgtEl>
                                        <p:attrNameLst>
                                          <p:attrName>ppt_c</p:attrName>
                                        </p:attrNameLst>
                                      </p:cBhvr>
                                      <p:to>
                                        <a:schemeClr val="bg2"/>
                                      </p:to>
                                    </p:animClr>
                                  </p:subTnLst>
                                </p:cTn>
                              </p:par>
                              <p:par>
                                <p:cTn id="7" presetID="1" presetClass="entr" presetSubtype="0" fill="hold" grpId="0" nodeType="withEffect">
                                  <p:stCondLst>
                                    <p:cond delay="0"/>
                                  </p:stCondLst>
                                  <p:childTnLst>
                                    <p:set>
                                      <p:cBhvr>
                                        <p:cTn id="8" dur="1" fill="hold">
                                          <p:stCondLst>
                                            <p:cond delay="0"/>
                                          </p:stCondLst>
                                        </p:cTn>
                                        <p:tgtEl>
                                          <p:spTgt spid="20483">
                                            <p:txEl>
                                              <p:pRg st="1" end="1"/>
                                            </p:txEl>
                                          </p:spTgt>
                                        </p:tgtEl>
                                        <p:attrNameLst>
                                          <p:attrName>style.visibility</p:attrName>
                                        </p:attrNameLst>
                                      </p:cBhvr>
                                      <p:to>
                                        <p:strVal val="visible"/>
                                      </p:to>
                                    </p:set>
                                  </p:childTnLst>
                                  <p:subTnLst>
                                    <p:animClr clrSpc="rgb" dir="cw">
                                      <p:cBhvr override="childStyle">
                                        <p:cTn dur="1" fill="hold" display="0" masterRel="nextClick" afterEffect="1"/>
                                        <p:tgtEl>
                                          <p:spTgt spid="20483">
                                            <p:txEl>
                                              <p:pRg st="1" end="1"/>
                                            </p:txEl>
                                          </p:spTgt>
                                        </p:tgtEl>
                                        <p:attrNameLst>
                                          <p:attrName>ppt_c</p:attrName>
                                        </p:attrNameLst>
                                      </p:cBhvr>
                                      <p:to>
                                        <a:schemeClr val="bg2"/>
                                      </p:to>
                                    </p:animClr>
                                  </p:subTnLst>
                                </p:cTn>
                              </p:par>
                              <p:par>
                                <p:cTn id="9" presetID="1" presetClass="entr" presetSubtype="0" fill="hold" grpId="0" nodeType="withEffect">
                                  <p:stCondLst>
                                    <p:cond delay="0"/>
                                  </p:stCondLst>
                                  <p:childTnLst>
                                    <p:set>
                                      <p:cBhvr>
                                        <p:cTn id="10" dur="1" fill="hold">
                                          <p:stCondLst>
                                            <p:cond delay="0"/>
                                          </p:stCondLst>
                                        </p:cTn>
                                        <p:tgtEl>
                                          <p:spTgt spid="20483">
                                            <p:txEl>
                                              <p:pRg st="2" end="2"/>
                                            </p:txEl>
                                          </p:spTgt>
                                        </p:tgtEl>
                                        <p:attrNameLst>
                                          <p:attrName>style.visibility</p:attrName>
                                        </p:attrNameLst>
                                      </p:cBhvr>
                                      <p:to>
                                        <p:strVal val="visible"/>
                                      </p:to>
                                    </p:set>
                                  </p:childTnLst>
                                  <p:subTnLst>
                                    <p:animClr clrSpc="rgb" dir="cw">
                                      <p:cBhvr override="childStyle">
                                        <p:cTn dur="1" fill="hold" display="0" masterRel="nextClick" afterEffect="1"/>
                                        <p:tgtEl>
                                          <p:spTgt spid="20483">
                                            <p:txEl>
                                              <p:pRg st="2" end="2"/>
                                            </p:txEl>
                                          </p:spTgt>
                                        </p:tgtEl>
                                        <p:attrNameLst>
                                          <p:attrName>ppt_c</p:attrName>
                                        </p:attrNameLst>
                                      </p:cBhvr>
                                      <p:to>
                                        <a:schemeClr val="bg2"/>
                                      </p:to>
                                    </p:animClr>
                                  </p:subTnLst>
                                </p:cTn>
                              </p:par>
                              <p:par>
                                <p:cTn id="11" presetID="1" presetClass="entr" presetSubtype="0" fill="hold" grpId="0" nodeType="withEffect">
                                  <p:stCondLst>
                                    <p:cond delay="0"/>
                                  </p:stCondLst>
                                  <p:childTnLst>
                                    <p:set>
                                      <p:cBhvr>
                                        <p:cTn id="12" dur="1" fill="hold">
                                          <p:stCondLst>
                                            <p:cond delay="0"/>
                                          </p:stCondLst>
                                        </p:cTn>
                                        <p:tgtEl>
                                          <p:spTgt spid="20483">
                                            <p:txEl>
                                              <p:pRg st="3" end="3"/>
                                            </p:txEl>
                                          </p:spTgt>
                                        </p:tgtEl>
                                        <p:attrNameLst>
                                          <p:attrName>style.visibility</p:attrName>
                                        </p:attrNameLst>
                                      </p:cBhvr>
                                      <p:to>
                                        <p:strVal val="visible"/>
                                      </p:to>
                                    </p:set>
                                  </p:childTnLst>
                                  <p:subTnLst>
                                    <p:animClr clrSpc="rgb" dir="cw">
                                      <p:cBhvr override="childStyle">
                                        <p:cTn dur="1" fill="hold" display="0" masterRel="nextClick" afterEffect="1"/>
                                        <p:tgtEl>
                                          <p:spTgt spid="20483">
                                            <p:txEl>
                                              <p:pRg st="3" end="3"/>
                                            </p:txEl>
                                          </p:spTgt>
                                        </p:tgtEl>
                                        <p:attrNameLst>
                                          <p:attrName>ppt_c</p:attrName>
                                        </p:attrNameLst>
                                      </p:cBhvr>
                                      <p:to>
                                        <a:schemeClr val="bg2"/>
                                      </p:to>
                                    </p:animClr>
                                  </p:sub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20483">
                                            <p:txEl>
                                              <p:pRg st="5" end="5"/>
                                            </p:txEl>
                                          </p:spTgt>
                                        </p:tgtEl>
                                        <p:attrNameLst>
                                          <p:attrName>style.visibility</p:attrName>
                                        </p:attrNameLst>
                                      </p:cBhvr>
                                      <p:to>
                                        <p:strVal val="visible"/>
                                      </p:to>
                                    </p:set>
                                  </p:childTnLst>
                                  <p:subTnLst>
                                    <p:animClr clrSpc="rgb" dir="cw">
                                      <p:cBhvr override="childStyle">
                                        <p:cTn dur="1" fill="hold" display="0" masterRel="nextClick" afterEffect="1"/>
                                        <p:tgtEl>
                                          <p:spTgt spid="20483">
                                            <p:txEl>
                                              <p:pRg st="5" end="5"/>
                                            </p:txEl>
                                          </p:spTgt>
                                        </p:tgtEl>
                                        <p:attrNameLst>
                                          <p:attrName>ppt_c</p:attrName>
                                        </p:attrNameLst>
                                      </p:cBhvr>
                                      <p:to>
                                        <a:schemeClr val="bg2"/>
                                      </p:to>
                                    </p:animClr>
                                  </p:subTnLst>
                                </p:cTn>
                              </p:par>
                              <p:par>
                                <p:cTn id="17" presetID="1" presetClass="entr" presetSubtype="0" fill="hold" grpId="0" nodeType="withEffect">
                                  <p:stCondLst>
                                    <p:cond delay="0"/>
                                  </p:stCondLst>
                                  <p:childTnLst>
                                    <p:set>
                                      <p:cBhvr>
                                        <p:cTn id="18" dur="1" fill="hold">
                                          <p:stCondLst>
                                            <p:cond delay="0"/>
                                          </p:stCondLst>
                                        </p:cTn>
                                        <p:tgtEl>
                                          <p:spTgt spid="20483">
                                            <p:txEl>
                                              <p:pRg st="6" end="6"/>
                                            </p:txEl>
                                          </p:spTgt>
                                        </p:tgtEl>
                                        <p:attrNameLst>
                                          <p:attrName>style.visibility</p:attrName>
                                        </p:attrNameLst>
                                      </p:cBhvr>
                                      <p:to>
                                        <p:strVal val="visible"/>
                                      </p:to>
                                    </p:set>
                                  </p:childTnLst>
                                  <p:subTnLst>
                                    <p:animClr clrSpc="rgb" dir="cw">
                                      <p:cBhvr override="childStyle">
                                        <p:cTn dur="1" fill="hold" display="0" masterRel="nextClick" afterEffect="1"/>
                                        <p:tgtEl>
                                          <p:spTgt spid="20483">
                                            <p:txEl>
                                              <p:pRg st="6" end="6"/>
                                            </p:txEl>
                                          </p:spTgt>
                                        </p:tgtEl>
                                        <p:attrNameLst>
                                          <p:attrName>ppt_c</p:attrName>
                                        </p:attrNameLst>
                                      </p:cBhvr>
                                      <p:to>
                                        <a:schemeClr val="bg2"/>
                                      </p:to>
                                    </p:animClr>
                                  </p:subTnLst>
                                </p:cTn>
                              </p:par>
                              <p:par>
                                <p:cTn id="19" presetID="1" presetClass="entr" presetSubtype="0" fill="hold" grpId="0" nodeType="withEffect">
                                  <p:stCondLst>
                                    <p:cond delay="0"/>
                                  </p:stCondLst>
                                  <p:childTnLst>
                                    <p:set>
                                      <p:cBhvr>
                                        <p:cTn id="20" dur="1" fill="hold">
                                          <p:stCondLst>
                                            <p:cond delay="0"/>
                                          </p:stCondLst>
                                        </p:cTn>
                                        <p:tgtEl>
                                          <p:spTgt spid="20483">
                                            <p:txEl>
                                              <p:pRg st="7" end="7"/>
                                            </p:txEl>
                                          </p:spTgt>
                                        </p:tgtEl>
                                        <p:attrNameLst>
                                          <p:attrName>style.visibility</p:attrName>
                                        </p:attrNameLst>
                                      </p:cBhvr>
                                      <p:to>
                                        <p:strVal val="visible"/>
                                      </p:to>
                                    </p:set>
                                  </p:childTnLst>
                                  <p:subTnLst>
                                    <p:animClr clrSpc="rgb" dir="cw">
                                      <p:cBhvr override="childStyle">
                                        <p:cTn dur="1" fill="hold" display="0" masterRel="nextClick" afterEffect="1"/>
                                        <p:tgtEl>
                                          <p:spTgt spid="20483">
                                            <p:txEl>
                                              <p:pRg st="7" end="7"/>
                                            </p:txEl>
                                          </p:spTgt>
                                        </p:tgtEl>
                                        <p:attrNameLst>
                                          <p:attrName>ppt_c</p:attrName>
                                        </p:attrNameLst>
                                      </p:cBhvr>
                                      <p:to>
                                        <a:schemeClr val="bg2"/>
                                      </p:to>
                                    </p:animClr>
                                  </p:sub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20483">
                                            <p:txEl>
                                              <p:pRg st="9" end="9"/>
                                            </p:txEl>
                                          </p:spTgt>
                                        </p:tgtEl>
                                        <p:attrNameLst>
                                          <p:attrName>style.visibility</p:attrName>
                                        </p:attrNameLst>
                                      </p:cBhvr>
                                      <p:to>
                                        <p:strVal val="visible"/>
                                      </p:to>
                                    </p:set>
                                  </p:childTnLst>
                                  <p:subTnLst>
                                    <p:animClr clrSpc="rgb" dir="cw">
                                      <p:cBhvr override="childStyle">
                                        <p:cTn dur="1" fill="hold" display="0" masterRel="nextClick" afterEffect="1"/>
                                        <p:tgtEl>
                                          <p:spTgt spid="20483">
                                            <p:txEl>
                                              <p:pRg st="9" end="9"/>
                                            </p:txEl>
                                          </p:spTgt>
                                        </p:tgtEl>
                                        <p:attrNameLst>
                                          <p:attrName>ppt_c</p:attrName>
                                        </p:attrNameLst>
                                      </p:cBhvr>
                                      <p:to>
                                        <a:schemeClr val="bg2"/>
                                      </p:to>
                                    </p:animClr>
                                  </p:subTnLst>
                                </p:cTn>
                              </p:par>
                              <p:par>
                                <p:cTn id="25" presetID="1" presetClass="entr" presetSubtype="0" fill="hold" grpId="0" nodeType="withEffect">
                                  <p:stCondLst>
                                    <p:cond delay="0"/>
                                  </p:stCondLst>
                                  <p:childTnLst>
                                    <p:set>
                                      <p:cBhvr>
                                        <p:cTn id="26" dur="1" fill="hold">
                                          <p:stCondLst>
                                            <p:cond delay="0"/>
                                          </p:stCondLst>
                                        </p:cTn>
                                        <p:tgtEl>
                                          <p:spTgt spid="20483">
                                            <p:txEl>
                                              <p:pRg st="10" end="10"/>
                                            </p:txEl>
                                          </p:spTgt>
                                        </p:tgtEl>
                                        <p:attrNameLst>
                                          <p:attrName>style.visibility</p:attrName>
                                        </p:attrNameLst>
                                      </p:cBhvr>
                                      <p:to>
                                        <p:strVal val="visible"/>
                                      </p:to>
                                    </p:set>
                                  </p:childTnLst>
                                  <p:subTnLst>
                                    <p:animClr clrSpc="rgb" dir="cw">
                                      <p:cBhvr override="childStyle">
                                        <p:cTn dur="1" fill="hold" display="0" masterRel="nextClick" afterEffect="1"/>
                                        <p:tgtEl>
                                          <p:spTgt spid="20483">
                                            <p:txEl>
                                              <p:pRg st="10" end="10"/>
                                            </p:txEl>
                                          </p:spTgt>
                                        </p:tgtEl>
                                        <p:attrNameLst>
                                          <p:attrName>ppt_c</p:attrName>
                                        </p:attrNameLst>
                                      </p:cBhvr>
                                      <p:to>
                                        <a:schemeClr val="bg2"/>
                                      </p:to>
                                    </p:animClr>
                                  </p:subTnLst>
                                </p:cTn>
                              </p:par>
                              <p:par>
                                <p:cTn id="27" presetID="1" presetClass="entr" presetSubtype="0" fill="hold" grpId="0" nodeType="withEffect">
                                  <p:stCondLst>
                                    <p:cond delay="0"/>
                                  </p:stCondLst>
                                  <p:childTnLst>
                                    <p:set>
                                      <p:cBhvr>
                                        <p:cTn id="28" dur="1" fill="hold">
                                          <p:stCondLst>
                                            <p:cond delay="0"/>
                                          </p:stCondLst>
                                        </p:cTn>
                                        <p:tgtEl>
                                          <p:spTgt spid="20483">
                                            <p:txEl>
                                              <p:pRg st="11" end="11"/>
                                            </p:txEl>
                                          </p:spTgt>
                                        </p:tgtEl>
                                        <p:attrNameLst>
                                          <p:attrName>style.visibility</p:attrName>
                                        </p:attrNameLst>
                                      </p:cBhvr>
                                      <p:to>
                                        <p:strVal val="visible"/>
                                      </p:to>
                                    </p:set>
                                  </p:childTnLst>
                                  <p:subTnLst>
                                    <p:animClr clrSpc="rgb" dir="cw">
                                      <p:cBhvr override="childStyle">
                                        <p:cTn dur="1" fill="hold" display="0" masterRel="nextClick" afterEffect="1"/>
                                        <p:tgtEl>
                                          <p:spTgt spid="20483">
                                            <p:txEl>
                                              <p:pRg st="11" end="11"/>
                                            </p:txEl>
                                          </p:spTgt>
                                        </p:tgtEl>
                                        <p:attrNameLst>
                                          <p:attrName>ppt_c</p:attrName>
                                        </p:attrNameLst>
                                      </p:cBhvr>
                                      <p:to>
                                        <a:schemeClr val="bg2"/>
                                      </p:to>
                                    </p:animClr>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483" grpId="0" build="p"/>
    </p:bldLst>
  </p:timing>
</p:sld>
</file>

<file path=ppt/slides/slide5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21859" name="Rectangle 2"/>
          <p:cNvSpPr>
            <a:spLocks noGrp="1" noChangeArrowheads="1"/>
          </p:cNvSpPr>
          <p:nvPr>
            <p:ph type="title"/>
          </p:nvPr>
        </p:nvSpPr>
        <p:spPr/>
        <p:txBody>
          <a:bodyPr/>
          <a:lstStyle/>
          <a:p>
            <a:r>
              <a:rPr lang="en-US"/>
              <a:t>Intrusion Prevention Systems</a:t>
            </a:r>
          </a:p>
        </p:txBody>
      </p:sp>
      <p:sp>
        <p:nvSpPr>
          <p:cNvPr id="44035" name="Rectangle 3"/>
          <p:cNvSpPr>
            <a:spLocks noGrp="1" noChangeArrowheads="1"/>
          </p:cNvSpPr>
          <p:nvPr>
            <p:ph type="body" idx="1"/>
          </p:nvPr>
        </p:nvSpPr>
        <p:spPr/>
        <p:txBody>
          <a:bodyPr/>
          <a:lstStyle/>
          <a:p>
            <a:pPr>
              <a:defRPr/>
            </a:pPr>
            <a:r>
              <a:rPr lang="en-US"/>
              <a:t> IPS is essentially IDS technology, on crack</a:t>
            </a:r>
          </a:p>
          <a:p>
            <a:pPr lvl="1">
              <a:defRPr/>
            </a:pPr>
            <a:r>
              <a:rPr lang="en-US"/>
              <a:t>Can fight back… drop packets or stop programs from running</a:t>
            </a:r>
          </a:p>
          <a:p>
            <a:pPr lvl="1">
              <a:defRPr/>
            </a:pPr>
            <a:r>
              <a:rPr lang="en-US"/>
              <a:t>NIPS typically run on customized hardware, inline on network</a:t>
            </a:r>
          </a:p>
          <a:p>
            <a:pPr lvl="1">
              <a:defRPr/>
            </a:pPr>
            <a:r>
              <a:rPr lang="en-US"/>
              <a:t>HIPS run close to OS kernel, insight into program, sys behavior</a:t>
            </a:r>
          </a:p>
          <a:p>
            <a:pPr lvl="1">
              <a:defRPr/>
            </a:pPr>
            <a:r>
              <a:rPr lang="en-US"/>
              <a:t>IPS is the next step in IDS technology </a:t>
            </a:r>
          </a:p>
          <a:p>
            <a:pPr lvl="1">
              <a:defRPr/>
            </a:pPr>
            <a:r>
              <a:rPr lang="en-US"/>
              <a:t>IDS has been criticized for high false-alarm rates and poor ROI</a:t>
            </a:r>
          </a:p>
          <a:p>
            <a:pPr lvl="1">
              <a:defRPr/>
            </a:pPr>
            <a:r>
              <a:rPr lang="en-US"/>
              <a:t>IPS can be even *worse*, counterattacking your own network !!!</a:t>
            </a:r>
          </a:p>
          <a:p>
            <a:pPr lvl="1">
              <a:defRPr/>
            </a:pPr>
            <a:r>
              <a:rPr lang="en-US"/>
              <a:t>Tuning the system to block ‘bad’ and allow ‘good’ is nontrivial</a:t>
            </a:r>
          </a:p>
          <a:p>
            <a:pPr lvl="1">
              <a:defRPr/>
            </a:pPr>
            <a:endParaRPr lang="en-US" i="1"/>
          </a:p>
          <a:p>
            <a:pPr>
              <a:defRPr/>
            </a:pPr>
            <a:r>
              <a:rPr lang="en-US"/>
              <a:t> IPS’s key value propositions: </a:t>
            </a:r>
          </a:p>
          <a:p>
            <a:pPr lvl="1">
              <a:defRPr/>
            </a:pPr>
            <a:r>
              <a:rPr lang="en-US">
                <a:solidFill>
                  <a:schemeClr val="tx2"/>
                </a:solidFill>
                <a:effectLst>
                  <a:outerShdw blurRad="38100" dist="38100" dir="2700000" algn="tl">
                    <a:srgbClr val="DDDDDD"/>
                  </a:outerShdw>
                </a:effectLst>
              </a:rPr>
              <a:t>Block “bad” traffic and/or host activity w/o human intervention</a:t>
            </a:r>
          </a:p>
          <a:p>
            <a:pPr lvl="1">
              <a:defRPr/>
            </a:pPr>
            <a:r>
              <a:rPr lang="en-US">
                <a:solidFill>
                  <a:schemeClr val="tx2"/>
                </a:solidFill>
                <a:effectLst>
                  <a:outerShdw blurRad="38100" dist="38100" dir="2700000" algn="tl">
                    <a:srgbClr val="DDDDDD"/>
                  </a:outerShdw>
                </a:effectLst>
              </a:rPr>
              <a:t>Provide defense against attacks during the “vulnerability gap”</a:t>
            </a:r>
          </a:p>
        </p:txBody>
      </p:sp>
    </p:spTree>
  </p:cSld>
  <p:clrMapOvr>
    <a:masterClrMapping/>
  </p:clrMapOvr>
  <p:transition xmlns:p14="http://schemas.microsoft.com/office/powerpoint/2010/main">
    <p:fade/>
  </p:transitio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4035">
                                            <p:txEl>
                                              <p:pRg st="0" end="0"/>
                                            </p:txEl>
                                          </p:spTgt>
                                        </p:tgtEl>
                                        <p:attrNameLst>
                                          <p:attrName>style.visibility</p:attrName>
                                        </p:attrNameLst>
                                      </p:cBhvr>
                                      <p:to>
                                        <p:strVal val="visible"/>
                                      </p:to>
                                    </p:set>
                                  </p:childTnLst>
                                  <p:subTnLst>
                                    <p:animClr clrSpc="rgb" dir="cw">
                                      <p:cBhvr override="childStyle">
                                        <p:cTn dur="1" fill="hold" display="0" masterRel="nextClick" afterEffect="1"/>
                                        <p:tgtEl>
                                          <p:spTgt spid="44035">
                                            <p:txEl>
                                              <p:pRg st="0" end="0"/>
                                            </p:txEl>
                                          </p:spTgt>
                                        </p:tgtEl>
                                        <p:attrNameLst>
                                          <p:attrName>ppt_c</p:attrName>
                                        </p:attrNameLst>
                                      </p:cBhvr>
                                      <p:to>
                                        <a:schemeClr val="bg2"/>
                                      </p:to>
                                    </p:animClr>
                                  </p:subTnLst>
                                </p:cTn>
                              </p:par>
                              <p:par>
                                <p:cTn id="7" presetID="1" presetClass="entr" presetSubtype="0" fill="hold" grpId="0" nodeType="withEffect">
                                  <p:stCondLst>
                                    <p:cond delay="0"/>
                                  </p:stCondLst>
                                  <p:childTnLst>
                                    <p:set>
                                      <p:cBhvr>
                                        <p:cTn id="8" dur="1" fill="hold">
                                          <p:stCondLst>
                                            <p:cond delay="0"/>
                                          </p:stCondLst>
                                        </p:cTn>
                                        <p:tgtEl>
                                          <p:spTgt spid="44035">
                                            <p:txEl>
                                              <p:pRg st="1" end="1"/>
                                            </p:txEl>
                                          </p:spTgt>
                                        </p:tgtEl>
                                        <p:attrNameLst>
                                          <p:attrName>style.visibility</p:attrName>
                                        </p:attrNameLst>
                                      </p:cBhvr>
                                      <p:to>
                                        <p:strVal val="visible"/>
                                      </p:to>
                                    </p:set>
                                  </p:childTnLst>
                                  <p:subTnLst>
                                    <p:animClr clrSpc="rgb" dir="cw">
                                      <p:cBhvr override="childStyle">
                                        <p:cTn dur="1" fill="hold" display="0" masterRel="nextClick" afterEffect="1"/>
                                        <p:tgtEl>
                                          <p:spTgt spid="44035">
                                            <p:txEl>
                                              <p:pRg st="1" end="1"/>
                                            </p:txEl>
                                          </p:spTgt>
                                        </p:tgtEl>
                                        <p:attrNameLst>
                                          <p:attrName>ppt_c</p:attrName>
                                        </p:attrNameLst>
                                      </p:cBhvr>
                                      <p:to>
                                        <a:schemeClr val="bg2"/>
                                      </p:to>
                                    </p:animClr>
                                  </p:subTnLst>
                                </p:cTn>
                              </p:par>
                              <p:par>
                                <p:cTn id="9" presetID="1" presetClass="entr" presetSubtype="0" fill="hold" grpId="0" nodeType="withEffect">
                                  <p:stCondLst>
                                    <p:cond delay="0"/>
                                  </p:stCondLst>
                                  <p:childTnLst>
                                    <p:set>
                                      <p:cBhvr>
                                        <p:cTn id="10" dur="1" fill="hold">
                                          <p:stCondLst>
                                            <p:cond delay="0"/>
                                          </p:stCondLst>
                                        </p:cTn>
                                        <p:tgtEl>
                                          <p:spTgt spid="44035">
                                            <p:txEl>
                                              <p:pRg st="2" end="2"/>
                                            </p:txEl>
                                          </p:spTgt>
                                        </p:tgtEl>
                                        <p:attrNameLst>
                                          <p:attrName>style.visibility</p:attrName>
                                        </p:attrNameLst>
                                      </p:cBhvr>
                                      <p:to>
                                        <p:strVal val="visible"/>
                                      </p:to>
                                    </p:set>
                                  </p:childTnLst>
                                  <p:subTnLst>
                                    <p:animClr clrSpc="rgb" dir="cw">
                                      <p:cBhvr override="childStyle">
                                        <p:cTn dur="1" fill="hold" display="0" masterRel="nextClick" afterEffect="1"/>
                                        <p:tgtEl>
                                          <p:spTgt spid="44035">
                                            <p:txEl>
                                              <p:pRg st="2" end="2"/>
                                            </p:txEl>
                                          </p:spTgt>
                                        </p:tgtEl>
                                        <p:attrNameLst>
                                          <p:attrName>ppt_c</p:attrName>
                                        </p:attrNameLst>
                                      </p:cBhvr>
                                      <p:to>
                                        <a:schemeClr val="bg2"/>
                                      </p:to>
                                    </p:animClr>
                                  </p:subTnLst>
                                </p:cTn>
                              </p:par>
                              <p:par>
                                <p:cTn id="11" presetID="1" presetClass="entr" presetSubtype="0" fill="hold" grpId="0" nodeType="withEffect">
                                  <p:stCondLst>
                                    <p:cond delay="0"/>
                                  </p:stCondLst>
                                  <p:childTnLst>
                                    <p:set>
                                      <p:cBhvr>
                                        <p:cTn id="12" dur="1" fill="hold">
                                          <p:stCondLst>
                                            <p:cond delay="0"/>
                                          </p:stCondLst>
                                        </p:cTn>
                                        <p:tgtEl>
                                          <p:spTgt spid="44035">
                                            <p:txEl>
                                              <p:pRg st="3" end="3"/>
                                            </p:txEl>
                                          </p:spTgt>
                                        </p:tgtEl>
                                        <p:attrNameLst>
                                          <p:attrName>style.visibility</p:attrName>
                                        </p:attrNameLst>
                                      </p:cBhvr>
                                      <p:to>
                                        <p:strVal val="visible"/>
                                      </p:to>
                                    </p:set>
                                  </p:childTnLst>
                                  <p:subTnLst>
                                    <p:animClr clrSpc="rgb" dir="cw">
                                      <p:cBhvr override="childStyle">
                                        <p:cTn dur="1" fill="hold" display="0" masterRel="nextClick" afterEffect="1"/>
                                        <p:tgtEl>
                                          <p:spTgt spid="44035">
                                            <p:txEl>
                                              <p:pRg st="3" end="3"/>
                                            </p:txEl>
                                          </p:spTgt>
                                        </p:tgtEl>
                                        <p:attrNameLst>
                                          <p:attrName>ppt_c</p:attrName>
                                        </p:attrNameLst>
                                      </p:cBhvr>
                                      <p:to>
                                        <a:schemeClr val="bg2"/>
                                      </p:to>
                                    </p:animClr>
                                  </p:subTnLst>
                                </p:cTn>
                              </p:par>
                              <p:par>
                                <p:cTn id="13" presetID="1" presetClass="entr" presetSubtype="0" fill="hold" grpId="0" nodeType="withEffect">
                                  <p:stCondLst>
                                    <p:cond delay="0"/>
                                  </p:stCondLst>
                                  <p:childTnLst>
                                    <p:set>
                                      <p:cBhvr>
                                        <p:cTn id="14" dur="1" fill="hold">
                                          <p:stCondLst>
                                            <p:cond delay="0"/>
                                          </p:stCondLst>
                                        </p:cTn>
                                        <p:tgtEl>
                                          <p:spTgt spid="44035">
                                            <p:txEl>
                                              <p:pRg st="4" end="4"/>
                                            </p:txEl>
                                          </p:spTgt>
                                        </p:tgtEl>
                                        <p:attrNameLst>
                                          <p:attrName>style.visibility</p:attrName>
                                        </p:attrNameLst>
                                      </p:cBhvr>
                                      <p:to>
                                        <p:strVal val="visible"/>
                                      </p:to>
                                    </p:set>
                                  </p:childTnLst>
                                  <p:subTnLst>
                                    <p:animClr clrSpc="rgb" dir="cw">
                                      <p:cBhvr override="childStyle">
                                        <p:cTn dur="1" fill="hold" display="0" masterRel="nextClick" afterEffect="1"/>
                                        <p:tgtEl>
                                          <p:spTgt spid="44035">
                                            <p:txEl>
                                              <p:pRg st="4" end="4"/>
                                            </p:txEl>
                                          </p:spTgt>
                                        </p:tgtEl>
                                        <p:attrNameLst>
                                          <p:attrName>ppt_c</p:attrName>
                                        </p:attrNameLst>
                                      </p:cBhvr>
                                      <p:to>
                                        <a:schemeClr val="bg2"/>
                                      </p:to>
                                    </p:animClr>
                                  </p:subTnLst>
                                </p:cTn>
                              </p:par>
                              <p:par>
                                <p:cTn id="15" presetID="1" presetClass="entr" presetSubtype="0" fill="hold" grpId="0" nodeType="withEffect">
                                  <p:stCondLst>
                                    <p:cond delay="0"/>
                                  </p:stCondLst>
                                  <p:childTnLst>
                                    <p:set>
                                      <p:cBhvr>
                                        <p:cTn id="16" dur="1" fill="hold">
                                          <p:stCondLst>
                                            <p:cond delay="0"/>
                                          </p:stCondLst>
                                        </p:cTn>
                                        <p:tgtEl>
                                          <p:spTgt spid="44035">
                                            <p:txEl>
                                              <p:pRg st="5" end="5"/>
                                            </p:txEl>
                                          </p:spTgt>
                                        </p:tgtEl>
                                        <p:attrNameLst>
                                          <p:attrName>style.visibility</p:attrName>
                                        </p:attrNameLst>
                                      </p:cBhvr>
                                      <p:to>
                                        <p:strVal val="visible"/>
                                      </p:to>
                                    </p:set>
                                  </p:childTnLst>
                                  <p:subTnLst>
                                    <p:animClr clrSpc="rgb" dir="cw">
                                      <p:cBhvr override="childStyle">
                                        <p:cTn dur="1" fill="hold" display="0" masterRel="nextClick" afterEffect="1"/>
                                        <p:tgtEl>
                                          <p:spTgt spid="44035">
                                            <p:txEl>
                                              <p:pRg st="5" end="5"/>
                                            </p:txEl>
                                          </p:spTgt>
                                        </p:tgtEl>
                                        <p:attrNameLst>
                                          <p:attrName>ppt_c</p:attrName>
                                        </p:attrNameLst>
                                      </p:cBhvr>
                                      <p:to>
                                        <a:schemeClr val="bg2"/>
                                      </p:to>
                                    </p:animClr>
                                  </p:subTnLst>
                                </p:cTn>
                              </p:par>
                              <p:par>
                                <p:cTn id="17" presetID="1" presetClass="entr" presetSubtype="0" fill="hold" grpId="0" nodeType="withEffect">
                                  <p:stCondLst>
                                    <p:cond delay="0"/>
                                  </p:stCondLst>
                                  <p:childTnLst>
                                    <p:set>
                                      <p:cBhvr>
                                        <p:cTn id="18" dur="1" fill="hold">
                                          <p:stCondLst>
                                            <p:cond delay="0"/>
                                          </p:stCondLst>
                                        </p:cTn>
                                        <p:tgtEl>
                                          <p:spTgt spid="44035">
                                            <p:txEl>
                                              <p:pRg st="6" end="6"/>
                                            </p:txEl>
                                          </p:spTgt>
                                        </p:tgtEl>
                                        <p:attrNameLst>
                                          <p:attrName>style.visibility</p:attrName>
                                        </p:attrNameLst>
                                      </p:cBhvr>
                                      <p:to>
                                        <p:strVal val="visible"/>
                                      </p:to>
                                    </p:set>
                                  </p:childTnLst>
                                  <p:subTnLst>
                                    <p:animClr clrSpc="rgb" dir="cw">
                                      <p:cBhvr override="childStyle">
                                        <p:cTn dur="1" fill="hold" display="0" masterRel="nextClick" afterEffect="1"/>
                                        <p:tgtEl>
                                          <p:spTgt spid="44035">
                                            <p:txEl>
                                              <p:pRg st="6" end="6"/>
                                            </p:txEl>
                                          </p:spTgt>
                                        </p:tgtEl>
                                        <p:attrNameLst>
                                          <p:attrName>ppt_c</p:attrName>
                                        </p:attrNameLst>
                                      </p:cBhvr>
                                      <p:to>
                                        <a:schemeClr val="bg2"/>
                                      </p:to>
                                    </p:animClr>
                                  </p:subTnLst>
                                </p:cTn>
                              </p:par>
                              <p:par>
                                <p:cTn id="19" presetID="1" presetClass="entr" presetSubtype="0" fill="hold" grpId="0" nodeType="withEffect">
                                  <p:stCondLst>
                                    <p:cond delay="0"/>
                                  </p:stCondLst>
                                  <p:childTnLst>
                                    <p:set>
                                      <p:cBhvr>
                                        <p:cTn id="20" dur="1" fill="hold">
                                          <p:stCondLst>
                                            <p:cond delay="0"/>
                                          </p:stCondLst>
                                        </p:cTn>
                                        <p:tgtEl>
                                          <p:spTgt spid="44035">
                                            <p:txEl>
                                              <p:pRg st="7" end="7"/>
                                            </p:txEl>
                                          </p:spTgt>
                                        </p:tgtEl>
                                        <p:attrNameLst>
                                          <p:attrName>style.visibility</p:attrName>
                                        </p:attrNameLst>
                                      </p:cBhvr>
                                      <p:to>
                                        <p:strVal val="visible"/>
                                      </p:to>
                                    </p:set>
                                  </p:childTnLst>
                                  <p:subTnLst>
                                    <p:animClr clrSpc="rgb" dir="cw">
                                      <p:cBhvr override="childStyle">
                                        <p:cTn dur="1" fill="hold" display="0" masterRel="nextClick" afterEffect="1"/>
                                        <p:tgtEl>
                                          <p:spTgt spid="44035">
                                            <p:txEl>
                                              <p:pRg st="7" end="7"/>
                                            </p:txEl>
                                          </p:spTgt>
                                        </p:tgtEl>
                                        <p:attrNameLst>
                                          <p:attrName>ppt_c</p:attrName>
                                        </p:attrNameLst>
                                      </p:cBhvr>
                                      <p:to>
                                        <a:schemeClr val="bg2"/>
                                      </p:to>
                                    </p:animClr>
                                  </p:sub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44035">
                                            <p:txEl>
                                              <p:pRg st="9" end="9"/>
                                            </p:txEl>
                                          </p:spTgt>
                                        </p:tgtEl>
                                        <p:attrNameLst>
                                          <p:attrName>style.visibility</p:attrName>
                                        </p:attrNameLst>
                                      </p:cBhvr>
                                      <p:to>
                                        <p:strVal val="visible"/>
                                      </p:to>
                                    </p:set>
                                  </p:childTnLst>
                                  <p:subTnLst>
                                    <p:animClr clrSpc="rgb" dir="cw">
                                      <p:cBhvr override="childStyle">
                                        <p:cTn dur="1" fill="hold" display="0" masterRel="nextClick" afterEffect="1"/>
                                        <p:tgtEl>
                                          <p:spTgt spid="44035">
                                            <p:txEl>
                                              <p:pRg st="9" end="9"/>
                                            </p:txEl>
                                          </p:spTgt>
                                        </p:tgtEl>
                                        <p:attrNameLst>
                                          <p:attrName>ppt_c</p:attrName>
                                        </p:attrNameLst>
                                      </p:cBhvr>
                                      <p:to>
                                        <a:schemeClr val="bg2"/>
                                      </p:to>
                                    </p:animClr>
                                  </p:subTnLst>
                                </p:cTn>
                              </p:par>
                              <p:par>
                                <p:cTn id="25" presetID="1" presetClass="entr" presetSubtype="0" fill="hold" grpId="0" nodeType="withEffect">
                                  <p:stCondLst>
                                    <p:cond delay="0"/>
                                  </p:stCondLst>
                                  <p:childTnLst>
                                    <p:set>
                                      <p:cBhvr>
                                        <p:cTn id="26" dur="1" fill="hold">
                                          <p:stCondLst>
                                            <p:cond delay="0"/>
                                          </p:stCondLst>
                                        </p:cTn>
                                        <p:tgtEl>
                                          <p:spTgt spid="44035">
                                            <p:txEl>
                                              <p:pRg st="10" end="10"/>
                                            </p:txEl>
                                          </p:spTgt>
                                        </p:tgtEl>
                                        <p:attrNameLst>
                                          <p:attrName>style.visibility</p:attrName>
                                        </p:attrNameLst>
                                      </p:cBhvr>
                                      <p:to>
                                        <p:strVal val="visible"/>
                                      </p:to>
                                    </p:set>
                                  </p:childTnLst>
                                  <p:subTnLst>
                                    <p:animClr clrSpc="rgb" dir="cw">
                                      <p:cBhvr override="childStyle">
                                        <p:cTn dur="1" fill="hold" display="0" masterRel="nextClick" afterEffect="1"/>
                                        <p:tgtEl>
                                          <p:spTgt spid="44035">
                                            <p:txEl>
                                              <p:pRg st="10" end="10"/>
                                            </p:txEl>
                                          </p:spTgt>
                                        </p:tgtEl>
                                        <p:attrNameLst>
                                          <p:attrName>ppt_c</p:attrName>
                                        </p:attrNameLst>
                                      </p:cBhvr>
                                      <p:to>
                                        <a:schemeClr val="bg2"/>
                                      </p:to>
                                    </p:animClr>
                                  </p:subTnLst>
                                </p:cTn>
                              </p:par>
                              <p:par>
                                <p:cTn id="27" presetID="1" presetClass="entr" presetSubtype="0" fill="hold" grpId="0" nodeType="withEffect">
                                  <p:stCondLst>
                                    <p:cond delay="0"/>
                                  </p:stCondLst>
                                  <p:childTnLst>
                                    <p:set>
                                      <p:cBhvr>
                                        <p:cTn id="28" dur="1" fill="hold">
                                          <p:stCondLst>
                                            <p:cond delay="0"/>
                                          </p:stCondLst>
                                        </p:cTn>
                                        <p:tgtEl>
                                          <p:spTgt spid="44035">
                                            <p:txEl>
                                              <p:pRg st="11" end="11"/>
                                            </p:txEl>
                                          </p:spTgt>
                                        </p:tgtEl>
                                        <p:attrNameLst>
                                          <p:attrName>style.visibility</p:attrName>
                                        </p:attrNameLst>
                                      </p:cBhvr>
                                      <p:to>
                                        <p:strVal val="visible"/>
                                      </p:to>
                                    </p:set>
                                  </p:childTnLst>
                                  <p:subTnLst>
                                    <p:animClr clrSpc="rgb" dir="cw">
                                      <p:cBhvr override="childStyle">
                                        <p:cTn dur="1" fill="hold" display="0" masterRel="nextClick" afterEffect="1"/>
                                        <p:tgtEl>
                                          <p:spTgt spid="44035">
                                            <p:txEl>
                                              <p:pRg st="11" end="11"/>
                                            </p:txEl>
                                          </p:spTgt>
                                        </p:tgtEl>
                                        <p:attrNameLst>
                                          <p:attrName>ppt_c</p:attrName>
                                        </p:attrNameLst>
                                      </p:cBhvr>
                                      <p:to>
                                        <a:schemeClr val="bg2"/>
                                      </p:to>
                                    </p:animClr>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035" grpId="0" build="p"/>
    </p:bld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7" name="Rectangle 2"/>
          <p:cNvSpPr>
            <a:spLocks noGrp="1" noChangeArrowheads="1"/>
          </p:cNvSpPr>
          <p:nvPr>
            <p:ph type="title"/>
          </p:nvPr>
        </p:nvSpPr>
        <p:spPr/>
        <p:txBody>
          <a:bodyPr/>
          <a:lstStyle/>
          <a:p>
            <a:r>
              <a:rPr lang="en-US"/>
              <a:t>Managing The Vulnerability Gap</a:t>
            </a:r>
          </a:p>
        </p:txBody>
      </p:sp>
      <p:sp>
        <p:nvSpPr>
          <p:cNvPr id="123908" name="Rectangle 3"/>
          <p:cNvSpPr>
            <a:spLocks noChangeArrowheads="1"/>
          </p:cNvSpPr>
          <p:nvPr/>
        </p:nvSpPr>
        <p:spPr bwMode="auto">
          <a:xfrm>
            <a:off x="5840413" y="2278063"/>
            <a:ext cx="1343025" cy="1190625"/>
          </a:xfrm>
          <a:prstGeom prst="rect">
            <a:avLst/>
          </a:prstGeom>
          <a:solidFill>
            <a:srgbClr val="FF8181"/>
          </a:solidFill>
          <a:ln w="3175">
            <a:solidFill>
              <a:srgbClr val="000000"/>
            </a:solidFill>
            <a:miter lim="800000"/>
            <a:headEnd/>
            <a:tailEnd/>
          </a:ln>
        </p:spPr>
        <p:txBody>
          <a:bodyPr wrap="none" anchor="ctr">
            <a:prstTxWarp prst="textNoShape">
              <a:avLst/>
            </a:prstTxWarp>
          </a:bodyPr>
          <a:lstStyle/>
          <a:p>
            <a:endParaRPr lang="en-US"/>
          </a:p>
        </p:txBody>
      </p:sp>
      <p:sp>
        <p:nvSpPr>
          <p:cNvPr id="123909" name="Rectangle 4"/>
          <p:cNvSpPr>
            <a:spLocks noChangeArrowheads="1"/>
          </p:cNvSpPr>
          <p:nvPr/>
        </p:nvSpPr>
        <p:spPr bwMode="auto">
          <a:xfrm>
            <a:off x="4495800" y="2278063"/>
            <a:ext cx="1343025" cy="1190625"/>
          </a:xfrm>
          <a:prstGeom prst="rect">
            <a:avLst/>
          </a:prstGeom>
          <a:solidFill>
            <a:srgbClr val="FFFF66"/>
          </a:solidFill>
          <a:ln w="3175">
            <a:solidFill>
              <a:srgbClr val="000000"/>
            </a:solidFill>
            <a:miter lim="800000"/>
            <a:headEnd/>
            <a:tailEnd/>
          </a:ln>
        </p:spPr>
        <p:txBody>
          <a:bodyPr wrap="none" anchor="ctr">
            <a:prstTxWarp prst="textNoShape">
              <a:avLst/>
            </a:prstTxWarp>
          </a:bodyPr>
          <a:lstStyle/>
          <a:p>
            <a:endParaRPr lang="en-US"/>
          </a:p>
        </p:txBody>
      </p:sp>
      <p:sp>
        <p:nvSpPr>
          <p:cNvPr id="123910" name="Rectangle 5"/>
          <p:cNvSpPr>
            <a:spLocks noChangeArrowheads="1"/>
          </p:cNvSpPr>
          <p:nvPr/>
        </p:nvSpPr>
        <p:spPr bwMode="auto">
          <a:xfrm>
            <a:off x="3152775" y="2278063"/>
            <a:ext cx="1343025" cy="1190625"/>
          </a:xfrm>
          <a:prstGeom prst="rect">
            <a:avLst/>
          </a:prstGeom>
          <a:solidFill>
            <a:srgbClr val="FF8181"/>
          </a:solidFill>
          <a:ln w="3175">
            <a:solidFill>
              <a:srgbClr val="000000"/>
            </a:solidFill>
            <a:miter lim="800000"/>
            <a:headEnd/>
            <a:tailEnd/>
          </a:ln>
        </p:spPr>
        <p:txBody>
          <a:bodyPr wrap="none" anchor="ctr">
            <a:prstTxWarp prst="textNoShape">
              <a:avLst/>
            </a:prstTxWarp>
          </a:bodyPr>
          <a:lstStyle/>
          <a:p>
            <a:endParaRPr lang="en-US"/>
          </a:p>
        </p:txBody>
      </p:sp>
      <p:sp>
        <p:nvSpPr>
          <p:cNvPr id="123911" name="Rectangle 6"/>
          <p:cNvSpPr>
            <a:spLocks noChangeArrowheads="1"/>
          </p:cNvSpPr>
          <p:nvPr/>
        </p:nvSpPr>
        <p:spPr bwMode="auto">
          <a:xfrm>
            <a:off x="1808163" y="2278063"/>
            <a:ext cx="1343025" cy="1190625"/>
          </a:xfrm>
          <a:prstGeom prst="rect">
            <a:avLst/>
          </a:prstGeom>
          <a:solidFill>
            <a:srgbClr val="FFFF66"/>
          </a:solidFill>
          <a:ln w="3175">
            <a:solidFill>
              <a:srgbClr val="000000"/>
            </a:solidFill>
            <a:miter lim="800000"/>
            <a:headEnd/>
            <a:tailEnd/>
          </a:ln>
        </p:spPr>
        <p:txBody>
          <a:bodyPr wrap="none" anchor="ctr">
            <a:prstTxWarp prst="textNoShape">
              <a:avLst/>
            </a:prstTxWarp>
          </a:bodyPr>
          <a:lstStyle/>
          <a:p>
            <a:endParaRPr lang="en-US"/>
          </a:p>
        </p:txBody>
      </p:sp>
      <p:sp>
        <p:nvSpPr>
          <p:cNvPr id="123912" name="Rectangle 7"/>
          <p:cNvSpPr>
            <a:spLocks noChangeArrowheads="1"/>
          </p:cNvSpPr>
          <p:nvPr/>
        </p:nvSpPr>
        <p:spPr bwMode="auto">
          <a:xfrm>
            <a:off x="461963" y="2278063"/>
            <a:ext cx="1343025" cy="1190625"/>
          </a:xfrm>
          <a:prstGeom prst="rect">
            <a:avLst/>
          </a:prstGeom>
          <a:gradFill rotWithShape="1">
            <a:gsLst>
              <a:gs pos="0">
                <a:srgbClr val="FFFFFF"/>
              </a:gs>
              <a:gs pos="100000">
                <a:srgbClr val="5D5DFF"/>
              </a:gs>
            </a:gsLst>
            <a:lin ang="0" scaled="1"/>
          </a:gradFill>
          <a:ln w="3175">
            <a:noFill/>
            <a:miter lim="800000"/>
            <a:headEnd/>
            <a:tailEnd/>
          </a:ln>
        </p:spPr>
        <p:txBody>
          <a:bodyPr wrap="none" anchor="ctr">
            <a:prstTxWarp prst="textNoShape">
              <a:avLst/>
            </a:prstTxWarp>
          </a:bodyPr>
          <a:lstStyle/>
          <a:p>
            <a:endParaRPr lang="en-US"/>
          </a:p>
        </p:txBody>
      </p:sp>
      <p:sp>
        <p:nvSpPr>
          <p:cNvPr id="123913" name="Rectangle 8"/>
          <p:cNvSpPr>
            <a:spLocks noChangeArrowheads="1"/>
          </p:cNvSpPr>
          <p:nvPr/>
        </p:nvSpPr>
        <p:spPr bwMode="auto">
          <a:xfrm>
            <a:off x="7185025" y="2278063"/>
            <a:ext cx="1343025" cy="1190625"/>
          </a:xfrm>
          <a:prstGeom prst="rect">
            <a:avLst/>
          </a:prstGeom>
          <a:gradFill rotWithShape="1">
            <a:gsLst>
              <a:gs pos="0">
                <a:srgbClr val="5D5DFF"/>
              </a:gs>
              <a:gs pos="100000">
                <a:srgbClr val="FFFFFF"/>
              </a:gs>
            </a:gsLst>
            <a:lin ang="0" scaled="1"/>
          </a:gradFill>
          <a:ln w="3175">
            <a:noFill/>
            <a:miter lim="800000"/>
            <a:headEnd/>
            <a:tailEnd/>
          </a:ln>
        </p:spPr>
        <p:txBody>
          <a:bodyPr wrap="none" anchor="ctr">
            <a:prstTxWarp prst="textNoShape">
              <a:avLst/>
            </a:prstTxWarp>
          </a:bodyPr>
          <a:lstStyle/>
          <a:p>
            <a:endParaRPr lang="en-US"/>
          </a:p>
        </p:txBody>
      </p:sp>
      <p:sp>
        <p:nvSpPr>
          <p:cNvPr id="123914" name="Text Box 9"/>
          <p:cNvSpPr txBox="1">
            <a:spLocks noChangeArrowheads="1"/>
          </p:cNvSpPr>
          <p:nvPr/>
        </p:nvSpPr>
        <p:spPr bwMode="auto">
          <a:xfrm>
            <a:off x="1960563" y="2546350"/>
            <a:ext cx="1057275" cy="639763"/>
          </a:xfrm>
          <a:prstGeom prst="rect">
            <a:avLst/>
          </a:prstGeom>
          <a:noFill/>
          <a:ln w="12700">
            <a:noFill/>
            <a:miter lim="800000"/>
            <a:headEnd/>
            <a:tailEnd/>
          </a:ln>
        </p:spPr>
        <p:txBody>
          <a:bodyPr>
            <a:prstTxWarp prst="textNoShape">
              <a:avLst/>
            </a:prstTxWarp>
            <a:spAutoFit/>
          </a:bodyPr>
          <a:lstStyle/>
          <a:p>
            <a:pPr>
              <a:lnSpc>
                <a:spcPct val="100000"/>
              </a:lnSpc>
            </a:pPr>
            <a:r>
              <a:rPr lang="en-US" sz="1200"/>
              <a:t>Vendor Develops Patch</a:t>
            </a:r>
          </a:p>
        </p:txBody>
      </p:sp>
      <p:sp>
        <p:nvSpPr>
          <p:cNvPr id="123915" name="Line 10"/>
          <p:cNvSpPr>
            <a:spLocks noChangeShapeType="1"/>
          </p:cNvSpPr>
          <p:nvPr/>
        </p:nvSpPr>
        <p:spPr bwMode="auto">
          <a:xfrm flipH="1">
            <a:off x="4456113" y="2084388"/>
            <a:ext cx="38100" cy="3879850"/>
          </a:xfrm>
          <a:prstGeom prst="line">
            <a:avLst/>
          </a:prstGeom>
          <a:noFill/>
          <a:ln w="19050">
            <a:solidFill>
              <a:srgbClr val="000000"/>
            </a:solidFill>
            <a:prstDash val="dash"/>
            <a:round/>
            <a:headEnd/>
            <a:tailEnd/>
          </a:ln>
        </p:spPr>
        <p:txBody>
          <a:bodyPr wrap="none" anchor="ctr">
            <a:prstTxWarp prst="textNoShape">
              <a:avLst/>
            </a:prstTxWarp>
          </a:bodyPr>
          <a:lstStyle/>
          <a:p>
            <a:endParaRPr lang="en-US"/>
          </a:p>
        </p:txBody>
      </p:sp>
      <p:sp>
        <p:nvSpPr>
          <p:cNvPr id="123916" name="Rectangle 11"/>
          <p:cNvSpPr>
            <a:spLocks noChangeArrowheads="1"/>
          </p:cNvSpPr>
          <p:nvPr/>
        </p:nvSpPr>
        <p:spPr bwMode="auto">
          <a:xfrm>
            <a:off x="1428750" y="1779588"/>
            <a:ext cx="847725" cy="317500"/>
          </a:xfrm>
          <a:prstGeom prst="rect">
            <a:avLst/>
          </a:prstGeom>
          <a:noFill/>
          <a:ln w="9525">
            <a:noFill/>
            <a:miter lim="800000"/>
            <a:headEnd/>
            <a:tailEnd/>
          </a:ln>
        </p:spPr>
        <p:txBody>
          <a:bodyPr wrap="none" lIns="0" tIns="0" rIns="0" bIns="0">
            <a:prstTxWarp prst="textNoShape">
              <a:avLst/>
            </a:prstTxWarp>
            <a:spAutoFit/>
          </a:bodyPr>
          <a:lstStyle/>
          <a:p>
            <a:r>
              <a:rPr lang="en-US" sz="1400">
                <a:solidFill>
                  <a:srgbClr val="000000"/>
                </a:solidFill>
              </a:rPr>
              <a:t>Discovery</a:t>
            </a:r>
            <a:endParaRPr lang="en-US" sz="1400"/>
          </a:p>
        </p:txBody>
      </p:sp>
      <p:sp>
        <p:nvSpPr>
          <p:cNvPr id="123917" name="Rectangle 12"/>
          <p:cNvSpPr>
            <a:spLocks noChangeArrowheads="1"/>
          </p:cNvSpPr>
          <p:nvPr/>
        </p:nvSpPr>
        <p:spPr bwMode="auto">
          <a:xfrm>
            <a:off x="3914775" y="1779588"/>
            <a:ext cx="1309688" cy="317500"/>
          </a:xfrm>
          <a:prstGeom prst="rect">
            <a:avLst/>
          </a:prstGeom>
          <a:noFill/>
          <a:ln w="9525">
            <a:noFill/>
            <a:miter lim="800000"/>
            <a:headEnd/>
            <a:tailEnd/>
          </a:ln>
        </p:spPr>
        <p:txBody>
          <a:bodyPr wrap="none" lIns="0" tIns="0" rIns="0" bIns="0">
            <a:prstTxWarp prst="textNoShape">
              <a:avLst/>
            </a:prstTxWarp>
            <a:spAutoFit/>
          </a:bodyPr>
          <a:lstStyle/>
          <a:p>
            <a:r>
              <a:rPr lang="en-US" sz="1400">
                <a:solidFill>
                  <a:srgbClr val="000000"/>
                </a:solidFill>
              </a:rPr>
              <a:t>Patch Available</a:t>
            </a:r>
            <a:endParaRPr lang="en-US" sz="1400"/>
          </a:p>
        </p:txBody>
      </p:sp>
      <p:sp>
        <p:nvSpPr>
          <p:cNvPr id="123918" name="Rectangle 13"/>
          <p:cNvSpPr>
            <a:spLocks noChangeArrowheads="1"/>
          </p:cNvSpPr>
          <p:nvPr/>
        </p:nvSpPr>
        <p:spPr bwMode="auto">
          <a:xfrm>
            <a:off x="6408738" y="1806575"/>
            <a:ext cx="1597025" cy="317500"/>
          </a:xfrm>
          <a:prstGeom prst="rect">
            <a:avLst/>
          </a:prstGeom>
          <a:noFill/>
          <a:ln w="9525">
            <a:noFill/>
            <a:miter lim="800000"/>
            <a:headEnd/>
            <a:tailEnd/>
          </a:ln>
        </p:spPr>
        <p:txBody>
          <a:bodyPr wrap="none" lIns="0" tIns="0" rIns="0" bIns="0">
            <a:prstTxWarp prst="textNoShape">
              <a:avLst/>
            </a:prstTxWarp>
            <a:spAutoFit/>
          </a:bodyPr>
          <a:lstStyle/>
          <a:p>
            <a:r>
              <a:rPr lang="en-US" sz="1400">
                <a:solidFill>
                  <a:srgbClr val="000000"/>
                </a:solidFill>
              </a:rPr>
              <a:t>Systems Protected</a:t>
            </a:r>
            <a:endParaRPr lang="en-US" sz="1400"/>
          </a:p>
        </p:txBody>
      </p:sp>
      <p:sp>
        <p:nvSpPr>
          <p:cNvPr id="22542" name="Rectangle 14"/>
          <p:cNvSpPr>
            <a:spLocks noChangeArrowheads="1"/>
          </p:cNvSpPr>
          <p:nvPr/>
        </p:nvSpPr>
        <p:spPr bwMode="auto">
          <a:xfrm>
            <a:off x="3689350" y="1085850"/>
            <a:ext cx="1673225" cy="317500"/>
          </a:xfrm>
          <a:prstGeom prst="rect">
            <a:avLst/>
          </a:prstGeom>
          <a:noFill/>
          <a:ln w="9525">
            <a:noFill/>
            <a:miter lim="800000"/>
            <a:headEnd/>
            <a:tailEnd/>
          </a:ln>
        </p:spPr>
        <p:txBody>
          <a:bodyPr wrap="none" lIns="0" tIns="0" rIns="0" bIns="0">
            <a:prstTxWarp prst="textNoShape">
              <a:avLst/>
            </a:prstTxWarp>
            <a:spAutoFit/>
          </a:bodyPr>
          <a:lstStyle/>
          <a:p>
            <a:r>
              <a:rPr lang="en-US" sz="1600">
                <a:solidFill>
                  <a:srgbClr val="000000"/>
                </a:solidFill>
              </a:rPr>
              <a:t>Vulnerability Gap</a:t>
            </a:r>
            <a:endParaRPr lang="en-US" sz="1600"/>
          </a:p>
        </p:txBody>
      </p:sp>
      <p:sp>
        <p:nvSpPr>
          <p:cNvPr id="123920" name="Text Box 15"/>
          <p:cNvSpPr txBox="1">
            <a:spLocks noChangeArrowheads="1"/>
          </p:cNvSpPr>
          <p:nvPr/>
        </p:nvSpPr>
        <p:spPr bwMode="auto">
          <a:xfrm>
            <a:off x="5994400" y="2624138"/>
            <a:ext cx="1074738" cy="457200"/>
          </a:xfrm>
          <a:prstGeom prst="rect">
            <a:avLst/>
          </a:prstGeom>
          <a:noFill/>
          <a:ln w="12700">
            <a:noFill/>
            <a:miter lim="800000"/>
            <a:headEnd/>
            <a:tailEnd/>
          </a:ln>
        </p:spPr>
        <p:txBody>
          <a:bodyPr>
            <a:prstTxWarp prst="textNoShape">
              <a:avLst/>
            </a:prstTxWarp>
            <a:spAutoFit/>
          </a:bodyPr>
          <a:lstStyle/>
          <a:p>
            <a:pPr>
              <a:lnSpc>
                <a:spcPct val="100000"/>
              </a:lnSpc>
            </a:pPr>
            <a:r>
              <a:rPr lang="en-US" sz="1200"/>
              <a:t>Patch Deployment</a:t>
            </a:r>
          </a:p>
        </p:txBody>
      </p:sp>
      <p:sp>
        <p:nvSpPr>
          <p:cNvPr id="123921" name="Text Box 16"/>
          <p:cNvSpPr txBox="1">
            <a:spLocks noChangeArrowheads="1"/>
          </p:cNvSpPr>
          <p:nvPr/>
        </p:nvSpPr>
        <p:spPr bwMode="auto">
          <a:xfrm>
            <a:off x="3381375" y="2546350"/>
            <a:ext cx="882650" cy="639763"/>
          </a:xfrm>
          <a:prstGeom prst="rect">
            <a:avLst/>
          </a:prstGeom>
          <a:noFill/>
          <a:ln w="12700">
            <a:noFill/>
            <a:miter lim="800000"/>
            <a:headEnd/>
            <a:tailEnd/>
          </a:ln>
        </p:spPr>
        <p:txBody>
          <a:bodyPr>
            <a:prstTxWarp prst="textNoShape">
              <a:avLst/>
            </a:prstTxWarp>
            <a:spAutoFit/>
          </a:bodyPr>
          <a:lstStyle/>
          <a:p>
            <a:pPr>
              <a:lnSpc>
                <a:spcPct val="100000"/>
              </a:lnSpc>
            </a:pPr>
            <a:r>
              <a:rPr lang="en-US" sz="1200"/>
              <a:t>Vendor Tests Patch</a:t>
            </a:r>
          </a:p>
        </p:txBody>
      </p:sp>
      <p:sp>
        <p:nvSpPr>
          <p:cNvPr id="123922" name="Text Box 17"/>
          <p:cNvSpPr txBox="1">
            <a:spLocks noChangeArrowheads="1"/>
          </p:cNvSpPr>
          <p:nvPr/>
        </p:nvSpPr>
        <p:spPr bwMode="auto">
          <a:xfrm>
            <a:off x="4764088" y="2546350"/>
            <a:ext cx="790575" cy="639763"/>
          </a:xfrm>
          <a:prstGeom prst="rect">
            <a:avLst/>
          </a:prstGeom>
          <a:noFill/>
          <a:ln w="12700">
            <a:noFill/>
            <a:miter lim="800000"/>
            <a:headEnd/>
            <a:tailEnd/>
          </a:ln>
        </p:spPr>
        <p:txBody>
          <a:bodyPr>
            <a:prstTxWarp prst="textNoShape">
              <a:avLst/>
            </a:prstTxWarp>
            <a:spAutoFit/>
          </a:bodyPr>
          <a:lstStyle/>
          <a:p>
            <a:pPr>
              <a:lnSpc>
                <a:spcPct val="100000"/>
              </a:lnSpc>
            </a:pPr>
            <a:r>
              <a:rPr lang="en-US" sz="1200"/>
              <a:t>User Tests Patch</a:t>
            </a:r>
          </a:p>
        </p:txBody>
      </p:sp>
      <p:sp>
        <p:nvSpPr>
          <p:cNvPr id="123923" name="Line 18"/>
          <p:cNvSpPr>
            <a:spLocks noChangeShapeType="1"/>
          </p:cNvSpPr>
          <p:nvPr/>
        </p:nvSpPr>
        <p:spPr bwMode="auto">
          <a:xfrm>
            <a:off x="7183438" y="2124075"/>
            <a:ext cx="7937" cy="3798888"/>
          </a:xfrm>
          <a:prstGeom prst="line">
            <a:avLst/>
          </a:prstGeom>
          <a:noFill/>
          <a:ln w="19050">
            <a:solidFill>
              <a:srgbClr val="000000"/>
            </a:solidFill>
            <a:prstDash val="dash"/>
            <a:round/>
            <a:headEnd/>
            <a:tailEnd/>
          </a:ln>
        </p:spPr>
        <p:txBody>
          <a:bodyPr wrap="none" anchor="ctr">
            <a:prstTxWarp prst="textNoShape">
              <a:avLst/>
            </a:prstTxWarp>
          </a:bodyPr>
          <a:lstStyle/>
          <a:p>
            <a:endParaRPr lang="en-US"/>
          </a:p>
        </p:txBody>
      </p:sp>
      <p:sp>
        <p:nvSpPr>
          <p:cNvPr id="123924" name="Line 19"/>
          <p:cNvSpPr>
            <a:spLocks noChangeShapeType="1"/>
          </p:cNvSpPr>
          <p:nvPr/>
        </p:nvSpPr>
        <p:spPr bwMode="auto">
          <a:xfrm>
            <a:off x="1808163" y="2085975"/>
            <a:ext cx="0" cy="3840163"/>
          </a:xfrm>
          <a:prstGeom prst="line">
            <a:avLst/>
          </a:prstGeom>
          <a:noFill/>
          <a:ln w="19050">
            <a:solidFill>
              <a:srgbClr val="000000"/>
            </a:solidFill>
            <a:prstDash val="dash"/>
            <a:round/>
            <a:headEnd/>
            <a:tailEnd/>
          </a:ln>
        </p:spPr>
        <p:txBody>
          <a:bodyPr wrap="none" anchor="ctr">
            <a:prstTxWarp prst="textNoShape">
              <a:avLst/>
            </a:prstTxWarp>
          </a:bodyPr>
          <a:lstStyle/>
          <a:p>
            <a:endParaRPr lang="en-US"/>
          </a:p>
        </p:txBody>
      </p:sp>
      <p:sp>
        <p:nvSpPr>
          <p:cNvPr id="22548" name="AutoShape 20"/>
          <p:cNvSpPr>
            <a:spLocks noChangeArrowheads="1"/>
          </p:cNvSpPr>
          <p:nvPr/>
        </p:nvSpPr>
        <p:spPr bwMode="auto">
          <a:xfrm>
            <a:off x="1808163" y="3506788"/>
            <a:ext cx="5337175" cy="547687"/>
          </a:xfrm>
          <a:prstGeom prst="leftRightArrow">
            <a:avLst>
              <a:gd name="adj1" fmla="val 49685"/>
              <a:gd name="adj2" fmla="val 132820"/>
            </a:avLst>
          </a:prstGeom>
          <a:solidFill>
            <a:srgbClr val="92E692"/>
          </a:solidFill>
          <a:ln w="9525">
            <a:solidFill>
              <a:srgbClr val="000000"/>
            </a:solidFill>
            <a:miter lim="800000"/>
            <a:headEnd/>
            <a:tailEnd/>
          </a:ln>
        </p:spPr>
        <p:txBody>
          <a:bodyPr wrap="none" anchor="ctr">
            <a:prstTxWarp prst="textNoShape">
              <a:avLst/>
            </a:prstTxWarp>
          </a:bodyPr>
          <a:lstStyle/>
          <a:p>
            <a:r>
              <a:rPr lang="en-US" sz="1400"/>
              <a:t>SIM and IPS</a:t>
            </a:r>
          </a:p>
        </p:txBody>
      </p:sp>
      <p:sp>
        <p:nvSpPr>
          <p:cNvPr id="22549" name="AutoShape 21"/>
          <p:cNvSpPr>
            <a:spLocks noChangeArrowheads="1"/>
          </p:cNvSpPr>
          <p:nvPr/>
        </p:nvSpPr>
        <p:spPr bwMode="auto">
          <a:xfrm>
            <a:off x="4495800" y="5043488"/>
            <a:ext cx="2649538" cy="885825"/>
          </a:xfrm>
          <a:prstGeom prst="leftRightArrow">
            <a:avLst>
              <a:gd name="adj1" fmla="val 50000"/>
              <a:gd name="adj2" fmla="val 59821"/>
            </a:avLst>
          </a:prstGeom>
          <a:solidFill>
            <a:srgbClr val="92E692"/>
          </a:solidFill>
          <a:ln w="9525">
            <a:solidFill>
              <a:srgbClr val="000000"/>
            </a:solidFill>
            <a:miter lim="800000"/>
            <a:headEnd/>
            <a:tailEnd/>
          </a:ln>
        </p:spPr>
        <p:txBody>
          <a:bodyPr wrap="none" anchor="ctr">
            <a:prstTxWarp prst="textNoShape">
              <a:avLst/>
            </a:prstTxWarp>
          </a:bodyPr>
          <a:lstStyle/>
          <a:p>
            <a:r>
              <a:rPr lang="en-US" sz="1400"/>
              <a:t>Patch Management</a:t>
            </a:r>
          </a:p>
        </p:txBody>
      </p:sp>
      <p:sp>
        <p:nvSpPr>
          <p:cNvPr id="22550" name="AutoShape 22"/>
          <p:cNvSpPr>
            <a:spLocks/>
          </p:cNvSpPr>
          <p:nvPr/>
        </p:nvSpPr>
        <p:spPr bwMode="auto">
          <a:xfrm rot="-5400000">
            <a:off x="4344988" y="-1068387"/>
            <a:ext cx="336550" cy="5410200"/>
          </a:xfrm>
          <a:prstGeom prst="rightBrace">
            <a:avLst>
              <a:gd name="adj1" fmla="val 133962"/>
              <a:gd name="adj2" fmla="val 50000"/>
            </a:avLst>
          </a:prstGeom>
          <a:noFill/>
          <a:ln w="19050">
            <a:solidFill>
              <a:srgbClr val="000000"/>
            </a:solidFill>
            <a:round/>
            <a:headEnd/>
            <a:tailEnd/>
          </a:ln>
        </p:spPr>
        <p:txBody>
          <a:bodyPr wrap="none" anchor="ctr">
            <a:prstTxWarp prst="textNoShape">
              <a:avLst/>
            </a:prstTxWarp>
          </a:bodyPr>
          <a:lstStyle/>
          <a:p>
            <a:endParaRPr lang="en-US"/>
          </a:p>
        </p:txBody>
      </p:sp>
      <p:sp>
        <p:nvSpPr>
          <p:cNvPr id="22551" name="AutoShape 23"/>
          <p:cNvSpPr>
            <a:spLocks noChangeArrowheads="1"/>
          </p:cNvSpPr>
          <p:nvPr/>
        </p:nvSpPr>
        <p:spPr bwMode="auto">
          <a:xfrm>
            <a:off x="3995738" y="4006850"/>
            <a:ext cx="968375" cy="1074738"/>
          </a:xfrm>
          <a:prstGeom prst="irregularSeal1">
            <a:avLst/>
          </a:prstGeom>
          <a:solidFill>
            <a:srgbClr val="92E692"/>
          </a:solidFill>
          <a:ln w="9525">
            <a:solidFill>
              <a:srgbClr val="000000"/>
            </a:solidFill>
            <a:miter lim="800000"/>
            <a:headEnd/>
            <a:tailEnd/>
          </a:ln>
        </p:spPr>
        <p:txBody>
          <a:bodyPr wrap="none" anchor="ctr">
            <a:prstTxWarp prst="textNoShape">
              <a:avLst/>
            </a:prstTxWarp>
          </a:bodyPr>
          <a:lstStyle/>
          <a:p>
            <a:pPr>
              <a:lnSpc>
                <a:spcPct val="100000"/>
              </a:lnSpc>
              <a:spcAft>
                <a:spcPct val="0"/>
              </a:spcAft>
            </a:pPr>
            <a:r>
              <a:rPr lang="en-US" sz="1400"/>
              <a:t>VA/VM</a:t>
            </a:r>
          </a:p>
        </p:txBody>
      </p:sp>
      <p:sp>
        <p:nvSpPr>
          <p:cNvPr id="22552" name="AutoShape 24"/>
          <p:cNvSpPr>
            <a:spLocks noChangeArrowheads="1"/>
          </p:cNvSpPr>
          <p:nvPr/>
        </p:nvSpPr>
        <p:spPr bwMode="auto">
          <a:xfrm>
            <a:off x="1960563" y="4543425"/>
            <a:ext cx="2333625" cy="1689100"/>
          </a:xfrm>
          <a:prstGeom prst="irregularSeal1">
            <a:avLst/>
          </a:prstGeom>
          <a:solidFill>
            <a:srgbClr val="FF8181"/>
          </a:solidFill>
          <a:ln w="9525">
            <a:solidFill>
              <a:srgbClr val="000000"/>
            </a:solidFill>
            <a:miter lim="800000"/>
            <a:headEnd/>
            <a:tailEnd/>
          </a:ln>
        </p:spPr>
        <p:txBody>
          <a:bodyPr wrap="none" anchor="ctr">
            <a:prstTxWarp prst="textNoShape">
              <a:avLst/>
            </a:prstTxWarp>
          </a:bodyPr>
          <a:lstStyle/>
          <a:p>
            <a:pPr>
              <a:lnSpc>
                <a:spcPct val="100000"/>
              </a:lnSpc>
              <a:spcAft>
                <a:spcPct val="0"/>
              </a:spcAft>
            </a:pPr>
            <a:endParaRPr lang="en-US" sz="1400"/>
          </a:p>
          <a:p>
            <a:pPr>
              <a:lnSpc>
                <a:spcPct val="100000"/>
              </a:lnSpc>
              <a:spcAft>
                <a:spcPct val="0"/>
              </a:spcAft>
            </a:pPr>
            <a:endParaRPr lang="en-US" sz="1400"/>
          </a:p>
          <a:p>
            <a:pPr>
              <a:lnSpc>
                <a:spcPct val="100000"/>
              </a:lnSpc>
              <a:spcAft>
                <a:spcPct val="0"/>
              </a:spcAft>
            </a:pPr>
            <a:r>
              <a:rPr lang="en-US" sz="1400"/>
              <a:t>Highest-Risk </a:t>
            </a:r>
          </a:p>
          <a:p>
            <a:pPr>
              <a:lnSpc>
                <a:spcPct val="100000"/>
              </a:lnSpc>
              <a:spcAft>
                <a:spcPct val="0"/>
              </a:spcAft>
            </a:pPr>
            <a:r>
              <a:rPr lang="en-US" sz="1400"/>
              <a:t>Period</a:t>
            </a:r>
          </a:p>
          <a:p>
            <a:pPr>
              <a:lnSpc>
                <a:spcPct val="100000"/>
              </a:lnSpc>
              <a:spcAft>
                <a:spcPct val="0"/>
              </a:spcAft>
            </a:pPr>
            <a:endParaRPr lang="en-US" sz="1400"/>
          </a:p>
          <a:p>
            <a:pPr>
              <a:lnSpc>
                <a:spcPct val="100000"/>
              </a:lnSpc>
              <a:spcAft>
                <a:spcPct val="0"/>
              </a:spcAft>
            </a:pPr>
            <a:endParaRPr lang="en-US" sz="1400"/>
          </a:p>
        </p:txBody>
      </p:sp>
      <p:sp>
        <p:nvSpPr>
          <p:cNvPr id="123930" name="AutoShape 25"/>
          <p:cNvSpPr>
            <a:spLocks noChangeArrowheads="1"/>
          </p:cNvSpPr>
          <p:nvPr/>
        </p:nvSpPr>
        <p:spPr bwMode="auto">
          <a:xfrm rot="10800000">
            <a:off x="6992938" y="2278063"/>
            <a:ext cx="384175" cy="500062"/>
          </a:xfrm>
          <a:prstGeom prst="triangle">
            <a:avLst>
              <a:gd name="adj" fmla="val 50000"/>
            </a:avLst>
          </a:prstGeom>
          <a:solidFill>
            <a:schemeClr val="tx1"/>
          </a:solidFill>
          <a:ln w="12700">
            <a:solidFill>
              <a:srgbClr val="000000"/>
            </a:solidFill>
            <a:miter lim="800000"/>
            <a:headEnd/>
            <a:tailEnd/>
          </a:ln>
        </p:spPr>
        <p:txBody>
          <a:bodyPr wrap="none" anchor="ctr">
            <a:prstTxWarp prst="textNoShape">
              <a:avLst/>
            </a:prstTxWarp>
          </a:bodyPr>
          <a:lstStyle/>
          <a:p>
            <a:endParaRPr lang="en-US"/>
          </a:p>
        </p:txBody>
      </p:sp>
      <p:sp>
        <p:nvSpPr>
          <p:cNvPr id="123931" name="AutoShape 26"/>
          <p:cNvSpPr>
            <a:spLocks noChangeArrowheads="1"/>
          </p:cNvSpPr>
          <p:nvPr/>
        </p:nvSpPr>
        <p:spPr bwMode="auto">
          <a:xfrm>
            <a:off x="6992938" y="2967038"/>
            <a:ext cx="384175" cy="500062"/>
          </a:xfrm>
          <a:prstGeom prst="triangle">
            <a:avLst>
              <a:gd name="adj" fmla="val 50000"/>
            </a:avLst>
          </a:prstGeom>
          <a:solidFill>
            <a:schemeClr val="tx1"/>
          </a:solidFill>
          <a:ln w="12700">
            <a:solidFill>
              <a:srgbClr val="000000"/>
            </a:solidFill>
            <a:miter lim="800000"/>
            <a:headEnd/>
            <a:tailEnd/>
          </a:ln>
        </p:spPr>
        <p:txBody>
          <a:bodyPr wrap="none" anchor="ctr">
            <a:prstTxWarp prst="textNoShape">
              <a:avLst/>
            </a:prstTxWarp>
          </a:bodyPr>
          <a:lstStyle/>
          <a:p>
            <a:endParaRPr lang="en-US"/>
          </a:p>
        </p:txBody>
      </p:sp>
      <p:sp>
        <p:nvSpPr>
          <p:cNvPr id="123932" name="AutoShape 27"/>
          <p:cNvSpPr>
            <a:spLocks noChangeArrowheads="1"/>
          </p:cNvSpPr>
          <p:nvPr/>
        </p:nvSpPr>
        <p:spPr bwMode="auto">
          <a:xfrm rot="10800000">
            <a:off x="4303713" y="2278063"/>
            <a:ext cx="384175" cy="500062"/>
          </a:xfrm>
          <a:prstGeom prst="triangle">
            <a:avLst>
              <a:gd name="adj" fmla="val 50000"/>
            </a:avLst>
          </a:prstGeom>
          <a:solidFill>
            <a:schemeClr val="tx1"/>
          </a:solidFill>
          <a:ln w="12700">
            <a:solidFill>
              <a:srgbClr val="000000"/>
            </a:solidFill>
            <a:miter lim="800000"/>
            <a:headEnd/>
            <a:tailEnd/>
          </a:ln>
        </p:spPr>
        <p:txBody>
          <a:bodyPr wrap="none" anchor="ctr">
            <a:prstTxWarp prst="textNoShape">
              <a:avLst/>
            </a:prstTxWarp>
          </a:bodyPr>
          <a:lstStyle/>
          <a:p>
            <a:endParaRPr lang="en-US"/>
          </a:p>
        </p:txBody>
      </p:sp>
      <p:sp>
        <p:nvSpPr>
          <p:cNvPr id="123933" name="AutoShape 28"/>
          <p:cNvSpPr>
            <a:spLocks noChangeArrowheads="1"/>
          </p:cNvSpPr>
          <p:nvPr/>
        </p:nvSpPr>
        <p:spPr bwMode="auto">
          <a:xfrm>
            <a:off x="4303713" y="2967038"/>
            <a:ext cx="384175" cy="500062"/>
          </a:xfrm>
          <a:prstGeom prst="triangle">
            <a:avLst>
              <a:gd name="adj" fmla="val 50000"/>
            </a:avLst>
          </a:prstGeom>
          <a:solidFill>
            <a:schemeClr val="tx1"/>
          </a:solidFill>
          <a:ln w="12700">
            <a:solidFill>
              <a:srgbClr val="000000"/>
            </a:solidFill>
            <a:miter lim="800000"/>
            <a:headEnd/>
            <a:tailEnd/>
          </a:ln>
        </p:spPr>
        <p:txBody>
          <a:bodyPr wrap="none" anchor="ctr">
            <a:prstTxWarp prst="textNoShape">
              <a:avLst/>
            </a:prstTxWarp>
          </a:bodyPr>
          <a:lstStyle/>
          <a:p>
            <a:endParaRPr lang="en-US"/>
          </a:p>
        </p:txBody>
      </p:sp>
      <p:sp>
        <p:nvSpPr>
          <p:cNvPr id="123934" name="AutoShape 29"/>
          <p:cNvSpPr>
            <a:spLocks noChangeArrowheads="1"/>
          </p:cNvSpPr>
          <p:nvPr/>
        </p:nvSpPr>
        <p:spPr bwMode="auto">
          <a:xfrm rot="10800000">
            <a:off x="1616075" y="2278063"/>
            <a:ext cx="382588" cy="500062"/>
          </a:xfrm>
          <a:prstGeom prst="triangle">
            <a:avLst>
              <a:gd name="adj" fmla="val 50000"/>
            </a:avLst>
          </a:prstGeom>
          <a:solidFill>
            <a:schemeClr val="tx1"/>
          </a:solidFill>
          <a:ln w="12700">
            <a:solidFill>
              <a:srgbClr val="000000"/>
            </a:solidFill>
            <a:miter lim="800000"/>
            <a:headEnd/>
            <a:tailEnd/>
          </a:ln>
        </p:spPr>
        <p:txBody>
          <a:bodyPr wrap="none" anchor="ctr">
            <a:prstTxWarp prst="textNoShape">
              <a:avLst/>
            </a:prstTxWarp>
          </a:bodyPr>
          <a:lstStyle/>
          <a:p>
            <a:endParaRPr lang="en-US"/>
          </a:p>
        </p:txBody>
      </p:sp>
      <p:sp>
        <p:nvSpPr>
          <p:cNvPr id="123935" name="AutoShape 30"/>
          <p:cNvSpPr>
            <a:spLocks noChangeArrowheads="1"/>
          </p:cNvSpPr>
          <p:nvPr/>
        </p:nvSpPr>
        <p:spPr bwMode="auto">
          <a:xfrm>
            <a:off x="1616075" y="2967038"/>
            <a:ext cx="384175" cy="500062"/>
          </a:xfrm>
          <a:prstGeom prst="triangle">
            <a:avLst>
              <a:gd name="adj" fmla="val 50000"/>
            </a:avLst>
          </a:prstGeom>
          <a:solidFill>
            <a:schemeClr val="tx1"/>
          </a:solidFill>
          <a:ln w="12700">
            <a:solidFill>
              <a:srgbClr val="000000"/>
            </a:solidFill>
            <a:miter lim="800000"/>
            <a:headEnd/>
            <a:tailEnd/>
          </a:ln>
        </p:spPr>
        <p:txBody>
          <a:bodyPr wrap="none" anchor="ctr">
            <a:prstTxWarp prst="textNoShape">
              <a:avLst/>
            </a:prstTxWarp>
          </a:bodyPr>
          <a:lstStyle/>
          <a:p>
            <a:endParaRPr lang="en-US"/>
          </a:p>
        </p:txBody>
      </p:sp>
      <p:sp>
        <p:nvSpPr>
          <p:cNvPr id="22559" name="AutoShape 31"/>
          <p:cNvSpPr>
            <a:spLocks noChangeArrowheads="1"/>
          </p:cNvSpPr>
          <p:nvPr/>
        </p:nvSpPr>
        <p:spPr bwMode="auto">
          <a:xfrm>
            <a:off x="6715125" y="4006850"/>
            <a:ext cx="968375" cy="1074738"/>
          </a:xfrm>
          <a:prstGeom prst="irregularSeal1">
            <a:avLst/>
          </a:prstGeom>
          <a:solidFill>
            <a:srgbClr val="92E692"/>
          </a:solidFill>
          <a:ln w="9525">
            <a:solidFill>
              <a:srgbClr val="000000"/>
            </a:solidFill>
            <a:miter lim="800000"/>
            <a:headEnd/>
            <a:tailEnd/>
          </a:ln>
        </p:spPr>
        <p:txBody>
          <a:bodyPr wrap="none" anchor="ctr">
            <a:prstTxWarp prst="textNoShape">
              <a:avLst/>
            </a:prstTxWarp>
          </a:bodyPr>
          <a:lstStyle/>
          <a:p>
            <a:pPr>
              <a:lnSpc>
                <a:spcPct val="100000"/>
              </a:lnSpc>
              <a:spcAft>
                <a:spcPct val="0"/>
              </a:spcAft>
            </a:pPr>
            <a:r>
              <a:rPr lang="en-US" sz="1400"/>
              <a:t>VA/VM</a:t>
            </a:r>
          </a:p>
        </p:txBody>
      </p:sp>
    </p:spTree>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2550"/>
                                        </p:tgtEl>
                                        <p:attrNameLst>
                                          <p:attrName>style.visibility</p:attrName>
                                        </p:attrNameLst>
                                      </p:cBhvr>
                                      <p:to>
                                        <p:strVal val="visible"/>
                                      </p:to>
                                    </p:set>
                                    <p:animEffect transition="in" filter="blinds(horizontal)">
                                      <p:cBhvr>
                                        <p:cTn id="7" dur="500"/>
                                        <p:tgtEl>
                                          <p:spTgt spid="22550"/>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22542"/>
                                        </p:tgtEl>
                                        <p:attrNameLst>
                                          <p:attrName>style.visibility</p:attrName>
                                        </p:attrNameLst>
                                      </p:cBhvr>
                                      <p:to>
                                        <p:strVal val="visible"/>
                                      </p:to>
                                    </p:set>
                                    <p:animEffect transition="in" filter="blinds(horizontal)">
                                      <p:cBhvr>
                                        <p:cTn id="10" dur="500"/>
                                        <p:tgtEl>
                                          <p:spTgt spid="22542"/>
                                        </p:tgtEl>
                                      </p:cBhvr>
                                    </p:animEffect>
                                  </p:childTnLst>
                                </p:cTn>
                              </p:par>
                            </p:childTnLst>
                          </p:cTn>
                        </p:par>
                      </p:childTnLst>
                    </p:cTn>
                  </p:par>
                  <p:par>
                    <p:cTn id="11" fill="hold">
                      <p:stCondLst>
                        <p:cond delay="indefinite"/>
                      </p:stCondLst>
                      <p:childTnLst>
                        <p:par>
                          <p:cTn id="12" fill="hold">
                            <p:stCondLst>
                              <p:cond delay="0"/>
                            </p:stCondLst>
                            <p:childTnLst>
                              <p:par>
                                <p:cTn id="13" presetID="3" presetClass="entr" presetSubtype="10" fill="hold" grpId="0" nodeType="clickEffect">
                                  <p:stCondLst>
                                    <p:cond delay="0"/>
                                  </p:stCondLst>
                                  <p:childTnLst>
                                    <p:set>
                                      <p:cBhvr>
                                        <p:cTn id="14" dur="1" fill="hold">
                                          <p:stCondLst>
                                            <p:cond delay="0"/>
                                          </p:stCondLst>
                                        </p:cTn>
                                        <p:tgtEl>
                                          <p:spTgt spid="22548"/>
                                        </p:tgtEl>
                                        <p:attrNameLst>
                                          <p:attrName>style.visibility</p:attrName>
                                        </p:attrNameLst>
                                      </p:cBhvr>
                                      <p:to>
                                        <p:strVal val="visible"/>
                                      </p:to>
                                    </p:set>
                                    <p:animEffect transition="in" filter="blinds(horizontal)">
                                      <p:cBhvr>
                                        <p:cTn id="15" dur="500"/>
                                        <p:tgtEl>
                                          <p:spTgt spid="22548"/>
                                        </p:tgtEl>
                                      </p:cBhvr>
                                    </p:animEffect>
                                  </p:childTnLst>
                                </p:cTn>
                              </p:par>
                            </p:childTnLst>
                          </p:cTn>
                        </p:par>
                      </p:childTnLst>
                    </p:cTn>
                  </p:par>
                  <p:par>
                    <p:cTn id="16" fill="hold">
                      <p:stCondLst>
                        <p:cond delay="indefinite"/>
                      </p:stCondLst>
                      <p:childTnLst>
                        <p:par>
                          <p:cTn id="17" fill="hold">
                            <p:stCondLst>
                              <p:cond delay="0"/>
                            </p:stCondLst>
                            <p:childTnLst>
                              <p:par>
                                <p:cTn id="18" presetID="3" presetClass="entr" presetSubtype="10" fill="hold" grpId="0" nodeType="clickEffect">
                                  <p:stCondLst>
                                    <p:cond delay="0"/>
                                  </p:stCondLst>
                                  <p:childTnLst>
                                    <p:set>
                                      <p:cBhvr>
                                        <p:cTn id="19" dur="1" fill="hold">
                                          <p:stCondLst>
                                            <p:cond delay="0"/>
                                          </p:stCondLst>
                                        </p:cTn>
                                        <p:tgtEl>
                                          <p:spTgt spid="22551"/>
                                        </p:tgtEl>
                                        <p:attrNameLst>
                                          <p:attrName>style.visibility</p:attrName>
                                        </p:attrNameLst>
                                      </p:cBhvr>
                                      <p:to>
                                        <p:strVal val="visible"/>
                                      </p:to>
                                    </p:set>
                                    <p:animEffect transition="in" filter="blinds(horizontal)">
                                      <p:cBhvr>
                                        <p:cTn id="20" dur="500"/>
                                        <p:tgtEl>
                                          <p:spTgt spid="22551"/>
                                        </p:tgtEl>
                                      </p:cBhvr>
                                    </p:animEffect>
                                  </p:childTnLst>
                                </p:cTn>
                              </p:par>
                              <p:par>
                                <p:cTn id="21" presetID="3" presetClass="entr" presetSubtype="10" fill="hold" grpId="0" nodeType="withEffect">
                                  <p:stCondLst>
                                    <p:cond delay="0"/>
                                  </p:stCondLst>
                                  <p:childTnLst>
                                    <p:set>
                                      <p:cBhvr>
                                        <p:cTn id="22" dur="1" fill="hold">
                                          <p:stCondLst>
                                            <p:cond delay="0"/>
                                          </p:stCondLst>
                                        </p:cTn>
                                        <p:tgtEl>
                                          <p:spTgt spid="22559"/>
                                        </p:tgtEl>
                                        <p:attrNameLst>
                                          <p:attrName>style.visibility</p:attrName>
                                        </p:attrNameLst>
                                      </p:cBhvr>
                                      <p:to>
                                        <p:strVal val="visible"/>
                                      </p:to>
                                    </p:set>
                                    <p:animEffect transition="in" filter="blinds(horizontal)">
                                      <p:cBhvr>
                                        <p:cTn id="23" dur="500"/>
                                        <p:tgtEl>
                                          <p:spTgt spid="22559"/>
                                        </p:tgtEl>
                                      </p:cBhvr>
                                    </p:animEffect>
                                  </p:childTnLst>
                                </p:cTn>
                              </p:par>
                            </p:childTnLst>
                          </p:cTn>
                        </p:par>
                      </p:childTnLst>
                    </p:cTn>
                  </p:par>
                  <p:par>
                    <p:cTn id="24" fill="hold">
                      <p:stCondLst>
                        <p:cond delay="indefinite"/>
                      </p:stCondLst>
                      <p:childTnLst>
                        <p:par>
                          <p:cTn id="25" fill="hold">
                            <p:stCondLst>
                              <p:cond delay="0"/>
                            </p:stCondLst>
                            <p:childTnLst>
                              <p:par>
                                <p:cTn id="26" presetID="3" presetClass="entr" presetSubtype="10" fill="hold" grpId="0" nodeType="clickEffect">
                                  <p:stCondLst>
                                    <p:cond delay="0"/>
                                  </p:stCondLst>
                                  <p:childTnLst>
                                    <p:set>
                                      <p:cBhvr>
                                        <p:cTn id="27" dur="1" fill="hold">
                                          <p:stCondLst>
                                            <p:cond delay="0"/>
                                          </p:stCondLst>
                                        </p:cTn>
                                        <p:tgtEl>
                                          <p:spTgt spid="22549"/>
                                        </p:tgtEl>
                                        <p:attrNameLst>
                                          <p:attrName>style.visibility</p:attrName>
                                        </p:attrNameLst>
                                      </p:cBhvr>
                                      <p:to>
                                        <p:strVal val="visible"/>
                                      </p:to>
                                    </p:set>
                                    <p:animEffect transition="in" filter="blinds(horizontal)">
                                      <p:cBhvr>
                                        <p:cTn id="28" dur="500"/>
                                        <p:tgtEl>
                                          <p:spTgt spid="22549"/>
                                        </p:tgtEl>
                                      </p:cBhvr>
                                    </p:animEffect>
                                  </p:childTnLst>
                                </p:cTn>
                              </p:par>
                            </p:childTnLst>
                          </p:cTn>
                        </p:par>
                      </p:childTnLst>
                    </p:cTn>
                  </p:par>
                  <p:par>
                    <p:cTn id="29" fill="hold">
                      <p:stCondLst>
                        <p:cond delay="indefinite"/>
                      </p:stCondLst>
                      <p:childTnLst>
                        <p:par>
                          <p:cTn id="30" fill="hold">
                            <p:stCondLst>
                              <p:cond delay="0"/>
                            </p:stCondLst>
                            <p:childTnLst>
                              <p:par>
                                <p:cTn id="31" presetID="3" presetClass="entr" presetSubtype="10" fill="hold" grpId="0" nodeType="clickEffect">
                                  <p:stCondLst>
                                    <p:cond delay="0"/>
                                  </p:stCondLst>
                                  <p:childTnLst>
                                    <p:set>
                                      <p:cBhvr>
                                        <p:cTn id="32" dur="1" fill="hold">
                                          <p:stCondLst>
                                            <p:cond delay="0"/>
                                          </p:stCondLst>
                                        </p:cTn>
                                        <p:tgtEl>
                                          <p:spTgt spid="22552"/>
                                        </p:tgtEl>
                                        <p:attrNameLst>
                                          <p:attrName>style.visibility</p:attrName>
                                        </p:attrNameLst>
                                      </p:cBhvr>
                                      <p:to>
                                        <p:strVal val="visible"/>
                                      </p:to>
                                    </p:set>
                                    <p:animEffect transition="in" filter="blinds(horizontal)">
                                      <p:cBhvr>
                                        <p:cTn id="33" dur="500"/>
                                        <p:tgtEl>
                                          <p:spTgt spid="2255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542" grpId="0"/>
      <p:bldP spid="22548" grpId="0" animBg="1"/>
      <p:bldP spid="22549" grpId="0" animBg="1"/>
      <p:bldP spid="22550" grpId="0" animBg="1"/>
      <p:bldP spid="22551" grpId="0" animBg="1"/>
      <p:bldP spid="22552" grpId="0" animBg="1"/>
      <p:bldP spid="22559" grpId="0" animBg="1"/>
    </p:bld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955" name="Rectangle 2"/>
          <p:cNvSpPr>
            <a:spLocks noGrp="1" noChangeArrowheads="1"/>
          </p:cNvSpPr>
          <p:nvPr>
            <p:ph type="title"/>
          </p:nvPr>
        </p:nvSpPr>
        <p:spPr/>
        <p:txBody>
          <a:bodyPr/>
          <a:lstStyle/>
          <a:p>
            <a:r>
              <a:rPr lang="en-US"/>
              <a:t>Other IDS-type Technologies</a:t>
            </a:r>
          </a:p>
        </p:txBody>
      </p:sp>
      <p:sp>
        <p:nvSpPr>
          <p:cNvPr id="125956" name="Rectangle 3"/>
          <p:cNvSpPr>
            <a:spLocks noGrp="1" noChangeArrowheads="1"/>
          </p:cNvSpPr>
          <p:nvPr>
            <p:ph type="body" idx="1"/>
          </p:nvPr>
        </p:nvSpPr>
        <p:spPr>
          <a:xfrm>
            <a:off x="660400" y="1104900"/>
            <a:ext cx="7696200" cy="5105400"/>
          </a:xfrm>
        </p:spPr>
        <p:txBody>
          <a:bodyPr/>
          <a:lstStyle/>
          <a:p>
            <a:r>
              <a:rPr lang="en-US"/>
              <a:t>File integrity checkers (e.g. Tripwire)</a:t>
            </a:r>
          </a:p>
          <a:p>
            <a:pPr lvl="1"/>
            <a:r>
              <a:rPr lang="en-US"/>
              <a:t>Monitor changes to key system configuration files</a:t>
            </a:r>
          </a:p>
          <a:p>
            <a:pPr lvl="1"/>
            <a:endParaRPr lang="en-US"/>
          </a:p>
          <a:p>
            <a:r>
              <a:rPr lang="en-US"/>
              <a:t>Flow-based IDS (NetFlow)</a:t>
            </a:r>
          </a:p>
          <a:p>
            <a:pPr lvl="1"/>
            <a:r>
              <a:rPr lang="en-US"/>
              <a:t>Tracks network connections</a:t>
            </a:r>
          </a:p>
          <a:p>
            <a:pPr lvl="1"/>
            <a:r>
              <a:rPr lang="en-US"/>
              <a:t>Establishes patterns of normal traffi</a:t>
            </a:r>
          </a:p>
          <a:p>
            <a:pPr lvl="1"/>
            <a:r>
              <a:rPr lang="en-US"/>
              <a:t>Alert when unusual services/patterns/protocols/behaviors seen</a:t>
            </a:r>
          </a:p>
          <a:p>
            <a:pPr lvl="1"/>
            <a:r>
              <a:rPr lang="en-US"/>
              <a:t>Can give a good overall situational view on large network(s)</a:t>
            </a:r>
          </a:p>
          <a:p>
            <a:pPr lvl="1"/>
            <a:endParaRPr lang="en-US"/>
          </a:p>
          <a:p>
            <a:r>
              <a:rPr lang="en-US"/>
              <a:t>Exotic detection capabilities</a:t>
            </a:r>
          </a:p>
          <a:p>
            <a:pPr lvl="1"/>
            <a:r>
              <a:rPr lang="en-US"/>
              <a:t>Augment or replace signature-based detection</a:t>
            </a:r>
          </a:p>
          <a:p>
            <a:pPr lvl="1"/>
            <a:r>
              <a:rPr lang="en-US"/>
              <a:t>Usually anomaly/behavior-based (pseudo-artificial intelligence)</a:t>
            </a:r>
          </a:p>
          <a:p>
            <a:pPr lvl="1"/>
            <a:r>
              <a:rPr lang="en-US"/>
              <a:t>Often require “training” periods to establish a baseline</a:t>
            </a:r>
          </a:p>
          <a:p>
            <a:pPr lvl="1"/>
            <a:endParaRPr lang="en-US"/>
          </a:p>
          <a:p>
            <a:r>
              <a:rPr lang="en-US"/>
              <a:t>Note:  IDS/IPS/SIM/NetFlow distinctions are blurring…</a:t>
            </a:r>
          </a:p>
        </p:txBody>
      </p:sp>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984" name="Rectangle 2"/>
          <p:cNvSpPr>
            <a:spLocks noChangeArrowheads="1"/>
          </p:cNvSpPr>
          <p:nvPr/>
        </p:nvSpPr>
        <p:spPr bwMode="auto">
          <a:xfrm>
            <a:off x="6096000" y="2089150"/>
            <a:ext cx="1676400" cy="762000"/>
          </a:xfrm>
          <a:prstGeom prst="rect">
            <a:avLst/>
          </a:prstGeom>
          <a:solidFill>
            <a:schemeClr val="accent1">
              <a:alpha val="20000"/>
            </a:schemeClr>
          </a:solidFill>
          <a:ln w="12700">
            <a:solidFill>
              <a:schemeClr val="tx1"/>
            </a:solidFill>
            <a:miter lim="800000"/>
            <a:headEnd/>
            <a:tailEnd/>
          </a:ln>
        </p:spPr>
        <p:txBody>
          <a:bodyPr wrap="none" anchor="ctr">
            <a:prstTxWarp prst="textNoShape">
              <a:avLst/>
            </a:prstTxWarp>
          </a:bodyPr>
          <a:lstStyle/>
          <a:p>
            <a:endParaRPr lang="en-US"/>
          </a:p>
        </p:txBody>
      </p:sp>
      <p:sp>
        <p:nvSpPr>
          <p:cNvPr id="126985" name="Rectangle 3"/>
          <p:cNvSpPr>
            <a:spLocks noGrp="1" noChangeArrowheads="1"/>
          </p:cNvSpPr>
          <p:nvPr>
            <p:ph type="title" sz="quarter"/>
          </p:nvPr>
        </p:nvSpPr>
        <p:spPr/>
        <p:txBody>
          <a:bodyPr/>
          <a:lstStyle/>
          <a:p>
            <a:r>
              <a:rPr lang="en-US"/>
              <a:t>Typical SIM Architecture</a:t>
            </a:r>
          </a:p>
        </p:txBody>
      </p:sp>
      <p:graphicFrame>
        <p:nvGraphicFramePr>
          <p:cNvPr id="126978" name="Object 4"/>
          <p:cNvGraphicFramePr>
            <a:graphicFrameLocks noGrp="1" noChangeAspect="1"/>
          </p:cNvGraphicFramePr>
          <p:nvPr>
            <p:ph sz="quarter" idx="1"/>
          </p:nvPr>
        </p:nvGraphicFramePr>
        <p:xfrm>
          <a:off x="152400" y="5181600"/>
          <a:ext cx="8839200" cy="1179513"/>
        </p:xfrm>
        <a:graphic>
          <a:graphicData uri="http://schemas.openxmlformats.org/presentationml/2006/ole">
            <mc:AlternateContent xmlns:mc="http://schemas.openxmlformats.org/markup-compatibility/2006">
              <mc:Choice xmlns:v="urn:schemas-microsoft-com:vml" Requires="v">
                <p:oleObj spid="_x0000_s138283" name="Visio" r:id="rId3" imgW="9474847" imgH="1264376" progId="Visio.Drawing.11">
                  <p:embed/>
                </p:oleObj>
              </mc:Choice>
              <mc:Fallback>
                <p:oleObj name="Visio" r:id="rId3" imgW="9474847" imgH="1264376" progId="Visio.Drawing.11">
                  <p:embed/>
                  <p:pic>
                    <p:nvPicPr>
                      <p:cNvPr id="0" name="Object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2400" y="5181600"/>
                        <a:ext cx="8839200" cy="11795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oleObj>
              </mc:Fallback>
            </mc:AlternateContent>
          </a:graphicData>
        </a:graphic>
      </p:graphicFrame>
      <p:graphicFrame>
        <p:nvGraphicFramePr>
          <p:cNvPr id="126979" name="Object 5"/>
          <p:cNvGraphicFramePr>
            <a:graphicFrameLocks noGrp="1" noChangeAspect="1"/>
          </p:cNvGraphicFramePr>
          <p:nvPr>
            <p:ph sz="quarter" idx="2"/>
          </p:nvPr>
        </p:nvGraphicFramePr>
        <p:xfrm>
          <a:off x="6248400" y="2133600"/>
          <a:ext cx="639763" cy="762000"/>
        </p:xfrm>
        <a:graphic>
          <a:graphicData uri="http://schemas.openxmlformats.org/presentationml/2006/ole">
            <mc:AlternateContent xmlns:mc="http://schemas.openxmlformats.org/markup-compatibility/2006">
              <mc:Choice xmlns:v="urn:schemas-microsoft-com:vml" Requires="v">
                <p:oleObj spid="_x0000_s138284" name="Visio" r:id="rId5" imgW="733737" imgH="816429" progId="Visio.Drawing.11">
                  <p:embed/>
                </p:oleObj>
              </mc:Choice>
              <mc:Fallback>
                <p:oleObj name="Visio" r:id="rId5" imgW="733737" imgH="816429" progId="Visio.Drawing.11">
                  <p:embed/>
                  <p:pic>
                    <p:nvPicPr>
                      <p:cNvPr id="0" name="Object 5"/>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248400" y="2133600"/>
                        <a:ext cx="639763" cy="76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oleObj>
              </mc:Fallback>
            </mc:AlternateContent>
          </a:graphicData>
        </a:graphic>
      </p:graphicFrame>
      <p:graphicFrame>
        <p:nvGraphicFramePr>
          <p:cNvPr id="126980" name="Object 6"/>
          <p:cNvGraphicFramePr>
            <a:graphicFrameLocks noGrp="1" noChangeAspect="1"/>
          </p:cNvGraphicFramePr>
          <p:nvPr>
            <p:ph sz="quarter" idx="3"/>
          </p:nvPr>
        </p:nvGraphicFramePr>
        <p:xfrm>
          <a:off x="457200" y="2362200"/>
          <a:ext cx="639763" cy="763588"/>
        </p:xfrm>
        <a:graphic>
          <a:graphicData uri="http://schemas.openxmlformats.org/presentationml/2006/ole">
            <mc:AlternateContent xmlns:mc="http://schemas.openxmlformats.org/markup-compatibility/2006">
              <mc:Choice xmlns:v="urn:schemas-microsoft-com:vml" Requires="v">
                <p:oleObj spid="_x0000_s138285" name="Visio" r:id="rId7" imgW="733737" imgH="816429" progId="Visio.Drawing.11">
                  <p:embed/>
                </p:oleObj>
              </mc:Choice>
              <mc:Fallback>
                <p:oleObj name="Visio" r:id="rId7" imgW="733737" imgH="816429" progId="Visio.Drawing.11">
                  <p:embed/>
                  <p:pic>
                    <p:nvPicPr>
                      <p:cNvPr id="0" name="Object 6"/>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57200" y="2362200"/>
                        <a:ext cx="639763" cy="7635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oleObj>
              </mc:Fallback>
            </mc:AlternateContent>
          </a:graphicData>
        </a:graphic>
      </p:graphicFrame>
      <p:grpSp>
        <p:nvGrpSpPr>
          <p:cNvPr id="2" name="Group 7"/>
          <p:cNvGrpSpPr>
            <a:grpSpLocks/>
          </p:cNvGrpSpPr>
          <p:nvPr/>
        </p:nvGrpSpPr>
        <p:grpSpPr bwMode="auto">
          <a:xfrm>
            <a:off x="1905000" y="4146550"/>
            <a:ext cx="685800" cy="304800"/>
            <a:chOff x="1104" y="2832"/>
            <a:chExt cx="432" cy="192"/>
          </a:xfrm>
        </p:grpSpPr>
        <p:sp>
          <p:nvSpPr>
            <p:cNvPr id="127054" name="AutoShape 8"/>
            <p:cNvSpPr>
              <a:spLocks noChangeArrowheads="1"/>
            </p:cNvSpPr>
            <p:nvPr/>
          </p:nvSpPr>
          <p:spPr bwMode="auto">
            <a:xfrm>
              <a:off x="1104" y="2832"/>
              <a:ext cx="432" cy="192"/>
            </a:xfrm>
            <a:prstGeom prst="flowChartAlternateProcess">
              <a:avLst/>
            </a:prstGeom>
            <a:solidFill>
              <a:schemeClr val="accent1">
                <a:alpha val="59999"/>
              </a:schemeClr>
            </a:solidFill>
            <a:ln w="12700">
              <a:solidFill>
                <a:schemeClr val="tx1"/>
              </a:solidFill>
              <a:miter lim="800000"/>
              <a:headEnd/>
              <a:tailEnd/>
            </a:ln>
          </p:spPr>
          <p:txBody>
            <a:bodyPr wrap="none" anchor="ctr">
              <a:prstTxWarp prst="textNoShape">
                <a:avLst/>
              </a:prstTxWarp>
            </a:bodyPr>
            <a:lstStyle/>
            <a:p>
              <a:endParaRPr lang="en-US"/>
            </a:p>
          </p:txBody>
        </p:sp>
        <p:sp>
          <p:nvSpPr>
            <p:cNvPr id="127055" name="Text Box 9"/>
            <p:cNvSpPr txBox="1">
              <a:spLocks noChangeArrowheads="1"/>
            </p:cNvSpPr>
            <p:nvPr/>
          </p:nvSpPr>
          <p:spPr bwMode="auto">
            <a:xfrm>
              <a:off x="1104" y="2832"/>
              <a:ext cx="432" cy="192"/>
            </a:xfrm>
            <a:prstGeom prst="rect">
              <a:avLst/>
            </a:prstGeom>
            <a:noFill/>
            <a:ln w="12700">
              <a:noFill/>
              <a:miter lim="800000"/>
              <a:headEnd/>
              <a:tailEnd/>
            </a:ln>
          </p:spPr>
          <p:txBody>
            <a:bodyPr>
              <a:prstTxWarp prst="textNoShape">
                <a:avLst/>
              </a:prstTxWarp>
              <a:spAutoFit/>
            </a:bodyPr>
            <a:lstStyle/>
            <a:p>
              <a:pPr algn="l">
                <a:lnSpc>
                  <a:spcPct val="100000"/>
                </a:lnSpc>
                <a:spcBef>
                  <a:spcPct val="50000"/>
                </a:spcBef>
                <a:spcAft>
                  <a:spcPct val="0"/>
                </a:spcAft>
                <a:buClrTx/>
              </a:pPr>
              <a:r>
                <a:rPr lang="en-US" sz="1400" b="0"/>
                <a:t>Agent</a:t>
              </a:r>
            </a:p>
          </p:txBody>
        </p:sp>
      </p:grpSp>
      <p:sp>
        <p:nvSpPr>
          <p:cNvPr id="126987" name="AutoShape 10"/>
          <p:cNvSpPr>
            <a:spLocks noChangeArrowheads="1"/>
          </p:cNvSpPr>
          <p:nvPr/>
        </p:nvSpPr>
        <p:spPr bwMode="auto">
          <a:xfrm>
            <a:off x="4419600" y="4984750"/>
            <a:ext cx="685800" cy="304800"/>
          </a:xfrm>
          <a:prstGeom prst="flowChartAlternateProcess">
            <a:avLst/>
          </a:prstGeom>
          <a:solidFill>
            <a:schemeClr val="accent1">
              <a:alpha val="59999"/>
            </a:schemeClr>
          </a:solidFill>
          <a:ln w="12700">
            <a:solidFill>
              <a:schemeClr val="tx1"/>
            </a:solidFill>
            <a:miter lim="800000"/>
            <a:headEnd/>
            <a:tailEnd/>
          </a:ln>
        </p:spPr>
        <p:txBody>
          <a:bodyPr wrap="none" anchor="ctr">
            <a:prstTxWarp prst="textNoShape">
              <a:avLst/>
            </a:prstTxWarp>
          </a:bodyPr>
          <a:lstStyle/>
          <a:p>
            <a:endParaRPr lang="en-US"/>
          </a:p>
        </p:txBody>
      </p:sp>
      <p:sp>
        <p:nvSpPr>
          <p:cNvPr id="126988" name="Text Box 11"/>
          <p:cNvSpPr txBox="1">
            <a:spLocks noChangeArrowheads="1"/>
          </p:cNvSpPr>
          <p:nvPr/>
        </p:nvSpPr>
        <p:spPr bwMode="auto">
          <a:xfrm>
            <a:off x="4419600" y="4984750"/>
            <a:ext cx="685800" cy="304800"/>
          </a:xfrm>
          <a:prstGeom prst="rect">
            <a:avLst/>
          </a:prstGeom>
          <a:noFill/>
          <a:ln w="12700">
            <a:noFill/>
            <a:miter lim="800000"/>
            <a:headEnd/>
            <a:tailEnd/>
          </a:ln>
        </p:spPr>
        <p:txBody>
          <a:bodyPr>
            <a:prstTxWarp prst="textNoShape">
              <a:avLst/>
            </a:prstTxWarp>
            <a:spAutoFit/>
          </a:bodyPr>
          <a:lstStyle/>
          <a:p>
            <a:pPr algn="l">
              <a:lnSpc>
                <a:spcPct val="100000"/>
              </a:lnSpc>
              <a:spcBef>
                <a:spcPct val="50000"/>
              </a:spcBef>
              <a:spcAft>
                <a:spcPct val="0"/>
              </a:spcAft>
              <a:buClrTx/>
            </a:pPr>
            <a:r>
              <a:rPr lang="en-US" sz="1400" b="0"/>
              <a:t>Agent</a:t>
            </a:r>
          </a:p>
        </p:txBody>
      </p:sp>
      <p:sp>
        <p:nvSpPr>
          <p:cNvPr id="126989" name="AutoShape 12"/>
          <p:cNvSpPr>
            <a:spLocks noChangeArrowheads="1"/>
          </p:cNvSpPr>
          <p:nvPr/>
        </p:nvSpPr>
        <p:spPr bwMode="auto">
          <a:xfrm>
            <a:off x="7315200" y="5137150"/>
            <a:ext cx="685800" cy="304800"/>
          </a:xfrm>
          <a:prstGeom prst="flowChartAlternateProcess">
            <a:avLst/>
          </a:prstGeom>
          <a:solidFill>
            <a:schemeClr val="accent1">
              <a:alpha val="59999"/>
            </a:schemeClr>
          </a:solidFill>
          <a:ln w="12700">
            <a:solidFill>
              <a:schemeClr val="tx1"/>
            </a:solidFill>
            <a:miter lim="800000"/>
            <a:headEnd/>
            <a:tailEnd/>
          </a:ln>
        </p:spPr>
        <p:txBody>
          <a:bodyPr wrap="none" anchor="ctr">
            <a:prstTxWarp prst="textNoShape">
              <a:avLst/>
            </a:prstTxWarp>
          </a:bodyPr>
          <a:lstStyle/>
          <a:p>
            <a:endParaRPr lang="en-US"/>
          </a:p>
        </p:txBody>
      </p:sp>
      <p:sp>
        <p:nvSpPr>
          <p:cNvPr id="126990" name="Text Box 13"/>
          <p:cNvSpPr txBox="1">
            <a:spLocks noChangeArrowheads="1"/>
          </p:cNvSpPr>
          <p:nvPr/>
        </p:nvSpPr>
        <p:spPr bwMode="auto">
          <a:xfrm>
            <a:off x="7315200" y="5137150"/>
            <a:ext cx="685800" cy="304800"/>
          </a:xfrm>
          <a:prstGeom prst="rect">
            <a:avLst/>
          </a:prstGeom>
          <a:noFill/>
          <a:ln w="12700">
            <a:noFill/>
            <a:miter lim="800000"/>
            <a:headEnd/>
            <a:tailEnd/>
          </a:ln>
        </p:spPr>
        <p:txBody>
          <a:bodyPr>
            <a:prstTxWarp prst="textNoShape">
              <a:avLst/>
            </a:prstTxWarp>
            <a:spAutoFit/>
          </a:bodyPr>
          <a:lstStyle/>
          <a:p>
            <a:pPr algn="l">
              <a:lnSpc>
                <a:spcPct val="100000"/>
              </a:lnSpc>
              <a:spcBef>
                <a:spcPct val="50000"/>
              </a:spcBef>
              <a:spcAft>
                <a:spcPct val="0"/>
              </a:spcAft>
              <a:buClrTx/>
            </a:pPr>
            <a:r>
              <a:rPr lang="en-US" sz="1400" b="0"/>
              <a:t>Agent</a:t>
            </a:r>
          </a:p>
        </p:txBody>
      </p:sp>
      <p:sp>
        <p:nvSpPr>
          <p:cNvPr id="126991" name="AutoShape 14"/>
          <p:cNvSpPr>
            <a:spLocks noChangeArrowheads="1"/>
          </p:cNvSpPr>
          <p:nvPr/>
        </p:nvSpPr>
        <p:spPr bwMode="auto">
          <a:xfrm>
            <a:off x="8305800" y="5105400"/>
            <a:ext cx="685800" cy="304800"/>
          </a:xfrm>
          <a:prstGeom prst="flowChartAlternateProcess">
            <a:avLst/>
          </a:prstGeom>
          <a:solidFill>
            <a:schemeClr val="accent1">
              <a:alpha val="59999"/>
            </a:schemeClr>
          </a:solidFill>
          <a:ln w="12700">
            <a:solidFill>
              <a:schemeClr val="tx1"/>
            </a:solidFill>
            <a:miter lim="800000"/>
            <a:headEnd/>
            <a:tailEnd/>
          </a:ln>
        </p:spPr>
        <p:txBody>
          <a:bodyPr wrap="none" anchor="ctr">
            <a:prstTxWarp prst="textNoShape">
              <a:avLst/>
            </a:prstTxWarp>
          </a:bodyPr>
          <a:lstStyle/>
          <a:p>
            <a:endParaRPr lang="en-US"/>
          </a:p>
        </p:txBody>
      </p:sp>
      <p:sp>
        <p:nvSpPr>
          <p:cNvPr id="126992" name="Text Box 15"/>
          <p:cNvSpPr txBox="1">
            <a:spLocks noChangeArrowheads="1"/>
          </p:cNvSpPr>
          <p:nvPr/>
        </p:nvSpPr>
        <p:spPr bwMode="auto">
          <a:xfrm>
            <a:off x="8305800" y="5105400"/>
            <a:ext cx="685800" cy="304800"/>
          </a:xfrm>
          <a:prstGeom prst="rect">
            <a:avLst/>
          </a:prstGeom>
          <a:noFill/>
          <a:ln w="12700">
            <a:noFill/>
            <a:miter lim="800000"/>
            <a:headEnd/>
            <a:tailEnd/>
          </a:ln>
        </p:spPr>
        <p:txBody>
          <a:bodyPr>
            <a:prstTxWarp prst="textNoShape">
              <a:avLst/>
            </a:prstTxWarp>
            <a:spAutoFit/>
          </a:bodyPr>
          <a:lstStyle/>
          <a:p>
            <a:pPr algn="l">
              <a:lnSpc>
                <a:spcPct val="100000"/>
              </a:lnSpc>
              <a:spcBef>
                <a:spcPct val="50000"/>
              </a:spcBef>
              <a:spcAft>
                <a:spcPct val="0"/>
              </a:spcAft>
              <a:buClrTx/>
            </a:pPr>
            <a:r>
              <a:rPr lang="en-US" sz="1400" b="0"/>
              <a:t>Agent</a:t>
            </a:r>
          </a:p>
        </p:txBody>
      </p:sp>
      <p:grpSp>
        <p:nvGrpSpPr>
          <p:cNvPr id="3" name="Group 16"/>
          <p:cNvGrpSpPr>
            <a:grpSpLocks/>
          </p:cNvGrpSpPr>
          <p:nvPr/>
        </p:nvGrpSpPr>
        <p:grpSpPr bwMode="auto">
          <a:xfrm>
            <a:off x="3048000" y="4756150"/>
            <a:ext cx="327025" cy="685800"/>
            <a:chOff x="1296" y="2064"/>
            <a:chExt cx="206" cy="432"/>
          </a:xfrm>
        </p:grpSpPr>
        <p:sp>
          <p:nvSpPr>
            <p:cNvPr id="127052" name="AutoShape 17"/>
            <p:cNvSpPr>
              <a:spLocks noChangeArrowheads="1"/>
            </p:cNvSpPr>
            <p:nvPr/>
          </p:nvSpPr>
          <p:spPr bwMode="auto">
            <a:xfrm>
              <a:off x="1296" y="2064"/>
              <a:ext cx="192" cy="432"/>
            </a:xfrm>
            <a:prstGeom prst="flowChartAlternateProcess">
              <a:avLst/>
            </a:prstGeom>
            <a:solidFill>
              <a:schemeClr val="accent1">
                <a:alpha val="59999"/>
              </a:schemeClr>
            </a:solidFill>
            <a:ln w="12700">
              <a:solidFill>
                <a:schemeClr val="tx1"/>
              </a:solidFill>
              <a:miter lim="800000"/>
              <a:headEnd/>
              <a:tailEnd/>
            </a:ln>
          </p:spPr>
          <p:txBody>
            <a:bodyPr wrap="none" anchor="ctr">
              <a:prstTxWarp prst="textNoShape">
                <a:avLst/>
              </a:prstTxWarp>
            </a:bodyPr>
            <a:lstStyle/>
            <a:p>
              <a:endParaRPr lang="en-US"/>
            </a:p>
          </p:txBody>
        </p:sp>
        <p:sp>
          <p:nvSpPr>
            <p:cNvPr id="127053" name="Text Box 18"/>
            <p:cNvSpPr txBox="1">
              <a:spLocks noChangeArrowheads="1"/>
            </p:cNvSpPr>
            <p:nvPr/>
          </p:nvSpPr>
          <p:spPr bwMode="auto">
            <a:xfrm rot="5400000">
              <a:off x="1197" y="2191"/>
              <a:ext cx="418" cy="192"/>
            </a:xfrm>
            <a:prstGeom prst="rect">
              <a:avLst/>
            </a:prstGeom>
            <a:noFill/>
            <a:ln w="12700">
              <a:noFill/>
              <a:miter lim="800000"/>
              <a:headEnd/>
              <a:tailEnd/>
            </a:ln>
          </p:spPr>
          <p:txBody>
            <a:bodyPr>
              <a:prstTxWarp prst="textNoShape">
                <a:avLst/>
              </a:prstTxWarp>
              <a:spAutoFit/>
            </a:bodyPr>
            <a:lstStyle/>
            <a:p>
              <a:pPr algn="l">
                <a:lnSpc>
                  <a:spcPct val="100000"/>
                </a:lnSpc>
                <a:spcBef>
                  <a:spcPct val="50000"/>
                </a:spcBef>
                <a:spcAft>
                  <a:spcPct val="0"/>
                </a:spcAft>
                <a:buClrTx/>
              </a:pPr>
              <a:r>
                <a:rPr lang="en-US" sz="1400" b="0"/>
                <a:t>Agent</a:t>
              </a:r>
            </a:p>
          </p:txBody>
        </p:sp>
      </p:grpSp>
      <p:grpSp>
        <p:nvGrpSpPr>
          <p:cNvPr id="4" name="Group 19"/>
          <p:cNvGrpSpPr>
            <a:grpSpLocks/>
          </p:cNvGrpSpPr>
          <p:nvPr/>
        </p:nvGrpSpPr>
        <p:grpSpPr bwMode="auto">
          <a:xfrm>
            <a:off x="152400" y="4832350"/>
            <a:ext cx="327025" cy="685800"/>
            <a:chOff x="1296" y="2064"/>
            <a:chExt cx="206" cy="432"/>
          </a:xfrm>
        </p:grpSpPr>
        <p:sp>
          <p:nvSpPr>
            <p:cNvPr id="127050" name="AutoShape 20"/>
            <p:cNvSpPr>
              <a:spLocks noChangeArrowheads="1"/>
            </p:cNvSpPr>
            <p:nvPr/>
          </p:nvSpPr>
          <p:spPr bwMode="auto">
            <a:xfrm>
              <a:off x="1296" y="2064"/>
              <a:ext cx="192" cy="432"/>
            </a:xfrm>
            <a:prstGeom prst="flowChartAlternateProcess">
              <a:avLst/>
            </a:prstGeom>
            <a:solidFill>
              <a:schemeClr val="accent1">
                <a:alpha val="59999"/>
              </a:schemeClr>
            </a:solidFill>
            <a:ln w="12700">
              <a:solidFill>
                <a:schemeClr val="tx1"/>
              </a:solidFill>
              <a:miter lim="800000"/>
              <a:headEnd/>
              <a:tailEnd/>
            </a:ln>
          </p:spPr>
          <p:txBody>
            <a:bodyPr wrap="none" anchor="ctr">
              <a:prstTxWarp prst="textNoShape">
                <a:avLst/>
              </a:prstTxWarp>
            </a:bodyPr>
            <a:lstStyle/>
            <a:p>
              <a:endParaRPr lang="en-US"/>
            </a:p>
          </p:txBody>
        </p:sp>
        <p:sp>
          <p:nvSpPr>
            <p:cNvPr id="127051" name="Text Box 21"/>
            <p:cNvSpPr txBox="1">
              <a:spLocks noChangeArrowheads="1"/>
            </p:cNvSpPr>
            <p:nvPr/>
          </p:nvSpPr>
          <p:spPr bwMode="auto">
            <a:xfrm rot="5400000">
              <a:off x="1197" y="2191"/>
              <a:ext cx="418" cy="192"/>
            </a:xfrm>
            <a:prstGeom prst="rect">
              <a:avLst/>
            </a:prstGeom>
            <a:noFill/>
            <a:ln w="12700">
              <a:noFill/>
              <a:miter lim="800000"/>
              <a:headEnd/>
              <a:tailEnd/>
            </a:ln>
          </p:spPr>
          <p:txBody>
            <a:bodyPr>
              <a:prstTxWarp prst="textNoShape">
                <a:avLst/>
              </a:prstTxWarp>
              <a:spAutoFit/>
            </a:bodyPr>
            <a:lstStyle/>
            <a:p>
              <a:pPr algn="l">
                <a:lnSpc>
                  <a:spcPct val="100000"/>
                </a:lnSpc>
                <a:spcBef>
                  <a:spcPct val="50000"/>
                </a:spcBef>
                <a:spcAft>
                  <a:spcPct val="0"/>
                </a:spcAft>
                <a:buClrTx/>
              </a:pPr>
              <a:r>
                <a:rPr lang="en-US" sz="1400" b="0"/>
                <a:t>Agent</a:t>
              </a:r>
            </a:p>
          </p:txBody>
        </p:sp>
      </p:grpSp>
      <p:grpSp>
        <p:nvGrpSpPr>
          <p:cNvPr id="5" name="Group 22"/>
          <p:cNvGrpSpPr>
            <a:grpSpLocks/>
          </p:cNvGrpSpPr>
          <p:nvPr/>
        </p:nvGrpSpPr>
        <p:grpSpPr bwMode="auto">
          <a:xfrm>
            <a:off x="609600" y="4832350"/>
            <a:ext cx="327025" cy="685800"/>
            <a:chOff x="1296" y="2064"/>
            <a:chExt cx="206" cy="432"/>
          </a:xfrm>
        </p:grpSpPr>
        <p:sp>
          <p:nvSpPr>
            <p:cNvPr id="127048" name="AutoShape 23"/>
            <p:cNvSpPr>
              <a:spLocks noChangeArrowheads="1"/>
            </p:cNvSpPr>
            <p:nvPr/>
          </p:nvSpPr>
          <p:spPr bwMode="auto">
            <a:xfrm>
              <a:off x="1296" y="2064"/>
              <a:ext cx="192" cy="432"/>
            </a:xfrm>
            <a:prstGeom prst="flowChartAlternateProcess">
              <a:avLst/>
            </a:prstGeom>
            <a:solidFill>
              <a:schemeClr val="accent1">
                <a:alpha val="59999"/>
              </a:schemeClr>
            </a:solidFill>
            <a:ln w="12700">
              <a:solidFill>
                <a:schemeClr val="tx1"/>
              </a:solidFill>
              <a:miter lim="800000"/>
              <a:headEnd/>
              <a:tailEnd/>
            </a:ln>
          </p:spPr>
          <p:txBody>
            <a:bodyPr wrap="none" anchor="ctr">
              <a:prstTxWarp prst="textNoShape">
                <a:avLst/>
              </a:prstTxWarp>
            </a:bodyPr>
            <a:lstStyle/>
            <a:p>
              <a:endParaRPr lang="en-US"/>
            </a:p>
          </p:txBody>
        </p:sp>
        <p:sp>
          <p:nvSpPr>
            <p:cNvPr id="127049" name="Text Box 24"/>
            <p:cNvSpPr txBox="1">
              <a:spLocks noChangeArrowheads="1"/>
            </p:cNvSpPr>
            <p:nvPr/>
          </p:nvSpPr>
          <p:spPr bwMode="auto">
            <a:xfrm rot="5400000">
              <a:off x="1197" y="2191"/>
              <a:ext cx="418" cy="192"/>
            </a:xfrm>
            <a:prstGeom prst="rect">
              <a:avLst/>
            </a:prstGeom>
            <a:noFill/>
            <a:ln w="12700">
              <a:noFill/>
              <a:miter lim="800000"/>
              <a:headEnd/>
              <a:tailEnd/>
            </a:ln>
          </p:spPr>
          <p:txBody>
            <a:bodyPr>
              <a:prstTxWarp prst="textNoShape">
                <a:avLst/>
              </a:prstTxWarp>
              <a:spAutoFit/>
            </a:bodyPr>
            <a:lstStyle/>
            <a:p>
              <a:pPr algn="l">
                <a:lnSpc>
                  <a:spcPct val="100000"/>
                </a:lnSpc>
                <a:spcBef>
                  <a:spcPct val="50000"/>
                </a:spcBef>
                <a:spcAft>
                  <a:spcPct val="0"/>
                </a:spcAft>
                <a:buClrTx/>
              </a:pPr>
              <a:r>
                <a:rPr lang="en-US" sz="1400" b="0"/>
                <a:t>Agent</a:t>
              </a:r>
            </a:p>
          </p:txBody>
        </p:sp>
      </p:grpSp>
      <p:grpSp>
        <p:nvGrpSpPr>
          <p:cNvPr id="6" name="Group 25"/>
          <p:cNvGrpSpPr>
            <a:grpSpLocks/>
          </p:cNvGrpSpPr>
          <p:nvPr/>
        </p:nvGrpSpPr>
        <p:grpSpPr bwMode="auto">
          <a:xfrm>
            <a:off x="1066800" y="4832350"/>
            <a:ext cx="327025" cy="685800"/>
            <a:chOff x="1296" y="2064"/>
            <a:chExt cx="206" cy="432"/>
          </a:xfrm>
        </p:grpSpPr>
        <p:sp>
          <p:nvSpPr>
            <p:cNvPr id="127046" name="AutoShape 26"/>
            <p:cNvSpPr>
              <a:spLocks noChangeArrowheads="1"/>
            </p:cNvSpPr>
            <p:nvPr/>
          </p:nvSpPr>
          <p:spPr bwMode="auto">
            <a:xfrm>
              <a:off x="1296" y="2064"/>
              <a:ext cx="192" cy="432"/>
            </a:xfrm>
            <a:prstGeom prst="flowChartAlternateProcess">
              <a:avLst/>
            </a:prstGeom>
            <a:solidFill>
              <a:schemeClr val="accent1">
                <a:alpha val="59999"/>
              </a:schemeClr>
            </a:solidFill>
            <a:ln w="12700">
              <a:solidFill>
                <a:schemeClr val="tx1"/>
              </a:solidFill>
              <a:miter lim="800000"/>
              <a:headEnd/>
              <a:tailEnd/>
            </a:ln>
          </p:spPr>
          <p:txBody>
            <a:bodyPr wrap="none" anchor="ctr">
              <a:prstTxWarp prst="textNoShape">
                <a:avLst/>
              </a:prstTxWarp>
            </a:bodyPr>
            <a:lstStyle/>
            <a:p>
              <a:endParaRPr lang="en-US"/>
            </a:p>
          </p:txBody>
        </p:sp>
        <p:sp>
          <p:nvSpPr>
            <p:cNvPr id="127047" name="Text Box 27"/>
            <p:cNvSpPr txBox="1">
              <a:spLocks noChangeArrowheads="1"/>
            </p:cNvSpPr>
            <p:nvPr/>
          </p:nvSpPr>
          <p:spPr bwMode="auto">
            <a:xfrm rot="5400000">
              <a:off x="1197" y="2191"/>
              <a:ext cx="418" cy="192"/>
            </a:xfrm>
            <a:prstGeom prst="rect">
              <a:avLst/>
            </a:prstGeom>
            <a:noFill/>
            <a:ln w="12700">
              <a:noFill/>
              <a:miter lim="800000"/>
              <a:headEnd/>
              <a:tailEnd/>
            </a:ln>
          </p:spPr>
          <p:txBody>
            <a:bodyPr>
              <a:prstTxWarp prst="textNoShape">
                <a:avLst/>
              </a:prstTxWarp>
              <a:spAutoFit/>
            </a:bodyPr>
            <a:lstStyle/>
            <a:p>
              <a:pPr algn="l">
                <a:lnSpc>
                  <a:spcPct val="100000"/>
                </a:lnSpc>
                <a:spcBef>
                  <a:spcPct val="50000"/>
                </a:spcBef>
                <a:spcAft>
                  <a:spcPct val="0"/>
                </a:spcAft>
                <a:buClrTx/>
              </a:pPr>
              <a:r>
                <a:rPr lang="en-US" sz="1400" b="0"/>
                <a:t>Agent</a:t>
              </a:r>
            </a:p>
          </p:txBody>
        </p:sp>
      </p:grpSp>
      <p:grpSp>
        <p:nvGrpSpPr>
          <p:cNvPr id="7" name="Group 28"/>
          <p:cNvGrpSpPr>
            <a:grpSpLocks/>
          </p:cNvGrpSpPr>
          <p:nvPr/>
        </p:nvGrpSpPr>
        <p:grpSpPr bwMode="auto">
          <a:xfrm>
            <a:off x="3429000" y="4756150"/>
            <a:ext cx="327025" cy="685800"/>
            <a:chOff x="1296" y="2064"/>
            <a:chExt cx="206" cy="432"/>
          </a:xfrm>
        </p:grpSpPr>
        <p:sp>
          <p:nvSpPr>
            <p:cNvPr id="127044" name="AutoShape 29"/>
            <p:cNvSpPr>
              <a:spLocks noChangeArrowheads="1"/>
            </p:cNvSpPr>
            <p:nvPr/>
          </p:nvSpPr>
          <p:spPr bwMode="auto">
            <a:xfrm>
              <a:off x="1296" y="2064"/>
              <a:ext cx="192" cy="432"/>
            </a:xfrm>
            <a:prstGeom prst="flowChartAlternateProcess">
              <a:avLst/>
            </a:prstGeom>
            <a:solidFill>
              <a:schemeClr val="accent1">
                <a:alpha val="59999"/>
              </a:schemeClr>
            </a:solidFill>
            <a:ln w="12700">
              <a:solidFill>
                <a:schemeClr val="tx1"/>
              </a:solidFill>
              <a:miter lim="800000"/>
              <a:headEnd/>
              <a:tailEnd/>
            </a:ln>
          </p:spPr>
          <p:txBody>
            <a:bodyPr wrap="none" anchor="ctr">
              <a:prstTxWarp prst="textNoShape">
                <a:avLst/>
              </a:prstTxWarp>
            </a:bodyPr>
            <a:lstStyle/>
            <a:p>
              <a:endParaRPr lang="en-US"/>
            </a:p>
          </p:txBody>
        </p:sp>
        <p:sp>
          <p:nvSpPr>
            <p:cNvPr id="127045" name="Text Box 30"/>
            <p:cNvSpPr txBox="1">
              <a:spLocks noChangeArrowheads="1"/>
            </p:cNvSpPr>
            <p:nvPr/>
          </p:nvSpPr>
          <p:spPr bwMode="auto">
            <a:xfrm rot="5400000">
              <a:off x="1197" y="2191"/>
              <a:ext cx="418" cy="192"/>
            </a:xfrm>
            <a:prstGeom prst="rect">
              <a:avLst/>
            </a:prstGeom>
            <a:noFill/>
            <a:ln w="12700">
              <a:noFill/>
              <a:miter lim="800000"/>
              <a:headEnd/>
              <a:tailEnd/>
            </a:ln>
          </p:spPr>
          <p:txBody>
            <a:bodyPr>
              <a:prstTxWarp prst="textNoShape">
                <a:avLst/>
              </a:prstTxWarp>
              <a:spAutoFit/>
            </a:bodyPr>
            <a:lstStyle/>
            <a:p>
              <a:pPr algn="l">
                <a:lnSpc>
                  <a:spcPct val="100000"/>
                </a:lnSpc>
                <a:spcBef>
                  <a:spcPct val="50000"/>
                </a:spcBef>
                <a:spcAft>
                  <a:spcPct val="0"/>
                </a:spcAft>
                <a:buClrTx/>
              </a:pPr>
              <a:r>
                <a:rPr lang="en-US" sz="1400" b="0"/>
                <a:t>Agent</a:t>
              </a:r>
            </a:p>
          </p:txBody>
        </p:sp>
      </p:grpSp>
      <p:grpSp>
        <p:nvGrpSpPr>
          <p:cNvPr id="8" name="Group 31"/>
          <p:cNvGrpSpPr>
            <a:grpSpLocks/>
          </p:cNvGrpSpPr>
          <p:nvPr/>
        </p:nvGrpSpPr>
        <p:grpSpPr bwMode="auto">
          <a:xfrm>
            <a:off x="3810000" y="4756150"/>
            <a:ext cx="327025" cy="685800"/>
            <a:chOff x="1296" y="2064"/>
            <a:chExt cx="206" cy="432"/>
          </a:xfrm>
        </p:grpSpPr>
        <p:sp>
          <p:nvSpPr>
            <p:cNvPr id="127042" name="AutoShape 32"/>
            <p:cNvSpPr>
              <a:spLocks noChangeArrowheads="1"/>
            </p:cNvSpPr>
            <p:nvPr/>
          </p:nvSpPr>
          <p:spPr bwMode="auto">
            <a:xfrm>
              <a:off x="1296" y="2064"/>
              <a:ext cx="192" cy="432"/>
            </a:xfrm>
            <a:prstGeom prst="flowChartAlternateProcess">
              <a:avLst/>
            </a:prstGeom>
            <a:solidFill>
              <a:schemeClr val="accent1">
                <a:alpha val="59999"/>
              </a:schemeClr>
            </a:solidFill>
            <a:ln w="12700">
              <a:solidFill>
                <a:schemeClr val="tx1"/>
              </a:solidFill>
              <a:miter lim="800000"/>
              <a:headEnd/>
              <a:tailEnd/>
            </a:ln>
          </p:spPr>
          <p:txBody>
            <a:bodyPr wrap="none" anchor="ctr">
              <a:prstTxWarp prst="textNoShape">
                <a:avLst/>
              </a:prstTxWarp>
            </a:bodyPr>
            <a:lstStyle/>
            <a:p>
              <a:endParaRPr lang="en-US"/>
            </a:p>
          </p:txBody>
        </p:sp>
        <p:sp>
          <p:nvSpPr>
            <p:cNvPr id="127043" name="Text Box 33"/>
            <p:cNvSpPr txBox="1">
              <a:spLocks noChangeArrowheads="1"/>
            </p:cNvSpPr>
            <p:nvPr/>
          </p:nvSpPr>
          <p:spPr bwMode="auto">
            <a:xfrm rot="5400000">
              <a:off x="1197" y="2191"/>
              <a:ext cx="418" cy="192"/>
            </a:xfrm>
            <a:prstGeom prst="rect">
              <a:avLst/>
            </a:prstGeom>
            <a:noFill/>
            <a:ln w="12700">
              <a:noFill/>
              <a:miter lim="800000"/>
              <a:headEnd/>
              <a:tailEnd/>
            </a:ln>
          </p:spPr>
          <p:txBody>
            <a:bodyPr>
              <a:prstTxWarp prst="textNoShape">
                <a:avLst/>
              </a:prstTxWarp>
              <a:spAutoFit/>
            </a:bodyPr>
            <a:lstStyle/>
            <a:p>
              <a:pPr algn="l">
                <a:lnSpc>
                  <a:spcPct val="100000"/>
                </a:lnSpc>
                <a:spcBef>
                  <a:spcPct val="50000"/>
                </a:spcBef>
                <a:spcAft>
                  <a:spcPct val="0"/>
                </a:spcAft>
                <a:buClrTx/>
              </a:pPr>
              <a:r>
                <a:rPr lang="en-US" sz="1400" b="0"/>
                <a:t>Agent</a:t>
              </a:r>
            </a:p>
          </p:txBody>
        </p:sp>
      </p:grpSp>
      <p:grpSp>
        <p:nvGrpSpPr>
          <p:cNvPr id="9" name="Group 34"/>
          <p:cNvGrpSpPr>
            <a:grpSpLocks/>
          </p:cNvGrpSpPr>
          <p:nvPr/>
        </p:nvGrpSpPr>
        <p:grpSpPr bwMode="auto">
          <a:xfrm>
            <a:off x="5486400" y="4832350"/>
            <a:ext cx="327025" cy="685800"/>
            <a:chOff x="1296" y="2064"/>
            <a:chExt cx="206" cy="432"/>
          </a:xfrm>
        </p:grpSpPr>
        <p:sp>
          <p:nvSpPr>
            <p:cNvPr id="127040" name="AutoShape 35"/>
            <p:cNvSpPr>
              <a:spLocks noChangeArrowheads="1"/>
            </p:cNvSpPr>
            <p:nvPr/>
          </p:nvSpPr>
          <p:spPr bwMode="auto">
            <a:xfrm>
              <a:off x="1296" y="2064"/>
              <a:ext cx="192" cy="432"/>
            </a:xfrm>
            <a:prstGeom prst="flowChartAlternateProcess">
              <a:avLst/>
            </a:prstGeom>
            <a:solidFill>
              <a:schemeClr val="accent1">
                <a:alpha val="59999"/>
              </a:schemeClr>
            </a:solidFill>
            <a:ln w="12700">
              <a:solidFill>
                <a:schemeClr val="tx1"/>
              </a:solidFill>
              <a:miter lim="800000"/>
              <a:headEnd/>
              <a:tailEnd/>
            </a:ln>
          </p:spPr>
          <p:txBody>
            <a:bodyPr wrap="none" anchor="ctr">
              <a:prstTxWarp prst="textNoShape">
                <a:avLst/>
              </a:prstTxWarp>
            </a:bodyPr>
            <a:lstStyle/>
            <a:p>
              <a:endParaRPr lang="en-US"/>
            </a:p>
          </p:txBody>
        </p:sp>
        <p:sp>
          <p:nvSpPr>
            <p:cNvPr id="127041" name="Text Box 36"/>
            <p:cNvSpPr txBox="1">
              <a:spLocks noChangeArrowheads="1"/>
            </p:cNvSpPr>
            <p:nvPr/>
          </p:nvSpPr>
          <p:spPr bwMode="auto">
            <a:xfrm rot="5400000">
              <a:off x="1197" y="2191"/>
              <a:ext cx="418" cy="192"/>
            </a:xfrm>
            <a:prstGeom prst="rect">
              <a:avLst/>
            </a:prstGeom>
            <a:noFill/>
            <a:ln w="12700">
              <a:noFill/>
              <a:miter lim="800000"/>
              <a:headEnd/>
              <a:tailEnd/>
            </a:ln>
          </p:spPr>
          <p:txBody>
            <a:bodyPr>
              <a:prstTxWarp prst="textNoShape">
                <a:avLst/>
              </a:prstTxWarp>
              <a:spAutoFit/>
            </a:bodyPr>
            <a:lstStyle/>
            <a:p>
              <a:pPr algn="l">
                <a:lnSpc>
                  <a:spcPct val="100000"/>
                </a:lnSpc>
                <a:spcBef>
                  <a:spcPct val="50000"/>
                </a:spcBef>
                <a:spcAft>
                  <a:spcPct val="0"/>
                </a:spcAft>
                <a:buClrTx/>
              </a:pPr>
              <a:r>
                <a:rPr lang="en-US" sz="1400" b="0"/>
                <a:t>Agent</a:t>
              </a:r>
            </a:p>
          </p:txBody>
        </p:sp>
      </p:grpSp>
      <p:grpSp>
        <p:nvGrpSpPr>
          <p:cNvPr id="10" name="Group 37"/>
          <p:cNvGrpSpPr>
            <a:grpSpLocks/>
          </p:cNvGrpSpPr>
          <p:nvPr/>
        </p:nvGrpSpPr>
        <p:grpSpPr bwMode="auto">
          <a:xfrm>
            <a:off x="6019800" y="5060950"/>
            <a:ext cx="327025" cy="685800"/>
            <a:chOff x="1296" y="2064"/>
            <a:chExt cx="206" cy="432"/>
          </a:xfrm>
        </p:grpSpPr>
        <p:sp>
          <p:nvSpPr>
            <p:cNvPr id="127038" name="AutoShape 38"/>
            <p:cNvSpPr>
              <a:spLocks noChangeArrowheads="1"/>
            </p:cNvSpPr>
            <p:nvPr/>
          </p:nvSpPr>
          <p:spPr bwMode="auto">
            <a:xfrm>
              <a:off x="1296" y="2064"/>
              <a:ext cx="192" cy="432"/>
            </a:xfrm>
            <a:prstGeom prst="flowChartAlternateProcess">
              <a:avLst/>
            </a:prstGeom>
            <a:solidFill>
              <a:schemeClr val="accent1">
                <a:alpha val="59999"/>
              </a:schemeClr>
            </a:solidFill>
            <a:ln w="12700">
              <a:solidFill>
                <a:schemeClr val="tx1"/>
              </a:solidFill>
              <a:miter lim="800000"/>
              <a:headEnd/>
              <a:tailEnd/>
            </a:ln>
          </p:spPr>
          <p:txBody>
            <a:bodyPr wrap="none" anchor="ctr">
              <a:prstTxWarp prst="textNoShape">
                <a:avLst/>
              </a:prstTxWarp>
            </a:bodyPr>
            <a:lstStyle/>
            <a:p>
              <a:endParaRPr lang="en-US"/>
            </a:p>
          </p:txBody>
        </p:sp>
        <p:sp>
          <p:nvSpPr>
            <p:cNvPr id="127039" name="Text Box 39"/>
            <p:cNvSpPr txBox="1">
              <a:spLocks noChangeArrowheads="1"/>
            </p:cNvSpPr>
            <p:nvPr/>
          </p:nvSpPr>
          <p:spPr bwMode="auto">
            <a:xfrm rot="5400000">
              <a:off x="1197" y="2191"/>
              <a:ext cx="418" cy="192"/>
            </a:xfrm>
            <a:prstGeom prst="rect">
              <a:avLst/>
            </a:prstGeom>
            <a:noFill/>
            <a:ln w="12700">
              <a:noFill/>
              <a:miter lim="800000"/>
              <a:headEnd/>
              <a:tailEnd/>
            </a:ln>
          </p:spPr>
          <p:txBody>
            <a:bodyPr>
              <a:prstTxWarp prst="textNoShape">
                <a:avLst/>
              </a:prstTxWarp>
              <a:spAutoFit/>
            </a:bodyPr>
            <a:lstStyle/>
            <a:p>
              <a:pPr algn="l">
                <a:lnSpc>
                  <a:spcPct val="100000"/>
                </a:lnSpc>
                <a:spcBef>
                  <a:spcPct val="50000"/>
                </a:spcBef>
                <a:spcAft>
                  <a:spcPct val="0"/>
                </a:spcAft>
                <a:buClrTx/>
              </a:pPr>
              <a:r>
                <a:rPr lang="en-US" sz="1400" b="0"/>
                <a:t>Agent</a:t>
              </a:r>
            </a:p>
          </p:txBody>
        </p:sp>
      </p:grpSp>
      <p:grpSp>
        <p:nvGrpSpPr>
          <p:cNvPr id="11" name="Group 40"/>
          <p:cNvGrpSpPr>
            <a:grpSpLocks/>
          </p:cNvGrpSpPr>
          <p:nvPr/>
        </p:nvGrpSpPr>
        <p:grpSpPr bwMode="auto">
          <a:xfrm>
            <a:off x="6553200" y="4832350"/>
            <a:ext cx="327025" cy="685800"/>
            <a:chOff x="1296" y="2064"/>
            <a:chExt cx="206" cy="432"/>
          </a:xfrm>
        </p:grpSpPr>
        <p:sp>
          <p:nvSpPr>
            <p:cNvPr id="127036" name="AutoShape 41"/>
            <p:cNvSpPr>
              <a:spLocks noChangeArrowheads="1"/>
            </p:cNvSpPr>
            <p:nvPr/>
          </p:nvSpPr>
          <p:spPr bwMode="auto">
            <a:xfrm>
              <a:off x="1296" y="2064"/>
              <a:ext cx="192" cy="432"/>
            </a:xfrm>
            <a:prstGeom prst="flowChartAlternateProcess">
              <a:avLst/>
            </a:prstGeom>
            <a:solidFill>
              <a:schemeClr val="accent1">
                <a:alpha val="59999"/>
              </a:schemeClr>
            </a:solidFill>
            <a:ln w="12700">
              <a:solidFill>
                <a:schemeClr val="tx1"/>
              </a:solidFill>
              <a:miter lim="800000"/>
              <a:headEnd/>
              <a:tailEnd/>
            </a:ln>
          </p:spPr>
          <p:txBody>
            <a:bodyPr wrap="none" anchor="ctr">
              <a:prstTxWarp prst="textNoShape">
                <a:avLst/>
              </a:prstTxWarp>
            </a:bodyPr>
            <a:lstStyle/>
            <a:p>
              <a:endParaRPr lang="en-US"/>
            </a:p>
          </p:txBody>
        </p:sp>
        <p:sp>
          <p:nvSpPr>
            <p:cNvPr id="127037" name="Text Box 42"/>
            <p:cNvSpPr txBox="1">
              <a:spLocks noChangeArrowheads="1"/>
            </p:cNvSpPr>
            <p:nvPr/>
          </p:nvSpPr>
          <p:spPr bwMode="auto">
            <a:xfrm rot="5400000">
              <a:off x="1197" y="2191"/>
              <a:ext cx="418" cy="192"/>
            </a:xfrm>
            <a:prstGeom prst="rect">
              <a:avLst/>
            </a:prstGeom>
            <a:noFill/>
            <a:ln w="12700">
              <a:noFill/>
              <a:miter lim="800000"/>
              <a:headEnd/>
              <a:tailEnd/>
            </a:ln>
          </p:spPr>
          <p:txBody>
            <a:bodyPr>
              <a:prstTxWarp prst="textNoShape">
                <a:avLst/>
              </a:prstTxWarp>
              <a:spAutoFit/>
            </a:bodyPr>
            <a:lstStyle/>
            <a:p>
              <a:pPr algn="l">
                <a:lnSpc>
                  <a:spcPct val="100000"/>
                </a:lnSpc>
                <a:spcBef>
                  <a:spcPct val="50000"/>
                </a:spcBef>
                <a:spcAft>
                  <a:spcPct val="0"/>
                </a:spcAft>
                <a:buClrTx/>
              </a:pPr>
              <a:r>
                <a:rPr lang="en-US" sz="1400" b="0"/>
                <a:t>Agent</a:t>
              </a:r>
            </a:p>
          </p:txBody>
        </p:sp>
      </p:grpSp>
      <p:grpSp>
        <p:nvGrpSpPr>
          <p:cNvPr id="12" name="Group 43"/>
          <p:cNvGrpSpPr>
            <a:grpSpLocks/>
          </p:cNvGrpSpPr>
          <p:nvPr/>
        </p:nvGrpSpPr>
        <p:grpSpPr bwMode="auto">
          <a:xfrm>
            <a:off x="1752600" y="3079750"/>
            <a:ext cx="1219200" cy="609600"/>
            <a:chOff x="1440" y="1920"/>
            <a:chExt cx="768" cy="384"/>
          </a:xfrm>
        </p:grpSpPr>
        <p:sp>
          <p:nvSpPr>
            <p:cNvPr id="127034" name="AutoShape 44"/>
            <p:cNvSpPr>
              <a:spLocks noChangeArrowheads="1"/>
            </p:cNvSpPr>
            <p:nvPr/>
          </p:nvSpPr>
          <p:spPr bwMode="auto">
            <a:xfrm>
              <a:off x="1440" y="1920"/>
              <a:ext cx="768" cy="384"/>
            </a:xfrm>
            <a:prstGeom prst="hexagon">
              <a:avLst>
                <a:gd name="adj" fmla="val 50000"/>
                <a:gd name="vf" fmla="val 115470"/>
              </a:avLst>
            </a:prstGeom>
            <a:solidFill>
              <a:schemeClr val="tx2">
                <a:alpha val="30196"/>
              </a:schemeClr>
            </a:solidFill>
            <a:ln w="12700">
              <a:solidFill>
                <a:schemeClr val="tx1"/>
              </a:solidFill>
              <a:miter lim="800000"/>
              <a:headEnd/>
              <a:tailEnd/>
            </a:ln>
          </p:spPr>
          <p:txBody>
            <a:bodyPr wrap="none" anchor="ctr">
              <a:prstTxWarp prst="textNoShape">
                <a:avLst/>
              </a:prstTxWarp>
            </a:bodyPr>
            <a:lstStyle/>
            <a:p>
              <a:endParaRPr lang="en-US"/>
            </a:p>
          </p:txBody>
        </p:sp>
        <p:sp>
          <p:nvSpPr>
            <p:cNvPr id="127035" name="Text Box 45"/>
            <p:cNvSpPr txBox="1">
              <a:spLocks noChangeArrowheads="1"/>
            </p:cNvSpPr>
            <p:nvPr/>
          </p:nvSpPr>
          <p:spPr bwMode="auto">
            <a:xfrm>
              <a:off x="1440" y="1920"/>
              <a:ext cx="768" cy="326"/>
            </a:xfrm>
            <a:prstGeom prst="rect">
              <a:avLst/>
            </a:prstGeom>
            <a:noFill/>
            <a:ln w="12700">
              <a:noFill/>
              <a:miter lim="800000"/>
              <a:headEnd/>
              <a:tailEnd/>
            </a:ln>
          </p:spPr>
          <p:txBody>
            <a:bodyPr>
              <a:prstTxWarp prst="textNoShape">
                <a:avLst/>
              </a:prstTxWarp>
              <a:spAutoFit/>
            </a:bodyPr>
            <a:lstStyle/>
            <a:p>
              <a:pPr>
                <a:lnSpc>
                  <a:spcPct val="100000"/>
                </a:lnSpc>
                <a:spcBef>
                  <a:spcPct val="50000"/>
                </a:spcBef>
                <a:spcAft>
                  <a:spcPct val="0"/>
                </a:spcAft>
                <a:buClrTx/>
              </a:pPr>
              <a:r>
                <a:rPr lang="en-US" sz="1400" b="0"/>
                <a:t>Data Aggregator</a:t>
              </a:r>
            </a:p>
          </p:txBody>
        </p:sp>
      </p:grpSp>
      <p:grpSp>
        <p:nvGrpSpPr>
          <p:cNvPr id="13" name="Group 46"/>
          <p:cNvGrpSpPr>
            <a:grpSpLocks/>
          </p:cNvGrpSpPr>
          <p:nvPr/>
        </p:nvGrpSpPr>
        <p:grpSpPr bwMode="auto">
          <a:xfrm>
            <a:off x="6400800" y="3384550"/>
            <a:ext cx="1219200" cy="609600"/>
            <a:chOff x="1440" y="1920"/>
            <a:chExt cx="768" cy="384"/>
          </a:xfrm>
        </p:grpSpPr>
        <p:sp>
          <p:nvSpPr>
            <p:cNvPr id="127032" name="AutoShape 47"/>
            <p:cNvSpPr>
              <a:spLocks noChangeArrowheads="1"/>
            </p:cNvSpPr>
            <p:nvPr/>
          </p:nvSpPr>
          <p:spPr bwMode="auto">
            <a:xfrm>
              <a:off x="1440" y="1920"/>
              <a:ext cx="768" cy="384"/>
            </a:xfrm>
            <a:prstGeom prst="hexagon">
              <a:avLst>
                <a:gd name="adj" fmla="val 50000"/>
                <a:gd name="vf" fmla="val 115470"/>
              </a:avLst>
            </a:prstGeom>
            <a:solidFill>
              <a:schemeClr val="tx2">
                <a:alpha val="30196"/>
              </a:schemeClr>
            </a:solidFill>
            <a:ln w="12700">
              <a:solidFill>
                <a:schemeClr val="tx1"/>
              </a:solidFill>
              <a:miter lim="800000"/>
              <a:headEnd/>
              <a:tailEnd/>
            </a:ln>
          </p:spPr>
          <p:txBody>
            <a:bodyPr wrap="none" anchor="ctr">
              <a:prstTxWarp prst="textNoShape">
                <a:avLst/>
              </a:prstTxWarp>
            </a:bodyPr>
            <a:lstStyle/>
            <a:p>
              <a:endParaRPr lang="en-US"/>
            </a:p>
          </p:txBody>
        </p:sp>
        <p:sp>
          <p:nvSpPr>
            <p:cNvPr id="127033" name="Text Box 48"/>
            <p:cNvSpPr txBox="1">
              <a:spLocks noChangeArrowheads="1"/>
            </p:cNvSpPr>
            <p:nvPr/>
          </p:nvSpPr>
          <p:spPr bwMode="auto">
            <a:xfrm>
              <a:off x="1440" y="1920"/>
              <a:ext cx="768" cy="326"/>
            </a:xfrm>
            <a:prstGeom prst="rect">
              <a:avLst/>
            </a:prstGeom>
            <a:noFill/>
            <a:ln w="12700">
              <a:noFill/>
              <a:miter lim="800000"/>
              <a:headEnd/>
              <a:tailEnd/>
            </a:ln>
          </p:spPr>
          <p:txBody>
            <a:bodyPr>
              <a:prstTxWarp prst="textNoShape">
                <a:avLst/>
              </a:prstTxWarp>
              <a:spAutoFit/>
            </a:bodyPr>
            <a:lstStyle/>
            <a:p>
              <a:pPr>
                <a:lnSpc>
                  <a:spcPct val="100000"/>
                </a:lnSpc>
                <a:spcBef>
                  <a:spcPct val="50000"/>
                </a:spcBef>
                <a:spcAft>
                  <a:spcPct val="0"/>
                </a:spcAft>
                <a:buClrTx/>
              </a:pPr>
              <a:r>
                <a:rPr lang="en-US" sz="1400" b="0"/>
                <a:t>Data Aggregator</a:t>
              </a:r>
            </a:p>
          </p:txBody>
        </p:sp>
      </p:grpSp>
      <p:sp>
        <p:nvSpPr>
          <p:cNvPr id="127004" name="Rectangle 49"/>
          <p:cNvSpPr>
            <a:spLocks noChangeArrowheads="1"/>
          </p:cNvSpPr>
          <p:nvPr/>
        </p:nvSpPr>
        <p:spPr bwMode="auto">
          <a:xfrm>
            <a:off x="3352800" y="1174750"/>
            <a:ext cx="1447800" cy="1066800"/>
          </a:xfrm>
          <a:prstGeom prst="rect">
            <a:avLst/>
          </a:prstGeom>
          <a:solidFill>
            <a:srgbClr val="339966">
              <a:alpha val="50195"/>
            </a:srgbClr>
          </a:solidFill>
          <a:ln w="12700">
            <a:solidFill>
              <a:schemeClr val="tx1"/>
            </a:solidFill>
            <a:miter lim="800000"/>
            <a:headEnd/>
            <a:tailEnd/>
          </a:ln>
        </p:spPr>
        <p:txBody>
          <a:bodyPr wrap="none" anchor="ctr">
            <a:prstTxWarp prst="textNoShape">
              <a:avLst/>
            </a:prstTxWarp>
          </a:bodyPr>
          <a:lstStyle/>
          <a:p>
            <a:endParaRPr lang="en-US"/>
          </a:p>
        </p:txBody>
      </p:sp>
      <p:sp>
        <p:nvSpPr>
          <p:cNvPr id="127005" name="AutoShape 50"/>
          <p:cNvSpPr>
            <a:spLocks noChangeArrowheads="1"/>
          </p:cNvSpPr>
          <p:nvPr/>
        </p:nvSpPr>
        <p:spPr bwMode="auto">
          <a:xfrm>
            <a:off x="457200" y="1250950"/>
            <a:ext cx="1752600" cy="838200"/>
          </a:xfrm>
          <a:prstGeom prst="can">
            <a:avLst>
              <a:gd name="adj" fmla="val 25000"/>
            </a:avLst>
          </a:prstGeom>
          <a:solidFill>
            <a:schemeClr val="accent2">
              <a:alpha val="50195"/>
            </a:schemeClr>
          </a:solidFill>
          <a:ln w="12700">
            <a:solidFill>
              <a:schemeClr val="tx1"/>
            </a:solidFill>
            <a:round/>
            <a:headEnd/>
            <a:tailEnd/>
          </a:ln>
        </p:spPr>
        <p:txBody>
          <a:bodyPr wrap="none" anchor="ctr">
            <a:prstTxWarp prst="textNoShape">
              <a:avLst/>
            </a:prstTxWarp>
          </a:bodyPr>
          <a:lstStyle/>
          <a:p>
            <a:endParaRPr lang="en-US"/>
          </a:p>
        </p:txBody>
      </p:sp>
      <p:sp>
        <p:nvSpPr>
          <p:cNvPr id="127006" name="Line 51"/>
          <p:cNvSpPr>
            <a:spLocks noChangeShapeType="1"/>
          </p:cNvSpPr>
          <p:nvPr/>
        </p:nvSpPr>
        <p:spPr bwMode="auto">
          <a:xfrm flipV="1">
            <a:off x="1295400" y="3689350"/>
            <a:ext cx="685800" cy="1143000"/>
          </a:xfrm>
          <a:prstGeom prst="line">
            <a:avLst/>
          </a:prstGeom>
          <a:noFill/>
          <a:ln w="12700">
            <a:solidFill>
              <a:schemeClr val="tx1"/>
            </a:solidFill>
            <a:round/>
            <a:headEnd/>
            <a:tailEnd type="triangle" w="med" len="med"/>
          </a:ln>
        </p:spPr>
        <p:txBody>
          <a:bodyPr>
            <a:prstTxWarp prst="textNoShape">
              <a:avLst/>
            </a:prstTxWarp>
          </a:bodyPr>
          <a:lstStyle/>
          <a:p>
            <a:endParaRPr lang="en-US"/>
          </a:p>
        </p:txBody>
      </p:sp>
      <p:sp>
        <p:nvSpPr>
          <p:cNvPr id="127007" name="Line 52"/>
          <p:cNvSpPr>
            <a:spLocks noChangeShapeType="1"/>
          </p:cNvSpPr>
          <p:nvPr/>
        </p:nvSpPr>
        <p:spPr bwMode="auto">
          <a:xfrm flipV="1">
            <a:off x="838200" y="3613150"/>
            <a:ext cx="1066800" cy="1219200"/>
          </a:xfrm>
          <a:prstGeom prst="line">
            <a:avLst/>
          </a:prstGeom>
          <a:noFill/>
          <a:ln w="12700">
            <a:solidFill>
              <a:schemeClr val="tx1"/>
            </a:solidFill>
            <a:round/>
            <a:headEnd/>
            <a:tailEnd type="triangle" w="med" len="med"/>
          </a:ln>
        </p:spPr>
        <p:txBody>
          <a:bodyPr>
            <a:prstTxWarp prst="textNoShape">
              <a:avLst/>
            </a:prstTxWarp>
          </a:bodyPr>
          <a:lstStyle/>
          <a:p>
            <a:endParaRPr lang="en-US"/>
          </a:p>
        </p:txBody>
      </p:sp>
      <p:sp>
        <p:nvSpPr>
          <p:cNvPr id="127008" name="Line 53"/>
          <p:cNvSpPr>
            <a:spLocks noChangeShapeType="1"/>
          </p:cNvSpPr>
          <p:nvPr/>
        </p:nvSpPr>
        <p:spPr bwMode="auto">
          <a:xfrm flipV="1">
            <a:off x="304800" y="3536950"/>
            <a:ext cx="1524000" cy="1295400"/>
          </a:xfrm>
          <a:prstGeom prst="line">
            <a:avLst/>
          </a:prstGeom>
          <a:noFill/>
          <a:ln w="12700">
            <a:solidFill>
              <a:schemeClr val="tx1"/>
            </a:solidFill>
            <a:round/>
            <a:headEnd/>
            <a:tailEnd type="triangle" w="med" len="med"/>
          </a:ln>
        </p:spPr>
        <p:txBody>
          <a:bodyPr>
            <a:prstTxWarp prst="textNoShape">
              <a:avLst/>
            </a:prstTxWarp>
          </a:bodyPr>
          <a:lstStyle/>
          <a:p>
            <a:endParaRPr lang="en-US"/>
          </a:p>
        </p:txBody>
      </p:sp>
      <p:sp>
        <p:nvSpPr>
          <p:cNvPr id="127009" name="Line 54"/>
          <p:cNvSpPr>
            <a:spLocks noChangeShapeType="1"/>
          </p:cNvSpPr>
          <p:nvPr/>
        </p:nvSpPr>
        <p:spPr bwMode="auto">
          <a:xfrm flipV="1">
            <a:off x="1981200" y="4451350"/>
            <a:ext cx="76200" cy="838200"/>
          </a:xfrm>
          <a:prstGeom prst="line">
            <a:avLst/>
          </a:prstGeom>
          <a:noFill/>
          <a:ln w="12700">
            <a:solidFill>
              <a:schemeClr val="tx1"/>
            </a:solidFill>
            <a:round/>
            <a:headEnd/>
            <a:tailEnd type="triangle" w="med" len="med"/>
          </a:ln>
        </p:spPr>
        <p:txBody>
          <a:bodyPr>
            <a:prstTxWarp prst="textNoShape">
              <a:avLst/>
            </a:prstTxWarp>
          </a:bodyPr>
          <a:lstStyle/>
          <a:p>
            <a:endParaRPr lang="en-US"/>
          </a:p>
        </p:txBody>
      </p:sp>
      <p:sp>
        <p:nvSpPr>
          <p:cNvPr id="127010" name="Line 55"/>
          <p:cNvSpPr>
            <a:spLocks noChangeShapeType="1"/>
          </p:cNvSpPr>
          <p:nvPr/>
        </p:nvSpPr>
        <p:spPr bwMode="auto">
          <a:xfrm flipV="1">
            <a:off x="2209800" y="4451350"/>
            <a:ext cx="0" cy="838200"/>
          </a:xfrm>
          <a:prstGeom prst="line">
            <a:avLst/>
          </a:prstGeom>
          <a:noFill/>
          <a:ln w="12700">
            <a:solidFill>
              <a:schemeClr val="tx1"/>
            </a:solidFill>
            <a:round/>
            <a:headEnd/>
            <a:tailEnd type="triangle" w="med" len="med"/>
          </a:ln>
        </p:spPr>
        <p:txBody>
          <a:bodyPr>
            <a:prstTxWarp prst="textNoShape">
              <a:avLst/>
            </a:prstTxWarp>
          </a:bodyPr>
          <a:lstStyle/>
          <a:p>
            <a:endParaRPr lang="en-US"/>
          </a:p>
        </p:txBody>
      </p:sp>
      <p:sp>
        <p:nvSpPr>
          <p:cNvPr id="127011" name="Line 56"/>
          <p:cNvSpPr>
            <a:spLocks noChangeShapeType="1"/>
          </p:cNvSpPr>
          <p:nvPr/>
        </p:nvSpPr>
        <p:spPr bwMode="auto">
          <a:xfrm flipH="1" flipV="1">
            <a:off x="2438400" y="4451350"/>
            <a:ext cx="76200" cy="838200"/>
          </a:xfrm>
          <a:prstGeom prst="line">
            <a:avLst/>
          </a:prstGeom>
          <a:noFill/>
          <a:ln w="12700">
            <a:solidFill>
              <a:schemeClr val="tx1"/>
            </a:solidFill>
            <a:round/>
            <a:headEnd/>
            <a:tailEnd type="triangle" w="med" len="med"/>
          </a:ln>
        </p:spPr>
        <p:txBody>
          <a:bodyPr>
            <a:prstTxWarp prst="textNoShape">
              <a:avLst/>
            </a:prstTxWarp>
          </a:bodyPr>
          <a:lstStyle/>
          <a:p>
            <a:endParaRPr lang="en-US"/>
          </a:p>
        </p:txBody>
      </p:sp>
      <p:sp>
        <p:nvSpPr>
          <p:cNvPr id="127012" name="Line 57"/>
          <p:cNvSpPr>
            <a:spLocks noChangeShapeType="1"/>
          </p:cNvSpPr>
          <p:nvPr/>
        </p:nvSpPr>
        <p:spPr bwMode="auto">
          <a:xfrm flipV="1">
            <a:off x="2286000" y="3689350"/>
            <a:ext cx="0" cy="457200"/>
          </a:xfrm>
          <a:prstGeom prst="line">
            <a:avLst/>
          </a:prstGeom>
          <a:noFill/>
          <a:ln w="12700">
            <a:solidFill>
              <a:schemeClr val="tx1"/>
            </a:solidFill>
            <a:round/>
            <a:headEnd/>
            <a:tailEnd type="triangle" w="med" len="med"/>
          </a:ln>
        </p:spPr>
        <p:txBody>
          <a:bodyPr>
            <a:prstTxWarp prst="textNoShape">
              <a:avLst/>
            </a:prstTxWarp>
          </a:bodyPr>
          <a:lstStyle/>
          <a:p>
            <a:endParaRPr lang="en-US"/>
          </a:p>
        </p:txBody>
      </p:sp>
      <p:sp>
        <p:nvSpPr>
          <p:cNvPr id="127013" name="Line 58"/>
          <p:cNvSpPr>
            <a:spLocks noChangeShapeType="1"/>
          </p:cNvSpPr>
          <p:nvPr/>
        </p:nvSpPr>
        <p:spPr bwMode="auto">
          <a:xfrm flipH="1" flipV="1">
            <a:off x="2667000" y="3689350"/>
            <a:ext cx="533400" cy="1066800"/>
          </a:xfrm>
          <a:prstGeom prst="line">
            <a:avLst/>
          </a:prstGeom>
          <a:noFill/>
          <a:ln w="12700">
            <a:solidFill>
              <a:schemeClr val="tx1"/>
            </a:solidFill>
            <a:round/>
            <a:headEnd/>
            <a:tailEnd type="triangle" w="med" len="med"/>
          </a:ln>
        </p:spPr>
        <p:txBody>
          <a:bodyPr>
            <a:prstTxWarp prst="textNoShape">
              <a:avLst/>
            </a:prstTxWarp>
          </a:bodyPr>
          <a:lstStyle/>
          <a:p>
            <a:endParaRPr lang="en-US"/>
          </a:p>
        </p:txBody>
      </p:sp>
      <p:sp>
        <p:nvSpPr>
          <p:cNvPr id="127014" name="Line 59"/>
          <p:cNvSpPr>
            <a:spLocks noChangeShapeType="1"/>
          </p:cNvSpPr>
          <p:nvPr/>
        </p:nvSpPr>
        <p:spPr bwMode="auto">
          <a:xfrm flipH="1" flipV="1">
            <a:off x="2743200" y="3613150"/>
            <a:ext cx="838200" cy="1143000"/>
          </a:xfrm>
          <a:prstGeom prst="line">
            <a:avLst/>
          </a:prstGeom>
          <a:noFill/>
          <a:ln w="12700">
            <a:solidFill>
              <a:schemeClr val="tx1"/>
            </a:solidFill>
            <a:round/>
            <a:headEnd/>
            <a:tailEnd type="triangle" w="med" len="med"/>
          </a:ln>
        </p:spPr>
        <p:txBody>
          <a:bodyPr>
            <a:prstTxWarp prst="textNoShape">
              <a:avLst/>
            </a:prstTxWarp>
          </a:bodyPr>
          <a:lstStyle/>
          <a:p>
            <a:endParaRPr lang="en-US"/>
          </a:p>
        </p:txBody>
      </p:sp>
      <p:sp>
        <p:nvSpPr>
          <p:cNvPr id="127015" name="Line 60"/>
          <p:cNvSpPr>
            <a:spLocks noChangeShapeType="1"/>
          </p:cNvSpPr>
          <p:nvPr/>
        </p:nvSpPr>
        <p:spPr bwMode="auto">
          <a:xfrm flipH="1" flipV="1">
            <a:off x="2819400" y="3536950"/>
            <a:ext cx="1143000" cy="1219200"/>
          </a:xfrm>
          <a:prstGeom prst="line">
            <a:avLst/>
          </a:prstGeom>
          <a:noFill/>
          <a:ln w="12700">
            <a:solidFill>
              <a:schemeClr val="tx1"/>
            </a:solidFill>
            <a:round/>
            <a:headEnd/>
            <a:tailEnd type="triangle" w="med" len="med"/>
          </a:ln>
        </p:spPr>
        <p:txBody>
          <a:bodyPr>
            <a:prstTxWarp prst="textNoShape">
              <a:avLst/>
            </a:prstTxWarp>
          </a:bodyPr>
          <a:lstStyle/>
          <a:p>
            <a:endParaRPr lang="en-US"/>
          </a:p>
        </p:txBody>
      </p:sp>
      <p:sp>
        <p:nvSpPr>
          <p:cNvPr id="127016" name="Line 61"/>
          <p:cNvSpPr>
            <a:spLocks noChangeShapeType="1"/>
          </p:cNvSpPr>
          <p:nvPr/>
        </p:nvSpPr>
        <p:spPr bwMode="auto">
          <a:xfrm flipH="1" flipV="1">
            <a:off x="4191000" y="2241550"/>
            <a:ext cx="533400" cy="2743200"/>
          </a:xfrm>
          <a:prstGeom prst="line">
            <a:avLst/>
          </a:prstGeom>
          <a:noFill/>
          <a:ln w="12700">
            <a:solidFill>
              <a:schemeClr val="tx1"/>
            </a:solidFill>
            <a:round/>
            <a:headEnd/>
            <a:tailEnd type="triangle" w="med" len="med"/>
          </a:ln>
        </p:spPr>
        <p:txBody>
          <a:bodyPr>
            <a:prstTxWarp prst="textNoShape">
              <a:avLst/>
            </a:prstTxWarp>
          </a:bodyPr>
          <a:lstStyle/>
          <a:p>
            <a:endParaRPr lang="en-US"/>
          </a:p>
        </p:txBody>
      </p:sp>
      <p:sp>
        <p:nvSpPr>
          <p:cNvPr id="127017" name="Line 62"/>
          <p:cNvSpPr>
            <a:spLocks noChangeShapeType="1"/>
          </p:cNvSpPr>
          <p:nvPr/>
        </p:nvSpPr>
        <p:spPr bwMode="auto">
          <a:xfrm flipV="1">
            <a:off x="2743200" y="2241550"/>
            <a:ext cx="838200" cy="838200"/>
          </a:xfrm>
          <a:prstGeom prst="line">
            <a:avLst/>
          </a:prstGeom>
          <a:noFill/>
          <a:ln w="38100">
            <a:solidFill>
              <a:schemeClr val="tx1"/>
            </a:solidFill>
            <a:round/>
            <a:headEnd/>
            <a:tailEnd type="triangle" w="med" len="med"/>
          </a:ln>
        </p:spPr>
        <p:txBody>
          <a:bodyPr>
            <a:prstTxWarp prst="textNoShape">
              <a:avLst/>
            </a:prstTxWarp>
          </a:bodyPr>
          <a:lstStyle/>
          <a:p>
            <a:endParaRPr lang="en-US"/>
          </a:p>
        </p:txBody>
      </p:sp>
      <p:sp>
        <p:nvSpPr>
          <p:cNvPr id="127018" name="Line 63"/>
          <p:cNvSpPr>
            <a:spLocks noChangeShapeType="1"/>
          </p:cNvSpPr>
          <p:nvPr/>
        </p:nvSpPr>
        <p:spPr bwMode="auto">
          <a:xfrm flipV="1">
            <a:off x="5638800" y="3841750"/>
            <a:ext cx="838200" cy="990600"/>
          </a:xfrm>
          <a:prstGeom prst="line">
            <a:avLst/>
          </a:prstGeom>
          <a:noFill/>
          <a:ln w="12700">
            <a:solidFill>
              <a:schemeClr val="tx1"/>
            </a:solidFill>
            <a:round/>
            <a:headEnd/>
            <a:tailEnd type="triangle" w="med" len="med"/>
          </a:ln>
        </p:spPr>
        <p:txBody>
          <a:bodyPr>
            <a:prstTxWarp prst="textNoShape">
              <a:avLst/>
            </a:prstTxWarp>
          </a:bodyPr>
          <a:lstStyle/>
          <a:p>
            <a:endParaRPr lang="en-US"/>
          </a:p>
        </p:txBody>
      </p:sp>
      <p:sp>
        <p:nvSpPr>
          <p:cNvPr id="127019" name="Line 64"/>
          <p:cNvSpPr>
            <a:spLocks noChangeShapeType="1"/>
          </p:cNvSpPr>
          <p:nvPr/>
        </p:nvSpPr>
        <p:spPr bwMode="auto">
          <a:xfrm flipV="1">
            <a:off x="6172200" y="3917950"/>
            <a:ext cx="381000" cy="1143000"/>
          </a:xfrm>
          <a:prstGeom prst="line">
            <a:avLst/>
          </a:prstGeom>
          <a:noFill/>
          <a:ln w="12700">
            <a:solidFill>
              <a:schemeClr val="tx1"/>
            </a:solidFill>
            <a:round/>
            <a:headEnd/>
            <a:tailEnd type="triangle" w="med" len="med"/>
          </a:ln>
        </p:spPr>
        <p:txBody>
          <a:bodyPr>
            <a:prstTxWarp prst="textNoShape">
              <a:avLst/>
            </a:prstTxWarp>
          </a:bodyPr>
          <a:lstStyle/>
          <a:p>
            <a:endParaRPr lang="en-US"/>
          </a:p>
        </p:txBody>
      </p:sp>
      <p:sp>
        <p:nvSpPr>
          <p:cNvPr id="127020" name="Line 65"/>
          <p:cNvSpPr>
            <a:spLocks noChangeShapeType="1"/>
          </p:cNvSpPr>
          <p:nvPr/>
        </p:nvSpPr>
        <p:spPr bwMode="auto">
          <a:xfrm flipV="1">
            <a:off x="6705600" y="3994150"/>
            <a:ext cx="76200" cy="838200"/>
          </a:xfrm>
          <a:prstGeom prst="line">
            <a:avLst/>
          </a:prstGeom>
          <a:noFill/>
          <a:ln w="12700">
            <a:solidFill>
              <a:schemeClr val="tx1"/>
            </a:solidFill>
            <a:round/>
            <a:headEnd/>
            <a:tailEnd type="triangle" w="med" len="med"/>
          </a:ln>
        </p:spPr>
        <p:txBody>
          <a:bodyPr>
            <a:prstTxWarp prst="textNoShape">
              <a:avLst/>
            </a:prstTxWarp>
          </a:bodyPr>
          <a:lstStyle/>
          <a:p>
            <a:endParaRPr lang="en-US"/>
          </a:p>
        </p:txBody>
      </p:sp>
      <p:sp>
        <p:nvSpPr>
          <p:cNvPr id="127021" name="Line 66"/>
          <p:cNvSpPr>
            <a:spLocks noChangeShapeType="1"/>
          </p:cNvSpPr>
          <p:nvPr/>
        </p:nvSpPr>
        <p:spPr bwMode="auto">
          <a:xfrm flipH="1" flipV="1">
            <a:off x="7086600" y="3994150"/>
            <a:ext cx="533400" cy="1143000"/>
          </a:xfrm>
          <a:prstGeom prst="line">
            <a:avLst/>
          </a:prstGeom>
          <a:noFill/>
          <a:ln w="12700">
            <a:solidFill>
              <a:schemeClr val="tx1"/>
            </a:solidFill>
            <a:round/>
            <a:headEnd/>
            <a:tailEnd type="triangle" w="med" len="med"/>
          </a:ln>
        </p:spPr>
        <p:txBody>
          <a:bodyPr>
            <a:prstTxWarp prst="textNoShape">
              <a:avLst/>
            </a:prstTxWarp>
          </a:bodyPr>
          <a:lstStyle/>
          <a:p>
            <a:endParaRPr lang="en-US"/>
          </a:p>
        </p:txBody>
      </p:sp>
      <p:sp>
        <p:nvSpPr>
          <p:cNvPr id="127022" name="Line 67"/>
          <p:cNvSpPr>
            <a:spLocks noChangeShapeType="1"/>
          </p:cNvSpPr>
          <p:nvPr/>
        </p:nvSpPr>
        <p:spPr bwMode="auto">
          <a:xfrm flipH="1" flipV="1">
            <a:off x="7467600" y="3886200"/>
            <a:ext cx="1143000" cy="1187450"/>
          </a:xfrm>
          <a:prstGeom prst="line">
            <a:avLst/>
          </a:prstGeom>
          <a:noFill/>
          <a:ln w="12700">
            <a:solidFill>
              <a:schemeClr val="tx1"/>
            </a:solidFill>
            <a:round/>
            <a:headEnd/>
            <a:tailEnd type="triangle" w="med" len="med"/>
          </a:ln>
        </p:spPr>
        <p:txBody>
          <a:bodyPr>
            <a:prstTxWarp prst="textNoShape">
              <a:avLst/>
            </a:prstTxWarp>
          </a:bodyPr>
          <a:lstStyle/>
          <a:p>
            <a:endParaRPr lang="en-US"/>
          </a:p>
        </p:txBody>
      </p:sp>
      <p:sp>
        <p:nvSpPr>
          <p:cNvPr id="127023" name="Line 68"/>
          <p:cNvSpPr>
            <a:spLocks noChangeShapeType="1"/>
          </p:cNvSpPr>
          <p:nvPr/>
        </p:nvSpPr>
        <p:spPr bwMode="auto">
          <a:xfrm flipH="1" flipV="1">
            <a:off x="4724400" y="2241550"/>
            <a:ext cx="1828800" cy="1295400"/>
          </a:xfrm>
          <a:prstGeom prst="line">
            <a:avLst/>
          </a:prstGeom>
          <a:noFill/>
          <a:ln w="38100">
            <a:solidFill>
              <a:schemeClr val="tx1"/>
            </a:solidFill>
            <a:round/>
            <a:headEnd/>
            <a:tailEnd type="triangle" w="med" len="med"/>
          </a:ln>
        </p:spPr>
        <p:txBody>
          <a:bodyPr>
            <a:prstTxWarp prst="textNoShape">
              <a:avLst/>
            </a:prstTxWarp>
          </a:bodyPr>
          <a:lstStyle/>
          <a:p>
            <a:endParaRPr lang="en-US"/>
          </a:p>
        </p:txBody>
      </p:sp>
      <p:sp>
        <p:nvSpPr>
          <p:cNvPr id="127024" name="Line 69"/>
          <p:cNvSpPr>
            <a:spLocks noChangeShapeType="1"/>
          </p:cNvSpPr>
          <p:nvPr/>
        </p:nvSpPr>
        <p:spPr bwMode="auto">
          <a:xfrm flipH="1" flipV="1">
            <a:off x="1066800" y="2851150"/>
            <a:ext cx="838200" cy="381000"/>
          </a:xfrm>
          <a:prstGeom prst="line">
            <a:avLst/>
          </a:prstGeom>
          <a:noFill/>
          <a:ln w="28575">
            <a:solidFill>
              <a:schemeClr val="tx1"/>
            </a:solidFill>
            <a:round/>
            <a:headEnd/>
            <a:tailEnd type="triangle" w="med" len="med"/>
          </a:ln>
        </p:spPr>
        <p:txBody>
          <a:bodyPr>
            <a:prstTxWarp prst="textNoShape">
              <a:avLst/>
            </a:prstTxWarp>
          </a:bodyPr>
          <a:lstStyle/>
          <a:p>
            <a:endParaRPr lang="en-US"/>
          </a:p>
        </p:txBody>
      </p:sp>
      <p:sp>
        <p:nvSpPr>
          <p:cNvPr id="127025" name="Line 70"/>
          <p:cNvSpPr>
            <a:spLocks noChangeShapeType="1"/>
          </p:cNvSpPr>
          <p:nvPr/>
        </p:nvSpPr>
        <p:spPr bwMode="auto">
          <a:xfrm>
            <a:off x="4800600" y="2089150"/>
            <a:ext cx="1295400" cy="196850"/>
          </a:xfrm>
          <a:prstGeom prst="line">
            <a:avLst/>
          </a:prstGeom>
          <a:noFill/>
          <a:ln w="38100">
            <a:solidFill>
              <a:schemeClr val="tx1"/>
            </a:solidFill>
            <a:round/>
            <a:headEnd type="triangle" w="med" len="med"/>
            <a:tailEnd type="triangle" w="med" len="med"/>
          </a:ln>
        </p:spPr>
        <p:txBody>
          <a:bodyPr>
            <a:prstTxWarp prst="textNoShape">
              <a:avLst/>
            </a:prstTxWarp>
          </a:bodyPr>
          <a:lstStyle/>
          <a:p>
            <a:endParaRPr lang="en-US"/>
          </a:p>
        </p:txBody>
      </p:sp>
      <p:sp>
        <p:nvSpPr>
          <p:cNvPr id="127026" name="Line 71"/>
          <p:cNvSpPr>
            <a:spLocks noChangeShapeType="1"/>
          </p:cNvSpPr>
          <p:nvPr/>
        </p:nvSpPr>
        <p:spPr bwMode="auto">
          <a:xfrm>
            <a:off x="4800600" y="1327150"/>
            <a:ext cx="1524000" cy="0"/>
          </a:xfrm>
          <a:prstGeom prst="line">
            <a:avLst/>
          </a:prstGeom>
          <a:noFill/>
          <a:ln w="38100">
            <a:solidFill>
              <a:schemeClr val="tx1"/>
            </a:solidFill>
            <a:round/>
            <a:headEnd type="triangle" w="med" len="med"/>
            <a:tailEnd type="triangle" w="med" len="med"/>
          </a:ln>
        </p:spPr>
        <p:txBody>
          <a:bodyPr>
            <a:prstTxWarp prst="textNoShape">
              <a:avLst/>
            </a:prstTxWarp>
          </a:bodyPr>
          <a:lstStyle/>
          <a:p>
            <a:endParaRPr lang="en-US"/>
          </a:p>
        </p:txBody>
      </p:sp>
      <p:sp>
        <p:nvSpPr>
          <p:cNvPr id="127027" name="Line 72"/>
          <p:cNvSpPr>
            <a:spLocks noChangeShapeType="1"/>
          </p:cNvSpPr>
          <p:nvPr/>
        </p:nvSpPr>
        <p:spPr bwMode="auto">
          <a:xfrm flipH="1">
            <a:off x="2209800" y="1631950"/>
            <a:ext cx="1143000" cy="0"/>
          </a:xfrm>
          <a:prstGeom prst="line">
            <a:avLst/>
          </a:prstGeom>
          <a:noFill/>
          <a:ln w="76200">
            <a:solidFill>
              <a:schemeClr val="tx1"/>
            </a:solidFill>
            <a:round/>
            <a:headEnd type="triangle" w="med" len="med"/>
            <a:tailEnd type="triangle" w="med" len="med"/>
          </a:ln>
        </p:spPr>
        <p:txBody>
          <a:bodyPr>
            <a:prstTxWarp prst="textNoShape">
              <a:avLst/>
            </a:prstTxWarp>
          </a:bodyPr>
          <a:lstStyle/>
          <a:p>
            <a:endParaRPr lang="en-US"/>
          </a:p>
        </p:txBody>
      </p:sp>
      <p:sp>
        <p:nvSpPr>
          <p:cNvPr id="127028" name="Text Box 73"/>
          <p:cNvSpPr txBox="1">
            <a:spLocks noChangeArrowheads="1"/>
          </p:cNvSpPr>
          <p:nvPr/>
        </p:nvSpPr>
        <p:spPr bwMode="auto">
          <a:xfrm>
            <a:off x="533400" y="1555750"/>
            <a:ext cx="1600200" cy="366713"/>
          </a:xfrm>
          <a:prstGeom prst="rect">
            <a:avLst/>
          </a:prstGeom>
          <a:noFill/>
          <a:ln w="12700">
            <a:noFill/>
            <a:miter lim="800000"/>
            <a:headEnd/>
            <a:tailEnd/>
          </a:ln>
        </p:spPr>
        <p:txBody>
          <a:bodyPr>
            <a:prstTxWarp prst="textNoShape">
              <a:avLst/>
            </a:prstTxWarp>
            <a:spAutoFit/>
          </a:bodyPr>
          <a:lstStyle/>
          <a:p>
            <a:pPr>
              <a:lnSpc>
                <a:spcPct val="100000"/>
              </a:lnSpc>
              <a:spcBef>
                <a:spcPct val="50000"/>
              </a:spcBef>
              <a:spcAft>
                <a:spcPct val="0"/>
              </a:spcAft>
              <a:buClrTx/>
            </a:pPr>
            <a:r>
              <a:rPr lang="en-US" b="0"/>
              <a:t>Event DB</a:t>
            </a:r>
          </a:p>
        </p:txBody>
      </p:sp>
      <p:sp>
        <p:nvSpPr>
          <p:cNvPr id="127029" name="Text Box 74"/>
          <p:cNvSpPr txBox="1">
            <a:spLocks noChangeArrowheads="1"/>
          </p:cNvSpPr>
          <p:nvPr/>
        </p:nvSpPr>
        <p:spPr bwMode="auto">
          <a:xfrm>
            <a:off x="3352800" y="1250950"/>
            <a:ext cx="1447800" cy="915988"/>
          </a:xfrm>
          <a:prstGeom prst="rect">
            <a:avLst/>
          </a:prstGeom>
          <a:noFill/>
          <a:ln w="12700">
            <a:noFill/>
            <a:miter lim="800000"/>
            <a:headEnd/>
            <a:tailEnd/>
          </a:ln>
        </p:spPr>
        <p:txBody>
          <a:bodyPr>
            <a:prstTxWarp prst="textNoShape">
              <a:avLst/>
            </a:prstTxWarp>
            <a:spAutoFit/>
          </a:bodyPr>
          <a:lstStyle/>
          <a:p>
            <a:pPr>
              <a:lnSpc>
                <a:spcPct val="100000"/>
              </a:lnSpc>
              <a:spcBef>
                <a:spcPct val="50000"/>
              </a:spcBef>
              <a:spcAft>
                <a:spcPct val="0"/>
              </a:spcAft>
              <a:buClrTx/>
            </a:pPr>
            <a:r>
              <a:rPr lang="en-US" b="0"/>
              <a:t>Manager &amp; Correlation Engine</a:t>
            </a:r>
          </a:p>
        </p:txBody>
      </p:sp>
      <p:sp>
        <p:nvSpPr>
          <p:cNvPr id="127030" name="Text Box 75"/>
          <p:cNvSpPr txBox="1">
            <a:spLocks noChangeArrowheads="1"/>
          </p:cNvSpPr>
          <p:nvPr/>
        </p:nvSpPr>
        <p:spPr bwMode="auto">
          <a:xfrm>
            <a:off x="6781800" y="2241550"/>
            <a:ext cx="990600" cy="517525"/>
          </a:xfrm>
          <a:prstGeom prst="rect">
            <a:avLst/>
          </a:prstGeom>
          <a:noFill/>
          <a:ln w="12700">
            <a:noFill/>
            <a:miter lim="800000"/>
            <a:headEnd/>
            <a:tailEnd/>
          </a:ln>
        </p:spPr>
        <p:txBody>
          <a:bodyPr>
            <a:prstTxWarp prst="textNoShape">
              <a:avLst/>
            </a:prstTxWarp>
            <a:spAutoFit/>
          </a:bodyPr>
          <a:lstStyle/>
          <a:p>
            <a:pPr>
              <a:lnSpc>
                <a:spcPct val="100000"/>
              </a:lnSpc>
              <a:spcBef>
                <a:spcPct val="50000"/>
              </a:spcBef>
              <a:spcAft>
                <a:spcPct val="0"/>
              </a:spcAft>
              <a:buClrTx/>
            </a:pPr>
            <a:r>
              <a:rPr lang="en-US" sz="1400" b="0"/>
              <a:t>Remote Site</a:t>
            </a:r>
          </a:p>
        </p:txBody>
      </p:sp>
      <p:graphicFrame>
        <p:nvGraphicFramePr>
          <p:cNvPr id="126981" name="Object 76"/>
          <p:cNvGraphicFramePr>
            <a:graphicFrameLocks noChangeAspect="1"/>
          </p:cNvGraphicFramePr>
          <p:nvPr/>
        </p:nvGraphicFramePr>
        <p:xfrm>
          <a:off x="6172200" y="1098550"/>
          <a:ext cx="665163" cy="739775"/>
        </p:xfrm>
        <a:graphic>
          <a:graphicData uri="http://schemas.openxmlformats.org/presentationml/2006/ole">
            <mc:AlternateContent xmlns:mc="http://schemas.openxmlformats.org/markup-compatibility/2006">
              <mc:Choice xmlns:v="urn:schemas-microsoft-com:vml" Requires="v">
                <p:oleObj spid="_x0000_s138286" name="Visio" r:id="rId9" imgW="733737" imgH="816429" progId="Visio.Drawing.11">
                  <p:embed/>
                </p:oleObj>
              </mc:Choice>
              <mc:Fallback>
                <p:oleObj name="Visio" r:id="rId9" imgW="733737" imgH="816429" progId="Visio.Drawing.11">
                  <p:embed/>
                  <p:pic>
                    <p:nvPicPr>
                      <p:cNvPr id="0" name="Object 76"/>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6172200" y="1098550"/>
                        <a:ext cx="665163" cy="739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oleObj>
              </mc:Fallback>
            </mc:AlternateContent>
          </a:graphicData>
        </a:graphic>
      </p:graphicFrame>
      <p:graphicFrame>
        <p:nvGraphicFramePr>
          <p:cNvPr id="126982" name="Object 77"/>
          <p:cNvGraphicFramePr>
            <a:graphicFrameLocks noGrp="1" noChangeAspect="1"/>
          </p:cNvGraphicFramePr>
          <p:nvPr>
            <p:ph sz="quarter" idx="4"/>
          </p:nvPr>
        </p:nvGraphicFramePr>
        <p:xfrm>
          <a:off x="7924800" y="1479550"/>
          <a:ext cx="914400" cy="773113"/>
        </p:xfrm>
        <a:graphic>
          <a:graphicData uri="http://schemas.openxmlformats.org/presentationml/2006/ole">
            <mc:AlternateContent xmlns:mc="http://schemas.openxmlformats.org/markup-compatibility/2006">
              <mc:Choice xmlns:v="urn:schemas-microsoft-com:vml" Requires="v">
                <p:oleObj spid="_x0000_s138287" name="Visio" r:id="rId11" imgW="965385" imgH="816429" progId="Visio.Drawing.11">
                  <p:embed/>
                </p:oleObj>
              </mc:Choice>
              <mc:Fallback>
                <p:oleObj name="Visio" r:id="rId11" imgW="965385" imgH="816429" progId="Visio.Drawing.11">
                  <p:embed/>
                  <p:pic>
                    <p:nvPicPr>
                      <p:cNvPr id="0" name="Object 77"/>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7924800" y="1479550"/>
                        <a:ext cx="914400" cy="773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oleObj>
              </mc:Fallback>
            </mc:AlternateContent>
          </a:graphicData>
        </a:graphic>
      </p:graphicFrame>
      <p:sp>
        <p:nvSpPr>
          <p:cNvPr id="127031" name="Line 78"/>
          <p:cNvSpPr>
            <a:spLocks noChangeShapeType="1"/>
          </p:cNvSpPr>
          <p:nvPr/>
        </p:nvSpPr>
        <p:spPr bwMode="auto">
          <a:xfrm>
            <a:off x="4800600" y="1860550"/>
            <a:ext cx="3352800" cy="0"/>
          </a:xfrm>
          <a:prstGeom prst="line">
            <a:avLst/>
          </a:prstGeom>
          <a:noFill/>
          <a:ln w="38100">
            <a:solidFill>
              <a:schemeClr val="tx1"/>
            </a:solidFill>
            <a:round/>
            <a:headEnd type="triangle" w="med" len="med"/>
            <a:tailEnd type="triangle" w="med" len="med"/>
          </a:ln>
        </p:spPr>
        <p:txBody>
          <a:bodyPr>
            <a:prstTxWarp prst="textNoShape">
              <a:avLst/>
            </a:prstTxWarp>
          </a:bodyPr>
          <a:lstStyle/>
          <a:p>
            <a:endParaRPr lang="en-US"/>
          </a:p>
        </p:txBody>
      </p:sp>
    </p:spTree>
  </p:cSld>
  <p:clrMapOvr>
    <a:masterClrMapping/>
  </p:clrMapOvr>
  <p:timing>
    <p:tnLst>
      <p:par>
        <p:cTn xmlns:p14="http://schemas.microsoft.com/office/powerpoint/2010/mai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003" name="Rectangle 2"/>
          <p:cNvSpPr>
            <a:spLocks noGrp="1" noChangeArrowheads="1"/>
          </p:cNvSpPr>
          <p:nvPr>
            <p:ph type="title"/>
          </p:nvPr>
        </p:nvSpPr>
        <p:spPr/>
        <p:txBody>
          <a:bodyPr/>
          <a:lstStyle/>
          <a:p>
            <a:r>
              <a:rPr lang="en-US"/>
              <a:t>Near-Realtime Intrusion Detection:</a:t>
            </a:r>
            <a:br>
              <a:rPr lang="en-US"/>
            </a:br>
            <a:r>
              <a:rPr lang="en-US"/>
              <a:t>Not a One-Device Job Any More…</a:t>
            </a:r>
          </a:p>
        </p:txBody>
      </p:sp>
      <p:pic>
        <p:nvPicPr>
          <p:cNvPr id="128004" name="Picture 3"/>
          <p:cNvPicPr>
            <a:picLocks noChangeAspect="1" noChangeArrowheads="1"/>
          </p:cNvPicPr>
          <p:nvPr/>
        </p:nvPicPr>
        <p:blipFill>
          <a:blip r:embed="rId3"/>
          <a:srcRect/>
          <a:stretch>
            <a:fillRect/>
          </a:stretch>
        </p:blipFill>
        <p:spPr bwMode="auto">
          <a:xfrm>
            <a:off x="615950" y="1393825"/>
            <a:ext cx="8027988" cy="4797425"/>
          </a:xfrm>
          <a:prstGeom prst="rect">
            <a:avLst/>
          </a:prstGeom>
          <a:noFill/>
          <a:ln w="12700">
            <a:noFill/>
            <a:miter lim="800000"/>
            <a:headEnd/>
            <a:tailEnd/>
          </a:ln>
        </p:spPr>
      </p:pic>
    </p:spTree>
  </p:cSld>
  <p:clrMapOvr>
    <a:masterClrMapping/>
  </p:clrMapOvr>
  <p:timing>
    <p:tnLst>
      <p:par>
        <p:cTn xmlns:p14="http://schemas.microsoft.com/office/powerpoint/2010/mai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30051" name="Rectangle 2"/>
          <p:cNvSpPr>
            <a:spLocks noChangeArrowheads="1"/>
          </p:cNvSpPr>
          <p:nvPr/>
        </p:nvSpPr>
        <p:spPr bwMode="auto">
          <a:xfrm>
            <a:off x="117475" y="5964238"/>
            <a:ext cx="1343025" cy="806450"/>
          </a:xfrm>
          <a:prstGeom prst="rect">
            <a:avLst/>
          </a:prstGeom>
          <a:solidFill>
            <a:schemeClr val="bg1"/>
          </a:solidFill>
          <a:ln w="12700">
            <a:noFill/>
            <a:miter lim="800000"/>
            <a:headEnd/>
            <a:tailEnd/>
          </a:ln>
        </p:spPr>
        <p:txBody>
          <a:bodyPr wrap="none" anchor="ctr">
            <a:prstTxWarp prst="textNoShape">
              <a:avLst/>
            </a:prstTxWarp>
          </a:bodyPr>
          <a:lstStyle/>
          <a:p>
            <a:endParaRPr lang="en-US"/>
          </a:p>
        </p:txBody>
      </p:sp>
      <p:pic>
        <p:nvPicPr>
          <p:cNvPr id="130052" name="Picture 3"/>
          <p:cNvPicPr>
            <a:picLocks noChangeAspect="1" noChangeArrowheads="1"/>
          </p:cNvPicPr>
          <p:nvPr/>
        </p:nvPicPr>
        <p:blipFill>
          <a:blip r:embed="rId3"/>
          <a:srcRect/>
          <a:stretch>
            <a:fillRect/>
          </a:stretch>
        </p:blipFill>
        <p:spPr bwMode="auto">
          <a:xfrm>
            <a:off x="117475" y="165100"/>
            <a:ext cx="2406650" cy="6567488"/>
          </a:xfrm>
          <a:prstGeom prst="rect">
            <a:avLst/>
          </a:prstGeom>
          <a:noFill/>
          <a:ln w="12700">
            <a:noFill/>
            <a:miter lim="800000"/>
            <a:headEnd/>
            <a:tailEnd/>
          </a:ln>
        </p:spPr>
      </p:pic>
      <p:sp>
        <p:nvSpPr>
          <p:cNvPr id="130053" name="Rectangle 4"/>
          <p:cNvSpPr>
            <a:spLocks noGrp="1" noChangeArrowheads="1"/>
          </p:cNvSpPr>
          <p:nvPr>
            <p:ph type="title"/>
          </p:nvPr>
        </p:nvSpPr>
        <p:spPr>
          <a:xfrm>
            <a:off x="3189288" y="381000"/>
            <a:ext cx="5722937" cy="533400"/>
          </a:xfrm>
        </p:spPr>
        <p:txBody>
          <a:bodyPr/>
          <a:lstStyle/>
          <a:p>
            <a:r>
              <a:rPr lang="en-US"/>
              <a:t>Seen This Picture Before?</a:t>
            </a:r>
          </a:p>
        </p:txBody>
      </p:sp>
      <p:sp>
        <p:nvSpPr>
          <p:cNvPr id="30725" name="Rectangle 5"/>
          <p:cNvSpPr>
            <a:spLocks noChangeArrowheads="1"/>
          </p:cNvSpPr>
          <p:nvPr/>
        </p:nvSpPr>
        <p:spPr bwMode="auto">
          <a:xfrm>
            <a:off x="2190750" y="857250"/>
            <a:ext cx="768350" cy="306388"/>
          </a:xfrm>
          <a:prstGeom prst="rect">
            <a:avLst/>
          </a:prstGeom>
          <a:noFill/>
          <a:ln w="12700">
            <a:noFill/>
            <a:miter lim="800000"/>
            <a:headEnd/>
            <a:tailEnd/>
          </a:ln>
        </p:spPr>
        <p:txBody>
          <a:bodyPr wrap="none" anchor="ctr">
            <a:prstTxWarp prst="textNoShape">
              <a:avLst/>
            </a:prstTxWarp>
          </a:bodyPr>
          <a:lstStyle/>
          <a:p>
            <a:pPr>
              <a:lnSpc>
                <a:spcPct val="100000"/>
              </a:lnSpc>
              <a:spcAft>
                <a:spcPct val="0"/>
              </a:spcAft>
            </a:pPr>
            <a:r>
              <a:rPr lang="en-US" sz="1600">
                <a:solidFill>
                  <a:srgbClr val="990000"/>
                </a:solidFill>
              </a:rPr>
              <a:t>$20k</a:t>
            </a:r>
            <a:endParaRPr lang="en-US" sz="1600" b="0">
              <a:solidFill>
                <a:srgbClr val="990000"/>
              </a:solidFill>
            </a:endParaRPr>
          </a:p>
        </p:txBody>
      </p:sp>
      <p:sp>
        <p:nvSpPr>
          <p:cNvPr id="30726" name="Rectangle 6"/>
          <p:cNvSpPr>
            <a:spLocks noChangeArrowheads="1"/>
          </p:cNvSpPr>
          <p:nvPr/>
        </p:nvSpPr>
        <p:spPr bwMode="auto">
          <a:xfrm>
            <a:off x="1844675" y="1355725"/>
            <a:ext cx="768350" cy="306388"/>
          </a:xfrm>
          <a:prstGeom prst="rect">
            <a:avLst/>
          </a:prstGeom>
          <a:noFill/>
          <a:ln w="12700">
            <a:noFill/>
            <a:miter lim="800000"/>
            <a:headEnd/>
            <a:tailEnd/>
          </a:ln>
        </p:spPr>
        <p:txBody>
          <a:bodyPr wrap="none" anchor="ctr">
            <a:prstTxWarp prst="textNoShape">
              <a:avLst/>
            </a:prstTxWarp>
          </a:bodyPr>
          <a:lstStyle/>
          <a:p>
            <a:pPr>
              <a:lnSpc>
                <a:spcPct val="100000"/>
              </a:lnSpc>
              <a:spcAft>
                <a:spcPct val="0"/>
              </a:spcAft>
            </a:pPr>
            <a:r>
              <a:rPr lang="en-US" sz="1600">
                <a:solidFill>
                  <a:srgbClr val="990000"/>
                </a:solidFill>
              </a:rPr>
              <a:t>$5k</a:t>
            </a:r>
            <a:endParaRPr lang="en-US" sz="1600" b="0">
              <a:solidFill>
                <a:srgbClr val="990000"/>
              </a:solidFill>
            </a:endParaRPr>
          </a:p>
        </p:txBody>
      </p:sp>
      <p:sp>
        <p:nvSpPr>
          <p:cNvPr id="30727" name="Rectangle 7"/>
          <p:cNvSpPr>
            <a:spLocks noChangeArrowheads="1"/>
          </p:cNvSpPr>
          <p:nvPr/>
        </p:nvSpPr>
        <p:spPr bwMode="auto">
          <a:xfrm>
            <a:off x="2382838" y="1816100"/>
            <a:ext cx="768350" cy="306388"/>
          </a:xfrm>
          <a:prstGeom prst="rect">
            <a:avLst/>
          </a:prstGeom>
          <a:noFill/>
          <a:ln w="12700">
            <a:noFill/>
            <a:miter lim="800000"/>
            <a:headEnd/>
            <a:tailEnd/>
          </a:ln>
        </p:spPr>
        <p:txBody>
          <a:bodyPr wrap="none" anchor="ctr">
            <a:prstTxWarp prst="textNoShape">
              <a:avLst/>
            </a:prstTxWarp>
          </a:bodyPr>
          <a:lstStyle/>
          <a:p>
            <a:pPr>
              <a:lnSpc>
                <a:spcPct val="100000"/>
              </a:lnSpc>
              <a:spcAft>
                <a:spcPct val="0"/>
              </a:spcAft>
            </a:pPr>
            <a:r>
              <a:rPr lang="en-US" sz="1600">
                <a:solidFill>
                  <a:srgbClr val="990000"/>
                </a:solidFill>
              </a:rPr>
              <a:t>$75k</a:t>
            </a:r>
            <a:endParaRPr lang="en-US" sz="1600" b="0">
              <a:solidFill>
                <a:srgbClr val="990000"/>
              </a:solidFill>
            </a:endParaRPr>
          </a:p>
        </p:txBody>
      </p:sp>
      <p:sp>
        <p:nvSpPr>
          <p:cNvPr id="30728" name="Rectangle 8"/>
          <p:cNvSpPr>
            <a:spLocks noChangeArrowheads="1"/>
          </p:cNvSpPr>
          <p:nvPr/>
        </p:nvSpPr>
        <p:spPr bwMode="auto">
          <a:xfrm>
            <a:off x="1844675" y="2316163"/>
            <a:ext cx="768350" cy="306387"/>
          </a:xfrm>
          <a:prstGeom prst="rect">
            <a:avLst/>
          </a:prstGeom>
          <a:noFill/>
          <a:ln w="12700">
            <a:noFill/>
            <a:miter lim="800000"/>
            <a:headEnd/>
            <a:tailEnd/>
          </a:ln>
        </p:spPr>
        <p:txBody>
          <a:bodyPr wrap="none" anchor="ctr">
            <a:prstTxWarp prst="textNoShape">
              <a:avLst/>
            </a:prstTxWarp>
          </a:bodyPr>
          <a:lstStyle/>
          <a:p>
            <a:pPr>
              <a:lnSpc>
                <a:spcPct val="100000"/>
              </a:lnSpc>
              <a:spcAft>
                <a:spcPct val="0"/>
              </a:spcAft>
            </a:pPr>
            <a:r>
              <a:rPr lang="en-US" sz="1600">
                <a:solidFill>
                  <a:srgbClr val="990000"/>
                </a:solidFill>
              </a:rPr>
              <a:t>$5k</a:t>
            </a:r>
            <a:endParaRPr lang="en-US" sz="1600" b="0">
              <a:solidFill>
                <a:srgbClr val="990000"/>
              </a:solidFill>
            </a:endParaRPr>
          </a:p>
        </p:txBody>
      </p:sp>
      <p:sp>
        <p:nvSpPr>
          <p:cNvPr id="30729" name="Rectangle 9"/>
          <p:cNvSpPr>
            <a:spLocks noChangeArrowheads="1"/>
          </p:cNvSpPr>
          <p:nvPr/>
        </p:nvSpPr>
        <p:spPr bwMode="auto">
          <a:xfrm>
            <a:off x="1384300" y="2700338"/>
            <a:ext cx="768350" cy="306387"/>
          </a:xfrm>
          <a:prstGeom prst="rect">
            <a:avLst/>
          </a:prstGeom>
          <a:noFill/>
          <a:ln w="12700">
            <a:noFill/>
            <a:miter lim="800000"/>
            <a:headEnd/>
            <a:tailEnd/>
          </a:ln>
        </p:spPr>
        <p:txBody>
          <a:bodyPr wrap="none" anchor="ctr">
            <a:prstTxWarp prst="textNoShape">
              <a:avLst/>
            </a:prstTxWarp>
          </a:bodyPr>
          <a:lstStyle/>
          <a:p>
            <a:pPr>
              <a:lnSpc>
                <a:spcPct val="100000"/>
              </a:lnSpc>
              <a:spcAft>
                <a:spcPct val="0"/>
              </a:spcAft>
            </a:pPr>
            <a:r>
              <a:rPr lang="en-US" sz="1600">
                <a:solidFill>
                  <a:srgbClr val="990000"/>
                </a:solidFill>
              </a:rPr>
              <a:t>$75k</a:t>
            </a:r>
            <a:endParaRPr lang="en-US" sz="1600" b="0">
              <a:solidFill>
                <a:srgbClr val="990000"/>
              </a:solidFill>
            </a:endParaRPr>
          </a:p>
        </p:txBody>
      </p:sp>
      <p:sp>
        <p:nvSpPr>
          <p:cNvPr id="30730" name="Rectangle 10"/>
          <p:cNvSpPr>
            <a:spLocks noChangeArrowheads="1"/>
          </p:cNvSpPr>
          <p:nvPr/>
        </p:nvSpPr>
        <p:spPr bwMode="auto">
          <a:xfrm>
            <a:off x="1922463" y="3314700"/>
            <a:ext cx="768350" cy="306388"/>
          </a:xfrm>
          <a:prstGeom prst="rect">
            <a:avLst/>
          </a:prstGeom>
          <a:noFill/>
          <a:ln w="12700">
            <a:noFill/>
            <a:miter lim="800000"/>
            <a:headEnd/>
            <a:tailEnd/>
          </a:ln>
        </p:spPr>
        <p:txBody>
          <a:bodyPr wrap="none" anchor="ctr">
            <a:prstTxWarp prst="textNoShape">
              <a:avLst/>
            </a:prstTxWarp>
          </a:bodyPr>
          <a:lstStyle/>
          <a:p>
            <a:pPr>
              <a:lnSpc>
                <a:spcPct val="100000"/>
              </a:lnSpc>
              <a:spcAft>
                <a:spcPct val="0"/>
              </a:spcAft>
            </a:pPr>
            <a:r>
              <a:rPr lang="en-US" sz="1600">
                <a:solidFill>
                  <a:srgbClr val="990000"/>
                </a:solidFill>
              </a:rPr>
              <a:t>$50k</a:t>
            </a:r>
            <a:endParaRPr lang="en-US" sz="1600" b="0">
              <a:solidFill>
                <a:srgbClr val="990000"/>
              </a:solidFill>
            </a:endParaRPr>
          </a:p>
        </p:txBody>
      </p:sp>
      <p:sp>
        <p:nvSpPr>
          <p:cNvPr id="30731" name="Rectangle 11"/>
          <p:cNvSpPr>
            <a:spLocks noChangeArrowheads="1"/>
          </p:cNvSpPr>
          <p:nvPr/>
        </p:nvSpPr>
        <p:spPr bwMode="auto">
          <a:xfrm>
            <a:off x="2228850" y="3890963"/>
            <a:ext cx="768350" cy="306387"/>
          </a:xfrm>
          <a:prstGeom prst="rect">
            <a:avLst/>
          </a:prstGeom>
          <a:noFill/>
          <a:ln w="12700">
            <a:noFill/>
            <a:miter lim="800000"/>
            <a:headEnd/>
            <a:tailEnd/>
          </a:ln>
        </p:spPr>
        <p:txBody>
          <a:bodyPr wrap="none" anchor="ctr">
            <a:prstTxWarp prst="textNoShape">
              <a:avLst/>
            </a:prstTxWarp>
          </a:bodyPr>
          <a:lstStyle/>
          <a:p>
            <a:pPr>
              <a:lnSpc>
                <a:spcPct val="100000"/>
              </a:lnSpc>
              <a:spcAft>
                <a:spcPct val="0"/>
              </a:spcAft>
            </a:pPr>
            <a:r>
              <a:rPr lang="en-US" sz="1600">
                <a:solidFill>
                  <a:srgbClr val="990000"/>
                </a:solidFill>
              </a:rPr>
              <a:t>$200k</a:t>
            </a:r>
            <a:endParaRPr lang="en-US" sz="1600" b="0">
              <a:solidFill>
                <a:srgbClr val="990000"/>
              </a:solidFill>
            </a:endParaRPr>
          </a:p>
        </p:txBody>
      </p:sp>
      <p:sp>
        <p:nvSpPr>
          <p:cNvPr id="30732" name="Rectangle 12"/>
          <p:cNvSpPr>
            <a:spLocks noChangeArrowheads="1"/>
          </p:cNvSpPr>
          <p:nvPr/>
        </p:nvSpPr>
        <p:spPr bwMode="auto">
          <a:xfrm>
            <a:off x="1882775" y="4505325"/>
            <a:ext cx="768350" cy="306388"/>
          </a:xfrm>
          <a:prstGeom prst="rect">
            <a:avLst/>
          </a:prstGeom>
          <a:noFill/>
          <a:ln w="12700">
            <a:noFill/>
            <a:miter lim="800000"/>
            <a:headEnd/>
            <a:tailEnd/>
          </a:ln>
        </p:spPr>
        <p:txBody>
          <a:bodyPr wrap="none" anchor="ctr">
            <a:prstTxWarp prst="textNoShape">
              <a:avLst/>
            </a:prstTxWarp>
          </a:bodyPr>
          <a:lstStyle/>
          <a:p>
            <a:pPr>
              <a:lnSpc>
                <a:spcPct val="100000"/>
              </a:lnSpc>
              <a:spcAft>
                <a:spcPct val="0"/>
              </a:spcAft>
            </a:pPr>
            <a:r>
              <a:rPr lang="en-US" sz="1600">
                <a:solidFill>
                  <a:srgbClr val="990000"/>
                </a:solidFill>
              </a:rPr>
              <a:t>$20k</a:t>
            </a:r>
            <a:endParaRPr lang="en-US" sz="1600" b="0">
              <a:solidFill>
                <a:srgbClr val="990000"/>
              </a:solidFill>
            </a:endParaRPr>
          </a:p>
        </p:txBody>
      </p:sp>
      <p:sp>
        <p:nvSpPr>
          <p:cNvPr id="30733" name="Rectangle 13"/>
          <p:cNvSpPr>
            <a:spLocks noChangeArrowheads="1"/>
          </p:cNvSpPr>
          <p:nvPr/>
        </p:nvSpPr>
        <p:spPr bwMode="auto">
          <a:xfrm>
            <a:off x="2152650" y="5081588"/>
            <a:ext cx="768350" cy="306387"/>
          </a:xfrm>
          <a:prstGeom prst="rect">
            <a:avLst/>
          </a:prstGeom>
          <a:noFill/>
          <a:ln w="12700">
            <a:noFill/>
            <a:miter lim="800000"/>
            <a:headEnd/>
            <a:tailEnd/>
          </a:ln>
        </p:spPr>
        <p:txBody>
          <a:bodyPr wrap="none" anchor="ctr">
            <a:prstTxWarp prst="textNoShape">
              <a:avLst/>
            </a:prstTxWarp>
          </a:bodyPr>
          <a:lstStyle/>
          <a:p>
            <a:pPr>
              <a:lnSpc>
                <a:spcPct val="100000"/>
              </a:lnSpc>
              <a:spcAft>
                <a:spcPct val="0"/>
              </a:spcAft>
            </a:pPr>
            <a:r>
              <a:rPr lang="en-US" sz="1600">
                <a:solidFill>
                  <a:srgbClr val="990000"/>
                </a:solidFill>
              </a:rPr>
              <a:t>$20k</a:t>
            </a:r>
            <a:endParaRPr lang="en-US" sz="1600" b="0">
              <a:solidFill>
                <a:srgbClr val="990000"/>
              </a:solidFill>
            </a:endParaRPr>
          </a:p>
        </p:txBody>
      </p:sp>
      <p:sp>
        <p:nvSpPr>
          <p:cNvPr id="30734" name="Rectangle 14"/>
          <p:cNvSpPr>
            <a:spLocks noChangeArrowheads="1"/>
          </p:cNvSpPr>
          <p:nvPr/>
        </p:nvSpPr>
        <p:spPr bwMode="auto">
          <a:xfrm>
            <a:off x="2306638" y="5541963"/>
            <a:ext cx="768350" cy="306387"/>
          </a:xfrm>
          <a:prstGeom prst="rect">
            <a:avLst/>
          </a:prstGeom>
          <a:noFill/>
          <a:ln w="12700">
            <a:noFill/>
            <a:miter lim="800000"/>
            <a:headEnd/>
            <a:tailEnd/>
          </a:ln>
        </p:spPr>
        <p:txBody>
          <a:bodyPr wrap="none" anchor="ctr">
            <a:prstTxWarp prst="textNoShape">
              <a:avLst/>
            </a:prstTxWarp>
          </a:bodyPr>
          <a:lstStyle/>
          <a:p>
            <a:pPr>
              <a:lnSpc>
                <a:spcPct val="100000"/>
              </a:lnSpc>
              <a:spcAft>
                <a:spcPct val="0"/>
              </a:spcAft>
            </a:pPr>
            <a:r>
              <a:rPr lang="en-US" sz="1600">
                <a:solidFill>
                  <a:srgbClr val="990000"/>
                </a:solidFill>
              </a:rPr>
              <a:t>$15k</a:t>
            </a:r>
            <a:endParaRPr lang="en-US" sz="1600" b="0">
              <a:solidFill>
                <a:srgbClr val="990000"/>
              </a:solidFill>
            </a:endParaRPr>
          </a:p>
        </p:txBody>
      </p:sp>
      <p:sp>
        <p:nvSpPr>
          <p:cNvPr id="30735" name="Text Box 15"/>
          <p:cNvSpPr txBox="1">
            <a:spLocks noChangeArrowheads="1"/>
          </p:cNvSpPr>
          <p:nvPr/>
        </p:nvSpPr>
        <p:spPr bwMode="auto">
          <a:xfrm>
            <a:off x="1500188" y="6002338"/>
            <a:ext cx="6643687" cy="581025"/>
          </a:xfrm>
          <a:prstGeom prst="rect">
            <a:avLst/>
          </a:prstGeom>
          <a:solidFill>
            <a:schemeClr val="bg1"/>
          </a:solidFill>
          <a:ln w="12700">
            <a:noFill/>
            <a:miter lim="800000"/>
            <a:headEnd/>
            <a:tailEnd/>
          </a:ln>
          <a:effectLst/>
        </p:spPr>
        <p:txBody>
          <a:bodyPr>
            <a:prstTxWarp prst="textNoShape">
              <a:avLst/>
            </a:prstTxWarp>
            <a:spAutoFit/>
          </a:bodyPr>
          <a:lstStyle/>
          <a:p>
            <a:pPr>
              <a:lnSpc>
                <a:spcPct val="100000"/>
              </a:lnSpc>
              <a:spcBef>
                <a:spcPct val="50000"/>
              </a:spcBef>
              <a:defRPr/>
            </a:pPr>
            <a:r>
              <a:rPr lang="en-US" sz="1600">
                <a:solidFill>
                  <a:srgbClr val="990000"/>
                </a:solidFill>
              </a:rPr>
              <a:t>Still getting 0wn3d by 7 year-old exploits because your OS vendor didn’t anticipate every corner case in the RFCs… </a:t>
            </a:r>
            <a:r>
              <a:rPr lang="en-US" sz="1600">
                <a:solidFill>
                  <a:srgbClr val="990000"/>
                </a:solidFill>
                <a:effectLst>
                  <a:outerShdw blurRad="38100" dist="38100" dir="2700000" algn="tl">
                    <a:srgbClr val="DDDDDD"/>
                  </a:outerShdw>
                </a:effectLst>
              </a:rPr>
              <a:t>priceless</a:t>
            </a:r>
            <a:r>
              <a:rPr lang="en-US" sz="1600">
                <a:solidFill>
                  <a:srgbClr val="990000"/>
                </a:solidFill>
              </a:rPr>
              <a:t>.</a:t>
            </a:r>
          </a:p>
        </p:txBody>
      </p:sp>
      <p:sp>
        <p:nvSpPr>
          <p:cNvPr id="30736" name="Rectangle 16"/>
          <p:cNvSpPr>
            <a:spLocks noGrp="1" noChangeArrowheads="1"/>
          </p:cNvSpPr>
          <p:nvPr>
            <p:ph type="body" idx="1"/>
          </p:nvPr>
        </p:nvSpPr>
        <p:spPr>
          <a:xfrm>
            <a:off x="3189288" y="1085850"/>
            <a:ext cx="5607050" cy="4808538"/>
          </a:xfrm>
        </p:spPr>
        <p:txBody>
          <a:bodyPr/>
          <a:lstStyle/>
          <a:p>
            <a:pPr>
              <a:lnSpc>
                <a:spcPct val="85000"/>
              </a:lnSpc>
              <a:defRPr/>
            </a:pPr>
            <a:r>
              <a:rPr lang="en-US" dirty="0"/>
              <a:t> InfoSec best-practice = Defense-In-Depth</a:t>
            </a:r>
          </a:p>
          <a:p>
            <a:pPr lvl="1">
              <a:lnSpc>
                <a:spcPct val="85000"/>
              </a:lnSpc>
              <a:defRPr/>
            </a:pPr>
            <a:r>
              <a:rPr lang="en-US" dirty="0"/>
              <a:t>How many hops from user to the Internet?</a:t>
            </a:r>
          </a:p>
          <a:p>
            <a:pPr lvl="1">
              <a:lnSpc>
                <a:spcPct val="85000"/>
              </a:lnSpc>
              <a:defRPr/>
            </a:pPr>
            <a:endParaRPr lang="en-US" dirty="0"/>
          </a:p>
          <a:p>
            <a:pPr>
              <a:lnSpc>
                <a:spcPct val="85000"/>
              </a:lnSpc>
              <a:defRPr/>
            </a:pPr>
            <a:r>
              <a:rPr lang="en-US" dirty="0"/>
              <a:t> NIDS + NIPS are not the same (diff foci)</a:t>
            </a:r>
          </a:p>
          <a:p>
            <a:pPr lvl="1">
              <a:lnSpc>
                <a:spcPct val="85000"/>
              </a:lnSpc>
              <a:defRPr/>
            </a:pPr>
            <a:r>
              <a:rPr lang="en-US" dirty="0"/>
              <a:t>Ex:  very different attack-views and auditing</a:t>
            </a:r>
          </a:p>
          <a:p>
            <a:pPr>
              <a:lnSpc>
                <a:spcPct val="85000"/>
              </a:lnSpc>
              <a:defRPr/>
            </a:pPr>
            <a:r>
              <a:rPr lang="en-US" dirty="0"/>
              <a:t> They are not designed to be the same</a:t>
            </a:r>
          </a:p>
          <a:p>
            <a:pPr lvl="1">
              <a:lnSpc>
                <a:spcPct val="85000"/>
              </a:lnSpc>
              <a:defRPr/>
            </a:pPr>
            <a:r>
              <a:rPr lang="en-US" dirty="0"/>
              <a:t>C</a:t>
            </a:r>
            <a:r>
              <a:rPr lang="en-US" dirty="0" smtClean="0"/>
              <a:t>an’t </a:t>
            </a:r>
            <a:r>
              <a:rPr lang="en-US" dirty="0"/>
              <a:t>just ignore NIPS technology</a:t>
            </a:r>
          </a:p>
          <a:p>
            <a:pPr lvl="1">
              <a:lnSpc>
                <a:spcPct val="85000"/>
              </a:lnSpc>
              <a:defRPr/>
            </a:pPr>
            <a:r>
              <a:rPr lang="en-US" dirty="0"/>
              <a:t>High capital cost, lower ops + maintenance</a:t>
            </a:r>
          </a:p>
          <a:p>
            <a:pPr lvl="1">
              <a:lnSpc>
                <a:spcPct val="85000"/>
              </a:lnSpc>
              <a:defRPr/>
            </a:pPr>
            <a:r>
              <a:rPr lang="en-US" dirty="0"/>
              <a:t>Can they afford $50k+ per NIDS appliance?</a:t>
            </a:r>
          </a:p>
          <a:p>
            <a:pPr lvl="1">
              <a:lnSpc>
                <a:spcPct val="85000"/>
              </a:lnSpc>
              <a:defRPr/>
            </a:pPr>
            <a:r>
              <a:rPr lang="en-US" dirty="0"/>
              <a:t>Can they pay that and still keep their IDS?</a:t>
            </a:r>
          </a:p>
          <a:p>
            <a:pPr lvl="1">
              <a:lnSpc>
                <a:spcPct val="85000"/>
              </a:lnSpc>
              <a:defRPr/>
            </a:pPr>
            <a:endParaRPr lang="en-US" dirty="0"/>
          </a:p>
          <a:p>
            <a:pPr>
              <a:lnSpc>
                <a:spcPct val="85000"/>
              </a:lnSpc>
              <a:defRPr/>
            </a:pPr>
            <a:r>
              <a:rPr lang="en-US" dirty="0">
                <a:solidFill>
                  <a:schemeClr val="tx2"/>
                </a:solidFill>
                <a:effectLst>
                  <a:outerShdw blurRad="38100" dist="38100" dir="2700000" algn="tl">
                    <a:srgbClr val="DDDDDD"/>
                  </a:outerShdw>
                </a:effectLst>
              </a:rPr>
              <a:t> Cost efficacy, not just cool technology</a:t>
            </a:r>
          </a:p>
          <a:p>
            <a:pPr lvl="1">
              <a:lnSpc>
                <a:spcPct val="85000"/>
              </a:lnSpc>
              <a:defRPr/>
            </a:pPr>
            <a:r>
              <a:rPr lang="en-US" dirty="0"/>
              <a:t>How to assemble this </a:t>
            </a:r>
            <a:r>
              <a:rPr lang="en-US" dirty="0" err="1"/>
              <a:t>mis</a:t>
            </a:r>
            <a:r>
              <a:rPr lang="en-US" dirty="0"/>
              <a:t>-mash?</a:t>
            </a:r>
          </a:p>
          <a:p>
            <a:pPr lvl="1">
              <a:lnSpc>
                <a:spcPct val="85000"/>
              </a:lnSpc>
              <a:defRPr/>
            </a:pPr>
            <a:r>
              <a:rPr lang="en-US" dirty="0"/>
              <a:t>Balance capital investment and O&amp;M</a:t>
            </a:r>
          </a:p>
        </p:txBody>
      </p:sp>
      <p:pic>
        <p:nvPicPr>
          <p:cNvPr id="30737" name="Picture 17" descr="MCj02328160000[1]"/>
          <p:cNvPicPr>
            <a:picLocks noChangeAspect="1" noChangeArrowheads="1"/>
          </p:cNvPicPr>
          <p:nvPr/>
        </p:nvPicPr>
        <p:blipFill>
          <a:blip r:embed="rId4"/>
          <a:srcRect/>
          <a:stretch>
            <a:fillRect/>
          </a:stretch>
        </p:blipFill>
        <p:spPr bwMode="auto">
          <a:xfrm>
            <a:off x="77788" y="6002338"/>
            <a:ext cx="885825" cy="731837"/>
          </a:xfrm>
          <a:prstGeom prst="rect">
            <a:avLst/>
          </a:prstGeom>
          <a:noFill/>
          <a:ln w="9525">
            <a:noFill/>
            <a:miter lim="800000"/>
            <a:headEnd/>
            <a:tailEnd/>
          </a:ln>
        </p:spPr>
      </p:pic>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30725"/>
                                        </p:tgtEl>
                                        <p:attrNameLst>
                                          <p:attrName>style.visibility</p:attrName>
                                        </p:attrNameLst>
                                      </p:cBhvr>
                                      <p:to>
                                        <p:strVal val="visible"/>
                                      </p:to>
                                    </p:set>
                                    <p:animEffect transition="in" filter="blinds(horizontal)">
                                      <p:cBhvr>
                                        <p:cTn id="7" dur="500"/>
                                        <p:tgtEl>
                                          <p:spTgt spid="30725"/>
                                        </p:tgtEl>
                                      </p:cBhvr>
                                    </p:animEffect>
                                  </p:childTnLst>
                                </p:cTn>
                              </p:par>
                            </p:childTnLst>
                          </p:cTn>
                        </p:par>
                        <p:par>
                          <p:cTn id="8" fill="hold">
                            <p:stCondLst>
                              <p:cond delay="500"/>
                            </p:stCondLst>
                            <p:childTnLst>
                              <p:par>
                                <p:cTn id="9" presetID="3" presetClass="entr" presetSubtype="10" fill="hold" grpId="0" nodeType="afterEffect">
                                  <p:stCondLst>
                                    <p:cond delay="0"/>
                                  </p:stCondLst>
                                  <p:childTnLst>
                                    <p:set>
                                      <p:cBhvr>
                                        <p:cTn id="10" dur="1" fill="hold">
                                          <p:stCondLst>
                                            <p:cond delay="0"/>
                                          </p:stCondLst>
                                        </p:cTn>
                                        <p:tgtEl>
                                          <p:spTgt spid="30726"/>
                                        </p:tgtEl>
                                        <p:attrNameLst>
                                          <p:attrName>style.visibility</p:attrName>
                                        </p:attrNameLst>
                                      </p:cBhvr>
                                      <p:to>
                                        <p:strVal val="visible"/>
                                      </p:to>
                                    </p:set>
                                    <p:animEffect transition="in" filter="blinds(horizontal)">
                                      <p:cBhvr>
                                        <p:cTn id="11" dur="500"/>
                                        <p:tgtEl>
                                          <p:spTgt spid="30726"/>
                                        </p:tgtEl>
                                      </p:cBhvr>
                                    </p:animEffect>
                                  </p:childTnLst>
                                </p:cTn>
                              </p:par>
                            </p:childTnLst>
                          </p:cTn>
                        </p:par>
                        <p:par>
                          <p:cTn id="12" fill="hold">
                            <p:stCondLst>
                              <p:cond delay="1000"/>
                            </p:stCondLst>
                            <p:childTnLst>
                              <p:par>
                                <p:cTn id="13" presetID="3" presetClass="entr" presetSubtype="10" fill="hold" grpId="0" nodeType="afterEffect">
                                  <p:stCondLst>
                                    <p:cond delay="0"/>
                                  </p:stCondLst>
                                  <p:childTnLst>
                                    <p:set>
                                      <p:cBhvr>
                                        <p:cTn id="14" dur="1" fill="hold">
                                          <p:stCondLst>
                                            <p:cond delay="0"/>
                                          </p:stCondLst>
                                        </p:cTn>
                                        <p:tgtEl>
                                          <p:spTgt spid="30727"/>
                                        </p:tgtEl>
                                        <p:attrNameLst>
                                          <p:attrName>style.visibility</p:attrName>
                                        </p:attrNameLst>
                                      </p:cBhvr>
                                      <p:to>
                                        <p:strVal val="visible"/>
                                      </p:to>
                                    </p:set>
                                    <p:animEffect transition="in" filter="blinds(horizontal)">
                                      <p:cBhvr>
                                        <p:cTn id="15" dur="500"/>
                                        <p:tgtEl>
                                          <p:spTgt spid="30727"/>
                                        </p:tgtEl>
                                      </p:cBhvr>
                                    </p:animEffect>
                                  </p:childTnLst>
                                </p:cTn>
                              </p:par>
                            </p:childTnLst>
                          </p:cTn>
                        </p:par>
                        <p:par>
                          <p:cTn id="16" fill="hold">
                            <p:stCondLst>
                              <p:cond delay="1500"/>
                            </p:stCondLst>
                            <p:childTnLst>
                              <p:par>
                                <p:cTn id="17" presetID="3" presetClass="entr" presetSubtype="10" fill="hold" grpId="0" nodeType="afterEffect">
                                  <p:stCondLst>
                                    <p:cond delay="0"/>
                                  </p:stCondLst>
                                  <p:childTnLst>
                                    <p:set>
                                      <p:cBhvr>
                                        <p:cTn id="18" dur="1" fill="hold">
                                          <p:stCondLst>
                                            <p:cond delay="0"/>
                                          </p:stCondLst>
                                        </p:cTn>
                                        <p:tgtEl>
                                          <p:spTgt spid="30728"/>
                                        </p:tgtEl>
                                        <p:attrNameLst>
                                          <p:attrName>style.visibility</p:attrName>
                                        </p:attrNameLst>
                                      </p:cBhvr>
                                      <p:to>
                                        <p:strVal val="visible"/>
                                      </p:to>
                                    </p:set>
                                    <p:animEffect transition="in" filter="blinds(horizontal)">
                                      <p:cBhvr>
                                        <p:cTn id="19" dur="500"/>
                                        <p:tgtEl>
                                          <p:spTgt spid="30728"/>
                                        </p:tgtEl>
                                      </p:cBhvr>
                                    </p:animEffect>
                                  </p:childTnLst>
                                </p:cTn>
                              </p:par>
                            </p:childTnLst>
                          </p:cTn>
                        </p:par>
                        <p:par>
                          <p:cTn id="20" fill="hold">
                            <p:stCondLst>
                              <p:cond delay="2000"/>
                            </p:stCondLst>
                            <p:childTnLst>
                              <p:par>
                                <p:cTn id="21" presetID="3" presetClass="entr" presetSubtype="10" fill="hold" grpId="0" nodeType="afterEffect">
                                  <p:stCondLst>
                                    <p:cond delay="0"/>
                                  </p:stCondLst>
                                  <p:childTnLst>
                                    <p:set>
                                      <p:cBhvr>
                                        <p:cTn id="22" dur="1" fill="hold">
                                          <p:stCondLst>
                                            <p:cond delay="0"/>
                                          </p:stCondLst>
                                        </p:cTn>
                                        <p:tgtEl>
                                          <p:spTgt spid="30729"/>
                                        </p:tgtEl>
                                        <p:attrNameLst>
                                          <p:attrName>style.visibility</p:attrName>
                                        </p:attrNameLst>
                                      </p:cBhvr>
                                      <p:to>
                                        <p:strVal val="visible"/>
                                      </p:to>
                                    </p:set>
                                    <p:animEffect transition="in" filter="blinds(horizontal)">
                                      <p:cBhvr>
                                        <p:cTn id="23" dur="500"/>
                                        <p:tgtEl>
                                          <p:spTgt spid="30729"/>
                                        </p:tgtEl>
                                      </p:cBhvr>
                                    </p:animEffect>
                                  </p:childTnLst>
                                </p:cTn>
                              </p:par>
                            </p:childTnLst>
                          </p:cTn>
                        </p:par>
                        <p:par>
                          <p:cTn id="24" fill="hold">
                            <p:stCondLst>
                              <p:cond delay="2500"/>
                            </p:stCondLst>
                            <p:childTnLst>
                              <p:par>
                                <p:cTn id="25" presetID="3" presetClass="entr" presetSubtype="10" fill="hold" grpId="0" nodeType="afterEffect">
                                  <p:stCondLst>
                                    <p:cond delay="0"/>
                                  </p:stCondLst>
                                  <p:childTnLst>
                                    <p:set>
                                      <p:cBhvr>
                                        <p:cTn id="26" dur="1" fill="hold">
                                          <p:stCondLst>
                                            <p:cond delay="0"/>
                                          </p:stCondLst>
                                        </p:cTn>
                                        <p:tgtEl>
                                          <p:spTgt spid="30730"/>
                                        </p:tgtEl>
                                        <p:attrNameLst>
                                          <p:attrName>style.visibility</p:attrName>
                                        </p:attrNameLst>
                                      </p:cBhvr>
                                      <p:to>
                                        <p:strVal val="visible"/>
                                      </p:to>
                                    </p:set>
                                    <p:animEffect transition="in" filter="blinds(horizontal)">
                                      <p:cBhvr>
                                        <p:cTn id="27" dur="500"/>
                                        <p:tgtEl>
                                          <p:spTgt spid="30730"/>
                                        </p:tgtEl>
                                      </p:cBhvr>
                                    </p:animEffect>
                                  </p:childTnLst>
                                </p:cTn>
                              </p:par>
                            </p:childTnLst>
                          </p:cTn>
                        </p:par>
                        <p:par>
                          <p:cTn id="28" fill="hold">
                            <p:stCondLst>
                              <p:cond delay="3000"/>
                            </p:stCondLst>
                            <p:childTnLst>
                              <p:par>
                                <p:cTn id="29" presetID="3" presetClass="entr" presetSubtype="10" fill="hold" grpId="0" nodeType="afterEffect">
                                  <p:stCondLst>
                                    <p:cond delay="0"/>
                                  </p:stCondLst>
                                  <p:childTnLst>
                                    <p:set>
                                      <p:cBhvr>
                                        <p:cTn id="30" dur="1" fill="hold">
                                          <p:stCondLst>
                                            <p:cond delay="0"/>
                                          </p:stCondLst>
                                        </p:cTn>
                                        <p:tgtEl>
                                          <p:spTgt spid="30731"/>
                                        </p:tgtEl>
                                        <p:attrNameLst>
                                          <p:attrName>style.visibility</p:attrName>
                                        </p:attrNameLst>
                                      </p:cBhvr>
                                      <p:to>
                                        <p:strVal val="visible"/>
                                      </p:to>
                                    </p:set>
                                    <p:animEffect transition="in" filter="blinds(horizontal)">
                                      <p:cBhvr>
                                        <p:cTn id="31" dur="500"/>
                                        <p:tgtEl>
                                          <p:spTgt spid="30731"/>
                                        </p:tgtEl>
                                      </p:cBhvr>
                                    </p:animEffect>
                                  </p:childTnLst>
                                </p:cTn>
                              </p:par>
                            </p:childTnLst>
                          </p:cTn>
                        </p:par>
                        <p:par>
                          <p:cTn id="32" fill="hold">
                            <p:stCondLst>
                              <p:cond delay="3500"/>
                            </p:stCondLst>
                            <p:childTnLst>
                              <p:par>
                                <p:cTn id="33" presetID="3" presetClass="entr" presetSubtype="10" fill="hold" grpId="0" nodeType="afterEffect">
                                  <p:stCondLst>
                                    <p:cond delay="0"/>
                                  </p:stCondLst>
                                  <p:childTnLst>
                                    <p:set>
                                      <p:cBhvr>
                                        <p:cTn id="34" dur="1" fill="hold">
                                          <p:stCondLst>
                                            <p:cond delay="0"/>
                                          </p:stCondLst>
                                        </p:cTn>
                                        <p:tgtEl>
                                          <p:spTgt spid="30732"/>
                                        </p:tgtEl>
                                        <p:attrNameLst>
                                          <p:attrName>style.visibility</p:attrName>
                                        </p:attrNameLst>
                                      </p:cBhvr>
                                      <p:to>
                                        <p:strVal val="visible"/>
                                      </p:to>
                                    </p:set>
                                    <p:animEffect transition="in" filter="blinds(horizontal)">
                                      <p:cBhvr>
                                        <p:cTn id="35" dur="500"/>
                                        <p:tgtEl>
                                          <p:spTgt spid="30732"/>
                                        </p:tgtEl>
                                      </p:cBhvr>
                                    </p:animEffect>
                                  </p:childTnLst>
                                </p:cTn>
                              </p:par>
                            </p:childTnLst>
                          </p:cTn>
                        </p:par>
                        <p:par>
                          <p:cTn id="36" fill="hold">
                            <p:stCondLst>
                              <p:cond delay="4000"/>
                            </p:stCondLst>
                            <p:childTnLst>
                              <p:par>
                                <p:cTn id="37" presetID="3" presetClass="entr" presetSubtype="10" fill="hold" grpId="0" nodeType="afterEffect">
                                  <p:stCondLst>
                                    <p:cond delay="0"/>
                                  </p:stCondLst>
                                  <p:childTnLst>
                                    <p:set>
                                      <p:cBhvr>
                                        <p:cTn id="38" dur="1" fill="hold">
                                          <p:stCondLst>
                                            <p:cond delay="0"/>
                                          </p:stCondLst>
                                        </p:cTn>
                                        <p:tgtEl>
                                          <p:spTgt spid="30733"/>
                                        </p:tgtEl>
                                        <p:attrNameLst>
                                          <p:attrName>style.visibility</p:attrName>
                                        </p:attrNameLst>
                                      </p:cBhvr>
                                      <p:to>
                                        <p:strVal val="visible"/>
                                      </p:to>
                                    </p:set>
                                    <p:animEffect transition="in" filter="blinds(horizontal)">
                                      <p:cBhvr>
                                        <p:cTn id="39" dur="500"/>
                                        <p:tgtEl>
                                          <p:spTgt spid="30733"/>
                                        </p:tgtEl>
                                      </p:cBhvr>
                                    </p:animEffect>
                                  </p:childTnLst>
                                </p:cTn>
                              </p:par>
                            </p:childTnLst>
                          </p:cTn>
                        </p:par>
                        <p:par>
                          <p:cTn id="40" fill="hold">
                            <p:stCondLst>
                              <p:cond delay="4500"/>
                            </p:stCondLst>
                            <p:childTnLst>
                              <p:par>
                                <p:cTn id="41" presetID="3" presetClass="entr" presetSubtype="10" fill="hold" grpId="0" nodeType="afterEffect">
                                  <p:stCondLst>
                                    <p:cond delay="0"/>
                                  </p:stCondLst>
                                  <p:childTnLst>
                                    <p:set>
                                      <p:cBhvr>
                                        <p:cTn id="42" dur="1" fill="hold">
                                          <p:stCondLst>
                                            <p:cond delay="0"/>
                                          </p:stCondLst>
                                        </p:cTn>
                                        <p:tgtEl>
                                          <p:spTgt spid="30734"/>
                                        </p:tgtEl>
                                        <p:attrNameLst>
                                          <p:attrName>style.visibility</p:attrName>
                                        </p:attrNameLst>
                                      </p:cBhvr>
                                      <p:to>
                                        <p:strVal val="visible"/>
                                      </p:to>
                                    </p:set>
                                    <p:animEffect transition="in" filter="blinds(horizontal)">
                                      <p:cBhvr>
                                        <p:cTn id="43" dur="500"/>
                                        <p:tgtEl>
                                          <p:spTgt spid="30734"/>
                                        </p:tgtEl>
                                      </p:cBhvr>
                                    </p:animEffect>
                                  </p:childTnLst>
                                </p:cTn>
                              </p:par>
                            </p:childTnLst>
                          </p:cTn>
                        </p:par>
                      </p:childTnLst>
                    </p:cTn>
                  </p:par>
                  <p:par>
                    <p:cTn id="44" fill="hold">
                      <p:stCondLst>
                        <p:cond delay="indefinite"/>
                      </p:stCondLst>
                      <p:childTnLst>
                        <p:par>
                          <p:cTn id="45" fill="hold">
                            <p:stCondLst>
                              <p:cond delay="0"/>
                            </p:stCondLst>
                            <p:childTnLst>
                              <p:par>
                                <p:cTn id="46" presetID="3" presetClass="entr" presetSubtype="10" fill="hold" grpId="0" nodeType="clickEffect">
                                  <p:stCondLst>
                                    <p:cond delay="0"/>
                                  </p:stCondLst>
                                  <p:childTnLst>
                                    <p:set>
                                      <p:cBhvr>
                                        <p:cTn id="47" dur="1" fill="hold">
                                          <p:stCondLst>
                                            <p:cond delay="0"/>
                                          </p:stCondLst>
                                        </p:cTn>
                                        <p:tgtEl>
                                          <p:spTgt spid="30735"/>
                                        </p:tgtEl>
                                        <p:attrNameLst>
                                          <p:attrName>style.visibility</p:attrName>
                                        </p:attrNameLst>
                                      </p:cBhvr>
                                      <p:to>
                                        <p:strVal val="visible"/>
                                      </p:to>
                                    </p:set>
                                    <p:animEffect transition="in" filter="blinds(horizontal)">
                                      <p:cBhvr>
                                        <p:cTn id="48" dur="500"/>
                                        <p:tgtEl>
                                          <p:spTgt spid="30735"/>
                                        </p:tgtEl>
                                      </p:cBhvr>
                                    </p:animEffect>
                                  </p:childTnLst>
                                </p:cTn>
                              </p:par>
                              <p:par>
                                <p:cTn id="49" presetID="3" presetClass="entr" presetSubtype="10" fill="hold" nodeType="withEffect">
                                  <p:stCondLst>
                                    <p:cond delay="0"/>
                                  </p:stCondLst>
                                  <p:childTnLst>
                                    <p:set>
                                      <p:cBhvr>
                                        <p:cTn id="50" dur="1" fill="hold">
                                          <p:stCondLst>
                                            <p:cond delay="0"/>
                                          </p:stCondLst>
                                        </p:cTn>
                                        <p:tgtEl>
                                          <p:spTgt spid="30737"/>
                                        </p:tgtEl>
                                        <p:attrNameLst>
                                          <p:attrName>style.visibility</p:attrName>
                                        </p:attrNameLst>
                                      </p:cBhvr>
                                      <p:to>
                                        <p:strVal val="visible"/>
                                      </p:to>
                                    </p:set>
                                    <p:animEffect transition="in" filter="blinds(horizontal)">
                                      <p:cBhvr>
                                        <p:cTn id="51" dur="500"/>
                                        <p:tgtEl>
                                          <p:spTgt spid="30737"/>
                                        </p:tgtEl>
                                      </p:cBhvr>
                                    </p:animEffect>
                                  </p:childTnLst>
                                </p:cTn>
                              </p:par>
                            </p:childTnLst>
                          </p:cTn>
                        </p:par>
                      </p:childTnLst>
                    </p:cTn>
                  </p:par>
                  <p:par>
                    <p:cTn id="52" fill="hold">
                      <p:stCondLst>
                        <p:cond delay="indefinite"/>
                      </p:stCondLst>
                      <p:childTnLst>
                        <p:par>
                          <p:cTn id="53" fill="hold">
                            <p:stCondLst>
                              <p:cond delay="0"/>
                            </p:stCondLst>
                            <p:childTnLst>
                              <p:par>
                                <p:cTn id="54" presetID="1" presetClass="entr" presetSubtype="0" fill="hold" grpId="0" nodeType="clickEffect">
                                  <p:stCondLst>
                                    <p:cond delay="0"/>
                                  </p:stCondLst>
                                  <p:childTnLst>
                                    <p:set>
                                      <p:cBhvr>
                                        <p:cTn id="55" dur="1" fill="hold">
                                          <p:stCondLst>
                                            <p:cond delay="0"/>
                                          </p:stCondLst>
                                        </p:cTn>
                                        <p:tgtEl>
                                          <p:spTgt spid="30736">
                                            <p:txEl>
                                              <p:pRg st="0" end="0"/>
                                            </p:txEl>
                                          </p:spTgt>
                                        </p:tgtEl>
                                        <p:attrNameLst>
                                          <p:attrName>style.visibility</p:attrName>
                                        </p:attrNameLst>
                                      </p:cBhvr>
                                      <p:to>
                                        <p:strVal val="visible"/>
                                      </p:to>
                                    </p:set>
                                  </p:childTnLst>
                                </p:cTn>
                              </p:par>
                              <p:par>
                                <p:cTn id="56" presetID="1" presetClass="entr" presetSubtype="0" fill="hold" grpId="0" nodeType="withEffect">
                                  <p:stCondLst>
                                    <p:cond delay="0"/>
                                  </p:stCondLst>
                                  <p:childTnLst>
                                    <p:set>
                                      <p:cBhvr>
                                        <p:cTn id="57" dur="1" fill="hold">
                                          <p:stCondLst>
                                            <p:cond delay="0"/>
                                          </p:stCondLst>
                                        </p:cTn>
                                        <p:tgtEl>
                                          <p:spTgt spid="30736">
                                            <p:txEl>
                                              <p:pRg st="1" end="1"/>
                                            </p:txEl>
                                          </p:spTgt>
                                        </p:tgtEl>
                                        <p:attrNameLst>
                                          <p:attrName>style.visibility</p:attrName>
                                        </p:attrNameLst>
                                      </p:cBhvr>
                                      <p:to>
                                        <p:strVal val="visible"/>
                                      </p:to>
                                    </p:set>
                                  </p:childTnLst>
                                </p:cTn>
                              </p:par>
                            </p:childTnLst>
                          </p:cTn>
                        </p:par>
                      </p:childTnLst>
                    </p:cTn>
                  </p:par>
                  <p:par>
                    <p:cTn id="58" fill="hold">
                      <p:stCondLst>
                        <p:cond delay="indefinite"/>
                      </p:stCondLst>
                      <p:childTnLst>
                        <p:par>
                          <p:cTn id="59" fill="hold">
                            <p:stCondLst>
                              <p:cond delay="0"/>
                            </p:stCondLst>
                            <p:childTnLst>
                              <p:par>
                                <p:cTn id="60" presetID="1" presetClass="entr" presetSubtype="0" fill="hold" grpId="0" nodeType="clickEffect">
                                  <p:stCondLst>
                                    <p:cond delay="0"/>
                                  </p:stCondLst>
                                  <p:childTnLst>
                                    <p:set>
                                      <p:cBhvr>
                                        <p:cTn id="61" dur="1" fill="hold">
                                          <p:stCondLst>
                                            <p:cond delay="0"/>
                                          </p:stCondLst>
                                        </p:cTn>
                                        <p:tgtEl>
                                          <p:spTgt spid="30736">
                                            <p:txEl>
                                              <p:pRg st="3" end="3"/>
                                            </p:txEl>
                                          </p:spTgt>
                                        </p:tgtEl>
                                        <p:attrNameLst>
                                          <p:attrName>style.visibility</p:attrName>
                                        </p:attrNameLst>
                                      </p:cBhvr>
                                      <p:to>
                                        <p:strVal val="visible"/>
                                      </p:to>
                                    </p:set>
                                  </p:childTnLst>
                                </p:cTn>
                              </p:par>
                              <p:par>
                                <p:cTn id="62" presetID="1" presetClass="entr" presetSubtype="0" fill="hold" grpId="0" nodeType="withEffect">
                                  <p:stCondLst>
                                    <p:cond delay="0"/>
                                  </p:stCondLst>
                                  <p:childTnLst>
                                    <p:set>
                                      <p:cBhvr>
                                        <p:cTn id="63" dur="1" fill="hold">
                                          <p:stCondLst>
                                            <p:cond delay="0"/>
                                          </p:stCondLst>
                                        </p:cTn>
                                        <p:tgtEl>
                                          <p:spTgt spid="30736">
                                            <p:txEl>
                                              <p:pRg st="4" end="4"/>
                                            </p:txEl>
                                          </p:spTgt>
                                        </p:tgtEl>
                                        <p:attrNameLst>
                                          <p:attrName>style.visibility</p:attrName>
                                        </p:attrNameLst>
                                      </p:cBhvr>
                                      <p:to>
                                        <p:strVal val="visible"/>
                                      </p:to>
                                    </p:set>
                                  </p:childTnLst>
                                </p:cTn>
                              </p:par>
                            </p:childTnLst>
                          </p:cTn>
                        </p:par>
                      </p:childTnLst>
                    </p:cTn>
                  </p:par>
                  <p:par>
                    <p:cTn id="64" fill="hold">
                      <p:stCondLst>
                        <p:cond delay="indefinite"/>
                      </p:stCondLst>
                      <p:childTnLst>
                        <p:par>
                          <p:cTn id="65" fill="hold">
                            <p:stCondLst>
                              <p:cond delay="0"/>
                            </p:stCondLst>
                            <p:childTnLst>
                              <p:par>
                                <p:cTn id="66" presetID="1" presetClass="entr" presetSubtype="0" fill="hold" grpId="0" nodeType="clickEffect">
                                  <p:stCondLst>
                                    <p:cond delay="0"/>
                                  </p:stCondLst>
                                  <p:childTnLst>
                                    <p:set>
                                      <p:cBhvr>
                                        <p:cTn id="67" dur="1" fill="hold">
                                          <p:stCondLst>
                                            <p:cond delay="0"/>
                                          </p:stCondLst>
                                        </p:cTn>
                                        <p:tgtEl>
                                          <p:spTgt spid="30736">
                                            <p:txEl>
                                              <p:pRg st="5" end="5"/>
                                            </p:txEl>
                                          </p:spTgt>
                                        </p:tgtEl>
                                        <p:attrNameLst>
                                          <p:attrName>style.visibility</p:attrName>
                                        </p:attrNameLst>
                                      </p:cBhvr>
                                      <p:to>
                                        <p:strVal val="visible"/>
                                      </p:to>
                                    </p:set>
                                  </p:childTnLst>
                                </p:cTn>
                              </p:par>
                              <p:par>
                                <p:cTn id="68" presetID="1" presetClass="entr" presetSubtype="0" fill="hold" grpId="0" nodeType="withEffect">
                                  <p:stCondLst>
                                    <p:cond delay="0"/>
                                  </p:stCondLst>
                                  <p:childTnLst>
                                    <p:set>
                                      <p:cBhvr>
                                        <p:cTn id="69" dur="1" fill="hold">
                                          <p:stCondLst>
                                            <p:cond delay="0"/>
                                          </p:stCondLst>
                                        </p:cTn>
                                        <p:tgtEl>
                                          <p:spTgt spid="30736">
                                            <p:txEl>
                                              <p:pRg st="6" end="6"/>
                                            </p:txEl>
                                          </p:spTgt>
                                        </p:tgtEl>
                                        <p:attrNameLst>
                                          <p:attrName>style.visibility</p:attrName>
                                        </p:attrNameLst>
                                      </p:cBhvr>
                                      <p:to>
                                        <p:strVal val="visible"/>
                                      </p:to>
                                    </p:set>
                                  </p:childTnLst>
                                </p:cTn>
                              </p:par>
                              <p:par>
                                <p:cTn id="70" presetID="1" presetClass="entr" presetSubtype="0" fill="hold" grpId="0" nodeType="withEffect">
                                  <p:stCondLst>
                                    <p:cond delay="0"/>
                                  </p:stCondLst>
                                  <p:childTnLst>
                                    <p:set>
                                      <p:cBhvr>
                                        <p:cTn id="71" dur="1" fill="hold">
                                          <p:stCondLst>
                                            <p:cond delay="0"/>
                                          </p:stCondLst>
                                        </p:cTn>
                                        <p:tgtEl>
                                          <p:spTgt spid="30736">
                                            <p:txEl>
                                              <p:pRg st="7" end="7"/>
                                            </p:txEl>
                                          </p:spTgt>
                                        </p:tgtEl>
                                        <p:attrNameLst>
                                          <p:attrName>style.visibility</p:attrName>
                                        </p:attrNameLst>
                                      </p:cBhvr>
                                      <p:to>
                                        <p:strVal val="visible"/>
                                      </p:to>
                                    </p:set>
                                  </p:childTnLst>
                                </p:cTn>
                              </p:par>
                              <p:par>
                                <p:cTn id="72" presetID="1" presetClass="entr" presetSubtype="0" fill="hold" grpId="0" nodeType="withEffect">
                                  <p:stCondLst>
                                    <p:cond delay="0"/>
                                  </p:stCondLst>
                                  <p:childTnLst>
                                    <p:set>
                                      <p:cBhvr>
                                        <p:cTn id="73" dur="1" fill="hold">
                                          <p:stCondLst>
                                            <p:cond delay="0"/>
                                          </p:stCondLst>
                                        </p:cTn>
                                        <p:tgtEl>
                                          <p:spTgt spid="30736">
                                            <p:txEl>
                                              <p:pRg st="8" end="8"/>
                                            </p:txEl>
                                          </p:spTgt>
                                        </p:tgtEl>
                                        <p:attrNameLst>
                                          <p:attrName>style.visibility</p:attrName>
                                        </p:attrNameLst>
                                      </p:cBhvr>
                                      <p:to>
                                        <p:strVal val="visible"/>
                                      </p:to>
                                    </p:set>
                                  </p:childTnLst>
                                </p:cTn>
                              </p:par>
                              <p:par>
                                <p:cTn id="74" presetID="1" presetClass="entr" presetSubtype="0" fill="hold" grpId="0" nodeType="withEffect">
                                  <p:stCondLst>
                                    <p:cond delay="0"/>
                                  </p:stCondLst>
                                  <p:childTnLst>
                                    <p:set>
                                      <p:cBhvr>
                                        <p:cTn id="75" dur="1" fill="hold">
                                          <p:stCondLst>
                                            <p:cond delay="0"/>
                                          </p:stCondLst>
                                        </p:cTn>
                                        <p:tgtEl>
                                          <p:spTgt spid="30736">
                                            <p:txEl>
                                              <p:pRg st="9" end="9"/>
                                            </p:txEl>
                                          </p:spTgt>
                                        </p:tgtEl>
                                        <p:attrNameLst>
                                          <p:attrName>style.visibility</p:attrName>
                                        </p:attrNameLst>
                                      </p:cBhvr>
                                      <p:to>
                                        <p:strVal val="visible"/>
                                      </p:to>
                                    </p:set>
                                  </p:childTnLst>
                                </p:cTn>
                              </p:par>
                            </p:childTnLst>
                          </p:cTn>
                        </p:par>
                      </p:childTnLst>
                    </p:cTn>
                  </p:par>
                  <p:par>
                    <p:cTn id="76" fill="hold">
                      <p:stCondLst>
                        <p:cond delay="indefinite"/>
                      </p:stCondLst>
                      <p:childTnLst>
                        <p:par>
                          <p:cTn id="77" fill="hold">
                            <p:stCondLst>
                              <p:cond delay="0"/>
                            </p:stCondLst>
                            <p:childTnLst>
                              <p:par>
                                <p:cTn id="78" presetID="1" presetClass="entr" presetSubtype="0" fill="hold" grpId="0" nodeType="clickEffect">
                                  <p:stCondLst>
                                    <p:cond delay="0"/>
                                  </p:stCondLst>
                                  <p:childTnLst>
                                    <p:set>
                                      <p:cBhvr>
                                        <p:cTn id="79" dur="1" fill="hold">
                                          <p:stCondLst>
                                            <p:cond delay="0"/>
                                          </p:stCondLst>
                                        </p:cTn>
                                        <p:tgtEl>
                                          <p:spTgt spid="30736">
                                            <p:txEl>
                                              <p:pRg st="11" end="11"/>
                                            </p:txEl>
                                          </p:spTgt>
                                        </p:tgtEl>
                                        <p:attrNameLst>
                                          <p:attrName>style.visibility</p:attrName>
                                        </p:attrNameLst>
                                      </p:cBhvr>
                                      <p:to>
                                        <p:strVal val="visible"/>
                                      </p:to>
                                    </p:set>
                                  </p:childTnLst>
                                </p:cTn>
                              </p:par>
                              <p:par>
                                <p:cTn id="80" presetID="1" presetClass="entr" presetSubtype="0" fill="hold" grpId="0" nodeType="withEffect">
                                  <p:stCondLst>
                                    <p:cond delay="0"/>
                                  </p:stCondLst>
                                  <p:childTnLst>
                                    <p:set>
                                      <p:cBhvr>
                                        <p:cTn id="81" dur="1" fill="hold">
                                          <p:stCondLst>
                                            <p:cond delay="0"/>
                                          </p:stCondLst>
                                        </p:cTn>
                                        <p:tgtEl>
                                          <p:spTgt spid="30736">
                                            <p:txEl>
                                              <p:pRg st="12" end="12"/>
                                            </p:txEl>
                                          </p:spTgt>
                                        </p:tgtEl>
                                        <p:attrNameLst>
                                          <p:attrName>style.visibility</p:attrName>
                                        </p:attrNameLst>
                                      </p:cBhvr>
                                      <p:to>
                                        <p:strVal val="visible"/>
                                      </p:to>
                                    </p:set>
                                  </p:childTnLst>
                                </p:cTn>
                              </p:par>
                              <p:par>
                                <p:cTn id="82" presetID="1" presetClass="entr" presetSubtype="0" fill="hold" grpId="0" nodeType="withEffect">
                                  <p:stCondLst>
                                    <p:cond delay="0"/>
                                  </p:stCondLst>
                                  <p:childTnLst>
                                    <p:set>
                                      <p:cBhvr>
                                        <p:cTn id="83" dur="1" fill="hold">
                                          <p:stCondLst>
                                            <p:cond delay="0"/>
                                          </p:stCondLst>
                                        </p:cTn>
                                        <p:tgtEl>
                                          <p:spTgt spid="30736">
                                            <p:txEl>
                                              <p:pRg st="13" end="1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25" grpId="0"/>
      <p:bldP spid="30726" grpId="0"/>
      <p:bldP spid="30727" grpId="0"/>
      <p:bldP spid="30728" grpId="0"/>
      <p:bldP spid="30729" grpId="0"/>
      <p:bldP spid="30730" grpId="0"/>
      <p:bldP spid="30731" grpId="0"/>
      <p:bldP spid="30732" grpId="0"/>
      <p:bldP spid="30733" grpId="0"/>
      <p:bldP spid="30734" grpId="0"/>
      <p:bldP spid="30735" grpId="0" animBg="1"/>
      <p:bldP spid="30736"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ctrTitle"/>
          </p:nvPr>
        </p:nvSpPr>
        <p:spPr>
          <a:xfrm>
            <a:off x="685800" y="2286000"/>
            <a:ext cx="7772400" cy="1143000"/>
          </a:xfrm>
        </p:spPr>
        <p:txBody>
          <a:bodyPr/>
          <a:lstStyle/>
          <a:p>
            <a:r>
              <a:rPr lang="en-US"/>
              <a:t>Router and Switch Security </a:t>
            </a:r>
          </a:p>
        </p:txBody>
      </p:sp>
      <p:sp>
        <p:nvSpPr>
          <p:cNvPr id="26627" name="Rectangle 3"/>
          <p:cNvSpPr>
            <a:spLocks noGrp="1" noChangeArrowheads="1"/>
          </p:cNvSpPr>
          <p:nvPr>
            <p:ph type="subTitle" idx="1"/>
          </p:nvPr>
        </p:nvSpPr>
        <p:spPr>
          <a:xfrm>
            <a:off x="2286000" y="3886200"/>
            <a:ext cx="4572000" cy="1066800"/>
          </a:xfrm>
        </p:spPr>
        <p:txBody>
          <a:bodyPr/>
          <a:lstStyle/>
          <a:p>
            <a:endParaRPr lang="en-US"/>
          </a:p>
        </p:txBody>
      </p:sp>
    </p:spTree>
  </p:cSld>
  <p:clrMapOvr>
    <a:masterClrMapping/>
  </p:clrMapOvr>
  <p:timing>
    <p:tnLst>
      <p:par>
        <p:cTn xmlns:p14="http://schemas.microsoft.com/office/powerpoint/2010/mai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099" name="Rectangle 2"/>
          <p:cNvSpPr>
            <a:spLocks noGrp="1" noChangeArrowheads="1"/>
          </p:cNvSpPr>
          <p:nvPr>
            <p:ph type="title"/>
          </p:nvPr>
        </p:nvSpPr>
        <p:spPr/>
        <p:txBody>
          <a:bodyPr/>
          <a:lstStyle/>
          <a:p>
            <a:r>
              <a:rPr lang="en-US"/>
              <a:t>Deploying the Right IDS…</a:t>
            </a:r>
          </a:p>
        </p:txBody>
      </p:sp>
      <p:sp>
        <p:nvSpPr>
          <p:cNvPr id="132100" name="Rectangle 3"/>
          <p:cNvSpPr>
            <a:spLocks noGrp="1" noChangeArrowheads="1"/>
          </p:cNvSpPr>
          <p:nvPr>
            <p:ph type="body" idx="1"/>
          </p:nvPr>
        </p:nvSpPr>
        <p:spPr/>
        <p:txBody>
          <a:bodyPr/>
          <a:lstStyle/>
          <a:p>
            <a:r>
              <a:rPr lang="en-US"/>
              <a:t> There are a variety of IDS technologies currently available</a:t>
            </a:r>
          </a:p>
          <a:p>
            <a:pPr lvl="1"/>
            <a:r>
              <a:rPr lang="en-US"/>
              <a:t>You will run into them during Vas</a:t>
            </a:r>
          </a:p>
          <a:p>
            <a:pPr lvl="1"/>
            <a:endParaRPr lang="en-US"/>
          </a:p>
          <a:p>
            <a:r>
              <a:rPr lang="en-US"/>
              <a:t> Consider how IDS are placed, if/how they are layered, etc…</a:t>
            </a:r>
          </a:p>
          <a:p>
            <a:pPr lvl="1"/>
            <a:r>
              <a:rPr lang="en-US"/>
              <a:t>Correctly positioned in the architecture</a:t>
            </a:r>
          </a:p>
          <a:p>
            <a:pPr lvl="1">
              <a:buFontTx/>
              <a:buNone/>
            </a:pPr>
            <a:r>
              <a:rPr lang="en-US" sz="1600"/>
              <a:t>	     [very similar to the inside-fw vs. outside-fw vuln assessment views]</a:t>
            </a:r>
          </a:p>
          <a:p>
            <a:pPr lvl="1"/>
            <a:r>
              <a:rPr lang="en-US"/>
              <a:t>Appropriate choice of detection technology</a:t>
            </a:r>
          </a:p>
          <a:p>
            <a:pPr lvl="1"/>
            <a:r>
              <a:rPr lang="en-US"/>
              <a:t>Be careful not to recommend “IDS overkill” to your customer</a:t>
            </a:r>
          </a:p>
          <a:p>
            <a:pPr lvl="1"/>
            <a:endParaRPr lang="en-US"/>
          </a:p>
          <a:p>
            <a:r>
              <a:rPr lang="en-US"/>
              <a:t> Let’s discuss a few IDS examples across the enterprise…</a:t>
            </a:r>
          </a:p>
        </p:txBody>
      </p:sp>
    </p:spTree>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24" name="Rectangle 2"/>
          <p:cNvSpPr>
            <a:spLocks noGrp="1" noChangeArrowheads="1"/>
          </p:cNvSpPr>
          <p:nvPr>
            <p:ph type="title"/>
          </p:nvPr>
        </p:nvSpPr>
        <p:spPr/>
        <p:txBody>
          <a:bodyPr/>
          <a:lstStyle/>
          <a:p>
            <a:r>
              <a:rPr lang="en-US"/>
              <a:t>Good Uses of IDS: In The Data Center</a:t>
            </a:r>
          </a:p>
        </p:txBody>
      </p:sp>
      <p:sp>
        <p:nvSpPr>
          <p:cNvPr id="133125" name="Rectangle 3"/>
          <p:cNvSpPr>
            <a:spLocks noGrp="1" noChangeArrowheads="1"/>
          </p:cNvSpPr>
          <p:nvPr>
            <p:ph type="body" idx="1"/>
          </p:nvPr>
        </p:nvSpPr>
        <p:spPr>
          <a:xfrm>
            <a:off x="660400" y="4351338"/>
            <a:ext cx="7696200" cy="1752600"/>
          </a:xfrm>
        </p:spPr>
        <p:txBody>
          <a:bodyPr/>
          <a:lstStyle/>
          <a:p>
            <a:r>
              <a:rPr lang="en-US"/>
              <a:t>Use of Host-based IDS/IPS is paramount on high-val targets</a:t>
            </a:r>
          </a:p>
          <a:p>
            <a:pPr lvl="1"/>
            <a:r>
              <a:rPr lang="en-US">
                <a:solidFill>
                  <a:schemeClr val="folHlink"/>
                </a:solidFill>
              </a:rPr>
              <a:t>Every production Windows/*NIX server should have it</a:t>
            </a:r>
          </a:p>
          <a:p>
            <a:pPr lvl="1"/>
            <a:r>
              <a:rPr lang="en-US"/>
              <a:t>Some mainframes might not support modern IDS; Tripwire or judicious system logging might be best</a:t>
            </a:r>
          </a:p>
          <a:p>
            <a:r>
              <a:rPr lang="en-US"/>
              <a:t>Enclave-based NIPS is a good idea</a:t>
            </a:r>
          </a:p>
          <a:p>
            <a:r>
              <a:rPr lang="en-US"/>
              <a:t>Enclave deployments of passive IDS is a bonus</a:t>
            </a:r>
          </a:p>
        </p:txBody>
      </p:sp>
      <p:graphicFrame>
        <p:nvGraphicFramePr>
          <p:cNvPr id="133122" name="Object 4"/>
          <p:cNvGraphicFramePr>
            <a:graphicFrameLocks noChangeAspect="1"/>
          </p:cNvGraphicFramePr>
          <p:nvPr/>
        </p:nvGraphicFramePr>
        <p:xfrm>
          <a:off x="1538288" y="855663"/>
          <a:ext cx="5426075" cy="3387725"/>
        </p:xfrm>
        <a:graphic>
          <a:graphicData uri="http://schemas.openxmlformats.org/presentationml/2006/ole">
            <mc:AlternateContent xmlns:mc="http://schemas.openxmlformats.org/markup-compatibility/2006">
              <mc:Choice xmlns:v="urn:schemas-microsoft-com:vml" Requires="v">
                <p:oleObj spid="_x0000_s144399" name="Visio" r:id="rId3" imgW="5426548" imgH="3387634" progId="Visio.Drawing.11">
                  <p:embed/>
                </p:oleObj>
              </mc:Choice>
              <mc:Fallback>
                <p:oleObj name="Visio" r:id="rId3" imgW="5426548" imgH="3387634" progId="Visio.Drawing.11">
                  <p:embed/>
                  <p:pic>
                    <p:nvPicPr>
                      <p:cNvPr id="0" name="Object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38288" y="855663"/>
                        <a:ext cx="5426075" cy="3387725"/>
                      </a:xfrm>
                      <a:prstGeom prst="rect">
                        <a:avLst/>
                      </a:prstGeom>
                      <a:noFill/>
                      <a:ln>
                        <a:noFill/>
                      </a:ln>
                      <a:effectLst/>
                      <a:extLst>
                        <a:ext uri="{909E8E84-426E-40dd-AFC4-6F175D3DCCD1}">
                          <a14:hiddenFill xmlns:a14="http://schemas.microsoft.com/office/drawing/2010/main">
                            <a:solidFill>
                              <a:srgbClr val="FFCC99"/>
                            </a:solidFill>
                          </a14:hiddenFill>
                        </a:ext>
                        <a:ext uri="{91240B29-F687-4f45-9708-019B960494DF}">
                          <a14:hiddenLine xmlns:a14="http://schemas.microsoft.com/office/drawing/2010/main" w="12700">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oleObj>
              </mc:Fallback>
            </mc:AlternateContent>
          </a:graphicData>
        </a:graphic>
      </p:graphicFrame>
    </p:spTree>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148" name="Rectangle 2"/>
          <p:cNvSpPr>
            <a:spLocks noGrp="1" noChangeArrowheads="1"/>
          </p:cNvSpPr>
          <p:nvPr>
            <p:ph type="title"/>
          </p:nvPr>
        </p:nvSpPr>
        <p:spPr/>
        <p:txBody>
          <a:bodyPr/>
          <a:lstStyle/>
          <a:p>
            <a:r>
              <a:rPr lang="en-US"/>
              <a:t>Good Uses of IDS: In Userland</a:t>
            </a:r>
          </a:p>
        </p:txBody>
      </p:sp>
      <p:sp>
        <p:nvSpPr>
          <p:cNvPr id="134149" name="Rectangle 3"/>
          <p:cNvSpPr>
            <a:spLocks noGrp="1" noChangeArrowheads="1"/>
          </p:cNvSpPr>
          <p:nvPr>
            <p:ph type="body" idx="1"/>
          </p:nvPr>
        </p:nvSpPr>
        <p:spPr>
          <a:xfrm>
            <a:off x="660400" y="3352800"/>
            <a:ext cx="7696200" cy="2751138"/>
          </a:xfrm>
        </p:spPr>
        <p:txBody>
          <a:bodyPr/>
          <a:lstStyle/>
          <a:p>
            <a:r>
              <a:rPr lang="en-US"/>
              <a:t> Be careful recommending/using IDS on the desktop</a:t>
            </a:r>
          </a:p>
          <a:p>
            <a:pPr lvl="1"/>
            <a:r>
              <a:rPr lang="en-US"/>
              <a:t>HUGE volume of alerts, security analysts are drowning already</a:t>
            </a:r>
          </a:p>
          <a:p>
            <a:r>
              <a:rPr lang="en-US"/>
              <a:t> Good idea to put a NIPS betw. users and the Internet</a:t>
            </a:r>
          </a:p>
          <a:p>
            <a:pPr lvl="1"/>
            <a:r>
              <a:rPr lang="en-US"/>
              <a:t>Keep the job of content monitoring to purpose-built devices</a:t>
            </a:r>
          </a:p>
          <a:p>
            <a:r>
              <a:rPr lang="en-US"/>
              <a:t>Flow-based IDS at the core is a good idea</a:t>
            </a:r>
          </a:p>
          <a:p>
            <a:r>
              <a:rPr lang="en-US"/>
              <a:t>Be cautious of all-in-one firewall + IPS + content filtering</a:t>
            </a:r>
          </a:p>
          <a:p>
            <a:pPr lvl="1"/>
            <a:r>
              <a:rPr lang="en-US"/>
              <a:t>Immature technology, may not scale to large enterprises</a:t>
            </a:r>
          </a:p>
          <a:p>
            <a:pPr lvl="1"/>
            <a:r>
              <a:rPr lang="en-US"/>
              <a:t>Putting all the eggs in one basket (if it fails or doesn’t detect…)</a:t>
            </a:r>
          </a:p>
        </p:txBody>
      </p:sp>
      <p:graphicFrame>
        <p:nvGraphicFramePr>
          <p:cNvPr id="134146" name="Object 4"/>
          <p:cNvGraphicFramePr>
            <a:graphicFrameLocks noChangeAspect="1"/>
          </p:cNvGraphicFramePr>
          <p:nvPr/>
        </p:nvGraphicFramePr>
        <p:xfrm>
          <a:off x="577850" y="1009650"/>
          <a:ext cx="8147050" cy="2338388"/>
        </p:xfrm>
        <a:graphic>
          <a:graphicData uri="http://schemas.openxmlformats.org/presentationml/2006/ole">
            <mc:AlternateContent xmlns:mc="http://schemas.openxmlformats.org/markup-compatibility/2006">
              <mc:Choice xmlns:v="urn:schemas-microsoft-com:vml" Requires="v">
                <p:oleObj spid="_x0000_s145423" name="Visio" r:id="rId3" imgW="8147581" imgH="2338251" progId="Visio.Drawing.11">
                  <p:embed/>
                </p:oleObj>
              </mc:Choice>
              <mc:Fallback>
                <p:oleObj name="Visio" r:id="rId3" imgW="8147581" imgH="2338251" progId="Visio.Drawing.11">
                  <p:embed/>
                  <p:pic>
                    <p:nvPicPr>
                      <p:cNvPr id="0" name="Object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77850" y="1009650"/>
                        <a:ext cx="8147050" cy="2338388"/>
                      </a:xfrm>
                      <a:prstGeom prst="rect">
                        <a:avLst/>
                      </a:prstGeom>
                      <a:noFill/>
                      <a:ln>
                        <a:noFill/>
                      </a:ln>
                      <a:effectLst/>
                      <a:extLst>
                        <a:ext uri="{909E8E84-426E-40dd-AFC4-6F175D3DCCD1}">
                          <a14:hiddenFill xmlns:a14="http://schemas.microsoft.com/office/drawing/2010/main">
                            <a:solidFill>
                              <a:srgbClr val="FFCC99"/>
                            </a:solidFill>
                          </a14:hiddenFill>
                        </a:ext>
                        <a:ext uri="{91240B29-F687-4f45-9708-019B960494DF}">
                          <a14:hiddenLine xmlns:a14="http://schemas.microsoft.com/office/drawing/2010/main" w="12700">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oleObj>
              </mc:Fallback>
            </mc:AlternateContent>
          </a:graphicData>
        </a:graphic>
      </p:graphicFrame>
    </p:spTree>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172" name="Rectangle 2"/>
          <p:cNvSpPr>
            <a:spLocks noGrp="1" noChangeArrowheads="1"/>
          </p:cNvSpPr>
          <p:nvPr>
            <p:ph type="title"/>
          </p:nvPr>
        </p:nvSpPr>
        <p:spPr/>
        <p:txBody>
          <a:bodyPr/>
          <a:lstStyle/>
          <a:p>
            <a:r>
              <a:rPr lang="en-US"/>
              <a:t>Good Uses of IDS: On the DMZ</a:t>
            </a:r>
          </a:p>
        </p:txBody>
      </p:sp>
      <p:sp>
        <p:nvSpPr>
          <p:cNvPr id="135173" name="Rectangle 3"/>
          <p:cNvSpPr>
            <a:spLocks noGrp="1" noChangeArrowheads="1"/>
          </p:cNvSpPr>
          <p:nvPr>
            <p:ph type="body" idx="1"/>
          </p:nvPr>
        </p:nvSpPr>
        <p:spPr>
          <a:xfrm>
            <a:off x="660400" y="3813175"/>
            <a:ext cx="7696200" cy="2290763"/>
          </a:xfrm>
        </p:spPr>
        <p:txBody>
          <a:bodyPr/>
          <a:lstStyle/>
          <a:p>
            <a:r>
              <a:rPr lang="en-US"/>
              <a:t>Host-based HIDS/HIPS should be on all servers</a:t>
            </a:r>
          </a:p>
          <a:p>
            <a:r>
              <a:rPr lang="en-US"/>
              <a:t>Use service-specific IDS/firewall products where possible</a:t>
            </a:r>
          </a:p>
          <a:p>
            <a:pPr lvl="1"/>
            <a:r>
              <a:rPr lang="en-US"/>
              <a:t>And NIPS where you can’t</a:t>
            </a:r>
          </a:p>
        </p:txBody>
      </p:sp>
      <p:graphicFrame>
        <p:nvGraphicFramePr>
          <p:cNvPr id="135170" name="Object 4"/>
          <p:cNvGraphicFramePr>
            <a:graphicFrameLocks noChangeAspect="1"/>
          </p:cNvGraphicFramePr>
          <p:nvPr/>
        </p:nvGraphicFramePr>
        <p:xfrm>
          <a:off x="1614488" y="1163638"/>
          <a:ext cx="5300662" cy="2433637"/>
        </p:xfrm>
        <a:graphic>
          <a:graphicData uri="http://schemas.openxmlformats.org/presentationml/2006/ole">
            <mc:AlternateContent xmlns:mc="http://schemas.openxmlformats.org/markup-compatibility/2006">
              <mc:Choice xmlns:v="urn:schemas-microsoft-com:vml" Requires="v">
                <p:oleObj spid="_x0000_s146447" name="Visio" r:id="rId3" imgW="5300749" imgH="2434046" progId="Visio.Drawing.11">
                  <p:embed/>
                </p:oleObj>
              </mc:Choice>
              <mc:Fallback>
                <p:oleObj name="Visio" r:id="rId3" imgW="5300749" imgH="2434046" progId="Visio.Drawing.11">
                  <p:embed/>
                  <p:pic>
                    <p:nvPicPr>
                      <p:cNvPr id="0" name="Object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614488" y="1163638"/>
                        <a:ext cx="5300662" cy="2433637"/>
                      </a:xfrm>
                      <a:prstGeom prst="rect">
                        <a:avLst/>
                      </a:prstGeom>
                      <a:noFill/>
                      <a:ln>
                        <a:noFill/>
                      </a:ln>
                      <a:effectLst/>
                      <a:extLst>
                        <a:ext uri="{909E8E84-426E-40dd-AFC4-6F175D3DCCD1}">
                          <a14:hiddenFill xmlns:a14="http://schemas.microsoft.com/office/drawing/2010/main">
                            <a:solidFill>
                              <a:srgbClr val="FFCC99"/>
                            </a:solidFill>
                          </a14:hiddenFill>
                        </a:ext>
                        <a:ext uri="{91240B29-F687-4f45-9708-019B960494DF}">
                          <a14:hiddenLine xmlns:a14="http://schemas.microsoft.com/office/drawing/2010/main" w="12700">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oleObj>
              </mc:Fallback>
            </mc:AlternateContent>
          </a:graphicData>
        </a:graphic>
      </p:graphicFrame>
    </p:spTree>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6195" name="Rectangle 2"/>
          <p:cNvSpPr>
            <a:spLocks noGrp="1" noChangeArrowheads="1"/>
          </p:cNvSpPr>
          <p:nvPr>
            <p:ph type="title"/>
          </p:nvPr>
        </p:nvSpPr>
        <p:spPr/>
        <p:txBody>
          <a:bodyPr/>
          <a:lstStyle/>
          <a:p>
            <a:r>
              <a:rPr lang="en-US" smtClean="0"/>
              <a:t>Questions</a:t>
            </a:r>
          </a:p>
        </p:txBody>
      </p:sp>
      <p:sp>
        <p:nvSpPr>
          <p:cNvPr id="136196" name="Rectangle 3"/>
          <p:cNvSpPr>
            <a:spLocks noGrp="1" noChangeArrowheads="1"/>
          </p:cNvSpPr>
          <p:nvPr>
            <p:ph type="body" idx="1"/>
          </p:nvPr>
        </p:nvSpPr>
        <p:spPr/>
        <p:txBody>
          <a:bodyPr/>
          <a:lstStyle/>
          <a:p>
            <a:endParaRPr lang="en-US"/>
          </a:p>
        </p:txBody>
      </p:sp>
    </p:spTree>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218" name="Rectangle 2"/>
          <p:cNvSpPr>
            <a:spLocks noGrp="1" noChangeArrowheads="1"/>
          </p:cNvSpPr>
          <p:nvPr>
            <p:ph type="ctrTitle"/>
          </p:nvPr>
        </p:nvSpPr>
        <p:spPr>
          <a:xfrm>
            <a:off x="685800" y="2286000"/>
            <a:ext cx="7772400" cy="1143000"/>
          </a:xfrm>
        </p:spPr>
        <p:txBody>
          <a:bodyPr/>
          <a:lstStyle/>
          <a:p>
            <a:r>
              <a:rPr lang="en-US" smtClean="0"/>
              <a:t>VPN Security</a:t>
            </a:r>
          </a:p>
        </p:txBody>
      </p:sp>
      <p:sp>
        <p:nvSpPr>
          <p:cNvPr id="137219" name="Rectangle 3"/>
          <p:cNvSpPr>
            <a:spLocks noGrp="1" noChangeArrowheads="1"/>
          </p:cNvSpPr>
          <p:nvPr>
            <p:ph type="subTitle" idx="1"/>
          </p:nvPr>
        </p:nvSpPr>
        <p:spPr/>
        <p:txBody>
          <a:bodyPr/>
          <a:lstStyle/>
          <a:p>
            <a:endParaRPr lang="en-US"/>
          </a:p>
        </p:txBody>
      </p:sp>
    </p:spTree>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242" name="Rectangle 2"/>
          <p:cNvSpPr>
            <a:spLocks noGrp="1" noChangeArrowheads="1"/>
          </p:cNvSpPr>
          <p:nvPr>
            <p:ph type="body" idx="1"/>
          </p:nvPr>
        </p:nvSpPr>
        <p:spPr/>
        <p:txBody>
          <a:bodyPr/>
          <a:lstStyle/>
          <a:p>
            <a:pPr marL="342900" indent="-342900">
              <a:lnSpc>
                <a:spcPct val="90000"/>
              </a:lnSpc>
            </a:pPr>
            <a:endParaRPr lang="en-US" sz="1800"/>
          </a:p>
          <a:p>
            <a:pPr marL="342900" indent="-342900">
              <a:lnSpc>
                <a:spcPct val="90000"/>
              </a:lnSpc>
            </a:pPr>
            <a:r>
              <a:rPr lang="en-US" sz="1800"/>
              <a:t>Software or Hardware</a:t>
            </a:r>
          </a:p>
          <a:p>
            <a:pPr marL="914400" lvl="1" indent="-457200">
              <a:lnSpc>
                <a:spcPct val="90000"/>
              </a:lnSpc>
            </a:pPr>
            <a:r>
              <a:rPr lang="en-US" sz="1600"/>
              <a:t>Provides a protected communications path</a:t>
            </a:r>
          </a:p>
          <a:p>
            <a:pPr marL="914400" lvl="1" indent="-457200">
              <a:lnSpc>
                <a:spcPct val="90000"/>
              </a:lnSpc>
            </a:pPr>
            <a:r>
              <a:rPr lang="en-US" sz="1600"/>
              <a:t>Could reside at a network or host level</a:t>
            </a:r>
          </a:p>
          <a:p>
            <a:pPr marL="914400" lvl="1" indent="-457200">
              <a:lnSpc>
                <a:spcPct val="90000"/>
              </a:lnSpc>
            </a:pPr>
            <a:r>
              <a:rPr lang="en-US" sz="1600"/>
              <a:t>SSL VPNs versus IPSec</a:t>
            </a:r>
          </a:p>
          <a:p>
            <a:pPr marL="342900" indent="-342900">
              <a:lnSpc>
                <a:spcPct val="90000"/>
              </a:lnSpc>
            </a:pPr>
            <a:r>
              <a:rPr lang="en-US" sz="1800"/>
              <a:t>VPNs are one layer of security - They do NOT</a:t>
            </a:r>
          </a:p>
          <a:p>
            <a:pPr marL="914400" lvl="1" indent="-457200">
              <a:lnSpc>
                <a:spcPct val="90000"/>
              </a:lnSpc>
            </a:pPr>
            <a:r>
              <a:rPr lang="en-US" sz="1600"/>
              <a:t>Ensure authorization or protection from malicious logic</a:t>
            </a:r>
          </a:p>
          <a:p>
            <a:pPr marL="914400" lvl="1" indent="-457200">
              <a:lnSpc>
                <a:spcPct val="90000"/>
              </a:lnSpc>
            </a:pPr>
            <a:r>
              <a:rPr lang="en-US" sz="1600"/>
              <a:t>Protect from an insider threat</a:t>
            </a:r>
          </a:p>
          <a:p>
            <a:pPr marL="914400" lvl="1" indent="-457200">
              <a:lnSpc>
                <a:spcPct val="90000"/>
              </a:lnSpc>
            </a:pPr>
            <a:r>
              <a:rPr lang="en-US" sz="1600"/>
              <a:t>Function as a silver bullet</a:t>
            </a:r>
          </a:p>
          <a:p>
            <a:pPr marL="342900" indent="-342900">
              <a:lnSpc>
                <a:spcPct val="90000"/>
              </a:lnSpc>
            </a:pPr>
            <a:r>
              <a:rPr lang="en-US" sz="1800"/>
              <a:t>Threatened by</a:t>
            </a:r>
          </a:p>
          <a:p>
            <a:pPr marL="914400" lvl="1" indent="-457200">
              <a:lnSpc>
                <a:spcPct val="90000"/>
              </a:lnSpc>
            </a:pPr>
            <a:r>
              <a:rPr lang="en-US" sz="1600"/>
              <a:t>Direct attacks (unlikely)</a:t>
            </a:r>
          </a:p>
          <a:p>
            <a:pPr marL="914400" lvl="1" indent="-457200">
              <a:lnSpc>
                <a:spcPct val="90000"/>
              </a:lnSpc>
            </a:pPr>
            <a:r>
              <a:rPr lang="en-US" sz="1600"/>
              <a:t>Denial of Services attacks</a:t>
            </a:r>
          </a:p>
          <a:p>
            <a:pPr marL="914400" lvl="1" indent="-457200">
              <a:lnSpc>
                <a:spcPct val="90000"/>
              </a:lnSpc>
            </a:pPr>
            <a:r>
              <a:rPr lang="en-US" sz="1600"/>
              <a:t>Information leakage via poor configuration</a:t>
            </a:r>
          </a:p>
        </p:txBody>
      </p:sp>
      <p:sp>
        <p:nvSpPr>
          <p:cNvPr id="138243" name="Rectangle 3"/>
          <p:cNvSpPr>
            <a:spLocks noGrp="1" noChangeArrowheads="1"/>
          </p:cNvSpPr>
          <p:nvPr>
            <p:ph type="title"/>
          </p:nvPr>
        </p:nvSpPr>
        <p:spPr>
          <a:noFill/>
        </p:spPr>
        <p:txBody>
          <a:bodyPr/>
          <a:lstStyle/>
          <a:p>
            <a:r>
              <a:rPr lang="en-US"/>
              <a:t>What is a Virtual Private Network (VPN)</a:t>
            </a:r>
          </a:p>
        </p:txBody>
      </p:sp>
    </p:spTree>
  </p:cSld>
  <p:clrMapOvr>
    <a:masterClrMapping/>
  </p:clrMapOvr>
  <p:timing>
    <p:tnLst>
      <p:par>
        <p:cTn xmlns:p14="http://schemas.microsoft.com/office/powerpoint/2010/mai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290" name="Rectangle 2"/>
          <p:cNvSpPr>
            <a:spLocks noGrp="1" noChangeArrowheads="1"/>
          </p:cNvSpPr>
          <p:nvPr>
            <p:ph type="body" idx="1"/>
          </p:nvPr>
        </p:nvSpPr>
        <p:spPr/>
        <p:txBody>
          <a:bodyPr/>
          <a:lstStyle/>
          <a:p>
            <a:r>
              <a:rPr lang="en-US" sz="1800"/>
              <a:t>Several vendors and different types of products for network and host level VPNs</a:t>
            </a:r>
          </a:p>
          <a:p>
            <a:pPr lvl="1"/>
            <a:r>
              <a:rPr lang="en-US" sz="1600"/>
              <a:t>Not all products are created equal</a:t>
            </a:r>
          </a:p>
        </p:txBody>
      </p:sp>
      <p:pic>
        <p:nvPicPr>
          <p:cNvPr id="140291" name="Picture 3" descr="checkpoint"/>
          <p:cNvPicPr>
            <a:picLocks noChangeAspect="1" noChangeArrowheads="1"/>
          </p:cNvPicPr>
          <p:nvPr/>
        </p:nvPicPr>
        <p:blipFill>
          <a:blip r:embed="rId3"/>
          <a:srcRect/>
          <a:stretch>
            <a:fillRect/>
          </a:stretch>
        </p:blipFill>
        <p:spPr bwMode="auto">
          <a:xfrm>
            <a:off x="152400" y="2895600"/>
            <a:ext cx="3048000" cy="931863"/>
          </a:xfrm>
          <a:prstGeom prst="rect">
            <a:avLst/>
          </a:prstGeom>
          <a:noFill/>
          <a:ln w="9525">
            <a:noFill/>
            <a:miter lim="800000"/>
            <a:headEnd/>
            <a:tailEnd/>
          </a:ln>
        </p:spPr>
      </p:pic>
      <p:pic>
        <p:nvPicPr>
          <p:cNvPr id="140292" name="Picture 5" descr="cisco_logo"/>
          <p:cNvPicPr>
            <a:picLocks noChangeAspect="1" noChangeArrowheads="1"/>
          </p:cNvPicPr>
          <p:nvPr/>
        </p:nvPicPr>
        <p:blipFill>
          <a:blip r:embed="rId4"/>
          <a:srcRect/>
          <a:stretch>
            <a:fillRect/>
          </a:stretch>
        </p:blipFill>
        <p:spPr bwMode="auto">
          <a:xfrm>
            <a:off x="6781800" y="1676400"/>
            <a:ext cx="2093913" cy="1389063"/>
          </a:xfrm>
          <a:prstGeom prst="rect">
            <a:avLst/>
          </a:prstGeom>
          <a:noFill/>
          <a:ln w="9525">
            <a:noFill/>
            <a:miter lim="800000"/>
            <a:headEnd/>
            <a:tailEnd/>
          </a:ln>
        </p:spPr>
      </p:pic>
      <p:pic>
        <p:nvPicPr>
          <p:cNvPr id="140293" name="Picture 7" descr="netscreenlogo"/>
          <p:cNvPicPr>
            <a:picLocks noChangeAspect="1" noChangeArrowheads="1"/>
          </p:cNvPicPr>
          <p:nvPr/>
        </p:nvPicPr>
        <p:blipFill>
          <a:blip r:embed="rId5"/>
          <a:srcRect/>
          <a:stretch>
            <a:fillRect/>
          </a:stretch>
        </p:blipFill>
        <p:spPr bwMode="auto">
          <a:xfrm>
            <a:off x="7239000" y="5464175"/>
            <a:ext cx="1676400" cy="804863"/>
          </a:xfrm>
          <a:prstGeom prst="rect">
            <a:avLst/>
          </a:prstGeom>
          <a:noFill/>
          <a:ln w="9525">
            <a:noFill/>
            <a:miter lim="800000"/>
            <a:headEnd/>
            <a:tailEnd/>
          </a:ln>
        </p:spPr>
      </p:pic>
      <p:pic>
        <p:nvPicPr>
          <p:cNvPr id="140294" name="Picture 11" descr="netgear_logo"/>
          <p:cNvPicPr>
            <a:picLocks noChangeAspect="1" noChangeArrowheads="1"/>
          </p:cNvPicPr>
          <p:nvPr/>
        </p:nvPicPr>
        <p:blipFill>
          <a:blip r:embed="rId6"/>
          <a:srcRect/>
          <a:stretch>
            <a:fillRect/>
          </a:stretch>
        </p:blipFill>
        <p:spPr bwMode="auto">
          <a:xfrm>
            <a:off x="304800" y="5562600"/>
            <a:ext cx="1927225" cy="501650"/>
          </a:xfrm>
          <a:prstGeom prst="rect">
            <a:avLst/>
          </a:prstGeom>
          <a:solidFill>
            <a:schemeClr val="tx2"/>
          </a:solidFill>
          <a:ln w="9525">
            <a:noFill/>
            <a:miter lim="800000"/>
            <a:headEnd/>
            <a:tailEnd/>
          </a:ln>
        </p:spPr>
      </p:pic>
      <p:sp>
        <p:nvSpPr>
          <p:cNvPr id="140295" name="Rectangle 12"/>
          <p:cNvSpPr>
            <a:spLocks noGrp="1" noChangeArrowheads="1"/>
          </p:cNvSpPr>
          <p:nvPr>
            <p:ph type="title"/>
          </p:nvPr>
        </p:nvSpPr>
        <p:spPr>
          <a:noFill/>
        </p:spPr>
        <p:txBody>
          <a:bodyPr/>
          <a:lstStyle/>
          <a:p>
            <a:r>
              <a:rPr lang="en-US"/>
              <a:t>Vendors</a:t>
            </a:r>
          </a:p>
        </p:txBody>
      </p:sp>
      <p:pic>
        <p:nvPicPr>
          <p:cNvPr id="140296" name="Picture 13" descr="juniper"/>
          <p:cNvPicPr>
            <a:picLocks noChangeAspect="1" noChangeArrowheads="1"/>
          </p:cNvPicPr>
          <p:nvPr/>
        </p:nvPicPr>
        <p:blipFill>
          <a:blip r:embed="rId7"/>
          <a:srcRect/>
          <a:stretch>
            <a:fillRect/>
          </a:stretch>
        </p:blipFill>
        <p:spPr bwMode="auto">
          <a:xfrm>
            <a:off x="6096000" y="5029200"/>
            <a:ext cx="1541463" cy="582613"/>
          </a:xfrm>
          <a:prstGeom prst="rect">
            <a:avLst/>
          </a:prstGeom>
          <a:noFill/>
          <a:ln w="9525">
            <a:noFill/>
            <a:miter lim="800000"/>
            <a:headEnd/>
            <a:tailEnd/>
          </a:ln>
        </p:spPr>
      </p:pic>
      <p:pic>
        <p:nvPicPr>
          <p:cNvPr id="140297" name="Picture 14" descr="equant"/>
          <p:cNvPicPr>
            <a:picLocks noChangeAspect="1" noChangeArrowheads="1"/>
          </p:cNvPicPr>
          <p:nvPr/>
        </p:nvPicPr>
        <p:blipFill>
          <a:blip r:embed="rId8"/>
          <a:srcRect/>
          <a:stretch>
            <a:fillRect/>
          </a:stretch>
        </p:blipFill>
        <p:spPr bwMode="auto">
          <a:xfrm>
            <a:off x="4953000" y="3810000"/>
            <a:ext cx="2133600" cy="793750"/>
          </a:xfrm>
          <a:prstGeom prst="rect">
            <a:avLst/>
          </a:prstGeom>
          <a:noFill/>
          <a:ln w="9525">
            <a:noFill/>
            <a:miter lim="800000"/>
            <a:headEnd/>
            <a:tailEnd/>
          </a:ln>
        </p:spPr>
      </p:pic>
      <p:pic>
        <p:nvPicPr>
          <p:cNvPr id="140298" name="Picture 16" descr="global"/>
          <p:cNvPicPr>
            <a:picLocks noChangeAspect="1" noChangeArrowheads="1"/>
          </p:cNvPicPr>
          <p:nvPr/>
        </p:nvPicPr>
        <p:blipFill>
          <a:blip r:embed="rId9"/>
          <a:srcRect/>
          <a:stretch>
            <a:fillRect/>
          </a:stretch>
        </p:blipFill>
        <p:spPr bwMode="auto">
          <a:xfrm>
            <a:off x="3581400" y="4953000"/>
            <a:ext cx="2057400" cy="1216025"/>
          </a:xfrm>
          <a:prstGeom prst="rect">
            <a:avLst/>
          </a:prstGeom>
          <a:noFill/>
          <a:ln w="9525">
            <a:noFill/>
            <a:miter lim="800000"/>
            <a:headEnd/>
            <a:tailEnd/>
          </a:ln>
        </p:spPr>
      </p:pic>
      <p:pic>
        <p:nvPicPr>
          <p:cNvPr id="140299" name="Picture 18" descr="netopia"/>
          <p:cNvPicPr>
            <a:picLocks noChangeAspect="1" noChangeArrowheads="1"/>
          </p:cNvPicPr>
          <p:nvPr/>
        </p:nvPicPr>
        <p:blipFill>
          <a:blip r:embed="rId10"/>
          <a:srcRect/>
          <a:stretch>
            <a:fillRect/>
          </a:stretch>
        </p:blipFill>
        <p:spPr bwMode="auto">
          <a:xfrm>
            <a:off x="3581400" y="2590800"/>
            <a:ext cx="2819400" cy="871538"/>
          </a:xfrm>
          <a:prstGeom prst="rect">
            <a:avLst/>
          </a:prstGeom>
          <a:noFill/>
          <a:ln w="9525">
            <a:noFill/>
            <a:miter lim="800000"/>
            <a:headEnd/>
            <a:tailEnd/>
          </a:ln>
        </p:spPr>
      </p:pic>
      <p:pic>
        <p:nvPicPr>
          <p:cNvPr id="140300" name="Picture 19" descr="sonic"/>
          <p:cNvPicPr>
            <a:picLocks noChangeAspect="1" noChangeArrowheads="1"/>
          </p:cNvPicPr>
          <p:nvPr/>
        </p:nvPicPr>
        <p:blipFill>
          <a:blip r:embed="rId11"/>
          <a:srcRect/>
          <a:stretch>
            <a:fillRect/>
          </a:stretch>
        </p:blipFill>
        <p:spPr bwMode="auto">
          <a:xfrm>
            <a:off x="685800" y="4114800"/>
            <a:ext cx="3429000" cy="965200"/>
          </a:xfrm>
          <a:prstGeom prst="rect">
            <a:avLst/>
          </a:prstGeom>
          <a:noFill/>
          <a:ln w="9525">
            <a:noFill/>
            <a:miter lim="800000"/>
            <a:headEnd/>
            <a:tailEnd/>
          </a:ln>
        </p:spPr>
      </p:pic>
    </p:spTree>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2338" name="Rectangle 2"/>
          <p:cNvSpPr>
            <a:spLocks noGrp="1" noChangeArrowheads="1"/>
          </p:cNvSpPr>
          <p:nvPr>
            <p:ph type="body" idx="1"/>
          </p:nvPr>
        </p:nvSpPr>
        <p:spPr/>
        <p:txBody>
          <a:bodyPr/>
          <a:lstStyle/>
          <a:p>
            <a:pPr marL="342900" indent="-342900">
              <a:lnSpc>
                <a:spcPct val="90000"/>
              </a:lnSpc>
            </a:pPr>
            <a:r>
              <a:rPr lang="en-US" sz="1800"/>
              <a:t>Site to Site</a:t>
            </a:r>
          </a:p>
          <a:p>
            <a:pPr marL="914400" lvl="1" indent="-457200">
              <a:lnSpc>
                <a:spcPct val="90000"/>
              </a:lnSpc>
            </a:pPr>
            <a:r>
              <a:rPr lang="en-US" sz="1600"/>
              <a:t>Generally done in hardware to extend campus networks</a:t>
            </a:r>
          </a:p>
          <a:p>
            <a:pPr marL="914400" lvl="1" indent="-457200">
              <a:lnSpc>
                <a:spcPct val="90000"/>
              </a:lnSpc>
            </a:pPr>
            <a:r>
              <a:rPr lang="en-US" sz="1600"/>
              <a:t>Lowers security to lowest common denominator</a:t>
            </a:r>
          </a:p>
          <a:p>
            <a:pPr marL="914400" lvl="1" indent="-457200">
              <a:lnSpc>
                <a:spcPct val="90000"/>
              </a:lnSpc>
            </a:pPr>
            <a:r>
              <a:rPr lang="en-US" sz="1600"/>
              <a:t>Mainly for providing confidentiality</a:t>
            </a:r>
          </a:p>
          <a:p>
            <a:pPr marL="914400" lvl="1" indent="-457200">
              <a:lnSpc>
                <a:spcPct val="90000"/>
              </a:lnSpc>
            </a:pPr>
            <a:r>
              <a:rPr lang="en-US" sz="1600"/>
              <a:t>Network architecture critical to ensuring security</a:t>
            </a:r>
          </a:p>
          <a:p>
            <a:pPr marL="342900" indent="-342900">
              <a:lnSpc>
                <a:spcPct val="90000"/>
              </a:lnSpc>
            </a:pPr>
            <a:r>
              <a:rPr lang="en-US" sz="1800"/>
              <a:t>User to Site</a:t>
            </a:r>
          </a:p>
          <a:p>
            <a:pPr marL="914400" lvl="1" indent="-457200">
              <a:lnSpc>
                <a:spcPct val="90000"/>
              </a:lnSpc>
            </a:pPr>
            <a:r>
              <a:rPr lang="en-US" sz="1600"/>
              <a:t>Software on local client connecting to VPN server</a:t>
            </a:r>
          </a:p>
          <a:p>
            <a:pPr marL="914400" lvl="1" indent="-457200">
              <a:lnSpc>
                <a:spcPct val="90000"/>
              </a:lnSpc>
            </a:pPr>
            <a:r>
              <a:rPr lang="en-US" sz="1600"/>
              <a:t>Can provide confidentiality, integrity and access control</a:t>
            </a:r>
          </a:p>
          <a:p>
            <a:pPr marL="914400" lvl="1" indent="-457200">
              <a:lnSpc>
                <a:spcPct val="90000"/>
              </a:lnSpc>
            </a:pPr>
            <a:r>
              <a:rPr lang="en-US" sz="1600"/>
              <a:t>Network architecture critical to ensuring security</a:t>
            </a:r>
          </a:p>
          <a:p>
            <a:pPr marL="342900" indent="-342900">
              <a:lnSpc>
                <a:spcPct val="90000"/>
              </a:lnSpc>
            </a:pPr>
            <a:r>
              <a:rPr lang="en-US" sz="1800"/>
              <a:t>SSL VPNs</a:t>
            </a:r>
          </a:p>
          <a:p>
            <a:pPr marL="914400" lvl="1" indent="-457200">
              <a:lnSpc>
                <a:spcPct val="90000"/>
              </a:lnSpc>
            </a:pPr>
            <a:r>
              <a:rPr lang="en-US" sz="1600"/>
              <a:t>These are a newer breed of VPN and do not require client</a:t>
            </a:r>
          </a:p>
          <a:p>
            <a:pPr marL="914400" lvl="1" indent="-457200">
              <a:lnSpc>
                <a:spcPct val="90000"/>
              </a:lnSpc>
            </a:pPr>
            <a:r>
              <a:rPr lang="en-US" sz="1600"/>
              <a:t>Based on SSL standard</a:t>
            </a:r>
          </a:p>
          <a:p>
            <a:pPr marL="914400" lvl="1" indent="-457200">
              <a:lnSpc>
                <a:spcPct val="90000"/>
              </a:lnSpc>
            </a:pPr>
            <a:r>
              <a:rPr lang="en-US" sz="1600"/>
              <a:t>Wide support and capability</a:t>
            </a:r>
          </a:p>
          <a:p>
            <a:pPr marL="914400" lvl="1" indent="-457200">
              <a:lnSpc>
                <a:spcPct val="90000"/>
              </a:lnSpc>
            </a:pPr>
            <a:r>
              <a:rPr lang="en-US" sz="1600"/>
              <a:t>Provides confidentiality</a:t>
            </a:r>
          </a:p>
        </p:txBody>
      </p:sp>
      <p:sp>
        <p:nvSpPr>
          <p:cNvPr id="142339" name="Rectangle 3"/>
          <p:cNvSpPr>
            <a:spLocks noGrp="1" noChangeArrowheads="1"/>
          </p:cNvSpPr>
          <p:nvPr>
            <p:ph type="title"/>
          </p:nvPr>
        </p:nvSpPr>
        <p:spPr>
          <a:noFill/>
        </p:spPr>
        <p:txBody>
          <a:bodyPr/>
          <a:lstStyle/>
          <a:p>
            <a:r>
              <a:rPr lang="en-US"/>
              <a:t>Types of VPNs</a:t>
            </a:r>
          </a:p>
        </p:txBody>
      </p:sp>
    </p:spTree>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4386" name="Rectangle 2"/>
          <p:cNvSpPr>
            <a:spLocks noGrp="1" noChangeArrowheads="1"/>
          </p:cNvSpPr>
          <p:nvPr>
            <p:ph type="body" idx="1"/>
          </p:nvPr>
        </p:nvSpPr>
        <p:spPr/>
        <p:txBody>
          <a:bodyPr/>
          <a:lstStyle/>
          <a:p>
            <a:pPr marL="342900" indent="-342900">
              <a:lnSpc>
                <a:spcPct val="90000"/>
              </a:lnSpc>
            </a:pPr>
            <a:endParaRPr lang="en-US" sz="1800"/>
          </a:p>
          <a:p>
            <a:pPr marL="342900" indent="-342900">
              <a:lnSpc>
                <a:spcPct val="90000"/>
              </a:lnSpc>
            </a:pPr>
            <a:r>
              <a:rPr lang="en-US" sz="1800"/>
              <a:t>A VPN that implements a deny-by-default or permit-by-exception rule base</a:t>
            </a:r>
          </a:p>
          <a:p>
            <a:pPr marL="914400" lvl="1" indent="-457200">
              <a:lnSpc>
                <a:spcPct val="90000"/>
              </a:lnSpc>
            </a:pPr>
            <a:r>
              <a:rPr lang="en-US" sz="1600"/>
              <a:t>Limits access to authorized users only!</a:t>
            </a:r>
          </a:p>
          <a:p>
            <a:pPr marL="914400" lvl="1" indent="-457200">
              <a:lnSpc>
                <a:spcPct val="90000"/>
              </a:lnSpc>
            </a:pPr>
            <a:r>
              <a:rPr lang="en-US" sz="1600"/>
              <a:t>Limits communications to what is required for external business</a:t>
            </a:r>
          </a:p>
          <a:p>
            <a:pPr marL="342900" indent="-342900">
              <a:lnSpc>
                <a:spcPct val="90000"/>
              </a:lnSpc>
            </a:pPr>
            <a:r>
              <a:rPr lang="en-US" sz="1800"/>
              <a:t>Authentication</a:t>
            </a:r>
          </a:p>
          <a:p>
            <a:pPr marL="914400" lvl="1" indent="-457200">
              <a:lnSpc>
                <a:spcPct val="90000"/>
              </a:lnSpc>
            </a:pPr>
            <a:r>
              <a:rPr lang="en-US" sz="1600"/>
              <a:t>Two factor authentication</a:t>
            </a:r>
          </a:p>
          <a:p>
            <a:pPr marL="914400" lvl="1" indent="-457200">
              <a:lnSpc>
                <a:spcPct val="90000"/>
              </a:lnSpc>
            </a:pPr>
            <a:r>
              <a:rPr lang="en-US" sz="1600"/>
              <a:t>User groups</a:t>
            </a:r>
          </a:p>
          <a:p>
            <a:pPr marL="914400" lvl="1" indent="-457200">
              <a:lnSpc>
                <a:spcPct val="90000"/>
              </a:lnSpc>
            </a:pPr>
            <a:r>
              <a:rPr lang="en-US" sz="1600"/>
              <a:t>Certificates for mutual key exchange</a:t>
            </a:r>
          </a:p>
          <a:p>
            <a:pPr marL="342900" indent="-342900">
              <a:lnSpc>
                <a:spcPct val="90000"/>
              </a:lnSpc>
            </a:pPr>
            <a:r>
              <a:rPr lang="en-US" sz="1800"/>
              <a:t>Architecture</a:t>
            </a:r>
          </a:p>
          <a:p>
            <a:pPr marL="914400" lvl="1" indent="-457200">
              <a:lnSpc>
                <a:spcPct val="90000"/>
              </a:lnSpc>
            </a:pPr>
            <a:r>
              <a:rPr lang="en-US" sz="1600"/>
              <a:t>Restricts access or terminates in a DMZ where further security inspection can be accomplished</a:t>
            </a:r>
          </a:p>
          <a:p>
            <a:pPr marL="914400" lvl="1" indent="-457200">
              <a:lnSpc>
                <a:spcPct val="90000"/>
              </a:lnSpc>
            </a:pPr>
            <a:r>
              <a:rPr lang="en-US" sz="1600"/>
              <a:t>Enforce Client configuration where possible (split tunneling, host based firewall rules, software versions, AntiVrius config, etc.)</a:t>
            </a:r>
          </a:p>
        </p:txBody>
      </p:sp>
      <p:sp>
        <p:nvSpPr>
          <p:cNvPr id="144387" name="Rectangle 3"/>
          <p:cNvSpPr>
            <a:spLocks noGrp="1" noChangeArrowheads="1"/>
          </p:cNvSpPr>
          <p:nvPr>
            <p:ph type="title"/>
          </p:nvPr>
        </p:nvSpPr>
        <p:spPr>
          <a:noFill/>
        </p:spPr>
        <p:txBody>
          <a:bodyPr/>
          <a:lstStyle/>
          <a:p>
            <a:r>
              <a:rPr lang="en-US"/>
              <a:t>Best Security Practices</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ChangeArrowheads="1"/>
          </p:cNvSpPr>
          <p:nvPr>
            <p:ph type="body" idx="1"/>
          </p:nvPr>
        </p:nvSpPr>
        <p:spPr>
          <a:xfrm>
            <a:off x="407988" y="1182688"/>
            <a:ext cx="8278812" cy="4989512"/>
          </a:xfrm>
        </p:spPr>
        <p:txBody>
          <a:bodyPr/>
          <a:lstStyle/>
          <a:p>
            <a:endParaRPr lang="en-US" sz="1800"/>
          </a:p>
          <a:p>
            <a:r>
              <a:rPr lang="en-US" sz="1800"/>
              <a:t>Router</a:t>
            </a:r>
          </a:p>
          <a:p>
            <a:pPr lvl="1"/>
            <a:r>
              <a:rPr lang="en-US" sz="1600"/>
              <a:t>Determines the next point to forward a packet using distance and cost algorithms</a:t>
            </a:r>
          </a:p>
          <a:p>
            <a:pPr lvl="1"/>
            <a:r>
              <a:rPr lang="en-US" sz="1600"/>
              <a:t>Routes can be static or dynamic </a:t>
            </a:r>
          </a:p>
          <a:p>
            <a:pPr lvl="1"/>
            <a:r>
              <a:rPr lang="en-US" sz="1600"/>
              <a:t>A router maintains a table of routes (paths to the next hop in the network) and the conditions they are used</a:t>
            </a:r>
          </a:p>
          <a:p>
            <a:r>
              <a:rPr lang="en-US" sz="1800"/>
              <a:t>Switch</a:t>
            </a:r>
          </a:p>
          <a:p>
            <a:pPr lvl="1"/>
            <a:r>
              <a:rPr lang="en-US" sz="1600"/>
              <a:t>Forwards packets to specific host by MAC address</a:t>
            </a:r>
          </a:p>
          <a:p>
            <a:pPr lvl="1"/>
            <a:r>
              <a:rPr lang="en-US" sz="1600"/>
              <a:t>Newer OS’s can route and perform other functions</a:t>
            </a:r>
          </a:p>
          <a:p>
            <a:pPr lvl="1"/>
            <a:r>
              <a:rPr lang="en-US" sz="1600"/>
              <a:t>Packets sent to single host via MAC address (unless a broadcast packet)</a:t>
            </a:r>
          </a:p>
          <a:p>
            <a:pPr lvl="1"/>
            <a:r>
              <a:rPr lang="en-US" sz="1600"/>
              <a:t>Opposite of a Hub, Individual hosts do not see everyone’s traffic</a:t>
            </a:r>
            <a:endParaRPr lang="en-US" sz="1400"/>
          </a:p>
        </p:txBody>
      </p:sp>
      <p:sp>
        <p:nvSpPr>
          <p:cNvPr id="28675" name="Rectangle 4"/>
          <p:cNvSpPr>
            <a:spLocks noGrp="1" noChangeArrowheads="1"/>
          </p:cNvSpPr>
          <p:nvPr>
            <p:ph type="title"/>
          </p:nvPr>
        </p:nvSpPr>
        <p:spPr>
          <a:noFill/>
        </p:spPr>
        <p:txBody>
          <a:bodyPr/>
          <a:lstStyle/>
          <a:p>
            <a:r>
              <a:rPr lang="en-US"/>
              <a:t>What are Routers and Switches</a:t>
            </a:r>
          </a:p>
        </p:txBody>
      </p:sp>
    </p:spTree>
  </p:cSld>
  <p:clrMapOvr>
    <a:masterClrMapping/>
  </p:clrMapOvr>
  <p:timing>
    <p:tnLst>
      <p:par>
        <p:cTn xmlns:p14="http://schemas.microsoft.com/office/powerpoint/2010/mai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6434" name="Rectangle 198"/>
          <p:cNvSpPr>
            <a:spLocks noGrp="1" noChangeArrowheads="1"/>
          </p:cNvSpPr>
          <p:nvPr>
            <p:ph type="title"/>
          </p:nvPr>
        </p:nvSpPr>
        <p:spPr>
          <a:noFill/>
        </p:spPr>
        <p:txBody>
          <a:bodyPr/>
          <a:lstStyle/>
          <a:p>
            <a:r>
              <a:rPr lang="en-US"/>
              <a:t>Common Architecture</a:t>
            </a:r>
          </a:p>
        </p:txBody>
      </p:sp>
      <p:pic>
        <p:nvPicPr>
          <p:cNvPr id="146435" name="Picture 199" descr="vpn_usage"/>
          <p:cNvPicPr>
            <a:picLocks noChangeAspect="1" noChangeArrowheads="1"/>
          </p:cNvPicPr>
          <p:nvPr/>
        </p:nvPicPr>
        <p:blipFill>
          <a:blip r:embed="rId3"/>
          <a:srcRect/>
          <a:stretch>
            <a:fillRect/>
          </a:stretch>
        </p:blipFill>
        <p:spPr bwMode="auto">
          <a:xfrm>
            <a:off x="914400" y="1828800"/>
            <a:ext cx="6858000" cy="2895600"/>
          </a:xfrm>
          <a:prstGeom prst="rect">
            <a:avLst/>
          </a:prstGeom>
          <a:noFill/>
          <a:ln w="9525">
            <a:noFill/>
            <a:miter lim="800000"/>
            <a:headEnd/>
            <a:tailEnd/>
          </a:ln>
        </p:spPr>
      </p:pic>
    </p:spTree>
  </p:cSld>
  <p:clrMapOvr>
    <a:masterClrMapping/>
  </p:clrMapOvr>
  <p:transition xmlns:p14="http://schemas.microsoft.com/office/powerpoint/2010/main" spd="slow"/>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482" name="Rectangle 2"/>
          <p:cNvSpPr>
            <a:spLocks noGrp="1" noChangeArrowheads="1"/>
          </p:cNvSpPr>
          <p:nvPr>
            <p:ph type="body" idx="1"/>
          </p:nvPr>
        </p:nvSpPr>
        <p:spPr/>
        <p:txBody>
          <a:bodyPr/>
          <a:lstStyle/>
          <a:p>
            <a:pPr marL="342900" indent="-342900">
              <a:lnSpc>
                <a:spcPct val="90000"/>
              </a:lnSpc>
            </a:pPr>
            <a:endParaRPr lang="en-US" sz="1600"/>
          </a:p>
          <a:p>
            <a:pPr marL="342900" indent="-342900">
              <a:lnSpc>
                <a:spcPct val="90000"/>
              </a:lnSpc>
            </a:pPr>
            <a:r>
              <a:rPr lang="en-US" sz="1600"/>
              <a:t>Poor Configuration</a:t>
            </a:r>
          </a:p>
          <a:p>
            <a:pPr marL="914400" lvl="1" indent="-457200">
              <a:lnSpc>
                <a:spcPct val="90000"/>
              </a:lnSpc>
            </a:pPr>
            <a:r>
              <a:rPr lang="en-US" sz="1400"/>
              <a:t>Weak ciphers or encryption algorithms</a:t>
            </a:r>
          </a:p>
          <a:p>
            <a:pPr marL="914400" lvl="1" indent="-457200">
              <a:lnSpc>
                <a:spcPct val="90000"/>
              </a:lnSpc>
            </a:pPr>
            <a:r>
              <a:rPr lang="en-US" sz="1400"/>
              <a:t>Single factor authentication</a:t>
            </a:r>
          </a:p>
          <a:p>
            <a:pPr marL="914400" lvl="1" indent="-457200">
              <a:lnSpc>
                <a:spcPct val="90000"/>
              </a:lnSpc>
            </a:pPr>
            <a:r>
              <a:rPr lang="en-US" sz="1400"/>
              <a:t>NO client configuration enforcement</a:t>
            </a:r>
          </a:p>
          <a:p>
            <a:pPr marL="914400" lvl="1" indent="-457200">
              <a:lnSpc>
                <a:spcPct val="90000"/>
              </a:lnSpc>
            </a:pPr>
            <a:r>
              <a:rPr lang="en-US" sz="1400"/>
              <a:t>NO auditing</a:t>
            </a:r>
          </a:p>
          <a:p>
            <a:pPr marL="914400" lvl="1" indent="-457200">
              <a:lnSpc>
                <a:spcPct val="90000"/>
              </a:lnSpc>
            </a:pPr>
            <a:r>
              <a:rPr lang="en-US" sz="1400"/>
              <a:t>Improper network architecture</a:t>
            </a:r>
          </a:p>
          <a:p>
            <a:pPr marL="914400" lvl="1" indent="-457200">
              <a:lnSpc>
                <a:spcPct val="90000"/>
              </a:lnSpc>
            </a:pPr>
            <a:r>
              <a:rPr lang="en-US" sz="1400"/>
              <a:t>Shared VPN servers</a:t>
            </a:r>
          </a:p>
        </p:txBody>
      </p:sp>
      <p:sp>
        <p:nvSpPr>
          <p:cNvPr id="148483" name="Rectangle 3"/>
          <p:cNvSpPr>
            <a:spLocks noGrp="1" noChangeArrowheads="1"/>
          </p:cNvSpPr>
          <p:nvPr>
            <p:ph type="title"/>
          </p:nvPr>
        </p:nvSpPr>
        <p:spPr>
          <a:noFill/>
        </p:spPr>
        <p:txBody>
          <a:bodyPr/>
          <a:lstStyle/>
          <a:p>
            <a:r>
              <a:rPr lang="en-US"/>
              <a:t>Common Findings</a:t>
            </a:r>
          </a:p>
        </p:txBody>
      </p:sp>
    </p:spTree>
  </p:cSld>
  <p:clrMapOvr>
    <a:masterClrMapping/>
  </p:clrMapOvr>
  <p:timing>
    <p:tnLst>
      <p:par>
        <p:cTn xmlns:p14="http://schemas.microsoft.com/office/powerpoint/2010/mai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0530" name="Rectangle 2"/>
          <p:cNvSpPr>
            <a:spLocks noGrp="1" noChangeArrowheads="1"/>
          </p:cNvSpPr>
          <p:nvPr>
            <p:ph type="body" idx="1"/>
          </p:nvPr>
        </p:nvSpPr>
        <p:spPr/>
        <p:txBody>
          <a:bodyPr/>
          <a:lstStyle/>
          <a:p>
            <a:pPr marL="342900" indent="-342900">
              <a:lnSpc>
                <a:spcPct val="90000"/>
              </a:lnSpc>
            </a:pPr>
            <a:r>
              <a:rPr lang="en-US" sz="1800" dirty="0" smtClean="0"/>
              <a:t>Load Balancers (F5, ACE)</a:t>
            </a:r>
          </a:p>
          <a:p>
            <a:pPr marL="682625" lvl="1" indent="-342900">
              <a:lnSpc>
                <a:spcPct val="90000"/>
              </a:lnSpc>
            </a:pPr>
            <a:r>
              <a:rPr lang="en-US" sz="1600" dirty="0" smtClean="0"/>
              <a:t>Used to load balance across multiple devices</a:t>
            </a:r>
          </a:p>
          <a:p>
            <a:pPr marL="682625" lvl="1" indent="-342900">
              <a:lnSpc>
                <a:spcPct val="90000"/>
              </a:lnSpc>
            </a:pPr>
            <a:r>
              <a:rPr lang="en-US" sz="1600" dirty="0" smtClean="0"/>
              <a:t>Critical that they are secure</a:t>
            </a:r>
          </a:p>
          <a:p>
            <a:pPr marL="682625" lvl="1" indent="-342900">
              <a:lnSpc>
                <a:spcPct val="90000"/>
              </a:lnSpc>
            </a:pPr>
            <a:r>
              <a:rPr lang="en-US" sz="1600" dirty="0" smtClean="0"/>
              <a:t>Equally critical how they distribute information</a:t>
            </a:r>
          </a:p>
          <a:p>
            <a:pPr marL="342900" indent="-342900">
              <a:lnSpc>
                <a:spcPct val="90000"/>
              </a:lnSpc>
            </a:pPr>
            <a:r>
              <a:rPr lang="en-US" sz="1800" dirty="0" smtClean="0"/>
              <a:t>Proxy servers (</a:t>
            </a:r>
            <a:r>
              <a:rPr lang="en-US" sz="1800" dirty="0" err="1" smtClean="0"/>
              <a:t>Websense</a:t>
            </a:r>
            <a:r>
              <a:rPr lang="en-US" sz="1800" dirty="0" smtClean="0"/>
              <a:t>, Squid, </a:t>
            </a:r>
            <a:r>
              <a:rPr lang="en-US" sz="1800" dirty="0" err="1" smtClean="0"/>
              <a:t>Webwasher</a:t>
            </a:r>
            <a:r>
              <a:rPr lang="en-US" sz="1800" dirty="0" smtClean="0"/>
              <a:t>)</a:t>
            </a:r>
          </a:p>
          <a:p>
            <a:pPr marL="682625" lvl="1" indent="-342900">
              <a:lnSpc>
                <a:spcPct val="90000"/>
              </a:lnSpc>
            </a:pPr>
            <a:r>
              <a:rPr lang="en-US" sz="1600" dirty="0" smtClean="0"/>
              <a:t>Content filtering</a:t>
            </a:r>
          </a:p>
          <a:p>
            <a:pPr marL="682625" lvl="1" indent="-342900">
              <a:lnSpc>
                <a:spcPct val="90000"/>
              </a:lnSpc>
            </a:pPr>
            <a:r>
              <a:rPr lang="en-US" sz="1600" dirty="0" smtClean="0"/>
              <a:t>Malware detection/removal</a:t>
            </a:r>
          </a:p>
          <a:p>
            <a:pPr marL="682625" lvl="1" indent="-342900">
              <a:lnSpc>
                <a:spcPct val="90000"/>
              </a:lnSpc>
            </a:pPr>
            <a:r>
              <a:rPr lang="en-US" sz="1600" dirty="0" smtClean="0"/>
              <a:t>Signatures/polices</a:t>
            </a:r>
          </a:p>
          <a:p>
            <a:pPr marL="342900" indent="-342900">
              <a:lnSpc>
                <a:spcPct val="90000"/>
              </a:lnSpc>
            </a:pPr>
            <a:r>
              <a:rPr lang="en-US" sz="1800" dirty="0" smtClean="0"/>
              <a:t>All in one devices (ASA)</a:t>
            </a:r>
          </a:p>
          <a:p>
            <a:pPr marL="682625" lvl="1" indent="-342900">
              <a:lnSpc>
                <a:spcPct val="90000"/>
              </a:lnSpc>
            </a:pPr>
            <a:r>
              <a:rPr lang="en-US" sz="1600" dirty="0" smtClean="0"/>
              <a:t>Firewall, VPN, SSL VPN, IDS</a:t>
            </a:r>
          </a:p>
          <a:p>
            <a:pPr marL="342900" indent="-342900">
              <a:lnSpc>
                <a:spcPct val="90000"/>
              </a:lnSpc>
            </a:pPr>
            <a:r>
              <a:rPr lang="en-US" dirty="0" smtClean="0"/>
              <a:t>Home Grown</a:t>
            </a:r>
          </a:p>
          <a:p>
            <a:pPr marL="682625" lvl="1" indent="-342900">
              <a:lnSpc>
                <a:spcPct val="90000"/>
              </a:lnSpc>
            </a:pPr>
            <a:r>
              <a:rPr lang="en-US" dirty="0" smtClean="0"/>
              <a:t>Look out, you’ll see some crazy stuff</a:t>
            </a:r>
          </a:p>
        </p:txBody>
      </p:sp>
      <p:sp>
        <p:nvSpPr>
          <p:cNvPr id="150531" name="Rectangle 3"/>
          <p:cNvSpPr>
            <a:spLocks noGrp="1" noChangeArrowheads="1"/>
          </p:cNvSpPr>
          <p:nvPr>
            <p:ph type="title"/>
          </p:nvPr>
        </p:nvSpPr>
        <p:spPr>
          <a:noFill/>
        </p:spPr>
        <p:txBody>
          <a:bodyPr/>
          <a:lstStyle/>
          <a:p>
            <a:r>
              <a:rPr lang="en-US" smtClean="0"/>
              <a:t>Other Topics</a:t>
            </a:r>
          </a:p>
        </p:txBody>
      </p:sp>
    </p:spTree>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2578" name="Rectangle 2"/>
          <p:cNvSpPr>
            <a:spLocks noGrp="1" noChangeArrowheads="1"/>
          </p:cNvSpPr>
          <p:nvPr>
            <p:ph type="body" idx="1"/>
          </p:nvPr>
        </p:nvSpPr>
        <p:spPr/>
        <p:txBody>
          <a:bodyPr/>
          <a:lstStyle/>
          <a:p>
            <a:pPr marL="342900" indent="-342900">
              <a:lnSpc>
                <a:spcPct val="90000"/>
              </a:lnSpc>
            </a:pPr>
            <a:endParaRPr lang="en-US" sz="1600"/>
          </a:p>
          <a:p>
            <a:pPr marL="342900" indent="-342900">
              <a:lnSpc>
                <a:spcPct val="90000"/>
              </a:lnSpc>
            </a:pPr>
            <a:r>
              <a:rPr lang="en-US" sz="1600"/>
              <a:t>Poor Configuration</a:t>
            </a:r>
            <a:endParaRPr lang="en-US" sz="1400"/>
          </a:p>
          <a:p>
            <a:pPr marL="682625" lvl="1" indent="-342900">
              <a:lnSpc>
                <a:spcPct val="90000"/>
              </a:lnSpc>
            </a:pPr>
            <a:r>
              <a:rPr lang="en-US" sz="1600"/>
              <a:t>Capabilities not understood</a:t>
            </a:r>
          </a:p>
          <a:p>
            <a:pPr marL="682625" lvl="1" indent="-342900">
              <a:lnSpc>
                <a:spcPct val="90000"/>
              </a:lnSpc>
            </a:pPr>
            <a:r>
              <a:rPr lang="en-US" sz="1600"/>
              <a:t>Logging not implemented</a:t>
            </a:r>
          </a:p>
          <a:p>
            <a:pPr marL="682625" lvl="1" indent="-342900">
              <a:lnSpc>
                <a:spcPct val="90000"/>
              </a:lnSpc>
            </a:pPr>
            <a:r>
              <a:rPr lang="en-US" sz="1600"/>
              <a:t>Updates not performed</a:t>
            </a:r>
          </a:p>
          <a:p>
            <a:pPr marL="682625" lvl="1" indent="-342900">
              <a:lnSpc>
                <a:spcPct val="90000"/>
              </a:lnSpc>
            </a:pPr>
            <a:r>
              <a:rPr lang="en-US" sz="1600"/>
              <a:t>Insecure authentication</a:t>
            </a:r>
          </a:p>
          <a:p>
            <a:pPr marL="682625" lvl="1" indent="-342900">
              <a:lnSpc>
                <a:spcPct val="90000"/>
              </a:lnSpc>
            </a:pPr>
            <a:endParaRPr lang="en-US" sz="1400"/>
          </a:p>
        </p:txBody>
      </p:sp>
      <p:sp>
        <p:nvSpPr>
          <p:cNvPr id="152579" name="Rectangle 3"/>
          <p:cNvSpPr>
            <a:spLocks noGrp="1" noChangeArrowheads="1"/>
          </p:cNvSpPr>
          <p:nvPr>
            <p:ph type="title"/>
          </p:nvPr>
        </p:nvSpPr>
        <p:spPr>
          <a:noFill/>
        </p:spPr>
        <p:txBody>
          <a:bodyPr/>
          <a:lstStyle/>
          <a:p>
            <a:r>
              <a:rPr lang="en-US"/>
              <a:t>Common Findings</a:t>
            </a:r>
          </a:p>
        </p:txBody>
      </p:sp>
    </p:spTree>
  </p:cSld>
  <p:clrMapOvr>
    <a:masterClrMapping/>
  </p:clrMapOvr>
  <p:timing>
    <p:tnLst>
      <p:par>
        <p:cTn xmlns:p14="http://schemas.microsoft.com/office/powerpoint/2010/mai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4626" name="Rectangle 2"/>
          <p:cNvSpPr>
            <a:spLocks noGrp="1" noChangeArrowheads="1"/>
          </p:cNvSpPr>
          <p:nvPr>
            <p:ph type="body" idx="1"/>
          </p:nvPr>
        </p:nvSpPr>
        <p:spPr/>
        <p:txBody>
          <a:bodyPr/>
          <a:lstStyle/>
          <a:p>
            <a:endParaRPr lang="en-US"/>
          </a:p>
        </p:txBody>
      </p:sp>
      <p:sp>
        <p:nvSpPr>
          <p:cNvPr id="154627" name="Rectangle 3"/>
          <p:cNvSpPr>
            <a:spLocks noGrp="1" noChangeArrowheads="1"/>
          </p:cNvSpPr>
          <p:nvPr>
            <p:ph type="title"/>
          </p:nvPr>
        </p:nvSpPr>
        <p:spPr>
          <a:noFill/>
        </p:spPr>
        <p:txBody>
          <a:bodyPr/>
          <a:lstStyle/>
          <a:p>
            <a:r>
              <a:rPr lang="en-US"/>
              <a:t>Questions</a:t>
            </a:r>
          </a:p>
        </p:txBody>
      </p:sp>
    </p:spTree>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6675" name="Title 4"/>
          <p:cNvSpPr>
            <a:spLocks noGrp="1"/>
          </p:cNvSpPr>
          <p:nvPr>
            <p:ph type="ctrTitle" sz="quarter"/>
          </p:nvPr>
        </p:nvSpPr>
        <p:spPr/>
        <p:txBody>
          <a:bodyPr/>
          <a:lstStyle/>
          <a:p>
            <a:r>
              <a:rPr lang="en-US"/>
              <a:t>Network Services</a:t>
            </a:r>
          </a:p>
        </p:txBody>
      </p:sp>
      <p:sp>
        <p:nvSpPr>
          <p:cNvPr id="4" name="Subtitle 3"/>
          <p:cNvSpPr>
            <a:spLocks noGrp="1"/>
          </p:cNvSpPr>
          <p:nvPr>
            <p:ph type="subTitle" idx="1"/>
          </p:nvPr>
        </p:nvSpPr>
        <p:spPr/>
        <p:txBody>
          <a:bodyPr/>
          <a:lstStyle/>
          <a:p>
            <a:endParaRPr lang="en-US"/>
          </a:p>
        </p:txBody>
      </p:sp>
    </p:spTree>
  </p:cSld>
  <p:clrMapOvr>
    <a:masterClrMapping/>
  </p:clrMapOvr>
  <p:timing>
    <p:tnLst>
      <p:par>
        <p:cTn xmlns:p14="http://schemas.microsoft.com/office/powerpoint/2010/mai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8722" name="Rectangle 2"/>
          <p:cNvSpPr>
            <a:spLocks noGrp="1" noChangeArrowheads="1"/>
          </p:cNvSpPr>
          <p:nvPr>
            <p:ph type="sldNum" sz="quarter" idx="4294967295"/>
          </p:nvPr>
        </p:nvSpPr>
        <p:spPr>
          <a:xfrm>
            <a:off x="8382000" y="6400800"/>
            <a:ext cx="533400" cy="152400"/>
          </a:xfrm>
          <a:prstGeom prst="rect">
            <a:avLst/>
          </a:prstGeom>
          <a:noFill/>
        </p:spPr>
        <p:txBody>
          <a:bodyPr/>
          <a:lstStyle/>
          <a:p>
            <a:fld id="{42A169EB-DC85-8643-91DF-332509C74253}" type="slidenum">
              <a:rPr lang="en-US"/>
              <a:pPr/>
              <a:t>76</a:t>
            </a:fld>
            <a:endParaRPr lang="en-US"/>
          </a:p>
        </p:txBody>
      </p:sp>
      <p:sp>
        <p:nvSpPr>
          <p:cNvPr id="158723" name="Rectangle 1026"/>
          <p:cNvSpPr>
            <a:spLocks noGrp="1" noChangeArrowheads="1"/>
          </p:cNvSpPr>
          <p:nvPr>
            <p:ph type="body" idx="1"/>
          </p:nvPr>
        </p:nvSpPr>
        <p:spPr/>
        <p:txBody>
          <a:bodyPr/>
          <a:lstStyle/>
          <a:p>
            <a:endParaRPr lang="en-US" b="0" smtClean="0"/>
          </a:p>
          <a:p>
            <a:r>
              <a:rPr lang="en-US" b="0" smtClean="0"/>
              <a:t>What’s needed</a:t>
            </a:r>
          </a:p>
          <a:p>
            <a:r>
              <a:rPr lang="en-US" b="0" smtClean="0"/>
              <a:t>DNS Security</a:t>
            </a:r>
          </a:p>
          <a:p>
            <a:r>
              <a:rPr lang="en-US" b="0" smtClean="0"/>
              <a:t>DHCP Security</a:t>
            </a:r>
          </a:p>
          <a:p>
            <a:r>
              <a:rPr lang="en-US" b="0" smtClean="0"/>
              <a:t>SSH Security</a:t>
            </a:r>
          </a:p>
          <a:p>
            <a:r>
              <a:rPr lang="en-US" b="0" smtClean="0"/>
              <a:t>NTP Security</a:t>
            </a:r>
          </a:p>
          <a:p>
            <a:r>
              <a:rPr lang="en-US" b="0" smtClean="0"/>
              <a:t>Conclusion</a:t>
            </a:r>
          </a:p>
        </p:txBody>
      </p:sp>
      <p:sp>
        <p:nvSpPr>
          <p:cNvPr id="158724" name="Text Box 1027"/>
          <p:cNvSpPr txBox="1">
            <a:spLocks noChangeArrowheads="1"/>
          </p:cNvSpPr>
          <p:nvPr/>
        </p:nvSpPr>
        <p:spPr bwMode="auto">
          <a:xfrm>
            <a:off x="3657600" y="247650"/>
            <a:ext cx="4419600" cy="579438"/>
          </a:xfrm>
          <a:prstGeom prst="rect">
            <a:avLst/>
          </a:prstGeom>
          <a:noFill/>
          <a:ln w="9525">
            <a:noFill/>
            <a:miter lim="800000"/>
            <a:headEnd/>
            <a:tailEnd/>
          </a:ln>
        </p:spPr>
        <p:txBody>
          <a:bodyPr>
            <a:prstTxWarp prst="textNoShape">
              <a:avLst/>
            </a:prstTxWarp>
            <a:spAutoFit/>
          </a:bodyPr>
          <a:lstStyle/>
          <a:p>
            <a:pPr algn="l">
              <a:lnSpc>
                <a:spcPct val="100000"/>
              </a:lnSpc>
              <a:spcBef>
                <a:spcPct val="50000"/>
              </a:spcBef>
              <a:spcAft>
                <a:spcPct val="0"/>
              </a:spcAft>
              <a:buClrTx/>
            </a:pPr>
            <a:r>
              <a:rPr lang="en-US" sz="3200"/>
              <a:t>Agenda</a:t>
            </a:r>
          </a:p>
        </p:txBody>
      </p:sp>
    </p:spTree>
  </p:cSld>
  <p:clrMapOvr>
    <a:masterClrMapping/>
  </p:clrMapOvr>
  <p:timing>
    <p:tnLst>
      <p:par>
        <p:cTn xmlns:p14="http://schemas.microsoft.com/office/powerpoint/2010/mai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0770" name="Title 1"/>
          <p:cNvSpPr>
            <a:spLocks noGrp="1"/>
          </p:cNvSpPr>
          <p:nvPr>
            <p:ph type="title"/>
          </p:nvPr>
        </p:nvSpPr>
        <p:spPr/>
        <p:txBody>
          <a:bodyPr/>
          <a:lstStyle/>
          <a:p>
            <a:r>
              <a:rPr lang="en-US" smtClean="0"/>
              <a:t>What’s Needed</a:t>
            </a:r>
          </a:p>
        </p:txBody>
      </p:sp>
      <p:sp>
        <p:nvSpPr>
          <p:cNvPr id="160771" name="Content Placeholder 2"/>
          <p:cNvSpPr>
            <a:spLocks noGrp="1"/>
          </p:cNvSpPr>
          <p:nvPr>
            <p:ph idx="1"/>
          </p:nvPr>
        </p:nvSpPr>
        <p:spPr/>
        <p:txBody>
          <a:bodyPr/>
          <a:lstStyle/>
          <a:p>
            <a:r>
              <a:rPr lang="en-US" sz="1600" smtClean="0"/>
              <a:t>Networking experience</a:t>
            </a:r>
          </a:p>
          <a:p>
            <a:pPr lvl="1"/>
            <a:r>
              <a:rPr lang="en-US" sz="1400" smtClean="0"/>
              <a:t>Hands on experience: configuration, managing, building various devices</a:t>
            </a:r>
          </a:p>
          <a:p>
            <a:pPr lvl="1"/>
            <a:r>
              <a:rPr lang="en-US" sz="1400" smtClean="0"/>
              <a:t>Working knowledge of best practices</a:t>
            </a:r>
          </a:p>
          <a:p>
            <a:r>
              <a:rPr lang="en-US" sz="1600" smtClean="0"/>
              <a:t>Security Experience</a:t>
            </a:r>
          </a:p>
          <a:p>
            <a:pPr lvl="1"/>
            <a:r>
              <a:rPr lang="en-US" sz="1400" smtClean="0"/>
              <a:t>Intimate knowledge of how to secure a system</a:t>
            </a:r>
          </a:p>
          <a:p>
            <a:pPr lvl="1"/>
            <a:r>
              <a:rPr lang="en-US" sz="1400" smtClean="0"/>
              <a:t>Prior experience with CIS Benchmark, DISA STIG/SRR</a:t>
            </a:r>
          </a:p>
          <a:p>
            <a:r>
              <a:rPr lang="en-US" sz="1600" smtClean="0"/>
              <a:t>Data Collection</a:t>
            </a:r>
          </a:p>
          <a:p>
            <a:pPr lvl="1"/>
            <a:r>
              <a:rPr lang="en-US" sz="1400" smtClean="0"/>
              <a:t>Network scans from NMAP and Nessus</a:t>
            </a:r>
          </a:p>
          <a:p>
            <a:pPr lvl="1"/>
            <a:r>
              <a:rPr lang="en-US" sz="1400" smtClean="0"/>
              <a:t>Running device configuration</a:t>
            </a:r>
          </a:p>
          <a:p>
            <a:r>
              <a:rPr lang="en-US" sz="1600" smtClean="0"/>
              <a:t>Other Skills</a:t>
            </a:r>
          </a:p>
          <a:p>
            <a:pPr lvl="1"/>
            <a:r>
              <a:rPr lang="en-US" sz="1400" smtClean="0"/>
              <a:t>Need to work with administrators</a:t>
            </a:r>
          </a:p>
          <a:p>
            <a:pPr lvl="1"/>
            <a:r>
              <a:rPr lang="en-US" sz="1400" smtClean="0"/>
              <a:t>Put vulnerability in their language</a:t>
            </a:r>
          </a:p>
          <a:p>
            <a:pPr lvl="1"/>
            <a:r>
              <a:rPr lang="en-US" sz="1400" smtClean="0"/>
              <a:t>Be tedious while looking for vulnerabilities</a:t>
            </a:r>
          </a:p>
          <a:p>
            <a:pPr lvl="1"/>
            <a:r>
              <a:rPr lang="en-US" sz="1400" smtClean="0"/>
              <a:t>Work well in a team</a:t>
            </a:r>
          </a:p>
          <a:p>
            <a:pPr lvl="1"/>
            <a:endParaRPr lang="en-US" sz="1400" smtClean="0"/>
          </a:p>
        </p:txBody>
      </p:sp>
    </p:spTree>
  </p:cSld>
  <p:clrMapOvr>
    <a:masterClrMapping/>
  </p:clrMapOvr>
  <p:timing>
    <p:tnLst>
      <p:par>
        <p:cTn xmlns:p14="http://schemas.microsoft.com/office/powerpoint/2010/mai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1794" name="Rectangle 2"/>
          <p:cNvSpPr>
            <a:spLocks noGrp="1" noChangeArrowheads="1"/>
          </p:cNvSpPr>
          <p:nvPr>
            <p:ph type="ctrTitle"/>
          </p:nvPr>
        </p:nvSpPr>
        <p:spPr>
          <a:xfrm>
            <a:off x="685800" y="2286000"/>
            <a:ext cx="7772400" cy="1143000"/>
          </a:xfrm>
        </p:spPr>
        <p:txBody>
          <a:bodyPr/>
          <a:lstStyle/>
          <a:p>
            <a:r>
              <a:rPr lang="en-US"/>
              <a:t>DNS Security</a:t>
            </a:r>
          </a:p>
        </p:txBody>
      </p:sp>
      <p:sp>
        <p:nvSpPr>
          <p:cNvPr id="161795" name="Rectangle 3"/>
          <p:cNvSpPr>
            <a:spLocks noGrp="1" noChangeArrowheads="1"/>
          </p:cNvSpPr>
          <p:nvPr>
            <p:ph type="subTitle" idx="1"/>
          </p:nvPr>
        </p:nvSpPr>
        <p:spPr>
          <a:xfrm>
            <a:off x="2286000" y="3886200"/>
            <a:ext cx="4572000" cy="1066800"/>
          </a:xfrm>
        </p:spPr>
        <p:txBody>
          <a:bodyPr/>
          <a:lstStyle/>
          <a:p>
            <a:endParaRPr lang="en-US" b="0"/>
          </a:p>
        </p:txBody>
      </p:sp>
    </p:spTree>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42" name="Rectangle 2"/>
          <p:cNvSpPr>
            <a:spLocks noGrp="1" noChangeArrowheads="1"/>
          </p:cNvSpPr>
          <p:nvPr>
            <p:ph type="body" idx="1"/>
          </p:nvPr>
        </p:nvSpPr>
        <p:spPr/>
        <p:txBody>
          <a:bodyPr/>
          <a:lstStyle/>
          <a:p>
            <a:pPr marL="342900" indent="-342900">
              <a:lnSpc>
                <a:spcPct val="90000"/>
              </a:lnSpc>
            </a:pPr>
            <a:endParaRPr lang="en-US" sz="1800"/>
          </a:p>
          <a:p>
            <a:pPr marL="342900" indent="-342900">
              <a:lnSpc>
                <a:spcPct val="90000"/>
              </a:lnSpc>
            </a:pPr>
            <a:r>
              <a:rPr lang="en-US" sz="1800"/>
              <a:t>Software that:</a:t>
            </a:r>
          </a:p>
          <a:p>
            <a:pPr marL="914400" lvl="1" indent="-457200">
              <a:lnSpc>
                <a:spcPct val="90000"/>
              </a:lnSpc>
            </a:pPr>
            <a:r>
              <a:rPr lang="en-US" sz="1600"/>
              <a:t>Is a hierarchal distributed database</a:t>
            </a:r>
          </a:p>
          <a:p>
            <a:pPr marL="914400" lvl="1" indent="-457200">
              <a:lnSpc>
                <a:spcPct val="90000"/>
              </a:lnSpc>
            </a:pPr>
            <a:r>
              <a:rPr lang="en-US" sz="1600"/>
              <a:t>Maps host names to IP addresses - forward</a:t>
            </a:r>
          </a:p>
          <a:p>
            <a:pPr marL="914400" lvl="1" indent="-457200">
              <a:lnSpc>
                <a:spcPct val="90000"/>
              </a:lnSpc>
            </a:pPr>
            <a:r>
              <a:rPr lang="en-US" sz="1600"/>
              <a:t>Translates IP address to names - reverse</a:t>
            </a:r>
          </a:p>
          <a:p>
            <a:pPr marL="914400" lvl="1" indent="-457200">
              <a:lnSpc>
                <a:spcPct val="90000"/>
              </a:lnSpc>
            </a:pPr>
            <a:r>
              <a:rPr lang="en-US" sz="1600"/>
              <a:t>Supplies mail routing information and other domain data</a:t>
            </a:r>
          </a:p>
          <a:p>
            <a:pPr marL="914400" lvl="1" indent="-457200">
              <a:lnSpc>
                <a:spcPct val="90000"/>
              </a:lnSpc>
              <a:buFontTx/>
              <a:buNone/>
            </a:pPr>
            <a:endParaRPr lang="en-US" sz="1600"/>
          </a:p>
          <a:p>
            <a:pPr marL="342900" indent="-342900">
              <a:lnSpc>
                <a:spcPct val="90000"/>
              </a:lnSpc>
            </a:pPr>
            <a:r>
              <a:rPr lang="en-US" sz="1800"/>
              <a:t>Threatened by</a:t>
            </a:r>
          </a:p>
          <a:p>
            <a:pPr marL="914400" lvl="1" indent="-457200">
              <a:lnSpc>
                <a:spcPct val="90000"/>
              </a:lnSpc>
            </a:pPr>
            <a:r>
              <a:rPr lang="en-US" sz="1600"/>
              <a:t>Direct attacks via vulnerabilities </a:t>
            </a:r>
          </a:p>
          <a:p>
            <a:pPr marL="914400" lvl="1" indent="-457200">
              <a:lnSpc>
                <a:spcPct val="90000"/>
              </a:lnSpc>
            </a:pPr>
            <a:r>
              <a:rPr lang="en-US" sz="1600"/>
              <a:t>Denial of Services attacks</a:t>
            </a:r>
          </a:p>
          <a:p>
            <a:pPr marL="914400" lvl="1" indent="-457200">
              <a:lnSpc>
                <a:spcPct val="90000"/>
              </a:lnSpc>
            </a:pPr>
            <a:r>
              <a:rPr lang="en-US" sz="1600"/>
              <a:t>Spoofing information</a:t>
            </a:r>
          </a:p>
          <a:p>
            <a:pPr marL="914400" lvl="1" indent="-457200">
              <a:lnSpc>
                <a:spcPct val="90000"/>
              </a:lnSpc>
            </a:pPr>
            <a:r>
              <a:rPr lang="en-US" sz="1600"/>
              <a:t>Information leakage via poor configuration</a:t>
            </a:r>
          </a:p>
        </p:txBody>
      </p:sp>
      <p:sp>
        <p:nvSpPr>
          <p:cNvPr id="163843" name="Rectangle 4"/>
          <p:cNvSpPr>
            <a:spLocks noGrp="1" noChangeArrowheads="1"/>
          </p:cNvSpPr>
          <p:nvPr>
            <p:ph type="title"/>
          </p:nvPr>
        </p:nvSpPr>
        <p:spPr>
          <a:noFill/>
        </p:spPr>
        <p:txBody>
          <a:bodyPr/>
          <a:lstStyle/>
          <a:p>
            <a:r>
              <a:rPr lang="en-US"/>
              <a:t>What is DNS</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Grp="1" noChangeArrowheads="1"/>
          </p:cNvSpPr>
          <p:nvPr>
            <p:ph type="body" idx="1"/>
          </p:nvPr>
        </p:nvSpPr>
        <p:spPr/>
        <p:txBody>
          <a:bodyPr/>
          <a:lstStyle/>
          <a:p>
            <a:pPr marL="342900" indent="-342900">
              <a:lnSpc>
                <a:spcPct val="90000"/>
              </a:lnSpc>
            </a:pPr>
            <a:endParaRPr lang="en-US" sz="1800"/>
          </a:p>
          <a:p>
            <a:pPr marL="342900" indent="-342900">
              <a:lnSpc>
                <a:spcPct val="90000"/>
              </a:lnSpc>
            </a:pPr>
            <a:r>
              <a:rPr lang="en-US" sz="1800"/>
              <a:t>Direct attacks</a:t>
            </a:r>
          </a:p>
          <a:p>
            <a:pPr marL="914400" lvl="1" indent="-457200">
              <a:lnSpc>
                <a:spcPct val="90000"/>
              </a:lnSpc>
            </a:pPr>
            <a:r>
              <a:rPr lang="en-US" sz="1600"/>
              <a:t>Could exploit vulnerabilities in the IOS</a:t>
            </a:r>
          </a:p>
          <a:p>
            <a:pPr marL="914400" lvl="1" indent="-457200">
              <a:lnSpc>
                <a:spcPct val="90000"/>
              </a:lnSpc>
            </a:pPr>
            <a:r>
              <a:rPr lang="en-US" sz="1600"/>
              <a:t>Pass through or direct attacks</a:t>
            </a:r>
          </a:p>
          <a:p>
            <a:pPr marL="342900" indent="-342900">
              <a:lnSpc>
                <a:spcPct val="90000"/>
              </a:lnSpc>
            </a:pPr>
            <a:endParaRPr lang="en-US" sz="1800"/>
          </a:p>
          <a:p>
            <a:pPr marL="342900" indent="-342900">
              <a:lnSpc>
                <a:spcPct val="90000"/>
              </a:lnSpc>
            </a:pPr>
            <a:r>
              <a:rPr lang="en-US" sz="1800"/>
              <a:t>Denial of Services attacks</a:t>
            </a:r>
          </a:p>
          <a:p>
            <a:pPr marL="914400" lvl="1" indent="-457200">
              <a:lnSpc>
                <a:spcPct val="90000"/>
              </a:lnSpc>
            </a:pPr>
            <a:r>
              <a:rPr lang="en-US" sz="1600"/>
              <a:t>Alt routing and upstream provider support</a:t>
            </a:r>
          </a:p>
          <a:p>
            <a:pPr marL="914400" lvl="1" indent="-457200">
              <a:lnSpc>
                <a:spcPct val="90000"/>
              </a:lnSpc>
            </a:pPr>
            <a:r>
              <a:rPr lang="en-US" sz="1600"/>
              <a:t>Not much can be done to defend against a DDOS</a:t>
            </a:r>
          </a:p>
          <a:p>
            <a:pPr marL="342900" indent="-342900">
              <a:lnSpc>
                <a:spcPct val="90000"/>
              </a:lnSpc>
            </a:pPr>
            <a:endParaRPr lang="en-US" sz="1800"/>
          </a:p>
          <a:p>
            <a:pPr marL="342900" indent="-342900">
              <a:lnSpc>
                <a:spcPct val="90000"/>
              </a:lnSpc>
            </a:pPr>
            <a:r>
              <a:rPr lang="en-US" sz="1800"/>
              <a:t>Compromise from poor configuration</a:t>
            </a:r>
          </a:p>
          <a:p>
            <a:pPr marL="914400" lvl="1" indent="-457200">
              <a:lnSpc>
                <a:spcPct val="90000"/>
              </a:lnSpc>
            </a:pPr>
            <a:r>
              <a:rPr lang="en-US" sz="1600"/>
              <a:t>Allowing telnet from external</a:t>
            </a:r>
          </a:p>
          <a:p>
            <a:pPr marL="914400" lvl="1" indent="-457200">
              <a:lnSpc>
                <a:spcPct val="90000"/>
              </a:lnSpc>
            </a:pPr>
            <a:r>
              <a:rPr lang="en-US" sz="1600"/>
              <a:t>Not restricting access to console ports</a:t>
            </a:r>
          </a:p>
          <a:p>
            <a:pPr marL="914400" lvl="1" indent="-457200">
              <a:lnSpc>
                <a:spcPct val="90000"/>
              </a:lnSpc>
            </a:pPr>
            <a:r>
              <a:rPr lang="en-US" sz="1600"/>
              <a:t>VLAN hopping via poor configuration</a:t>
            </a:r>
          </a:p>
        </p:txBody>
      </p:sp>
      <p:sp>
        <p:nvSpPr>
          <p:cNvPr id="30723" name="Rectangle 4"/>
          <p:cNvSpPr>
            <a:spLocks noGrp="1" noChangeArrowheads="1"/>
          </p:cNvSpPr>
          <p:nvPr>
            <p:ph type="title"/>
          </p:nvPr>
        </p:nvSpPr>
        <p:spPr>
          <a:noFill/>
        </p:spPr>
        <p:txBody>
          <a:bodyPr/>
          <a:lstStyle/>
          <a:p>
            <a:r>
              <a:rPr lang="en-US"/>
              <a:t>Threats</a:t>
            </a:r>
          </a:p>
        </p:txBody>
      </p:sp>
    </p:spTree>
  </p:cSld>
  <p:clrMapOvr>
    <a:masterClrMapping/>
  </p:clrMapOvr>
  <p:timing>
    <p:tnLst>
      <p:par>
        <p:cTn xmlns:p14="http://schemas.microsoft.com/office/powerpoint/2010/mai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5890" name="Rectangle 2"/>
          <p:cNvSpPr>
            <a:spLocks noGrp="1" noChangeArrowheads="1"/>
          </p:cNvSpPr>
          <p:nvPr>
            <p:ph type="body" idx="1"/>
          </p:nvPr>
        </p:nvSpPr>
        <p:spPr/>
        <p:txBody>
          <a:bodyPr/>
          <a:lstStyle/>
          <a:p>
            <a:endParaRPr lang="en-US" sz="1800"/>
          </a:p>
          <a:p>
            <a:r>
              <a:rPr lang="en-US" sz="1800"/>
              <a:t>Berkeley Internet Name Domain (BIND)</a:t>
            </a:r>
          </a:p>
          <a:p>
            <a:r>
              <a:rPr lang="en-US" sz="1800"/>
              <a:t>Opensource DNS server maintained by the Internet Software Consortium (ISC)</a:t>
            </a:r>
          </a:p>
          <a:p>
            <a:r>
              <a:rPr lang="en-US" sz="1800"/>
              <a:t>Current Version 9.7.3 release 02/15/2011</a:t>
            </a:r>
          </a:p>
          <a:p>
            <a:r>
              <a:rPr lang="en-US" sz="1800"/>
              <a:t>Widest availability and support</a:t>
            </a:r>
          </a:p>
        </p:txBody>
      </p:sp>
      <p:sp>
        <p:nvSpPr>
          <p:cNvPr id="165891" name="Rectangle 4"/>
          <p:cNvSpPr>
            <a:spLocks noGrp="1" noChangeArrowheads="1"/>
          </p:cNvSpPr>
          <p:nvPr>
            <p:ph type="title"/>
          </p:nvPr>
        </p:nvSpPr>
        <p:spPr>
          <a:noFill/>
        </p:spPr>
        <p:txBody>
          <a:bodyPr/>
          <a:lstStyle/>
          <a:p>
            <a:r>
              <a:rPr lang="en-US"/>
              <a:t>BIND</a:t>
            </a:r>
          </a:p>
        </p:txBody>
      </p:sp>
    </p:spTree>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7938" name="Rectangle 2"/>
          <p:cNvSpPr>
            <a:spLocks noGrp="1" noChangeArrowheads="1"/>
          </p:cNvSpPr>
          <p:nvPr>
            <p:ph type="body" idx="1"/>
          </p:nvPr>
        </p:nvSpPr>
        <p:spPr/>
        <p:txBody>
          <a:bodyPr/>
          <a:lstStyle/>
          <a:p>
            <a:pPr marL="342900" indent="-342900">
              <a:lnSpc>
                <a:spcPct val="90000"/>
              </a:lnSpc>
            </a:pPr>
            <a:r>
              <a:rPr lang="en-US"/>
              <a:t>acl - to restrict access to the server</a:t>
            </a:r>
          </a:p>
          <a:p>
            <a:pPr marL="914400" lvl="1" indent="-457200">
              <a:lnSpc>
                <a:spcPct val="90000"/>
              </a:lnSpc>
            </a:pPr>
            <a:r>
              <a:rPr lang="en-US"/>
              <a:t>internal ( 192.168.1.0/24; };</a:t>
            </a:r>
          </a:p>
          <a:p>
            <a:pPr marL="914400" lvl="1" indent="-457200">
              <a:lnSpc>
                <a:spcPct val="90000"/>
              </a:lnSpc>
            </a:pPr>
            <a:r>
              <a:rPr lang="en-US"/>
              <a:t>xfer (172.16.1.53/32; };</a:t>
            </a:r>
          </a:p>
          <a:p>
            <a:pPr marL="342900" indent="-342900">
              <a:lnSpc>
                <a:spcPct val="90000"/>
              </a:lnSpc>
            </a:pPr>
            <a:r>
              <a:rPr lang="en-US"/>
              <a:t>options - global server settings</a:t>
            </a:r>
          </a:p>
          <a:p>
            <a:pPr marL="914400" lvl="1" indent="-457200">
              <a:lnSpc>
                <a:spcPct val="90000"/>
              </a:lnSpc>
            </a:pPr>
            <a:r>
              <a:rPr lang="en-US"/>
              <a:t>version “None of your Business”;</a:t>
            </a:r>
          </a:p>
          <a:p>
            <a:pPr marL="914400" lvl="1" indent="-457200">
              <a:lnSpc>
                <a:spcPct val="90000"/>
              </a:lnSpc>
            </a:pPr>
            <a:r>
              <a:rPr lang="en-US"/>
              <a:t>listen-on { 192.168.1.53; 127.0.0.1; };</a:t>
            </a:r>
          </a:p>
          <a:p>
            <a:pPr marL="914400" lvl="1" indent="-457200">
              <a:lnSpc>
                <a:spcPct val="90000"/>
              </a:lnSpc>
            </a:pPr>
            <a:r>
              <a:rPr lang="en-US"/>
              <a:t>allow-query { internal; };</a:t>
            </a:r>
          </a:p>
          <a:p>
            <a:pPr marL="914400" lvl="1" indent="-457200">
              <a:lnSpc>
                <a:spcPct val="90000"/>
              </a:lnSpc>
            </a:pPr>
            <a:r>
              <a:rPr lang="en-US"/>
              <a:t>blackhole { };</a:t>
            </a:r>
          </a:p>
          <a:p>
            <a:pPr marL="914400" lvl="1" indent="-457200">
              <a:lnSpc>
                <a:spcPct val="90000"/>
              </a:lnSpc>
            </a:pPr>
            <a:r>
              <a:rPr lang="en-US"/>
              <a:t>allow-transfer { }; -global and per zone</a:t>
            </a:r>
          </a:p>
          <a:p>
            <a:pPr marL="914400" lvl="1" indent="-457200">
              <a:lnSpc>
                <a:spcPct val="90000"/>
              </a:lnSpc>
            </a:pPr>
            <a:r>
              <a:rPr lang="en-US"/>
              <a:t>recursion { }; - define per zone</a:t>
            </a:r>
          </a:p>
          <a:p>
            <a:pPr marL="914400" lvl="1" indent="-457200">
              <a:lnSpc>
                <a:spcPct val="90000"/>
              </a:lnSpc>
            </a:pPr>
            <a:endParaRPr lang="en-US"/>
          </a:p>
        </p:txBody>
      </p:sp>
      <p:sp>
        <p:nvSpPr>
          <p:cNvPr id="167939" name="Rectangle 4"/>
          <p:cNvSpPr>
            <a:spLocks noGrp="1" noChangeArrowheads="1"/>
          </p:cNvSpPr>
          <p:nvPr>
            <p:ph type="title"/>
          </p:nvPr>
        </p:nvSpPr>
        <p:spPr>
          <a:noFill/>
        </p:spPr>
        <p:txBody>
          <a:bodyPr/>
          <a:lstStyle/>
          <a:p>
            <a:r>
              <a:rPr lang="en-US"/>
              <a:t>Named Config</a:t>
            </a:r>
          </a:p>
        </p:txBody>
      </p:sp>
    </p:spTree>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9986" name="Picture 3" descr="dns_nmap"/>
          <p:cNvPicPr>
            <a:picLocks noChangeAspect="1" noChangeArrowheads="1"/>
          </p:cNvPicPr>
          <p:nvPr/>
        </p:nvPicPr>
        <p:blipFill>
          <a:blip r:embed="rId3"/>
          <a:srcRect/>
          <a:stretch>
            <a:fillRect/>
          </a:stretch>
        </p:blipFill>
        <p:spPr bwMode="auto">
          <a:xfrm>
            <a:off x="1219200" y="1295400"/>
            <a:ext cx="7004050" cy="5068888"/>
          </a:xfrm>
          <a:prstGeom prst="rect">
            <a:avLst/>
          </a:prstGeom>
          <a:noFill/>
          <a:ln w="9525">
            <a:noFill/>
            <a:miter lim="800000"/>
            <a:headEnd/>
            <a:tailEnd/>
          </a:ln>
        </p:spPr>
      </p:pic>
      <p:sp>
        <p:nvSpPr>
          <p:cNvPr id="169987" name="Rectangle 5"/>
          <p:cNvSpPr>
            <a:spLocks noGrp="1" noChangeArrowheads="1"/>
          </p:cNvSpPr>
          <p:nvPr>
            <p:ph type="title"/>
          </p:nvPr>
        </p:nvSpPr>
        <p:spPr>
          <a:noFill/>
        </p:spPr>
        <p:txBody>
          <a:bodyPr/>
          <a:lstStyle/>
          <a:p>
            <a:r>
              <a:rPr lang="en-US"/>
              <a:t>Nmap Information</a:t>
            </a:r>
          </a:p>
        </p:txBody>
      </p:sp>
    </p:spTree>
  </p:cSld>
  <p:clrMapOvr>
    <a:masterClrMapping/>
  </p:clrMapOvr>
  <p:timing>
    <p:tnLst>
      <p:par>
        <p:cTn xmlns:p14="http://schemas.microsoft.com/office/powerpoint/2010/mai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2034" name="Rectangle 2"/>
          <p:cNvSpPr>
            <a:spLocks noGrp="1" noChangeArrowheads="1"/>
          </p:cNvSpPr>
          <p:nvPr>
            <p:ph type="title"/>
          </p:nvPr>
        </p:nvSpPr>
        <p:spPr/>
        <p:txBody>
          <a:bodyPr/>
          <a:lstStyle/>
          <a:p>
            <a:r>
              <a:rPr lang="en-US"/>
              <a:t>Nessus Information</a:t>
            </a:r>
          </a:p>
        </p:txBody>
      </p:sp>
      <p:sp>
        <p:nvSpPr>
          <p:cNvPr id="172035" name="Rectangle 3"/>
          <p:cNvSpPr>
            <a:spLocks noGrp="1" noChangeArrowheads="1"/>
          </p:cNvSpPr>
          <p:nvPr>
            <p:ph type="body" idx="1"/>
          </p:nvPr>
        </p:nvSpPr>
        <p:spPr/>
        <p:txBody>
          <a:bodyPr/>
          <a:lstStyle/>
          <a:p>
            <a:endParaRPr lang="en-US"/>
          </a:p>
        </p:txBody>
      </p:sp>
      <p:pic>
        <p:nvPicPr>
          <p:cNvPr id="172036" name="Picture 4" descr="nessus_dns_info"/>
          <p:cNvPicPr>
            <a:picLocks noChangeAspect="1" noChangeArrowheads="1"/>
          </p:cNvPicPr>
          <p:nvPr/>
        </p:nvPicPr>
        <p:blipFill>
          <a:blip r:embed="rId3"/>
          <a:srcRect/>
          <a:stretch>
            <a:fillRect/>
          </a:stretch>
        </p:blipFill>
        <p:spPr bwMode="auto">
          <a:xfrm>
            <a:off x="508000" y="241300"/>
            <a:ext cx="8128000" cy="6375400"/>
          </a:xfrm>
          <a:prstGeom prst="rect">
            <a:avLst/>
          </a:prstGeom>
          <a:noFill/>
          <a:ln w="9525">
            <a:noFill/>
            <a:miter lim="800000"/>
            <a:headEnd/>
            <a:tailEnd/>
          </a:ln>
        </p:spPr>
      </p:pic>
    </p:spTree>
  </p:cSld>
  <p:clrMapOvr>
    <a:masterClrMapping/>
  </p:clrMapOvr>
  <p:timing>
    <p:tnLst>
      <p:par>
        <p:cTn xmlns:p14="http://schemas.microsoft.com/office/powerpoint/2010/mai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82" name="Rectangle 2"/>
          <p:cNvSpPr>
            <a:spLocks noGrp="1" noChangeArrowheads="1"/>
          </p:cNvSpPr>
          <p:nvPr>
            <p:ph type="title"/>
          </p:nvPr>
        </p:nvSpPr>
        <p:spPr/>
        <p:txBody>
          <a:bodyPr/>
          <a:lstStyle/>
          <a:p>
            <a:r>
              <a:rPr lang="en-US"/>
              <a:t>Nessus Warning</a:t>
            </a:r>
          </a:p>
        </p:txBody>
      </p:sp>
      <p:sp>
        <p:nvSpPr>
          <p:cNvPr id="174083" name="Rectangle 3"/>
          <p:cNvSpPr>
            <a:spLocks noGrp="1" noChangeArrowheads="1"/>
          </p:cNvSpPr>
          <p:nvPr>
            <p:ph type="body" idx="1"/>
          </p:nvPr>
        </p:nvSpPr>
        <p:spPr/>
        <p:txBody>
          <a:bodyPr/>
          <a:lstStyle/>
          <a:p>
            <a:endParaRPr lang="en-US"/>
          </a:p>
        </p:txBody>
      </p:sp>
      <p:pic>
        <p:nvPicPr>
          <p:cNvPr id="174084" name="Picture 4" descr="nessus_dns_recursion"/>
          <p:cNvPicPr>
            <a:picLocks noChangeAspect="1" noChangeArrowheads="1"/>
          </p:cNvPicPr>
          <p:nvPr/>
        </p:nvPicPr>
        <p:blipFill>
          <a:blip r:embed="rId3"/>
          <a:srcRect/>
          <a:stretch>
            <a:fillRect/>
          </a:stretch>
        </p:blipFill>
        <p:spPr bwMode="auto">
          <a:xfrm>
            <a:off x="508000" y="241300"/>
            <a:ext cx="8128000" cy="6375400"/>
          </a:xfrm>
          <a:prstGeom prst="rect">
            <a:avLst/>
          </a:prstGeom>
          <a:noFill/>
          <a:ln w="9525">
            <a:noFill/>
            <a:miter lim="800000"/>
            <a:headEnd/>
            <a:tailEnd/>
          </a:ln>
        </p:spPr>
      </p:pic>
    </p:spTree>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6130" name="Rectangle 2"/>
          <p:cNvSpPr>
            <a:spLocks noGrp="1" noChangeArrowheads="1"/>
          </p:cNvSpPr>
          <p:nvPr>
            <p:ph type="title"/>
          </p:nvPr>
        </p:nvSpPr>
        <p:spPr/>
        <p:txBody>
          <a:bodyPr/>
          <a:lstStyle/>
          <a:p>
            <a:r>
              <a:rPr lang="en-US"/>
              <a:t>Nessus Notes</a:t>
            </a:r>
          </a:p>
        </p:txBody>
      </p:sp>
      <p:sp>
        <p:nvSpPr>
          <p:cNvPr id="176131" name="Rectangle 3"/>
          <p:cNvSpPr>
            <a:spLocks noGrp="1" noChangeArrowheads="1"/>
          </p:cNvSpPr>
          <p:nvPr>
            <p:ph type="body" idx="1"/>
          </p:nvPr>
        </p:nvSpPr>
        <p:spPr/>
        <p:txBody>
          <a:bodyPr/>
          <a:lstStyle/>
          <a:p>
            <a:endParaRPr lang="en-US"/>
          </a:p>
        </p:txBody>
      </p:sp>
      <p:pic>
        <p:nvPicPr>
          <p:cNvPr id="176132" name="Picture 4" descr="nessus_dns_note"/>
          <p:cNvPicPr>
            <a:picLocks noChangeAspect="1" noChangeArrowheads="1"/>
          </p:cNvPicPr>
          <p:nvPr/>
        </p:nvPicPr>
        <p:blipFill>
          <a:blip r:embed="rId3"/>
          <a:srcRect/>
          <a:stretch>
            <a:fillRect/>
          </a:stretch>
        </p:blipFill>
        <p:spPr bwMode="auto">
          <a:xfrm>
            <a:off x="508000" y="241300"/>
            <a:ext cx="8128000" cy="6375400"/>
          </a:xfrm>
          <a:prstGeom prst="rect">
            <a:avLst/>
          </a:prstGeom>
          <a:noFill/>
          <a:ln w="9525">
            <a:noFill/>
            <a:miter lim="800000"/>
            <a:headEnd/>
            <a:tailEnd/>
          </a:ln>
        </p:spPr>
      </p:pic>
    </p:spTree>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8178" name="Rectangle 2"/>
          <p:cNvSpPr>
            <a:spLocks noGrp="1" noChangeArrowheads="1"/>
          </p:cNvSpPr>
          <p:nvPr>
            <p:ph type="title"/>
          </p:nvPr>
        </p:nvSpPr>
        <p:spPr/>
        <p:txBody>
          <a:bodyPr/>
          <a:lstStyle/>
          <a:p>
            <a:r>
              <a:rPr lang="en-US"/>
              <a:t>Nessus Warning</a:t>
            </a:r>
          </a:p>
        </p:txBody>
      </p:sp>
      <p:sp>
        <p:nvSpPr>
          <p:cNvPr id="178179" name="Rectangle 3"/>
          <p:cNvSpPr>
            <a:spLocks noGrp="1" noChangeArrowheads="1"/>
          </p:cNvSpPr>
          <p:nvPr>
            <p:ph type="body" idx="1"/>
          </p:nvPr>
        </p:nvSpPr>
        <p:spPr/>
        <p:txBody>
          <a:bodyPr/>
          <a:lstStyle/>
          <a:p>
            <a:endParaRPr lang="en-US"/>
          </a:p>
        </p:txBody>
      </p:sp>
      <p:pic>
        <p:nvPicPr>
          <p:cNvPr id="178180" name="Picture 4" descr="nessus_dns_xfer"/>
          <p:cNvPicPr>
            <a:picLocks noChangeAspect="1" noChangeArrowheads="1"/>
          </p:cNvPicPr>
          <p:nvPr/>
        </p:nvPicPr>
        <p:blipFill>
          <a:blip r:embed="rId3"/>
          <a:srcRect/>
          <a:stretch>
            <a:fillRect/>
          </a:stretch>
        </p:blipFill>
        <p:spPr bwMode="auto">
          <a:xfrm>
            <a:off x="508000" y="241300"/>
            <a:ext cx="8128000" cy="6375400"/>
          </a:xfrm>
          <a:prstGeom prst="rect">
            <a:avLst/>
          </a:prstGeom>
          <a:noFill/>
          <a:ln w="9525">
            <a:noFill/>
            <a:miter lim="800000"/>
            <a:headEnd/>
            <a:tailEnd/>
          </a:ln>
        </p:spPr>
      </p:pic>
    </p:spTree>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0226" name="Rectangle 2"/>
          <p:cNvSpPr>
            <a:spLocks noGrp="1" noChangeArrowheads="1"/>
          </p:cNvSpPr>
          <p:nvPr>
            <p:ph type="title"/>
          </p:nvPr>
        </p:nvSpPr>
        <p:spPr/>
        <p:txBody>
          <a:bodyPr/>
          <a:lstStyle/>
          <a:p>
            <a:r>
              <a:rPr lang="en-US"/>
              <a:t>Nessus Security Hole</a:t>
            </a:r>
          </a:p>
        </p:txBody>
      </p:sp>
      <p:sp>
        <p:nvSpPr>
          <p:cNvPr id="180227" name="Rectangle 3"/>
          <p:cNvSpPr>
            <a:spLocks noGrp="1" noChangeArrowheads="1"/>
          </p:cNvSpPr>
          <p:nvPr>
            <p:ph type="body" idx="1"/>
          </p:nvPr>
        </p:nvSpPr>
        <p:spPr/>
        <p:txBody>
          <a:bodyPr/>
          <a:lstStyle/>
          <a:p>
            <a:endParaRPr lang="en-US"/>
          </a:p>
        </p:txBody>
      </p:sp>
      <p:pic>
        <p:nvPicPr>
          <p:cNvPr id="180228" name="Picture 4" descr="nessus_dns_hole"/>
          <p:cNvPicPr>
            <a:picLocks noChangeAspect="1" noChangeArrowheads="1"/>
          </p:cNvPicPr>
          <p:nvPr/>
        </p:nvPicPr>
        <p:blipFill>
          <a:blip r:embed="rId3"/>
          <a:srcRect/>
          <a:stretch>
            <a:fillRect/>
          </a:stretch>
        </p:blipFill>
        <p:spPr bwMode="auto">
          <a:xfrm>
            <a:off x="508000" y="241300"/>
            <a:ext cx="8128000" cy="6375400"/>
          </a:xfrm>
          <a:prstGeom prst="rect">
            <a:avLst/>
          </a:prstGeom>
          <a:noFill/>
          <a:ln w="9525">
            <a:noFill/>
            <a:miter lim="800000"/>
            <a:headEnd/>
            <a:tailEnd/>
          </a:ln>
        </p:spPr>
      </p:pic>
    </p:spTree>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2274" name="Rectangle 2"/>
          <p:cNvSpPr>
            <a:spLocks noGrp="1" noChangeArrowheads="1"/>
          </p:cNvSpPr>
          <p:nvPr>
            <p:ph type="body" idx="1"/>
          </p:nvPr>
        </p:nvSpPr>
        <p:spPr/>
        <p:txBody>
          <a:bodyPr/>
          <a:lstStyle/>
          <a:p>
            <a:pPr marL="342900" indent="-342900">
              <a:lnSpc>
                <a:spcPct val="90000"/>
              </a:lnSpc>
            </a:pPr>
            <a:endParaRPr lang="en-US" sz="1800"/>
          </a:p>
          <a:p>
            <a:pPr marL="342900" indent="-342900">
              <a:lnSpc>
                <a:spcPct val="90000"/>
              </a:lnSpc>
            </a:pPr>
            <a:r>
              <a:rPr lang="en-US" sz="1800"/>
              <a:t>dig - Domain Information Groper</a:t>
            </a:r>
          </a:p>
          <a:p>
            <a:pPr marL="914400" lvl="1" indent="-457200">
              <a:lnSpc>
                <a:spcPct val="90000"/>
              </a:lnSpc>
            </a:pPr>
            <a:r>
              <a:rPr lang="en-US" sz="1600"/>
              <a:t>Allows more control than nslookup</a:t>
            </a:r>
          </a:p>
          <a:p>
            <a:pPr marL="914400" lvl="1" indent="-457200">
              <a:lnSpc>
                <a:spcPct val="90000"/>
              </a:lnSpc>
            </a:pPr>
            <a:r>
              <a:rPr lang="en-US" sz="1600"/>
              <a:t>Specify domain</a:t>
            </a:r>
          </a:p>
          <a:p>
            <a:pPr marL="914400" lvl="1" indent="-457200">
              <a:lnSpc>
                <a:spcPct val="90000"/>
              </a:lnSpc>
            </a:pPr>
            <a:r>
              <a:rPr lang="en-US" sz="1600"/>
              <a:t>Query type (mx, axfr, ns, soa, txt,……)</a:t>
            </a:r>
          </a:p>
          <a:p>
            <a:pPr marL="914400" lvl="1" indent="-457200">
              <a:lnSpc>
                <a:spcPct val="90000"/>
              </a:lnSpc>
            </a:pPr>
            <a:r>
              <a:rPr lang="en-US" sz="1600"/>
              <a:t>Server @myserver.mydomain.net</a:t>
            </a:r>
          </a:p>
          <a:p>
            <a:pPr marL="914400" lvl="1" indent="-457200">
              <a:lnSpc>
                <a:spcPct val="90000"/>
              </a:lnSpc>
            </a:pPr>
            <a:r>
              <a:rPr lang="en-US" sz="1600"/>
              <a:t>Query for mail exchange records in a domain</a:t>
            </a:r>
          </a:p>
          <a:p>
            <a:pPr marL="1363663" lvl="2" indent="-334963">
              <a:lnSpc>
                <a:spcPct val="90000"/>
              </a:lnSpc>
            </a:pPr>
            <a:r>
              <a:rPr lang="en-US" sz="1400"/>
              <a:t>Dig mydomain.net mx</a:t>
            </a:r>
          </a:p>
          <a:p>
            <a:pPr marL="342900" indent="-342900">
              <a:lnSpc>
                <a:spcPct val="90000"/>
              </a:lnSpc>
            </a:pPr>
            <a:endParaRPr lang="en-US" sz="1800"/>
          </a:p>
          <a:p>
            <a:pPr marL="342900" indent="-342900">
              <a:lnSpc>
                <a:spcPct val="90000"/>
              </a:lnSpc>
            </a:pPr>
            <a:r>
              <a:rPr lang="en-US" sz="1800"/>
              <a:t>dnswalk - DNS database debugger</a:t>
            </a:r>
          </a:p>
          <a:p>
            <a:pPr marL="914400" lvl="1" indent="-457200">
              <a:lnSpc>
                <a:spcPct val="90000"/>
              </a:lnSpc>
            </a:pPr>
            <a:r>
              <a:rPr lang="en-US" sz="1600"/>
              <a:t>Perl Script that Analyzes zone transfer data</a:t>
            </a:r>
          </a:p>
          <a:p>
            <a:pPr marL="914400" lvl="1" indent="-457200">
              <a:lnSpc>
                <a:spcPct val="90000"/>
              </a:lnSpc>
            </a:pPr>
            <a:r>
              <a:rPr lang="en-US" sz="1600"/>
              <a:t>Requires Zone transfers to be enabled (not a good thing)</a:t>
            </a:r>
          </a:p>
          <a:p>
            <a:pPr marL="914400" lvl="1" indent="-457200">
              <a:lnSpc>
                <a:spcPct val="90000"/>
              </a:lnSpc>
            </a:pPr>
            <a:r>
              <a:rPr lang="en-US" sz="1600"/>
              <a:t>Reports configuration warnings and errors</a:t>
            </a:r>
          </a:p>
          <a:p>
            <a:pPr marL="914400" lvl="1" indent="-457200">
              <a:lnSpc>
                <a:spcPct val="90000"/>
              </a:lnSpc>
            </a:pPr>
            <a:r>
              <a:rPr lang="en-US" sz="1600"/>
              <a:t>Requires Perl module Net::DNS</a:t>
            </a:r>
          </a:p>
          <a:p>
            <a:pPr marL="914400" lvl="1" indent="-457200">
              <a:lnSpc>
                <a:spcPct val="90000"/>
              </a:lnSpc>
            </a:pPr>
            <a:endParaRPr lang="en-US" sz="1600"/>
          </a:p>
        </p:txBody>
      </p:sp>
      <p:sp>
        <p:nvSpPr>
          <p:cNvPr id="182275" name="Rectangle 4"/>
          <p:cNvSpPr>
            <a:spLocks noGrp="1" noChangeArrowheads="1"/>
          </p:cNvSpPr>
          <p:nvPr>
            <p:ph type="title"/>
          </p:nvPr>
        </p:nvSpPr>
        <p:spPr>
          <a:noFill/>
        </p:spPr>
        <p:txBody>
          <a:bodyPr/>
          <a:lstStyle/>
          <a:p>
            <a:r>
              <a:rPr lang="en-US"/>
              <a:t>Manual Review</a:t>
            </a:r>
          </a:p>
        </p:txBody>
      </p:sp>
    </p:spTree>
  </p:cSld>
  <p:clrMapOvr>
    <a:masterClrMapping/>
  </p:clrMapOvr>
  <p:timing>
    <p:tnLst>
      <p:par>
        <p:cTn xmlns:p14="http://schemas.microsoft.com/office/powerpoint/2010/mai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22" name="Picture 3" descr="dig_with_version"/>
          <p:cNvPicPr>
            <a:picLocks noChangeAspect="1" noChangeArrowheads="1"/>
          </p:cNvPicPr>
          <p:nvPr/>
        </p:nvPicPr>
        <p:blipFill>
          <a:blip r:embed="rId3"/>
          <a:srcRect/>
          <a:stretch>
            <a:fillRect/>
          </a:stretch>
        </p:blipFill>
        <p:spPr bwMode="auto">
          <a:xfrm>
            <a:off x="1066800" y="1066800"/>
            <a:ext cx="7156450" cy="5178425"/>
          </a:xfrm>
          <a:prstGeom prst="rect">
            <a:avLst/>
          </a:prstGeom>
          <a:noFill/>
          <a:ln w="9525">
            <a:noFill/>
            <a:miter lim="800000"/>
            <a:headEnd/>
            <a:tailEnd/>
          </a:ln>
        </p:spPr>
      </p:pic>
      <p:sp>
        <p:nvSpPr>
          <p:cNvPr id="184323" name="Rectangle 5"/>
          <p:cNvSpPr>
            <a:spLocks noGrp="1" noChangeArrowheads="1"/>
          </p:cNvSpPr>
          <p:nvPr>
            <p:ph type="title"/>
          </p:nvPr>
        </p:nvSpPr>
        <p:spPr>
          <a:noFill/>
        </p:spPr>
        <p:txBody>
          <a:bodyPr/>
          <a:lstStyle/>
          <a:p>
            <a:r>
              <a:rPr lang="en-US"/>
              <a:t>Dig Version Info</a:t>
            </a:r>
          </a:p>
        </p:txBody>
      </p:sp>
    </p:spTree>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p:cNvSpPr>
            <a:spLocks noGrp="1" noChangeArrowheads="1"/>
          </p:cNvSpPr>
          <p:nvPr>
            <p:ph type="body" idx="1"/>
          </p:nvPr>
        </p:nvSpPr>
        <p:spPr/>
        <p:txBody>
          <a:bodyPr/>
          <a:lstStyle/>
          <a:p>
            <a:r>
              <a:rPr lang="en-US" sz="1800"/>
              <a:t>Several vendors and different types of products for network routing and switching </a:t>
            </a:r>
          </a:p>
          <a:p>
            <a:pPr lvl="1"/>
            <a:r>
              <a:rPr lang="en-US" sz="1600"/>
              <a:t>Not all products are created equal</a:t>
            </a:r>
          </a:p>
          <a:p>
            <a:pPr lvl="1"/>
            <a:r>
              <a:rPr lang="en-US" sz="1600"/>
              <a:t>Differ in command syntax, capabilities, cost</a:t>
            </a:r>
            <a:endParaRPr lang="en-US"/>
          </a:p>
        </p:txBody>
      </p:sp>
      <p:pic>
        <p:nvPicPr>
          <p:cNvPr id="32771" name="Picture 3" descr="cisco_logo"/>
          <p:cNvPicPr>
            <a:picLocks noChangeAspect="1" noChangeArrowheads="1"/>
          </p:cNvPicPr>
          <p:nvPr/>
        </p:nvPicPr>
        <p:blipFill>
          <a:blip r:embed="rId3"/>
          <a:srcRect/>
          <a:stretch>
            <a:fillRect/>
          </a:stretch>
        </p:blipFill>
        <p:spPr bwMode="auto">
          <a:xfrm>
            <a:off x="6248400" y="2895600"/>
            <a:ext cx="2093913" cy="1389063"/>
          </a:xfrm>
          <a:prstGeom prst="rect">
            <a:avLst/>
          </a:prstGeom>
          <a:noFill/>
          <a:ln w="9525">
            <a:noFill/>
            <a:miter lim="800000"/>
            <a:headEnd/>
            <a:tailEnd/>
          </a:ln>
        </p:spPr>
      </p:pic>
      <p:pic>
        <p:nvPicPr>
          <p:cNvPr id="32772" name="Picture 4" descr="lucent_logo"/>
          <p:cNvPicPr>
            <a:picLocks noChangeAspect="1" noChangeArrowheads="1"/>
          </p:cNvPicPr>
          <p:nvPr/>
        </p:nvPicPr>
        <p:blipFill>
          <a:blip r:embed="rId4"/>
          <a:srcRect/>
          <a:stretch>
            <a:fillRect/>
          </a:stretch>
        </p:blipFill>
        <p:spPr bwMode="auto">
          <a:xfrm>
            <a:off x="5818188" y="4267200"/>
            <a:ext cx="3325812" cy="1004888"/>
          </a:xfrm>
          <a:prstGeom prst="rect">
            <a:avLst/>
          </a:prstGeom>
          <a:noFill/>
          <a:ln w="9525">
            <a:noFill/>
            <a:miter lim="800000"/>
            <a:headEnd/>
            <a:tailEnd/>
          </a:ln>
        </p:spPr>
      </p:pic>
      <p:pic>
        <p:nvPicPr>
          <p:cNvPr id="32773" name="Picture 5" descr="3com_logo"/>
          <p:cNvPicPr>
            <a:picLocks noChangeAspect="1" noChangeArrowheads="1"/>
          </p:cNvPicPr>
          <p:nvPr/>
        </p:nvPicPr>
        <p:blipFill>
          <a:blip r:embed="rId5"/>
          <a:srcRect/>
          <a:stretch>
            <a:fillRect/>
          </a:stretch>
        </p:blipFill>
        <p:spPr bwMode="auto">
          <a:xfrm>
            <a:off x="3962400" y="3581400"/>
            <a:ext cx="1828800" cy="1060450"/>
          </a:xfrm>
          <a:prstGeom prst="rect">
            <a:avLst/>
          </a:prstGeom>
          <a:noFill/>
          <a:ln w="9525">
            <a:noFill/>
            <a:miter lim="800000"/>
            <a:headEnd/>
            <a:tailEnd/>
          </a:ln>
        </p:spPr>
      </p:pic>
      <p:pic>
        <p:nvPicPr>
          <p:cNvPr id="32774" name="Picture 6" descr="extreme_logo"/>
          <p:cNvPicPr>
            <a:picLocks noChangeAspect="1" noChangeArrowheads="1"/>
          </p:cNvPicPr>
          <p:nvPr/>
        </p:nvPicPr>
        <p:blipFill>
          <a:blip r:embed="rId6"/>
          <a:srcRect/>
          <a:stretch>
            <a:fillRect/>
          </a:stretch>
        </p:blipFill>
        <p:spPr bwMode="auto">
          <a:xfrm>
            <a:off x="609600" y="2819400"/>
            <a:ext cx="3581400" cy="1104900"/>
          </a:xfrm>
          <a:prstGeom prst="rect">
            <a:avLst/>
          </a:prstGeom>
          <a:noFill/>
          <a:ln w="9525">
            <a:noFill/>
            <a:miter lim="800000"/>
            <a:headEnd/>
            <a:tailEnd/>
          </a:ln>
        </p:spPr>
      </p:pic>
      <p:pic>
        <p:nvPicPr>
          <p:cNvPr id="32775" name="Picture 7" descr="foundry_logo"/>
          <p:cNvPicPr>
            <a:picLocks noChangeAspect="1" noChangeArrowheads="1"/>
          </p:cNvPicPr>
          <p:nvPr/>
        </p:nvPicPr>
        <p:blipFill>
          <a:blip r:embed="rId7"/>
          <a:srcRect/>
          <a:stretch>
            <a:fillRect/>
          </a:stretch>
        </p:blipFill>
        <p:spPr bwMode="auto">
          <a:xfrm>
            <a:off x="2057400" y="4953000"/>
            <a:ext cx="2819400" cy="1025525"/>
          </a:xfrm>
          <a:prstGeom prst="rect">
            <a:avLst/>
          </a:prstGeom>
          <a:noFill/>
          <a:ln w="9525">
            <a:noFill/>
            <a:miter lim="800000"/>
            <a:headEnd/>
            <a:tailEnd/>
          </a:ln>
        </p:spPr>
      </p:pic>
      <p:pic>
        <p:nvPicPr>
          <p:cNvPr id="32776" name="Picture 8" descr="juniper_logo"/>
          <p:cNvPicPr>
            <a:picLocks noChangeAspect="1" noChangeArrowheads="1"/>
          </p:cNvPicPr>
          <p:nvPr/>
        </p:nvPicPr>
        <p:blipFill>
          <a:blip r:embed="rId8"/>
          <a:srcRect/>
          <a:stretch>
            <a:fillRect/>
          </a:stretch>
        </p:blipFill>
        <p:spPr bwMode="auto">
          <a:xfrm>
            <a:off x="228600" y="4114800"/>
            <a:ext cx="2590800" cy="979488"/>
          </a:xfrm>
          <a:prstGeom prst="rect">
            <a:avLst/>
          </a:prstGeom>
          <a:noFill/>
          <a:ln w="9525">
            <a:noFill/>
            <a:miter lim="800000"/>
            <a:headEnd/>
            <a:tailEnd/>
          </a:ln>
        </p:spPr>
      </p:pic>
      <p:pic>
        <p:nvPicPr>
          <p:cNvPr id="32777" name="Picture 9" descr="netgear_logo"/>
          <p:cNvPicPr>
            <a:picLocks noChangeAspect="1" noChangeArrowheads="1"/>
          </p:cNvPicPr>
          <p:nvPr/>
        </p:nvPicPr>
        <p:blipFill>
          <a:blip r:embed="rId9"/>
          <a:srcRect/>
          <a:stretch>
            <a:fillRect/>
          </a:stretch>
        </p:blipFill>
        <p:spPr bwMode="auto">
          <a:xfrm>
            <a:off x="5257800" y="5334000"/>
            <a:ext cx="1927225" cy="501650"/>
          </a:xfrm>
          <a:prstGeom prst="rect">
            <a:avLst/>
          </a:prstGeom>
          <a:solidFill>
            <a:schemeClr val="tx2"/>
          </a:solidFill>
          <a:ln w="9525">
            <a:noFill/>
            <a:miter lim="800000"/>
            <a:headEnd/>
            <a:tailEnd/>
          </a:ln>
        </p:spPr>
      </p:pic>
      <p:sp>
        <p:nvSpPr>
          <p:cNvPr id="32778" name="Rectangle 11"/>
          <p:cNvSpPr>
            <a:spLocks noGrp="1" noChangeArrowheads="1"/>
          </p:cNvSpPr>
          <p:nvPr>
            <p:ph type="title"/>
          </p:nvPr>
        </p:nvSpPr>
        <p:spPr>
          <a:noFill/>
        </p:spPr>
        <p:txBody>
          <a:bodyPr/>
          <a:lstStyle/>
          <a:p>
            <a:r>
              <a:rPr lang="en-US"/>
              <a:t>Manufactures</a:t>
            </a:r>
          </a:p>
        </p:txBody>
      </p:sp>
    </p:spTree>
  </p:cSld>
  <p:clrMapOvr>
    <a:masterClrMapping/>
  </p:clrMapOvr>
  <p:timing>
    <p:tnLst>
      <p:par>
        <p:cTn xmlns:p14="http://schemas.microsoft.com/office/powerpoint/2010/mai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6370" name="Picture 3" descr="dig_without_version"/>
          <p:cNvPicPr>
            <a:picLocks noChangeAspect="1" noChangeArrowheads="1"/>
          </p:cNvPicPr>
          <p:nvPr/>
        </p:nvPicPr>
        <p:blipFill>
          <a:blip r:embed="rId3"/>
          <a:srcRect/>
          <a:stretch>
            <a:fillRect/>
          </a:stretch>
        </p:blipFill>
        <p:spPr bwMode="auto">
          <a:xfrm>
            <a:off x="1066800" y="1143000"/>
            <a:ext cx="7239000" cy="5237163"/>
          </a:xfrm>
          <a:prstGeom prst="rect">
            <a:avLst/>
          </a:prstGeom>
          <a:noFill/>
          <a:ln w="9525">
            <a:noFill/>
            <a:miter lim="800000"/>
            <a:headEnd/>
            <a:tailEnd/>
          </a:ln>
        </p:spPr>
      </p:pic>
      <p:sp>
        <p:nvSpPr>
          <p:cNvPr id="186371" name="Rectangle 5"/>
          <p:cNvSpPr>
            <a:spLocks noGrp="1" noChangeArrowheads="1"/>
          </p:cNvSpPr>
          <p:nvPr>
            <p:ph type="title"/>
          </p:nvPr>
        </p:nvSpPr>
        <p:spPr>
          <a:noFill/>
        </p:spPr>
        <p:txBody>
          <a:bodyPr/>
          <a:lstStyle/>
          <a:p>
            <a:r>
              <a:rPr lang="en-US"/>
              <a:t>Dig Without Version</a:t>
            </a:r>
          </a:p>
        </p:txBody>
      </p:sp>
    </p:spTree>
  </p:cSld>
  <p:clrMapOvr>
    <a:masterClrMapping/>
  </p:clrMapOvr>
  <p:timing>
    <p:tnLst>
      <p:par>
        <p:cTn xmlns:p14="http://schemas.microsoft.com/office/powerpoint/2010/main" id="1" dur="indefinite" restart="never" nodeType="tmRoot"/>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8418" name="Rectangle 2"/>
          <p:cNvSpPr>
            <a:spLocks noGrp="1" noChangeArrowheads="1"/>
          </p:cNvSpPr>
          <p:nvPr>
            <p:ph type="title"/>
          </p:nvPr>
        </p:nvSpPr>
        <p:spPr/>
        <p:txBody>
          <a:bodyPr/>
          <a:lstStyle/>
          <a:p>
            <a:r>
              <a:rPr lang="en-US"/>
              <a:t>Dig - Zone Transfer</a:t>
            </a:r>
          </a:p>
        </p:txBody>
      </p:sp>
      <p:pic>
        <p:nvPicPr>
          <p:cNvPr id="188419" name="Picture 4" descr="dig_zone_transfer"/>
          <p:cNvPicPr>
            <a:picLocks noChangeAspect="1" noChangeArrowheads="1"/>
          </p:cNvPicPr>
          <p:nvPr/>
        </p:nvPicPr>
        <p:blipFill>
          <a:blip r:embed="rId3"/>
          <a:srcRect/>
          <a:stretch>
            <a:fillRect/>
          </a:stretch>
        </p:blipFill>
        <p:spPr bwMode="auto">
          <a:xfrm>
            <a:off x="1066800" y="1066800"/>
            <a:ext cx="7315200" cy="5294313"/>
          </a:xfrm>
          <a:prstGeom prst="rect">
            <a:avLst/>
          </a:prstGeom>
          <a:noFill/>
          <a:ln w="9525">
            <a:noFill/>
            <a:miter lim="800000"/>
            <a:headEnd/>
            <a:tailEnd/>
          </a:ln>
        </p:spPr>
      </p:pic>
    </p:spTree>
  </p:cSld>
  <p:clrMapOvr>
    <a:masterClrMapping/>
  </p:clrMapOvr>
  <p:timing>
    <p:tnLst>
      <p:par>
        <p:cTn xmlns:p14="http://schemas.microsoft.com/office/powerpoint/2010/main" id="1" dur="indefinite" restart="never" nodeType="tmRoot"/>
      </p:par>
    </p:tn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0466" name="Rectangle 2"/>
          <p:cNvSpPr>
            <a:spLocks noGrp="1" noChangeArrowheads="1"/>
          </p:cNvSpPr>
          <p:nvPr>
            <p:ph type="title"/>
          </p:nvPr>
        </p:nvSpPr>
        <p:spPr/>
        <p:txBody>
          <a:bodyPr/>
          <a:lstStyle/>
          <a:p>
            <a:r>
              <a:rPr lang="en-US"/>
              <a:t>Dig - Zone Failure</a:t>
            </a:r>
          </a:p>
        </p:txBody>
      </p:sp>
      <p:pic>
        <p:nvPicPr>
          <p:cNvPr id="190467" name="Picture 4" descr="dig_fails_transfer"/>
          <p:cNvPicPr>
            <a:picLocks noChangeAspect="1" noChangeArrowheads="1"/>
          </p:cNvPicPr>
          <p:nvPr/>
        </p:nvPicPr>
        <p:blipFill>
          <a:blip r:embed="rId3"/>
          <a:srcRect/>
          <a:stretch>
            <a:fillRect/>
          </a:stretch>
        </p:blipFill>
        <p:spPr bwMode="auto">
          <a:xfrm>
            <a:off x="1066800" y="1143000"/>
            <a:ext cx="7162800" cy="5183188"/>
          </a:xfrm>
          <a:prstGeom prst="rect">
            <a:avLst/>
          </a:prstGeom>
          <a:noFill/>
          <a:ln w="9525">
            <a:noFill/>
            <a:miter lim="800000"/>
            <a:headEnd/>
            <a:tailEnd/>
          </a:ln>
        </p:spPr>
      </p:pic>
    </p:spTree>
  </p:cSld>
  <p:clrMapOvr>
    <a:masterClrMapping/>
  </p:clrMapOvr>
  <p:timing>
    <p:tnLst>
      <p:par>
        <p:cTn xmlns:p14="http://schemas.microsoft.com/office/powerpoint/2010/main" id="1" dur="indefinite" restart="never" nodeType="tmRoot"/>
      </p:par>
    </p:tn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2514" name="Rectangle 2"/>
          <p:cNvSpPr>
            <a:spLocks noGrp="1" noChangeArrowheads="1"/>
          </p:cNvSpPr>
          <p:nvPr>
            <p:ph type="title"/>
          </p:nvPr>
        </p:nvSpPr>
        <p:spPr/>
        <p:txBody>
          <a:bodyPr/>
          <a:lstStyle/>
          <a:p>
            <a:r>
              <a:rPr lang="en-US"/>
              <a:t>dnswalk Output</a:t>
            </a:r>
          </a:p>
        </p:txBody>
      </p:sp>
      <p:pic>
        <p:nvPicPr>
          <p:cNvPr id="192515" name="Picture 4" descr="dnswalk"/>
          <p:cNvPicPr>
            <a:picLocks noChangeAspect="1" noChangeArrowheads="1"/>
          </p:cNvPicPr>
          <p:nvPr/>
        </p:nvPicPr>
        <p:blipFill>
          <a:blip r:embed="rId3"/>
          <a:srcRect/>
          <a:stretch>
            <a:fillRect/>
          </a:stretch>
        </p:blipFill>
        <p:spPr bwMode="auto">
          <a:xfrm>
            <a:off x="990600" y="1066800"/>
            <a:ext cx="6781800" cy="4906963"/>
          </a:xfrm>
          <a:prstGeom prst="rect">
            <a:avLst/>
          </a:prstGeom>
          <a:noFill/>
          <a:ln w="9525">
            <a:noFill/>
            <a:miter lim="800000"/>
            <a:headEnd/>
            <a:tailEnd/>
          </a:ln>
        </p:spPr>
      </p:pic>
    </p:spTree>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62" name="Rectangle 2"/>
          <p:cNvSpPr>
            <a:spLocks noGrp="1" noChangeArrowheads="1"/>
          </p:cNvSpPr>
          <p:nvPr>
            <p:ph type="body" idx="1"/>
          </p:nvPr>
        </p:nvSpPr>
        <p:spPr/>
        <p:txBody>
          <a:bodyPr/>
          <a:lstStyle/>
          <a:p>
            <a:pPr marL="342900" indent="-342900">
              <a:lnSpc>
                <a:spcPct val="90000"/>
              </a:lnSpc>
            </a:pPr>
            <a:endParaRPr lang="en-US" sz="1800"/>
          </a:p>
          <a:p>
            <a:pPr marL="342900" indent="-342900">
              <a:lnSpc>
                <a:spcPct val="90000"/>
              </a:lnSpc>
            </a:pPr>
            <a:r>
              <a:rPr lang="en-US" sz="1800"/>
              <a:t>Jail not implemented</a:t>
            </a:r>
          </a:p>
          <a:p>
            <a:pPr marL="914400" lvl="1" indent="-457200">
              <a:lnSpc>
                <a:spcPct val="90000"/>
              </a:lnSpc>
            </a:pPr>
            <a:r>
              <a:rPr lang="en-US" sz="1600"/>
              <a:t>Failure to run BIND in a controlled environment exposes the entire system to compromised instead of just the BIND server</a:t>
            </a:r>
          </a:p>
          <a:p>
            <a:pPr marL="914400" lvl="1" indent="-457200">
              <a:lnSpc>
                <a:spcPct val="90000"/>
              </a:lnSpc>
            </a:pPr>
            <a:r>
              <a:rPr lang="en-US" sz="1600"/>
              <a:t>This is a high finding, especially if bind has vulnerabilities</a:t>
            </a:r>
          </a:p>
          <a:p>
            <a:pPr marL="914400" lvl="1" indent="-457200">
              <a:lnSpc>
                <a:spcPct val="90000"/>
              </a:lnSpc>
            </a:pPr>
            <a:r>
              <a:rPr lang="en-US" sz="1600"/>
              <a:t>Using the -t flag only chroots the name server process not the entire application and libraries</a:t>
            </a:r>
          </a:p>
          <a:p>
            <a:pPr marL="914400" lvl="1" indent="-457200">
              <a:lnSpc>
                <a:spcPct val="90000"/>
              </a:lnSpc>
            </a:pPr>
            <a:r>
              <a:rPr lang="en-US" sz="1600"/>
              <a:t>http://www.cymru.com/Documents/secure-bind-template.html</a:t>
            </a:r>
          </a:p>
          <a:p>
            <a:pPr marL="914400" lvl="1" indent="-457200">
              <a:lnSpc>
                <a:spcPct val="90000"/>
              </a:lnSpc>
            </a:pPr>
            <a:endParaRPr lang="en-US" sz="1600"/>
          </a:p>
          <a:p>
            <a:pPr marL="342900" indent="-342900">
              <a:lnSpc>
                <a:spcPct val="90000"/>
              </a:lnSpc>
            </a:pPr>
            <a:r>
              <a:rPr lang="en-US" sz="1800"/>
              <a:t>BIND version displayed</a:t>
            </a:r>
          </a:p>
          <a:p>
            <a:pPr marL="914400" lvl="1" indent="-457200">
              <a:lnSpc>
                <a:spcPct val="90000"/>
              </a:lnSpc>
            </a:pPr>
            <a:r>
              <a:rPr lang="en-US" sz="1600"/>
              <a:t>Advertising the version of any software provides attackers unneeded information and should not be done</a:t>
            </a:r>
          </a:p>
          <a:p>
            <a:pPr marL="914400" lvl="1" indent="-457200">
              <a:lnSpc>
                <a:spcPct val="90000"/>
              </a:lnSpc>
            </a:pPr>
            <a:r>
              <a:rPr lang="en-US" sz="1600"/>
              <a:t>This is a medium finding, High if vulnerabilities are present</a:t>
            </a:r>
          </a:p>
          <a:p>
            <a:pPr marL="914400" lvl="1" indent="-457200">
              <a:lnSpc>
                <a:spcPct val="90000"/>
              </a:lnSpc>
            </a:pPr>
            <a:r>
              <a:rPr lang="en-US" sz="1600"/>
              <a:t>Add the the version option with a value other than the BIND version (e.g. version “Not Advertising”;)</a:t>
            </a:r>
          </a:p>
        </p:txBody>
      </p:sp>
      <p:sp>
        <p:nvSpPr>
          <p:cNvPr id="194563" name="Rectangle 4"/>
          <p:cNvSpPr>
            <a:spLocks noGrp="1" noChangeArrowheads="1"/>
          </p:cNvSpPr>
          <p:nvPr>
            <p:ph type="title"/>
          </p:nvPr>
        </p:nvSpPr>
        <p:spPr>
          <a:noFill/>
        </p:spPr>
        <p:txBody>
          <a:bodyPr/>
          <a:lstStyle/>
          <a:p>
            <a:r>
              <a:rPr lang="en-US"/>
              <a:t>Common Findings</a:t>
            </a:r>
          </a:p>
        </p:txBody>
      </p:sp>
    </p:spTree>
  </p:cSld>
  <p:clrMapOvr>
    <a:masterClrMapping/>
  </p:clrMapOvr>
  <p:timing>
    <p:tnLst>
      <p:par>
        <p:cTn xmlns:p14="http://schemas.microsoft.com/office/powerpoint/2010/main" id="1" dur="indefinite" restart="never" nodeType="tmRoot"/>
      </p:par>
    </p:tn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6610" name="Rectangle 2"/>
          <p:cNvSpPr>
            <a:spLocks noGrp="1" noChangeArrowheads="1"/>
          </p:cNvSpPr>
          <p:nvPr>
            <p:ph type="body" idx="1"/>
          </p:nvPr>
        </p:nvSpPr>
        <p:spPr/>
        <p:txBody>
          <a:bodyPr/>
          <a:lstStyle/>
          <a:p>
            <a:pPr marL="342900" indent="-342900">
              <a:lnSpc>
                <a:spcPct val="90000"/>
              </a:lnSpc>
            </a:pPr>
            <a:r>
              <a:rPr lang="en-US" sz="1800" dirty="0"/>
              <a:t>Zone transfers not configured correctly</a:t>
            </a:r>
          </a:p>
          <a:p>
            <a:pPr marL="914400" lvl="1" indent="-457200">
              <a:lnSpc>
                <a:spcPct val="90000"/>
              </a:lnSpc>
            </a:pPr>
            <a:r>
              <a:rPr lang="en-US" sz="1600" dirty="0"/>
              <a:t>A zone transfer could allow all information for a zone to be taken or updated by an attacker</a:t>
            </a:r>
          </a:p>
          <a:p>
            <a:pPr marL="914400" lvl="1" indent="-457200">
              <a:lnSpc>
                <a:spcPct val="90000"/>
              </a:lnSpc>
            </a:pPr>
            <a:r>
              <a:rPr lang="en-US" sz="1600" dirty="0"/>
              <a:t>This could be a high finding if transfer is external</a:t>
            </a:r>
          </a:p>
          <a:p>
            <a:pPr marL="914400" lvl="1" indent="-457200">
              <a:lnSpc>
                <a:spcPct val="90000"/>
              </a:lnSpc>
            </a:pPr>
            <a:r>
              <a:rPr lang="en-US" sz="1600" dirty="0"/>
              <a:t>Ensure that zone transfers are implemented correctly using ACL’s</a:t>
            </a:r>
          </a:p>
          <a:p>
            <a:pPr marL="342900" indent="-342900">
              <a:lnSpc>
                <a:spcPct val="90000"/>
              </a:lnSpc>
            </a:pPr>
            <a:endParaRPr lang="en-US" sz="1800" dirty="0"/>
          </a:p>
          <a:p>
            <a:pPr marL="342900" indent="-342900">
              <a:lnSpc>
                <a:spcPct val="90000"/>
              </a:lnSpc>
            </a:pPr>
            <a:r>
              <a:rPr lang="en-US" sz="1800" dirty="0"/>
              <a:t>ACL’s not implemented or incorrect</a:t>
            </a:r>
          </a:p>
          <a:p>
            <a:pPr marL="914400" lvl="1" indent="-457200">
              <a:lnSpc>
                <a:spcPct val="90000"/>
              </a:lnSpc>
            </a:pPr>
            <a:r>
              <a:rPr lang="en-US" sz="1600" dirty="0"/>
              <a:t>ACL’s are incorrectly configured</a:t>
            </a:r>
          </a:p>
          <a:p>
            <a:pPr marL="914400" lvl="1" indent="-457200">
              <a:lnSpc>
                <a:spcPct val="90000"/>
              </a:lnSpc>
            </a:pPr>
            <a:r>
              <a:rPr lang="en-US" sz="1600" dirty="0"/>
              <a:t>This could be a high medium or low depending on where </a:t>
            </a:r>
            <a:r>
              <a:rPr lang="en-US" sz="1600" dirty="0" smtClean="0"/>
              <a:t>the server is within the infrastructure</a:t>
            </a:r>
            <a:endParaRPr lang="en-US" sz="1600" dirty="0"/>
          </a:p>
          <a:p>
            <a:pPr marL="914400" lvl="1" indent="-457200">
              <a:lnSpc>
                <a:spcPct val="90000"/>
              </a:lnSpc>
            </a:pPr>
            <a:r>
              <a:rPr lang="en-US" sz="1600" dirty="0"/>
              <a:t>If the ACL’s allow unauthorized address to query </a:t>
            </a:r>
            <a:r>
              <a:rPr lang="en-US" sz="1600" dirty="0" smtClean="0"/>
              <a:t>then </a:t>
            </a:r>
            <a:r>
              <a:rPr lang="en-US" sz="1600" dirty="0"/>
              <a:t>use high</a:t>
            </a:r>
          </a:p>
          <a:p>
            <a:pPr marL="914400" lvl="1" indent="-457200">
              <a:lnSpc>
                <a:spcPct val="90000"/>
              </a:lnSpc>
            </a:pPr>
            <a:r>
              <a:rPr lang="en-US" sz="1600" dirty="0"/>
              <a:t>External users should not be able to use the DNS server to resolve </a:t>
            </a:r>
            <a:r>
              <a:rPr lang="en-US" sz="1600" dirty="0" smtClean="0"/>
              <a:t>addresses </a:t>
            </a:r>
            <a:r>
              <a:rPr lang="en-US" sz="1600" dirty="0"/>
              <a:t>other then domains </a:t>
            </a:r>
            <a:r>
              <a:rPr lang="en-US" sz="1600" dirty="0" smtClean="0"/>
              <a:t>for which the </a:t>
            </a:r>
            <a:r>
              <a:rPr lang="en-US" sz="1600" dirty="0"/>
              <a:t>server is </a:t>
            </a:r>
            <a:r>
              <a:rPr lang="en-US" sz="1600" dirty="0" smtClean="0"/>
              <a:t>authoritative</a:t>
            </a:r>
            <a:endParaRPr lang="en-US" sz="1600" dirty="0"/>
          </a:p>
        </p:txBody>
      </p:sp>
      <p:sp>
        <p:nvSpPr>
          <p:cNvPr id="196611" name="Rectangle 4"/>
          <p:cNvSpPr>
            <a:spLocks noGrp="1" noChangeArrowheads="1"/>
          </p:cNvSpPr>
          <p:nvPr>
            <p:ph type="title"/>
          </p:nvPr>
        </p:nvSpPr>
        <p:spPr>
          <a:noFill/>
        </p:spPr>
        <p:txBody>
          <a:bodyPr/>
          <a:lstStyle/>
          <a:p>
            <a:r>
              <a:rPr lang="en-US"/>
              <a:t>Common Findings</a:t>
            </a:r>
          </a:p>
        </p:txBody>
      </p:sp>
    </p:spTree>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8658" name="Rectangle 2"/>
          <p:cNvSpPr>
            <a:spLocks noGrp="1" noChangeArrowheads="1"/>
          </p:cNvSpPr>
          <p:nvPr>
            <p:ph type="body" idx="1"/>
          </p:nvPr>
        </p:nvSpPr>
        <p:spPr/>
        <p:txBody>
          <a:bodyPr/>
          <a:lstStyle/>
          <a:p>
            <a:pPr marL="342900" indent="-342900">
              <a:lnSpc>
                <a:spcPct val="90000"/>
              </a:lnSpc>
            </a:pPr>
            <a:endParaRPr lang="en-US" sz="1800"/>
          </a:p>
          <a:p>
            <a:pPr marL="342900" indent="-342900">
              <a:lnSpc>
                <a:spcPct val="90000"/>
              </a:lnSpc>
            </a:pPr>
            <a:r>
              <a:rPr lang="en-US" sz="1800"/>
              <a:t>External recursion allowed</a:t>
            </a:r>
          </a:p>
          <a:p>
            <a:pPr marL="914400" lvl="1" indent="-457200">
              <a:lnSpc>
                <a:spcPct val="90000"/>
              </a:lnSpc>
            </a:pPr>
            <a:r>
              <a:rPr lang="en-US" sz="1600"/>
              <a:t>Allowing recursion from outside will allow anyone to use your DNS server to perform lookups (cache poisoning)</a:t>
            </a:r>
          </a:p>
          <a:p>
            <a:pPr marL="914400" lvl="1" indent="-457200">
              <a:lnSpc>
                <a:spcPct val="90000"/>
              </a:lnSpc>
            </a:pPr>
            <a:r>
              <a:rPr lang="en-US" sz="1600"/>
              <a:t>High finding</a:t>
            </a:r>
          </a:p>
          <a:p>
            <a:pPr marL="914400" lvl="1" indent="-457200">
              <a:lnSpc>
                <a:spcPct val="90000"/>
              </a:lnSpc>
            </a:pPr>
            <a:r>
              <a:rPr lang="en-US" sz="1600"/>
              <a:t>It is a best practice to split DNS function between an internal external server </a:t>
            </a:r>
          </a:p>
          <a:p>
            <a:pPr marL="1363663" lvl="2" indent="-334963">
              <a:lnSpc>
                <a:spcPct val="90000"/>
              </a:lnSpc>
            </a:pPr>
            <a:r>
              <a:rPr lang="en-US" sz="1400"/>
              <a:t>Internal for all clients; does not respond to external queries</a:t>
            </a:r>
          </a:p>
          <a:p>
            <a:pPr marL="1363663" lvl="2" indent="-334963">
              <a:lnSpc>
                <a:spcPct val="90000"/>
              </a:lnSpc>
            </a:pPr>
            <a:r>
              <a:rPr lang="en-US" sz="1400"/>
              <a:t>External for external entities to resolve authoritative answers for your domain</a:t>
            </a:r>
          </a:p>
          <a:p>
            <a:pPr marL="342900" indent="-342900">
              <a:lnSpc>
                <a:spcPct val="90000"/>
              </a:lnSpc>
            </a:pPr>
            <a:r>
              <a:rPr lang="en-US" sz="1800"/>
              <a:t>Inadequate logging</a:t>
            </a:r>
          </a:p>
          <a:p>
            <a:pPr marL="914400" lvl="1" indent="-457200">
              <a:lnSpc>
                <a:spcPct val="90000"/>
              </a:lnSpc>
            </a:pPr>
            <a:r>
              <a:rPr lang="en-US" sz="1600"/>
              <a:t>Logging on the most communicated with device besides a mail gateway is critical</a:t>
            </a:r>
          </a:p>
          <a:p>
            <a:pPr marL="914400" lvl="1" indent="-457200">
              <a:lnSpc>
                <a:spcPct val="90000"/>
              </a:lnSpc>
            </a:pPr>
            <a:r>
              <a:rPr lang="en-US" sz="1600"/>
              <a:t>Medium finding</a:t>
            </a:r>
          </a:p>
          <a:p>
            <a:pPr marL="914400" lvl="1" indent="-457200">
              <a:lnSpc>
                <a:spcPct val="90000"/>
              </a:lnSpc>
            </a:pPr>
            <a:r>
              <a:rPr lang="en-US" sz="1600"/>
              <a:t>Logging is a critical aspect of detecting malicious use of a DNS server</a:t>
            </a:r>
          </a:p>
        </p:txBody>
      </p:sp>
      <p:sp>
        <p:nvSpPr>
          <p:cNvPr id="198659" name="Rectangle 4"/>
          <p:cNvSpPr>
            <a:spLocks noGrp="1" noChangeArrowheads="1"/>
          </p:cNvSpPr>
          <p:nvPr>
            <p:ph type="title"/>
          </p:nvPr>
        </p:nvSpPr>
        <p:spPr>
          <a:noFill/>
        </p:spPr>
        <p:txBody>
          <a:bodyPr/>
          <a:lstStyle/>
          <a:p>
            <a:r>
              <a:rPr lang="en-US"/>
              <a:t>Common Findings</a:t>
            </a:r>
          </a:p>
        </p:txBody>
      </p:sp>
    </p:spTree>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0706" name="Rectangle 2"/>
          <p:cNvSpPr>
            <a:spLocks noGrp="1" noChangeArrowheads="1"/>
          </p:cNvSpPr>
          <p:nvPr>
            <p:ph type="body" idx="1"/>
          </p:nvPr>
        </p:nvSpPr>
        <p:spPr/>
        <p:txBody>
          <a:bodyPr/>
          <a:lstStyle/>
          <a:p>
            <a:endParaRPr lang="en-US" sz="1800"/>
          </a:p>
          <a:p>
            <a:r>
              <a:rPr lang="en-US" sz="1800"/>
              <a:t>Incorrect records</a:t>
            </a:r>
          </a:p>
          <a:p>
            <a:pPr lvl="1"/>
            <a:r>
              <a:rPr lang="en-US" sz="1600"/>
              <a:t>Having correct DNS records is essential to the success and purpose of a DNS server</a:t>
            </a:r>
          </a:p>
          <a:p>
            <a:pPr lvl="1"/>
            <a:r>
              <a:rPr lang="en-US" sz="1600"/>
              <a:t>This could be a low finding provided the system is not compromised</a:t>
            </a:r>
          </a:p>
          <a:p>
            <a:pPr lvl="1"/>
            <a:r>
              <a:rPr lang="en-US" sz="1600"/>
              <a:t>Ensure that the records are accurate</a:t>
            </a:r>
          </a:p>
        </p:txBody>
      </p:sp>
      <p:sp>
        <p:nvSpPr>
          <p:cNvPr id="200707" name="Rectangle 4"/>
          <p:cNvSpPr>
            <a:spLocks noGrp="1" noChangeArrowheads="1"/>
          </p:cNvSpPr>
          <p:nvPr>
            <p:ph type="title"/>
          </p:nvPr>
        </p:nvSpPr>
        <p:spPr>
          <a:noFill/>
        </p:spPr>
        <p:txBody>
          <a:bodyPr/>
          <a:lstStyle/>
          <a:p>
            <a:r>
              <a:rPr lang="en-US"/>
              <a:t>Common Findings</a:t>
            </a:r>
          </a:p>
        </p:txBody>
      </p:sp>
    </p:spTree>
  </p:cSld>
  <p:clrMapOvr>
    <a:masterClrMapping/>
  </p:clrMapOvr>
  <p:timing>
    <p:tnLst>
      <p:par>
        <p:cTn xmlns:p14="http://schemas.microsoft.com/office/powerpoint/2010/main" id="1" dur="indefinite" restart="never" nodeType="tmRoot"/>
      </p:par>
    </p:tnLst>
  </p:timing>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2754" name="Rectangle 2"/>
          <p:cNvSpPr>
            <a:spLocks noGrp="1" noChangeArrowheads="1"/>
          </p:cNvSpPr>
          <p:nvPr>
            <p:ph type="body" idx="1"/>
          </p:nvPr>
        </p:nvSpPr>
        <p:spPr/>
        <p:txBody>
          <a:bodyPr/>
          <a:lstStyle/>
          <a:p>
            <a:pPr marL="342900" indent="-342900">
              <a:lnSpc>
                <a:spcPct val="90000"/>
              </a:lnSpc>
            </a:pPr>
            <a:r>
              <a:rPr lang="en-US" sz="1800" dirty="0"/>
              <a:t>DNS is a necessary evil in today’s world</a:t>
            </a:r>
          </a:p>
          <a:p>
            <a:pPr marL="914400" lvl="1" indent="-457200">
              <a:lnSpc>
                <a:spcPct val="90000"/>
              </a:lnSpc>
            </a:pPr>
            <a:r>
              <a:rPr lang="en-US" sz="1600" dirty="0"/>
              <a:t>IPv4 addresses are easy to remember, but what about IPv6</a:t>
            </a:r>
          </a:p>
          <a:p>
            <a:pPr marL="914400" lvl="1" indent="-457200">
              <a:lnSpc>
                <a:spcPct val="90000"/>
              </a:lnSpc>
            </a:pPr>
            <a:r>
              <a:rPr lang="en-US" sz="1600" dirty="0"/>
              <a:t>What’s the IP address of </a:t>
            </a:r>
            <a:r>
              <a:rPr lang="en-US" sz="1600" dirty="0" smtClean="0">
                <a:hlinkClick r:id="rId3"/>
              </a:rPr>
              <a:t>www.google.org</a:t>
            </a:r>
            <a:r>
              <a:rPr lang="en-US" sz="1600" dirty="0"/>
              <a:t>?</a:t>
            </a:r>
            <a:r>
              <a:rPr lang="en-US" sz="1600" dirty="0" smtClean="0"/>
              <a:t>?</a:t>
            </a:r>
            <a:endParaRPr lang="en-US" sz="1600" dirty="0"/>
          </a:p>
          <a:p>
            <a:pPr marL="342900" indent="-342900">
              <a:lnSpc>
                <a:spcPct val="90000"/>
              </a:lnSpc>
            </a:pPr>
            <a:r>
              <a:rPr lang="en-US" sz="1800" dirty="0"/>
              <a:t>There are critical security implications of improper DNS configuration</a:t>
            </a:r>
          </a:p>
          <a:p>
            <a:pPr marL="342900" indent="-342900">
              <a:lnSpc>
                <a:spcPct val="90000"/>
              </a:lnSpc>
            </a:pPr>
            <a:r>
              <a:rPr lang="en-US" sz="1800" dirty="0"/>
              <a:t>Thorough evaluation of DNS must be completed</a:t>
            </a:r>
          </a:p>
          <a:p>
            <a:pPr marL="914400" lvl="1" indent="-457200">
              <a:lnSpc>
                <a:spcPct val="90000"/>
              </a:lnSpc>
            </a:pPr>
            <a:r>
              <a:rPr lang="en-US" sz="1600" dirty="0"/>
              <a:t>Automated tools provide a network view of the service (</a:t>
            </a:r>
            <a:r>
              <a:rPr lang="en-US" sz="1600" dirty="0" err="1"/>
              <a:t>nessus</a:t>
            </a:r>
            <a:r>
              <a:rPr lang="en-US" sz="1600" dirty="0"/>
              <a:t>, </a:t>
            </a:r>
            <a:r>
              <a:rPr lang="en-US" sz="1600" dirty="0" err="1"/>
              <a:t>nmap</a:t>
            </a:r>
            <a:r>
              <a:rPr lang="en-US" sz="1600" dirty="0"/>
              <a:t>, dig, </a:t>
            </a:r>
            <a:r>
              <a:rPr lang="en-US" sz="1600" dirty="0" err="1"/>
              <a:t>dnswalk</a:t>
            </a:r>
            <a:r>
              <a:rPr lang="en-US" sz="1600" dirty="0"/>
              <a:t>)</a:t>
            </a:r>
          </a:p>
          <a:p>
            <a:pPr marL="914400" lvl="1" indent="-457200">
              <a:lnSpc>
                <a:spcPct val="90000"/>
              </a:lnSpc>
            </a:pPr>
            <a:r>
              <a:rPr lang="en-US" sz="1600" dirty="0"/>
              <a:t>Automated tools will not tell you additional information such as improper ACL’s, logging </a:t>
            </a:r>
            <a:r>
              <a:rPr lang="en-US" sz="1600" dirty="0" err="1"/>
              <a:t>config</a:t>
            </a:r>
            <a:r>
              <a:rPr lang="en-US" sz="1600" dirty="0"/>
              <a:t>, transfer hosts and other details</a:t>
            </a:r>
          </a:p>
          <a:p>
            <a:pPr marL="914400" lvl="1" indent="-457200">
              <a:lnSpc>
                <a:spcPct val="90000"/>
              </a:lnSpc>
            </a:pPr>
            <a:r>
              <a:rPr lang="en-US" sz="1600" dirty="0"/>
              <a:t>Manual review of </a:t>
            </a:r>
            <a:r>
              <a:rPr lang="en-US" sz="1600" dirty="0" err="1"/>
              <a:t>named.conf</a:t>
            </a:r>
            <a:r>
              <a:rPr lang="en-US" sz="1600" dirty="0"/>
              <a:t> or equivalent</a:t>
            </a:r>
          </a:p>
          <a:p>
            <a:pPr marL="342900" indent="-342900">
              <a:lnSpc>
                <a:spcPct val="90000"/>
              </a:lnSpc>
            </a:pPr>
            <a:r>
              <a:rPr lang="en-US" sz="1800" dirty="0"/>
              <a:t>Evaluator should have DNS references on hand during review if not familiar with DNS configuration settings</a:t>
            </a:r>
          </a:p>
        </p:txBody>
      </p:sp>
      <p:sp>
        <p:nvSpPr>
          <p:cNvPr id="202755" name="Rectangle 4"/>
          <p:cNvSpPr>
            <a:spLocks noGrp="1" noChangeArrowheads="1"/>
          </p:cNvSpPr>
          <p:nvPr>
            <p:ph type="title"/>
          </p:nvPr>
        </p:nvSpPr>
        <p:spPr>
          <a:noFill/>
        </p:spPr>
        <p:txBody>
          <a:bodyPr/>
          <a:lstStyle/>
          <a:p>
            <a:r>
              <a:rPr lang="en-US"/>
              <a:t>Conclusion</a:t>
            </a:r>
          </a:p>
        </p:txBody>
      </p:sp>
    </p:spTree>
  </p:cSld>
  <p:clrMapOvr>
    <a:masterClrMapping/>
  </p:clrMapOvr>
  <p:timing>
    <p:tnLst>
      <p:par>
        <p:cTn xmlns:p14="http://schemas.microsoft.com/office/powerpoint/2010/main" id="1" dur="indefinite" restart="never" nodeType="tmRoot"/>
      </p:par>
    </p:tnLst>
  </p:timing>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02" name="Rectangle 2"/>
          <p:cNvSpPr>
            <a:spLocks noGrp="1" noChangeArrowheads="1"/>
          </p:cNvSpPr>
          <p:nvPr>
            <p:ph type="title"/>
          </p:nvPr>
        </p:nvSpPr>
        <p:spPr/>
        <p:txBody>
          <a:bodyPr/>
          <a:lstStyle/>
          <a:p>
            <a:r>
              <a:rPr lang="en-US"/>
              <a:t>DNS Exercise</a:t>
            </a:r>
          </a:p>
        </p:txBody>
      </p:sp>
      <p:sp>
        <p:nvSpPr>
          <p:cNvPr id="204803" name="Rectangle 3"/>
          <p:cNvSpPr>
            <a:spLocks noGrp="1" noChangeArrowheads="1"/>
          </p:cNvSpPr>
          <p:nvPr>
            <p:ph type="body" idx="1"/>
          </p:nvPr>
        </p:nvSpPr>
        <p:spPr/>
        <p:txBody>
          <a:bodyPr/>
          <a:lstStyle/>
          <a:p>
            <a:r>
              <a:rPr lang="en-US"/>
              <a:t>Determine what mail servers exist in the testlab domain </a:t>
            </a:r>
          </a:p>
          <a:p>
            <a:endParaRPr lang="en-US"/>
          </a:p>
          <a:p>
            <a:r>
              <a:rPr lang="en-US"/>
              <a:t>What possible security errors/vulnerabilities exist in the configuration of the testlab domain server</a:t>
            </a:r>
          </a:p>
        </p:txBody>
      </p:sp>
    </p:spTree>
  </p:cSld>
  <p:clrMapOvr>
    <a:masterClrMapping/>
  </p:clrMapOvr>
</p:sld>
</file>

<file path=ppt/theme/theme1.xml><?xml version="1.0" encoding="utf-8"?>
<a:theme xmlns:a="http://schemas.openxmlformats.org/drawingml/2006/main" name="briefing">
  <a:themeElements>
    <a:clrScheme name="">
      <a:dk1>
        <a:srgbClr val="000000"/>
      </a:dk1>
      <a:lt1>
        <a:srgbClr val="FFFFFF"/>
      </a:lt1>
      <a:dk2>
        <a:srgbClr val="003399"/>
      </a:dk2>
      <a:lt2>
        <a:srgbClr val="808080"/>
      </a:lt2>
      <a:accent1>
        <a:srgbClr val="FFCC99"/>
      </a:accent1>
      <a:accent2>
        <a:srgbClr val="FF9999"/>
      </a:accent2>
      <a:accent3>
        <a:srgbClr val="FFFFFF"/>
      </a:accent3>
      <a:accent4>
        <a:srgbClr val="000000"/>
      </a:accent4>
      <a:accent5>
        <a:srgbClr val="FFE2CA"/>
      </a:accent5>
      <a:accent6>
        <a:srgbClr val="E78A8A"/>
      </a:accent6>
      <a:hlink>
        <a:srgbClr val="0000FF"/>
      </a:hlink>
      <a:folHlink>
        <a:srgbClr val="990099"/>
      </a:folHlink>
    </a:clrScheme>
    <a:fontScheme name="CCKS-Template">
      <a:majorFont>
        <a:latin typeface="Times New Roman"/>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FFCC99"/>
        </a:solidFill>
        <a:ln w="12700" cap="flat" cmpd="sng" algn="ctr">
          <a:solidFill>
            <a:srgbClr val="000000"/>
          </a:solid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0" marR="0" indent="0" algn="ctr" defTabSz="914400" rtl="0" eaLnBrk="0" fontAlgn="base" latinLnBrk="0" hangingPunct="0">
          <a:lnSpc>
            <a:spcPts val="2500"/>
          </a:lnSpc>
          <a:spcBef>
            <a:spcPct val="0"/>
          </a:spcBef>
          <a:spcAft>
            <a:spcPts val="1000"/>
          </a:spcAft>
          <a:buClr>
            <a:srgbClr val="FDAA03"/>
          </a:buClr>
          <a:buSzTx/>
          <a:buFontTx/>
          <a:buNone/>
          <a:tabLst/>
          <a:defRPr kumimoji="0" lang="en-US" sz="1800" b="1"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rgbClr val="FFCC99"/>
        </a:solidFill>
        <a:ln w="12700" cap="flat" cmpd="sng" algn="ctr">
          <a:solidFill>
            <a:srgbClr val="000000"/>
          </a:solid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0" marR="0" indent="0" algn="ctr" defTabSz="914400" rtl="0" eaLnBrk="0" fontAlgn="base" latinLnBrk="0" hangingPunct="0">
          <a:lnSpc>
            <a:spcPts val="2500"/>
          </a:lnSpc>
          <a:spcBef>
            <a:spcPct val="0"/>
          </a:spcBef>
          <a:spcAft>
            <a:spcPts val="1000"/>
          </a:spcAft>
          <a:buClr>
            <a:srgbClr val="FDAA03"/>
          </a:buClr>
          <a:buSzTx/>
          <a:buFontTx/>
          <a:buNone/>
          <a:tabLst/>
          <a:defRPr kumimoji="0" lang="en-US" sz="1800" b="1" i="0" u="none" strike="noStrike" cap="none" normalizeH="0" baseline="0" smtClean="0">
            <a:ln>
              <a:noFill/>
            </a:ln>
            <a:solidFill>
              <a:schemeClr val="tx1"/>
            </a:solidFill>
            <a:effectLst/>
            <a:latin typeface="Arial" charset="0"/>
          </a:defRPr>
        </a:defPPr>
      </a:lstStyle>
    </a:lnDef>
  </a:objectDefaults>
  <a:extraClrSchemeLst>
    <a:extraClrScheme>
      <a:clrScheme name="CCKS-Templat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CCKS-Templat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CCKS-Templat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CCKS-Templat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CCKS-Templat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CCKS-Templat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CCKS-Templat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
      <a:clrScheme name="CCKS-Template 8">
        <a:dk1>
          <a:srgbClr val="000000"/>
        </a:dk1>
        <a:lt1>
          <a:srgbClr val="FFFFFF"/>
        </a:lt1>
        <a:dk2>
          <a:srgbClr val="000000"/>
        </a:dk2>
        <a:lt2>
          <a:srgbClr val="808080"/>
        </a:lt2>
        <a:accent1>
          <a:srgbClr val="FFFFCC"/>
        </a:accent1>
        <a:accent2>
          <a:srgbClr val="99CCFF"/>
        </a:accent2>
        <a:accent3>
          <a:srgbClr val="FFFFFF"/>
        </a:accent3>
        <a:accent4>
          <a:srgbClr val="000000"/>
        </a:accent4>
        <a:accent5>
          <a:srgbClr val="FFFFE2"/>
        </a:accent5>
        <a:accent6>
          <a:srgbClr val="8AB9E7"/>
        </a:accent6>
        <a:hlink>
          <a:srgbClr val="CCCCFF"/>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mso-contentType ?>
<customXsn xmlns="http://schemas.microsoft.com/office/2006/metadata/customXsn">
  <xsnLocation/>
  <cached>True</cached>
  <openByDefault>True</openByDefault>
  <xsnScope/>
</customXsn>
</file>

<file path=customXml/item2.xml><?xml version="1.0" encoding="utf-8"?>
<p:properties xmlns:p="http://schemas.microsoft.com/office/2006/metadata/properties" xmlns:xsi="http://www.w3.org/2001/XMLSchema-instance">
  <documentManagement>
    <MITRE_x0020_Sensitivity xmlns="http://schemas.microsoft.com/sharepoint/v3">Internal MITRE Information</MITRE_x0020_Sensitivity>
    <_Contributor xmlns="http://schemas.microsoft.com/sharepoint/v3/fields" xsi:nil="true"/>
    <Release_x0020_Statement xmlns="http://schemas.microsoft.com/sharepoint/v3">For Internal MITRE Use</Release_x0020_Statement>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4.xml><?xml version="1.0" encoding="utf-8"?>
<ct:contentTypeSchema xmlns:ct="http://schemas.microsoft.com/office/2006/metadata/contentType" xmlns:ma="http://schemas.microsoft.com/office/2006/metadata/properties/metaAttributes" ct:_="" ma:_="" ma:contentTypeName="MITRE Work" ma:contentTypeID="0x010100823A99C636F7423283FB0D200866C613005B26DFEC304C4945BD1198DEDFFA4FFD" ma:contentTypeVersion="0" ma:contentTypeDescription="Materials and documents that contain MITRE authored content and other content directly attributable to MITRE and its work" ma:contentTypeScope="" ma:versionID="5a137711611cdc83b4429d1f485c3679">
  <xsd:schema xmlns:xsd="http://www.w3.org/2001/XMLSchema" xmlns:p="http://schemas.microsoft.com/office/2006/metadata/properties" xmlns:ns1="http://schemas.microsoft.com/sharepoint/v3" xmlns:ns2="http://schemas.microsoft.com/sharepoint/v3/fields" targetNamespace="http://schemas.microsoft.com/office/2006/metadata/properties" ma:root="true" ma:fieldsID="c4a7a31472296cf49e6db98b90eb8398" ns1:_="" ns2:_="">
    <xsd:import namespace="http://schemas.microsoft.com/sharepoint/v3"/>
    <xsd:import namespace="http://schemas.microsoft.com/sharepoint/v3/fields"/>
    <xsd:element name="properties">
      <xsd:complexType>
        <xsd:sequence>
          <xsd:element name="documentManagement">
            <xsd:complexType>
              <xsd:all>
                <xsd:element ref="ns2:_Contributor" minOccurs="0"/>
                <xsd:element ref="ns1:MITRE_x0020_Sensitivity"/>
                <xsd:element ref="ns1:Release_x0020_Statement"/>
              </xsd:all>
            </xsd:complexType>
          </xsd:element>
        </xsd:sequence>
      </xsd:complexType>
    </xsd:element>
  </xsd:schema>
  <xsd:schema xmlns:xsd="http://www.w3.org/2001/XMLSchema" xmlns:dms="http://schemas.microsoft.com/office/2006/documentManagement/types" targetNamespace="http://schemas.microsoft.com/sharepoint/v3" elementFormDefault="qualified">
    <xsd:import namespace="http://schemas.microsoft.com/office/2006/documentManagement/types"/>
    <xsd:element name="MITRE_x0020_Sensitivity" ma:index="10" ma:displayName="Sensitivity" ma:default="Internal MITRE Information" ma:internalName="MITRE_x0020_Sensitivity">
      <xsd:simpleType>
        <xsd:restriction base="dms:Choice">
          <xsd:enumeration value="Public Information"/>
          <xsd:enumeration value="Internal MITRE Information"/>
          <xsd:enumeration value="Sensitive Information"/>
          <xsd:enumeration value="Highly Sensitive Information"/>
        </xsd:restriction>
      </xsd:simpleType>
    </xsd:element>
    <xsd:element name="Release_x0020_Statement" ma:index="11" ma:displayName="Release Statement" ma:default="For Internal MITRE Use" ma:internalName="Release_x0020_Statement">
      <xsd:simpleType>
        <xsd:union memberTypes="dms:Text">
          <xsd:simpleType>
            <xsd:restriction base="dms:Choice">
              <xsd:enumeration value="Approved for Public Release"/>
              <xsd:enumeration value="For Internal MITRE Use"/>
              <xsd:enumeration value="For Release to All Sponsors"/>
              <xsd:enumeration value="For Limited Internal MITRE Use"/>
              <xsd:enumeration value="For Limited External Release"/>
              <xsd:enumeration value="Privileged: Sensitive Personal Information"/>
              <xsd:enumeration value="MITRE Proprietary"/>
              <xsd:enumeration value="Source Selection Sensitive"/>
              <xsd:enumeration value="Restricted: Highly Sensitive Personal Information"/>
            </xsd:restriction>
          </xsd:simpleType>
        </xsd:union>
      </xsd:simpleType>
    </xsd:element>
  </xsd:schema>
  <xsd:schema xmlns:xsd="http://www.w3.org/2001/XMLSchema" xmlns:dms="http://schemas.microsoft.com/office/2006/documentManagement/types" targetNamespace="http://schemas.microsoft.com/sharepoint/v3/fields" elementFormDefault="qualified">
    <xsd:import namespace="http://schemas.microsoft.com/office/2006/documentManagement/types"/>
    <xsd:element name="_Contributor" ma:index="9" nillable="true" ma:displayName="Contributor" ma:description="One or more people or organizations that contributed to this resource" ma:internalName="_Contributor">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office/internal/2005/internalDocumentation"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ma:index="8" ma:displayName="Author"/>
        <xsd:element ref="dcterms:created" minOccurs="0" maxOccurs="1"/>
        <xsd:element ref="dc:identifier" minOccurs="0" maxOccurs="1"/>
        <xsd:element name="contentType" minOccurs="0" maxOccurs="1" type="xsd:string" ma:index="0" ma:displayName="Content Type" ma:readOnly="tru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lastPrinted" minOccurs="0" maxOccurs="1" type="xsd:dateTime"/>
        <xsd:element name="contentStatus" minOccurs="0" maxOccurs="1" type="xsd:string"/>
      </xsd:all>
    </xsd:complexType>
  </xsd:schema>
</ct:contentTypeSchema>
</file>

<file path=customXml/itemProps1.xml><?xml version="1.0" encoding="utf-8"?>
<ds:datastoreItem xmlns:ds="http://schemas.openxmlformats.org/officeDocument/2006/customXml" ds:itemID="{E759A8F4-D15C-4D1F-8730-F0A70896132B}">
  <ds:schemaRefs>
    <ds:schemaRef ds:uri="http://schemas.microsoft.com/office/2006/metadata/customXsn"/>
  </ds:schemaRefs>
</ds:datastoreItem>
</file>

<file path=customXml/itemProps2.xml><?xml version="1.0" encoding="utf-8"?>
<ds:datastoreItem xmlns:ds="http://schemas.openxmlformats.org/officeDocument/2006/customXml" ds:itemID="{6011E5F6-85AB-45EB-8FFC-042EC0C55FC2}">
  <ds:schemaRefs>
    <ds:schemaRef ds:uri="http://schemas.microsoft.com/office/2006/metadata/properties"/>
    <ds:schemaRef ds:uri="http://schemas.microsoft.com/sharepoint/v3"/>
    <ds:schemaRef ds:uri="http://schemas.microsoft.com/sharepoint/v3/fields"/>
  </ds:schemaRefs>
</ds:datastoreItem>
</file>

<file path=customXml/itemProps3.xml><?xml version="1.0" encoding="utf-8"?>
<ds:datastoreItem xmlns:ds="http://schemas.openxmlformats.org/officeDocument/2006/customXml" ds:itemID="{C52D0652-F5B6-417F-8844-4199DF157737}">
  <ds:schemaRefs>
    <ds:schemaRef ds:uri="http://schemas.microsoft.com/sharepoint/v3/contenttype/forms"/>
  </ds:schemaRefs>
</ds:datastoreItem>
</file>

<file path=customXml/itemProps4.xml><?xml version="1.0" encoding="utf-8"?>
<ds:datastoreItem xmlns:ds="http://schemas.openxmlformats.org/officeDocument/2006/customXml" ds:itemID="{F45CA795-59A5-458A-A1E8-BE21C0EA2C42}">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http://schemas.microsoft.com/sharepoint/v3/fields"/>
    <ds:schemaRef ds:uri="http://schemas.microsoft.com/office/2006/documentManagement/types"/>
    <ds:schemaRef ds:uri="http://schemas.openxmlformats.org/package/2006/metadata/core-properties"/>
    <ds:schemaRef ds:uri="http://purl.org/dc/elements/1.1/"/>
    <ds:schemaRef ds:uri="http://purl.org/dc/terms/"/>
    <ds:schemaRef ds:uri="http://schemas.microsoft.com/office/internal/2005/internalDocumentation"/>
  </ds:schemaRefs>
</ds:datastoreItem>
</file>

<file path=docProps/app.xml><?xml version="1.0" encoding="utf-8"?>
<Properties xmlns="http://schemas.openxmlformats.org/officeDocument/2006/extended-properties" xmlns:vt="http://schemas.openxmlformats.org/officeDocument/2006/docPropsVTypes">
  <Template>mitrebriefing_2_2009</Template>
  <TotalTime>150</TotalTime>
  <Words>7348</Words>
  <Application>Microsoft Macintosh PowerPoint</Application>
  <PresentationFormat>On-screen Show (4:3)</PresentationFormat>
  <Paragraphs>1026</Paragraphs>
  <Slides>126</Slides>
  <Notes>107</Notes>
  <HiddenSlides>0</HiddenSlides>
  <MMClips>0</MMClips>
  <ScaleCrop>false</ScaleCrop>
  <HeadingPairs>
    <vt:vector size="6" baseType="variant">
      <vt:variant>
        <vt:lpstr>Theme</vt:lpstr>
      </vt:variant>
      <vt:variant>
        <vt:i4>1</vt:i4>
      </vt:variant>
      <vt:variant>
        <vt:lpstr>Embedded OLE Servers</vt:lpstr>
      </vt:variant>
      <vt:variant>
        <vt:i4>2</vt:i4>
      </vt:variant>
      <vt:variant>
        <vt:lpstr>Slide Titles</vt:lpstr>
      </vt:variant>
      <vt:variant>
        <vt:i4>126</vt:i4>
      </vt:variant>
    </vt:vector>
  </HeadingPairs>
  <TitlesOfParts>
    <vt:vector size="129" baseType="lpstr">
      <vt:lpstr>briefing</vt:lpstr>
      <vt:lpstr>Document</vt:lpstr>
      <vt:lpstr>Visio</vt:lpstr>
      <vt:lpstr>Network Security</vt:lpstr>
      <vt:lpstr>All materials are licensed under a Creative Commons “Share Alike” license.</vt:lpstr>
      <vt:lpstr>Agenda</vt:lpstr>
      <vt:lpstr>Vulnerability Assessment</vt:lpstr>
      <vt:lpstr>What’s Needed</vt:lpstr>
      <vt:lpstr>Router and Switch Security </vt:lpstr>
      <vt:lpstr>What are Routers and Switches</vt:lpstr>
      <vt:lpstr>Threats</vt:lpstr>
      <vt:lpstr>Manufactures</vt:lpstr>
      <vt:lpstr>Router Woes</vt:lpstr>
      <vt:lpstr>Router Security Practices</vt:lpstr>
      <vt:lpstr>Switch Best Practices</vt:lpstr>
      <vt:lpstr>VLAN Security</vt:lpstr>
      <vt:lpstr>MPLS/VRF Security</vt:lpstr>
      <vt:lpstr>MPLS/VRF Security</vt:lpstr>
      <vt:lpstr>Router Audit Tool (RAT)</vt:lpstr>
      <vt:lpstr>RAT Findings</vt:lpstr>
      <vt:lpstr>Security Baseline (RAT)</vt:lpstr>
      <vt:lpstr>Nessus Information</vt:lpstr>
      <vt:lpstr>Manual Review</vt:lpstr>
      <vt:lpstr>Common Findings</vt:lpstr>
      <vt:lpstr>Common Findings</vt:lpstr>
      <vt:lpstr>Conclusion</vt:lpstr>
      <vt:lpstr>Exercise</vt:lpstr>
      <vt:lpstr>PowerPoint Presentation</vt:lpstr>
      <vt:lpstr>Firewall Security</vt:lpstr>
      <vt:lpstr>What is a Firewall</vt:lpstr>
      <vt:lpstr>Vendors</vt:lpstr>
      <vt:lpstr>Types of Firewalls</vt:lpstr>
      <vt:lpstr>Packet Filter Firewalls</vt:lpstr>
      <vt:lpstr>Stateful Inspection Firewalls</vt:lpstr>
      <vt:lpstr>Application Layer Firewalls</vt:lpstr>
      <vt:lpstr>Firewall Woes</vt:lpstr>
      <vt:lpstr>Best Security Practices</vt:lpstr>
      <vt:lpstr>Common Architecture</vt:lpstr>
      <vt:lpstr>IPFW Rule Syntax</vt:lpstr>
      <vt:lpstr>IPFilter Rule Syntax</vt:lpstr>
      <vt:lpstr>Checkpoint Rule Syntax</vt:lpstr>
      <vt:lpstr>Manual Review</vt:lpstr>
      <vt:lpstr>Manual Review</vt:lpstr>
      <vt:lpstr>Firewall Testing Tools</vt:lpstr>
      <vt:lpstr>Firewall Testing Tools</vt:lpstr>
      <vt:lpstr>Common Findings</vt:lpstr>
      <vt:lpstr>Common Findings</vt:lpstr>
      <vt:lpstr>Conclusion</vt:lpstr>
      <vt:lpstr>Firewall Exercise</vt:lpstr>
      <vt:lpstr>References</vt:lpstr>
      <vt:lpstr>Observations</vt:lpstr>
      <vt:lpstr>Questions</vt:lpstr>
      <vt:lpstr>Vuln-Assessment:  IDS, IPS, etc.</vt:lpstr>
      <vt:lpstr>IDS – Approach and Purpose</vt:lpstr>
      <vt:lpstr>IDS – Agenda</vt:lpstr>
      <vt:lpstr>Old School IDS, In Brief</vt:lpstr>
      <vt:lpstr>Intrusion Prevention Systems</vt:lpstr>
      <vt:lpstr>Managing The Vulnerability Gap</vt:lpstr>
      <vt:lpstr>Other IDS-type Technologies</vt:lpstr>
      <vt:lpstr>Typical SIM Architecture</vt:lpstr>
      <vt:lpstr>Near-Realtime Intrusion Detection: Not a One-Device Job Any More…</vt:lpstr>
      <vt:lpstr>Seen This Picture Before?</vt:lpstr>
      <vt:lpstr>Deploying the Right IDS…</vt:lpstr>
      <vt:lpstr>Good Uses of IDS: In The Data Center</vt:lpstr>
      <vt:lpstr>Good Uses of IDS: In Userland</vt:lpstr>
      <vt:lpstr>Good Uses of IDS: On the DMZ</vt:lpstr>
      <vt:lpstr>Questions</vt:lpstr>
      <vt:lpstr>VPN Security</vt:lpstr>
      <vt:lpstr>What is a Virtual Private Network (VPN)</vt:lpstr>
      <vt:lpstr>Vendors</vt:lpstr>
      <vt:lpstr>Types of VPNs</vt:lpstr>
      <vt:lpstr>Best Security Practices</vt:lpstr>
      <vt:lpstr>Common Architecture</vt:lpstr>
      <vt:lpstr>Common Findings</vt:lpstr>
      <vt:lpstr>Other Topics</vt:lpstr>
      <vt:lpstr>Common Findings</vt:lpstr>
      <vt:lpstr>Questions</vt:lpstr>
      <vt:lpstr>Network Services</vt:lpstr>
      <vt:lpstr>PowerPoint Presentation</vt:lpstr>
      <vt:lpstr>What’s Needed</vt:lpstr>
      <vt:lpstr>DNS Security</vt:lpstr>
      <vt:lpstr>What is DNS</vt:lpstr>
      <vt:lpstr>BIND</vt:lpstr>
      <vt:lpstr>Named Config</vt:lpstr>
      <vt:lpstr>Nmap Information</vt:lpstr>
      <vt:lpstr>Nessus Information</vt:lpstr>
      <vt:lpstr>Nessus Warning</vt:lpstr>
      <vt:lpstr>Nessus Notes</vt:lpstr>
      <vt:lpstr>Nessus Warning</vt:lpstr>
      <vt:lpstr>Nessus Security Hole</vt:lpstr>
      <vt:lpstr>Manual Review</vt:lpstr>
      <vt:lpstr>Dig Version Info</vt:lpstr>
      <vt:lpstr>Dig Without Version</vt:lpstr>
      <vt:lpstr>Dig - Zone Transfer</vt:lpstr>
      <vt:lpstr>Dig - Zone Failure</vt:lpstr>
      <vt:lpstr>dnswalk Output</vt:lpstr>
      <vt:lpstr>Common Findings</vt:lpstr>
      <vt:lpstr>Common Findings</vt:lpstr>
      <vt:lpstr>Common Findings</vt:lpstr>
      <vt:lpstr>Common Findings</vt:lpstr>
      <vt:lpstr>Conclusion</vt:lpstr>
      <vt:lpstr>DNS Exercise</vt:lpstr>
      <vt:lpstr>References</vt:lpstr>
      <vt:lpstr>Questions</vt:lpstr>
      <vt:lpstr>DHCP Security</vt:lpstr>
      <vt:lpstr>What is Dynamic Host Configuration        Protocol (DHCP)</vt:lpstr>
      <vt:lpstr>ISC Dynamic Host Configuration Protocol (DHCP)</vt:lpstr>
      <vt:lpstr>Nmap Information</vt:lpstr>
      <vt:lpstr>Nessus Information</vt:lpstr>
      <vt:lpstr>Common Findings</vt:lpstr>
      <vt:lpstr>Common Findings</vt:lpstr>
      <vt:lpstr>Common Findings</vt:lpstr>
      <vt:lpstr>Conclusion</vt:lpstr>
      <vt:lpstr>References</vt:lpstr>
      <vt:lpstr> Secure Shell</vt:lpstr>
      <vt:lpstr>What’s SSH</vt:lpstr>
      <vt:lpstr>Why Use SSH</vt:lpstr>
      <vt:lpstr>sshd_config</vt:lpstr>
      <vt:lpstr>Key Based Authentication</vt:lpstr>
      <vt:lpstr>Two key formats</vt:lpstr>
      <vt:lpstr>Questions</vt:lpstr>
      <vt:lpstr> SSH Detection</vt:lpstr>
      <vt:lpstr>NTP</vt:lpstr>
      <vt:lpstr>What is Network Time Protocol (NTP)</vt:lpstr>
      <vt:lpstr>Common Findings</vt:lpstr>
      <vt:lpstr>SMTP</vt:lpstr>
      <vt:lpstr>Simple Mail Transfer Protocol (SMTP)</vt:lpstr>
      <vt:lpstr>Common Findings</vt:lpstr>
      <vt:lpstr>Questions</vt:lpstr>
    </vt:vector>
  </TitlesOfParts>
  <Company>The MITRE Corporation</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D2S3_TSV404_Network_Security_2011_final</dc:title>
  <dc:subject>Vulnerability Assessment Training Course Intro</dc:subject>
  <dc:creator>Jason Kick</dc:creator>
  <cp:lastModifiedBy>bla</cp:lastModifiedBy>
  <cp:revision>28</cp:revision>
  <cp:lastPrinted>2011-02-25T20:22:41Z</cp:lastPrinted>
  <dcterms:created xsi:type="dcterms:W3CDTF">2011-03-01T05:01:59Z</dcterms:created>
  <dcterms:modified xsi:type="dcterms:W3CDTF">2012-06-23T20:01:23Z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0x010100823A99C636F7423283FB0D200866C613005B26DFEC304C4945BD1198DEDFFA4FFD</vt:lpwstr>
  </property>
</Properties>
</file>