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43"/>
  </p:notesMasterIdLst>
  <p:handoutMasterIdLst>
    <p:handoutMasterId r:id="rId44"/>
  </p:handoutMasterIdLst>
  <p:sldIdLst>
    <p:sldId id="258" r:id="rId5"/>
    <p:sldId id="382" r:id="rId6"/>
    <p:sldId id="259" r:id="rId7"/>
    <p:sldId id="310" r:id="rId8"/>
    <p:sldId id="312" r:id="rId9"/>
    <p:sldId id="262" r:id="rId10"/>
    <p:sldId id="379" r:id="rId11"/>
    <p:sldId id="264" r:id="rId12"/>
    <p:sldId id="315" r:id="rId13"/>
    <p:sldId id="314" r:id="rId14"/>
    <p:sldId id="266" r:id="rId15"/>
    <p:sldId id="316" r:id="rId16"/>
    <p:sldId id="317" r:id="rId17"/>
    <p:sldId id="283" r:id="rId18"/>
    <p:sldId id="285" r:id="rId19"/>
    <p:sldId id="286" r:id="rId20"/>
    <p:sldId id="287" r:id="rId21"/>
    <p:sldId id="288" r:id="rId22"/>
    <p:sldId id="360" r:id="rId23"/>
    <p:sldId id="269" r:id="rId24"/>
    <p:sldId id="309" r:id="rId25"/>
    <p:sldId id="363" r:id="rId26"/>
    <p:sldId id="368" r:id="rId27"/>
    <p:sldId id="370" r:id="rId28"/>
    <p:sldId id="377" r:id="rId29"/>
    <p:sldId id="367" r:id="rId30"/>
    <p:sldId id="372" r:id="rId31"/>
    <p:sldId id="373" r:id="rId32"/>
    <p:sldId id="349" r:id="rId33"/>
    <p:sldId id="380" r:id="rId34"/>
    <p:sldId id="375" r:id="rId35"/>
    <p:sldId id="364" r:id="rId36"/>
    <p:sldId id="354" r:id="rId37"/>
    <p:sldId id="365" r:id="rId38"/>
    <p:sldId id="277" r:id="rId39"/>
    <p:sldId id="381" r:id="rId40"/>
    <p:sldId id="342" r:id="rId41"/>
    <p:sldId id="299" r:id="rId42"/>
  </p:sldIdLst>
  <p:sldSz cx="9144000" cy="6858000" type="screen4x3"/>
  <p:notesSz cx="6858000" cy="9144000"/>
  <p:defaultTex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RE"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18" autoAdjust="0"/>
    <p:restoredTop sz="79039" autoAdjust="0"/>
  </p:normalViewPr>
  <p:slideViewPr>
    <p:cSldViewPr>
      <p:cViewPr>
        <p:scale>
          <a:sx n="80" d="100"/>
          <a:sy n="80" d="100"/>
        </p:scale>
        <p:origin x="-688" y="-88"/>
      </p:cViewPr>
      <p:guideLst>
        <p:guide orient="horz" pos="2160"/>
        <p:guide pos="2880"/>
      </p:guideLst>
    </p:cSldViewPr>
  </p:slideViewPr>
  <p:outlineViewPr>
    <p:cViewPr>
      <p:scale>
        <a:sx n="33" d="100"/>
        <a:sy n="33" d="100"/>
      </p:scale>
      <p:origin x="0" y="456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F589B3-CD85-CF4E-AB1B-DCCF9794A40C}" type="datetimeFigureOut">
              <a:rPr lang="en-US" smtClean="0"/>
              <a:t>6/23/12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525DA2-7DA5-AB42-97A2-8DD4C8EC6E4B}" type="slidenum">
              <a:rPr lang="en-US" smtClean="0"/>
              <a:t>‹#›</a:t>
            </a:fld>
            <a:endParaRPr lang="en-US"/>
          </a:p>
        </p:txBody>
      </p:sp>
    </p:spTree>
    <p:extLst>
      <p:ext uri="{BB962C8B-B14F-4D97-AF65-F5344CB8AC3E}">
        <p14:creationId xmlns:p14="http://schemas.microsoft.com/office/powerpoint/2010/main" val="69150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Aft>
                <a:spcPct val="0"/>
              </a:spcAft>
              <a:buClrTx/>
              <a:defRPr sz="1200" b="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Aft>
                <a:spcPct val="0"/>
              </a:spcAft>
              <a:buClrTx/>
              <a:defRPr sz="1200" b="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Aft>
                <a:spcPct val="0"/>
              </a:spcAft>
              <a:buClrTx/>
              <a:defRPr sz="1200" b="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Aft>
                <a:spcPct val="0"/>
              </a:spcAft>
              <a:buClrTx/>
              <a:defRPr sz="1200" b="0"/>
            </a:lvl1pPr>
          </a:lstStyle>
          <a:p>
            <a:fld id="{3BB4B371-47EF-4F94-805C-A1A2AA5EDDC3}" type="slidenum">
              <a:rPr lang="en-US"/>
              <a:pPr/>
              <a:t>‹#›</a:t>
            </a:fld>
            <a:endParaRPr lang="en-US"/>
          </a:p>
        </p:txBody>
      </p:sp>
    </p:spTree>
    <p:extLst>
      <p:ext uri="{BB962C8B-B14F-4D97-AF65-F5344CB8AC3E}">
        <p14:creationId xmlns:p14="http://schemas.microsoft.com/office/powerpoint/2010/main" val="34179860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wasp.org/" TargetMode="External"/><Relationship Id="rId4" Type="http://schemas.openxmlformats.org/officeDocument/2006/relationships/hyperlink" Target="http://archives.neohapsis.com/archives/sf/www-mobile/2003-q1/0308.html"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46A40052-4BA0-45B1-BFA4-956F8B09D90A}" type="slidenum">
              <a:rPr lang="en-US" altLang="en-US" smtClean="0"/>
              <a:pPr/>
              <a:t>1</a:t>
            </a:fld>
            <a:endParaRPr lang="en-US" altLang="en-US" smtClean="0"/>
          </a:p>
        </p:txBody>
      </p:sp>
      <p:sp>
        <p:nvSpPr>
          <p:cNvPr id="14339" name="Rectangle 1026"/>
          <p:cNvSpPr>
            <a:spLocks noGrp="1" noRot="1" noChangeAspect="1" noChangeArrowheads="1" noTextEdit="1"/>
          </p:cNvSpPr>
          <p:nvPr>
            <p:ph type="sldImg"/>
          </p:nvPr>
        </p:nvSpPr>
        <p:spPr>
          <a:ln/>
        </p:spPr>
      </p:sp>
      <p:sp>
        <p:nvSpPr>
          <p:cNvPr id="14340" name="Rectangle 1027"/>
          <p:cNvSpPr>
            <a:spLocks noGrp="1" noChangeArrowheads="1"/>
          </p:cNvSpPr>
          <p:nvPr>
            <p:ph type="body" idx="1"/>
          </p:nvPr>
        </p:nvSpPr>
        <p:spPr>
          <a:noFill/>
          <a:ln/>
        </p:spPr>
        <p:txBody>
          <a:bodyPr/>
          <a:lstStyle/>
          <a:p>
            <a:pPr defTabSz="914274">
              <a:spcBef>
                <a:spcPct val="0"/>
              </a:spcBef>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8D286C-7F9D-4787-B79C-DB78973347E3}"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smtClean="0"/>
              <a:t>The Vulnerability Assessment methodology introduced earlier in the course is very relevant to an effective application assessment.  Over the next few sections we will expand upon this methodology in relation to assessing vulnerabilities in applications.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dirty="0" smtClean="0"/>
              <a:t>Remember, this is application vulnerability assessment, </a:t>
            </a:r>
            <a:r>
              <a:rPr lang="en-US" b="1" dirty="0" smtClean="0"/>
              <a:t>not</a:t>
            </a:r>
            <a:r>
              <a:rPr lang="en-US" dirty="0" smtClean="0"/>
              <a:t> penetration testing.  Therefore we can ask for, and expect to receive, any and all information that will help us to perform an effective assessment.</a:t>
            </a:r>
          </a:p>
          <a:p>
            <a:endParaRPr lang="en-US" dirty="0" smtClean="0"/>
          </a:p>
          <a:p>
            <a:r>
              <a:rPr lang="en-US" dirty="0" smtClean="0"/>
              <a:t>Normally an application assessment is conducted over a relatively short period of time.  When the application being assessed is large and/or complex, weaknesses may be difficult to discover within the time constraints placed on the assessment.  Malicious individuals are usually not operating under any time constraints.  The application evaluator must discover, usually within a matter of days, any vulnerabilities that may take a malicious individual months or perhaps even years.</a:t>
            </a:r>
          </a:p>
          <a:p>
            <a:endParaRPr lang="en-US" dirty="0" smtClean="0"/>
          </a:p>
          <a:p>
            <a:r>
              <a:rPr lang="en-US" dirty="0" smtClean="0"/>
              <a:t>Therefore it is important for the system owner and any supporting contractors to understand that a cooperative effort will yield the most thorough and effective assessment, given the time constraints.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smtClean="0"/>
              <a:t>As mentioned at the beginning of this section, the application assessment should not begin when the evaluator sits down in front of the application.  A much more thorough and effective assessment will result from advance preparation. The application evaluator who has a good understanding of the application’s purpose and functionality prior to first contact with it will be ready to focus on the technical activities required to discover any vulnerabilities.</a:t>
            </a:r>
          </a:p>
          <a:p>
            <a:endParaRPr lang="en-US" smtClean="0"/>
          </a:p>
          <a:p>
            <a:r>
              <a:rPr lang="en-US" smtClean="0"/>
              <a:t>Therefore the application evaluator should dedicate time for the purpose of reviewing the information discussed in the previous slides.  This review should prior to arriving on site and is intended to provide a good understanding of the application’s purpose and functionality.  Administrator/Operator and User manuals/guides and/or training materials can be very helpful in this regard.  If hands-on training is available, the application evaluator should consider this too.</a:t>
            </a:r>
          </a:p>
          <a:p>
            <a:endParaRPr lang="en-US" smtClean="0"/>
          </a:p>
          <a:p>
            <a:r>
              <a:rPr lang="en-US" smtClean="0"/>
              <a:t>Having familiarity with any underlying technologies that support the application will help the evaluator understand any inherent weaknesses and provide the opportunity to make any special preparations prior to arriving on site.  This might include brushing up on skills, or collecting any tools unique to the technology.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mtClean="0"/>
              <a:t>Uh Houston?  We may have a problem…</a:t>
            </a:r>
          </a:p>
        </p:txBody>
      </p:sp>
      <p:sp>
        <p:nvSpPr>
          <p:cNvPr id="22532" name="Slide Number Placeholder 3"/>
          <p:cNvSpPr>
            <a:spLocks noGrp="1"/>
          </p:cNvSpPr>
          <p:nvPr>
            <p:ph type="sldNum" sz="quarter" idx="5"/>
          </p:nvPr>
        </p:nvSpPr>
        <p:spPr>
          <a:noFill/>
        </p:spPr>
        <p:txBody>
          <a:bodyPr/>
          <a:lstStyle/>
          <a:p>
            <a:fld id="{A318733F-CF77-4EF3-B898-0E02B25F55D2}" type="slidenum">
              <a:rPr lang="en-US" altLang="en-US" smtClean="0"/>
              <a:pPr/>
              <a:t>16</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mtClean="0"/>
              <a:t>In the event you thought that previous slide was little too far out there, perhaps you would feel more at home here?</a:t>
            </a:r>
          </a:p>
        </p:txBody>
      </p:sp>
      <p:sp>
        <p:nvSpPr>
          <p:cNvPr id="23556" name="Slide Number Placeholder 3"/>
          <p:cNvSpPr>
            <a:spLocks noGrp="1"/>
          </p:cNvSpPr>
          <p:nvPr>
            <p:ph type="sldNum" sz="quarter" idx="5"/>
          </p:nvPr>
        </p:nvSpPr>
        <p:spPr>
          <a:noFill/>
        </p:spPr>
        <p:txBody>
          <a:bodyPr/>
          <a:lstStyle/>
          <a:p>
            <a:fld id="{9F81DA2B-FFF5-49D5-A44D-77673C2FAF5A}" type="slidenum">
              <a:rPr lang="en-US" altLang="en-US" smtClean="0"/>
              <a:pPr/>
              <a:t>17</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smtClean="0"/>
              <a:t>The use forms, parameters, logic and functions that comprise Web applications are very unique and dynamic.  Existing Web application security scanners usually can help to identify the potential for script injection (such as XSS and SQL), Secure Sockets Layer (SSL) certificate issues, SSL protocol and cipher weaknesses, directory indexing, directory traversal and the like. These are primarily Web server issues.  Web application security scanners really do not test application functionality and therefore will not discover most vulnerabilities related to parameter manipulation and unauthorized access to privileged functionality.</a:t>
            </a:r>
          </a:p>
          <a:p>
            <a:endParaRPr lang="en-US" dirty="0" smtClean="0"/>
          </a:p>
          <a:p>
            <a:r>
              <a:rPr lang="en-US" dirty="0" smtClean="0"/>
              <a:t>Paros is a Java-based client HTTP/HTTPS proxy.  Edit/view HTTP messages on-the-fly.  Also </a:t>
            </a:r>
            <a:r>
              <a:rPr lang="en-US" dirty="0" err="1" smtClean="0"/>
              <a:t>spidering</a:t>
            </a:r>
            <a:r>
              <a:rPr lang="en-US" dirty="0" smtClean="0"/>
              <a:t>, proxy-chaining, intelligent scanning for XSS and SQL injections.</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smtClean="0"/>
              <a:t>During this section we will be touching on phase 4 of the methodology as it relates to application assessment.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a limited amount of time to test the application, so it is important</a:t>
            </a:r>
            <a:r>
              <a:rPr lang="en-US" baseline="0" dirty="0" smtClean="0"/>
              <a:t> that you understand where most vulnerabilities might reside and test those areas first. Map the application and its functionality looking for areas of interest.</a:t>
            </a:r>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21</a:t>
            </a:fld>
            <a:endParaRPr lang="en-US"/>
          </a:p>
        </p:txBody>
      </p:sp>
    </p:spTree>
    <p:extLst>
      <p:ext uri="{BB962C8B-B14F-4D97-AF65-F5344CB8AC3E}">
        <p14:creationId xmlns:p14="http://schemas.microsoft.com/office/powerpoint/2010/main" val="2763138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smtClean="0"/>
              <a:t>During this section we will be touching on phase 4 of the methodology as it relates to application assessment.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r>
              <a:rPr lang="en-US" dirty="0" smtClean="0"/>
              <a:t>Assessing application vulnerabilities may be the most complex and least understood area of Vulnerability Assessment.  The forthcoming discussions are not intended to make you an expert in this area.  However you will, hopefully, come away with a better appreciation of what is involved with application vulnerability assessment.</a:t>
            </a:r>
          </a:p>
          <a:p>
            <a:endParaRPr lang="en-US" dirty="0" smtClean="0"/>
          </a:p>
          <a:p>
            <a:r>
              <a:rPr lang="en-US" dirty="0" smtClean="0"/>
              <a:t>As with other areas of Vulnerability Assessment, there are a number of pitfalls that we want to try to make you aware of.</a:t>
            </a:r>
          </a:p>
          <a:p>
            <a:endParaRPr lang="en-US" dirty="0" smtClean="0"/>
          </a:p>
          <a:p>
            <a:r>
              <a:rPr lang="en-US" dirty="0" smtClean="0"/>
              <a:t>In this section we will briefly discuss the types of applications typically assessed, vulnerabilities common to them, and introduce some of the concepts helpful to discovery of application vulnerabilities.</a:t>
            </a:r>
          </a:p>
          <a:p>
            <a:endParaRPr lang="en-US" dirty="0" smtClean="0"/>
          </a:p>
          <a:p>
            <a:r>
              <a:rPr lang="en-US" dirty="0" smtClean="0"/>
              <a:t>Application assessment is not glamorous.  It is very time consuming, demanding and challenging.  Effective application evaluators must expend a great deal of time and effort maintaining technical knowledge and skills, learning the functionality of each application, and poring over countless lines of code.  Much of this is accomplished outside of normal work hours.  And because so few truly understand what is involved with application assessment, these efforts often go unappreciated and without recognition.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client side proxy to insert more characters than are specified in HTML form field length</a:t>
            </a:r>
          </a:p>
          <a:p>
            <a:pPr lvl="1"/>
            <a:r>
              <a:rPr lang="en-US" dirty="0" smtClean="0"/>
              <a:t>Verbose errors</a:t>
            </a:r>
          </a:p>
          <a:p>
            <a:r>
              <a:rPr lang="en-US" dirty="0" smtClean="0"/>
              <a:t>Supplying format type </a:t>
            </a:r>
            <a:r>
              <a:rPr lang="en-US" dirty="0" err="1" smtClean="0"/>
              <a:t>specifiers</a:t>
            </a:r>
            <a:r>
              <a:rPr lang="en-US" dirty="0" smtClean="0"/>
              <a:t> in application input might crash the application creating a core dump in the hosting folder</a:t>
            </a:r>
          </a:p>
          <a:p>
            <a:pPr lvl="1"/>
            <a:r>
              <a:rPr lang="en-US" dirty="0" smtClean="0"/>
              <a:t>http://hostname/html/en/</a:t>
            </a:r>
            <a:r>
              <a:rPr lang="en-US" dirty="0" err="1" smtClean="0"/>
              <a:t>index.htm%n%n%n</a:t>
            </a:r>
            <a:endParaRPr lang="en-US" dirty="0" smtClean="0"/>
          </a:p>
          <a:p>
            <a:r>
              <a:rPr lang="en-US" dirty="0" smtClean="0"/>
              <a:t>Vulnerable CGI scripts may result in stack data being printed out to browser</a:t>
            </a:r>
          </a:p>
          <a:p>
            <a:pPr lvl="1"/>
            <a:r>
              <a:rPr lang="en-US" dirty="0" smtClean="0"/>
              <a:t>http://hostname/</a:t>
            </a:r>
            <a:r>
              <a:rPr lang="en-US" dirty="0" err="1" smtClean="0"/>
              <a:t>cgi</a:t>
            </a:r>
            <a:r>
              <a:rPr lang="en-US" dirty="0" smtClean="0"/>
              <a:t>-bin/</a:t>
            </a:r>
            <a:r>
              <a:rPr lang="en-US" dirty="0" err="1" smtClean="0"/>
              <a:t>query.cgi?name</a:t>
            </a:r>
            <a:r>
              <a:rPr lang="en-US" dirty="0" smtClean="0"/>
              <a:t>=</a:t>
            </a:r>
            <a:r>
              <a:rPr lang="en-US" dirty="0" err="1" smtClean="0"/>
              <a:t>john%x</a:t>
            </a:r>
            <a:r>
              <a:rPr lang="en-US" dirty="0" smtClean="0"/>
              <a:t>.%x.%</a:t>
            </a:r>
            <a:r>
              <a:rPr lang="en-US" dirty="0" err="1" smtClean="0"/>
              <a:t>x&amp;code</a:t>
            </a:r>
            <a:r>
              <a:rPr lang="en-US" dirty="0" smtClean="0"/>
              <a:t>=123%x.%x</a:t>
            </a:r>
          </a:p>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26</a:t>
            </a:fld>
            <a:endParaRPr lang="en-US"/>
          </a:p>
        </p:txBody>
      </p:sp>
    </p:spTree>
    <p:extLst>
      <p:ext uri="{BB962C8B-B14F-4D97-AF65-F5344CB8AC3E}">
        <p14:creationId xmlns:p14="http://schemas.microsoft.com/office/powerpoint/2010/main" val="409295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information about how these may present application weaknesses</a:t>
            </a:r>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27</a:t>
            </a:fld>
            <a:endParaRPr lang="en-US"/>
          </a:p>
        </p:txBody>
      </p:sp>
    </p:spTree>
    <p:extLst>
      <p:ext uri="{BB962C8B-B14F-4D97-AF65-F5344CB8AC3E}">
        <p14:creationId xmlns:p14="http://schemas.microsoft.com/office/powerpoint/2010/main" val="148610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 is a stateless protocol, therefore Web servers respond to client requests without coupling them together</a:t>
            </a:r>
          </a:p>
          <a:p>
            <a:pPr lvl="1"/>
            <a:r>
              <a:rPr lang="en-US" dirty="0" smtClean="0"/>
              <a:t>No problem while anonymously browsing the Web</a:t>
            </a:r>
          </a:p>
          <a:p>
            <a:pPr lvl="1"/>
            <a:r>
              <a:rPr lang="en-US" dirty="0" smtClean="0"/>
              <a:t>But with all this concern about only permitting authorized access, how does the system know it’s me when we need it to?</a:t>
            </a:r>
          </a:p>
          <a:p>
            <a:r>
              <a:rPr lang="en-US" dirty="0" smtClean="0"/>
              <a:t>“Sessions” and session management</a:t>
            </a:r>
          </a:p>
          <a:p>
            <a:pPr lvl="1"/>
            <a:r>
              <a:rPr lang="en-US" dirty="0" smtClean="0"/>
              <a:t>Upon authentication, the system associates an identification token (usually in the form of a session ID, or cookie) with the user</a:t>
            </a:r>
          </a:p>
          <a:p>
            <a:pPr lvl="1"/>
            <a:r>
              <a:rPr lang="en-US" dirty="0" smtClean="0"/>
              <a:t>This identification token is then presented by the client with each request</a:t>
            </a:r>
          </a:p>
          <a:p>
            <a:r>
              <a:rPr lang="en-US" dirty="0" smtClean="0"/>
              <a:t>Session management can be provided by:</a:t>
            </a:r>
          </a:p>
          <a:p>
            <a:pPr lvl="1"/>
            <a:r>
              <a:rPr lang="en-US" dirty="0" smtClean="0"/>
              <a:t>Web server software</a:t>
            </a:r>
          </a:p>
          <a:p>
            <a:pPr lvl="1"/>
            <a:r>
              <a:rPr lang="en-US" dirty="0" smtClean="0"/>
              <a:t>Middleware</a:t>
            </a:r>
          </a:p>
          <a:p>
            <a:pPr lvl="1"/>
            <a:r>
              <a:rPr lang="en-US" dirty="0" smtClean="0"/>
              <a:t>“Home grown”</a:t>
            </a:r>
          </a:p>
          <a:p>
            <a:r>
              <a:rPr lang="en-US" dirty="0" smtClean="0"/>
              <a:t>Obtaining a valid session token may permit a malicious user to take over, or “hijack” the session</a:t>
            </a:r>
          </a:p>
          <a:p>
            <a:pPr lvl="1"/>
            <a:r>
              <a:rPr lang="en-US" dirty="0" smtClean="0"/>
              <a:t>Hijacked sessions are usually terminated when the legitimate user logs off</a:t>
            </a:r>
          </a:p>
          <a:p>
            <a:pPr lvl="2"/>
            <a:r>
              <a:rPr lang="en-US" dirty="0" smtClean="0"/>
              <a:t>Attacker may use this for denial of service</a:t>
            </a:r>
          </a:p>
          <a:p>
            <a:r>
              <a:rPr lang="en-US" dirty="0" smtClean="0"/>
              <a:t>Exposure of session token</a:t>
            </a:r>
          </a:p>
          <a:p>
            <a:pPr lvl="1"/>
            <a:r>
              <a:rPr lang="en-US" dirty="0" smtClean="0"/>
              <a:t>Token should be protected by SSL encryption during transmission</a:t>
            </a:r>
          </a:p>
          <a:p>
            <a:pPr lvl="1"/>
            <a:r>
              <a:rPr lang="en-US" dirty="0" smtClean="0"/>
              <a:t>Session ID in URL rewrite</a:t>
            </a:r>
          </a:p>
          <a:p>
            <a:pPr lvl="1"/>
            <a:r>
              <a:rPr lang="en-US" dirty="0" smtClean="0"/>
              <a:t>Switching between secure and non-secure pages</a:t>
            </a:r>
          </a:p>
          <a:p>
            <a:pPr lvl="1"/>
            <a:r>
              <a:rPr lang="en-US" dirty="0" smtClean="0"/>
              <a:t>Cached on the client</a:t>
            </a:r>
          </a:p>
          <a:p>
            <a:pPr lvl="2"/>
            <a:r>
              <a:rPr lang="en-US" dirty="0" smtClean="0"/>
              <a:t>Tools such as Paros may help identify token exposure</a:t>
            </a:r>
          </a:p>
          <a:p>
            <a:r>
              <a:rPr lang="en-US" dirty="0" smtClean="0"/>
              <a:t>Session tokens that are not properly invalidated by the server may provide hijacking opportunities</a:t>
            </a:r>
          </a:p>
          <a:p>
            <a:r>
              <a:rPr lang="en-US" dirty="0" smtClean="0"/>
              <a:t>Session tokens that are predictable may also present vulnerability to session hijacking</a:t>
            </a:r>
          </a:p>
          <a:p>
            <a:pPr lvl="1"/>
            <a:r>
              <a:rPr lang="en-US" dirty="0" smtClean="0"/>
              <a:t>Steps of the attack:</a:t>
            </a:r>
          </a:p>
          <a:p>
            <a:pPr lvl="2"/>
            <a:r>
              <a:rPr lang="en-US" dirty="0" smtClean="0"/>
              <a:t>collection of a sufficient number of cookie samples</a:t>
            </a:r>
          </a:p>
          <a:p>
            <a:pPr lvl="2"/>
            <a:r>
              <a:rPr lang="en-US" dirty="0" smtClean="0"/>
              <a:t>analysis of the cookie in an attempt to determine the generation algorithm</a:t>
            </a:r>
          </a:p>
          <a:p>
            <a:pPr lvl="2"/>
            <a:r>
              <a:rPr lang="en-US" dirty="0" smtClean="0"/>
              <a:t>attempt to forge a valid cookie</a:t>
            </a:r>
          </a:p>
          <a:p>
            <a:r>
              <a:rPr lang="en-US" dirty="0" smtClean="0"/>
              <a:t>How many tokens does the application use</a:t>
            </a:r>
          </a:p>
          <a:p>
            <a:r>
              <a:rPr lang="en-US" dirty="0" smtClean="0"/>
              <a:t>Do tokens remain static throughout the session</a:t>
            </a:r>
          </a:p>
          <a:p>
            <a:r>
              <a:rPr lang="en-US" dirty="0" smtClean="0"/>
              <a:t>Tokens may be delimited</a:t>
            </a:r>
          </a:p>
          <a:p>
            <a:r>
              <a:rPr lang="en-US" dirty="0" smtClean="0"/>
              <a:t>Token analysis tools</a:t>
            </a:r>
          </a:p>
          <a:p>
            <a:pPr lvl="1"/>
            <a:r>
              <a:rPr lang="en-US" dirty="0" err="1" smtClean="0"/>
              <a:t>CookieDigger</a:t>
            </a:r>
            <a:r>
              <a:rPr lang="en-US" dirty="0" smtClean="0"/>
              <a:t> (older tool and doesn’t work on many current sites)</a:t>
            </a:r>
          </a:p>
          <a:p>
            <a:pPr lvl="1"/>
            <a:r>
              <a:rPr lang="en-US" dirty="0" err="1" smtClean="0"/>
              <a:t>WebScarab</a:t>
            </a:r>
            <a:r>
              <a:rPr lang="en-US" dirty="0" smtClean="0"/>
              <a:t>: </a:t>
            </a:r>
            <a:r>
              <a:rPr lang="en-US" dirty="0" smtClean="0">
                <a:hlinkClick r:id="rId3"/>
              </a:rPr>
              <a:t>http://www.owasp.org/</a:t>
            </a:r>
            <a:endParaRPr lang="en-US" dirty="0" smtClean="0"/>
          </a:p>
          <a:p>
            <a:pPr lvl="1"/>
            <a:r>
              <a:rPr lang="en-US" dirty="0" smtClean="0"/>
              <a:t>Perl scripts by Rogan Dawes: </a:t>
            </a:r>
            <a:r>
              <a:rPr lang="en-US" dirty="0" smtClean="0">
                <a:hlinkClick r:id="rId4"/>
              </a:rPr>
              <a:t>http://archives.neohapsis.com/archives/sf/www-mobile/2003-q1/0308.html</a:t>
            </a:r>
            <a:endParaRPr lang="en-US" dirty="0" smtClean="0"/>
          </a:p>
          <a:p>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29</a:t>
            </a:fld>
            <a:endParaRPr lang="en-US"/>
          </a:p>
        </p:txBody>
      </p:sp>
    </p:spTree>
    <p:extLst>
      <p:ext uri="{BB962C8B-B14F-4D97-AF65-F5344CB8AC3E}">
        <p14:creationId xmlns:p14="http://schemas.microsoft.com/office/powerpoint/2010/main" val="1377958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injection</a:t>
            </a:r>
            <a:r>
              <a:rPr lang="en-US" baseline="0" dirty="0" smtClean="0"/>
              <a:t> </a:t>
            </a:r>
            <a:r>
              <a:rPr lang="en-US" baseline="0" dirty="0" err="1" smtClean="0"/>
              <a:t>vs</a:t>
            </a:r>
            <a:r>
              <a:rPr lang="en-US" baseline="0" dirty="0" smtClean="0"/>
              <a:t> exploiting existing functionality</a:t>
            </a:r>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33</a:t>
            </a:fld>
            <a:endParaRPr lang="en-US"/>
          </a:p>
        </p:txBody>
      </p:sp>
    </p:spTree>
    <p:extLst>
      <p:ext uri="{BB962C8B-B14F-4D97-AF65-F5344CB8AC3E}">
        <p14:creationId xmlns:p14="http://schemas.microsoft.com/office/powerpoint/2010/main" val="1469104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pitchFamily="34" charset="0"/>
            </a:endParaRP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A4ECDF-CDB1-4742-82A2-EC2F8CA5892C}" type="slidenum">
              <a:rPr lang="en-US" smtClean="0">
                <a:latin typeface="Arial" pitchFamily="34" charset="0"/>
              </a:rPr>
              <a:pPr fontAlgn="base">
                <a:spcBef>
                  <a:spcPct val="0"/>
                </a:spcBef>
                <a:spcAft>
                  <a:spcPct val="0"/>
                </a:spcAft>
              </a:pPr>
              <a:t>34</a:t>
            </a:fld>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mtClean="0"/>
              <a:t>Potential spidering pitfalls</a:t>
            </a:r>
          </a:p>
          <a:p>
            <a:pPr lvl="1"/>
            <a:r>
              <a:rPr lang="en-US" smtClean="0"/>
              <a:t>Endless loops (e.g., calendar functions)</a:t>
            </a:r>
          </a:p>
          <a:p>
            <a:pPr lvl="1"/>
            <a:r>
              <a:rPr lang="en-US" smtClean="0"/>
              <a:t>Logout</a:t>
            </a:r>
          </a:p>
          <a:p>
            <a:pPr lvl="1"/>
            <a:r>
              <a:rPr lang="en-US" smtClean="0"/>
              <a:t>Robots.txt</a:t>
            </a:r>
          </a:p>
          <a:p>
            <a:r>
              <a:rPr lang="en-US" smtClean="0"/>
              <a:t>Proxy chaining</a:t>
            </a:r>
          </a:p>
          <a:p>
            <a:r>
              <a:rPr lang="en-US" smtClean="0"/>
              <a:t>False positives</a:t>
            </a:r>
          </a:p>
          <a:p>
            <a:endParaRPr lang="en-US" smtClean="0"/>
          </a:p>
        </p:txBody>
      </p:sp>
      <p:sp>
        <p:nvSpPr>
          <p:cNvPr id="23556" name="Slide Number Placeholder 3"/>
          <p:cNvSpPr>
            <a:spLocks noGrp="1"/>
          </p:cNvSpPr>
          <p:nvPr>
            <p:ph type="sldNum" sz="quarter" idx="5"/>
          </p:nvPr>
        </p:nvSpPr>
        <p:spPr>
          <a:noFill/>
        </p:spPr>
        <p:txBody>
          <a:bodyPr/>
          <a:lstStyle/>
          <a:p>
            <a:fld id="{3D34741C-0EC8-432A-82CF-48CB42EF2F8B}" type="slidenum">
              <a:rPr lang="en-US" altLang="en-US" smtClean="0"/>
              <a:pPr/>
              <a:t>35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7A0214D6-5CE3-4DC8-9911-A29F2A625705}" type="slidenum">
              <a:rPr lang="en-US" altLang="en-US" smtClean="0"/>
              <a:pPr/>
              <a:t>36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7090ECC9-6C9E-4590-9699-45EEA80E5DF3}" type="slidenum">
              <a:rPr lang="en-US" altLang="en-US" smtClean="0"/>
              <a:pPr/>
              <a:t>38</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introductory course…just a taste.</a:t>
            </a:r>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4</a:t>
            </a:fld>
            <a:endParaRPr lang="en-US"/>
          </a:p>
        </p:txBody>
      </p:sp>
    </p:spTree>
    <p:extLst>
      <p:ext uri="{BB962C8B-B14F-4D97-AF65-F5344CB8AC3E}">
        <p14:creationId xmlns:p14="http://schemas.microsoft.com/office/powerpoint/2010/main" val="381140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mn-cs"/>
              </a:rPr>
              <a:t>Differentiate between what this course is about (vulnerability assessment) and other kinds of testing.</a:t>
            </a:r>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5</a:t>
            </a:fld>
            <a:endParaRPr lang="en-US"/>
          </a:p>
        </p:txBody>
      </p:sp>
    </p:spTree>
    <p:extLst>
      <p:ext uri="{BB962C8B-B14F-4D97-AF65-F5344CB8AC3E}">
        <p14:creationId xmlns:p14="http://schemas.microsoft.com/office/powerpoint/2010/main" val="56655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dirty="0" smtClean="0"/>
              <a:t>An application is a computer program designed to help people perform a certain type of work.</a:t>
            </a:r>
          </a:p>
          <a:p>
            <a:endParaRPr lang="en-US" dirty="0" smtClean="0"/>
          </a:p>
          <a:p>
            <a:r>
              <a:rPr lang="en-US" dirty="0" smtClean="0"/>
              <a:t>The power plant generates electricity, not itself of any real use until harnessed to an application like the electric light that performs a function/capability that benefits the user.  In this analogy the electric power generation plant is a system; the electric light bulb is an application.</a:t>
            </a:r>
          </a:p>
          <a:p>
            <a:endParaRPr lang="en-US" dirty="0" smtClean="0"/>
          </a:p>
          <a:p>
            <a:r>
              <a:rPr lang="en-US" dirty="0" smtClean="0"/>
              <a:t>Applications support mission fulfillment.</a:t>
            </a:r>
          </a:p>
          <a:p>
            <a:endParaRPr lang="en-US" dirty="0" smtClean="0"/>
          </a:p>
          <a:p>
            <a:r>
              <a:rPr lang="en-US" dirty="0" smtClean="0"/>
              <a:t>What types of data would you expect to find stored, processed and transmitted by these applications?</a:t>
            </a:r>
          </a:p>
          <a:p>
            <a:endParaRPr lang="en-US" dirty="0" smtClean="0"/>
          </a:p>
          <a:p>
            <a:r>
              <a:rPr lang="en-US" dirty="0" smtClean="0"/>
              <a:t>Business needs vary widely, so the associated applications are </a:t>
            </a:r>
            <a:r>
              <a:rPr lang="en-US" b="1" dirty="0" smtClean="0"/>
              <a:t>very</a:t>
            </a:r>
            <a:r>
              <a:rPr lang="en-US" dirty="0" smtClean="0"/>
              <a:t> unique.</a:t>
            </a:r>
          </a:p>
          <a:p>
            <a:endParaRPr lang="en-US" dirty="0" smtClean="0"/>
          </a:p>
          <a:p>
            <a:r>
              <a:rPr lang="en-US" dirty="0" smtClean="0"/>
              <a:t>App </a:t>
            </a:r>
            <a:r>
              <a:rPr lang="en-US" dirty="0" err="1" smtClean="0"/>
              <a:t>vs</a:t>
            </a:r>
            <a:r>
              <a:rPr lang="en-US" dirty="0" smtClean="0"/>
              <a:t> </a:t>
            </a:r>
            <a:r>
              <a:rPr lang="en-US" dirty="0" err="1" smtClean="0"/>
              <a:t>Infrastruture</a:t>
            </a:r>
            <a:endParaRPr lang="en-US" dirty="0" smtClean="0"/>
          </a:p>
          <a:p>
            <a:r>
              <a:rPr lang="en-US" dirty="0" smtClean="0"/>
              <a:t>Dangerous HTTP methods</a:t>
            </a:r>
          </a:p>
          <a:p>
            <a:r>
              <a:rPr lang="en-US" dirty="0" smtClean="0"/>
              <a:t>TLS encryption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smtClean="0"/>
              <a:t>As with practically everything, there is of course the matter of vernacular.</a:t>
            </a:r>
          </a:p>
        </p:txBody>
      </p:sp>
      <p:sp>
        <p:nvSpPr>
          <p:cNvPr id="17412" name="Slide Number Placeholder 3"/>
          <p:cNvSpPr>
            <a:spLocks noGrp="1"/>
          </p:cNvSpPr>
          <p:nvPr>
            <p:ph type="sldNum" sz="quarter" idx="5"/>
          </p:nvPr>
        </p:nvSpPr>
        <p:spPr>
          <a:noFill/>
        </p:spPr>
        <p:txBody>
          <a:bodyPr/>
          <a:lstStyle/>
          <a:p>
            <a:fld id="{6D37C3E4-D37D-4133-B723-BB753B692CD5}"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smtClean="0"/>
              <a:t>Unauthenticated or unauthorized access: confidentiality, integrity, availability</a:t>
            </a:r>
          </a:p>
          <a:p>
            <a:endParaRPr lang="en-US" smtClean="0"/>
          </a:p>
          <a:p>
            <a:r>
              <a:rPr lang="en-US" smtClean="0"/>
              <a:t>Application vulnerabilities present opportunities for malicious individuals to:</a:t>
            </a:r>
          </a:p>
          <a:p>
            <a:pPr>
              <a:buFontTx/>
              <a:buChar char="•"/>
            </a:pPr>
            <a:r>
              <a:rPr lang="en-US" smtClean="0"/>
              <a:t>obtain information/functionality that is intended to be restricted;</a:t>
            </a:r>
          </a:p>
          <a:p>
            <a:pPr>
              <a:buFontTx/>
              <a:buChar char="•"/>
            </a:pPr>
            <a:r>
              <a:rPr lang="en-US" smtClean="0"/>
              <a:t>modify information/functionality in a manner that adversely affects intended decisions/outcomes, and/or;</a:t>
            </a:r>
          </a:p>
          <a:p>
            <a:pPr>
              <a:buFontTx/>
              <a:buChar char="•"/>
            </a:pPr>
            <a:r>
              <a:rPr lang="en-US" smtClean="0"/>
              <a:t>disrupt operations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You can’t</a:t>
            </a:r>
            <a:r>
              <a:rPr lang="en-US" baseline="0" dirty="0" smtClean="0"/>
              <a:t> </a:t>
            </a:r>
            <a:r>
              <a:rPr lang="en-US" dirty="0" smtClean="0"/>
              <a:t>predict what a user might do…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20" name="Rectangle 4"/>
          <p:cNvSpPr>
            <a:spLocks noGrp="1" noChangeArrowheads="1"/>
          </p:cNvSpPr>
          <p:nvPr>
            <p:ph type="subTitle" idx="1" hasCustomPrompt="1"/>
          </p:nvPr>
        </p:nvSpPr>
        <p:spPr>
          <a:xfrm>
            <a:off x="2255838" y="4189413"/>
            <a:ext cx="4602162" cy="763587"/>
          </a:xfrm>
        </p:spPr>
        <p:txBody>
          <a:bodyPr anchor="t" anchorCtr="0"/>
          <a:lstStyle>
            <a:lvl1pPr marL="0" indent="0">
              <a:buFont typeface="Monotype Sorts" pitchFamily="2" charset="2"/>
              <a:buNone/>
              <a:defRPr b="0">
                <a:latin typeface="+mn-lt"/>
              </a:defRPr>
            </a:lvl1pPr>
          </a:lstStyle>
          <a:p>
            <a:r>
              <a:rPr lang="en-US" altLang="en-US" dirty="0" smtClean="0"/>
              <a:t>Click to enter subtitle here</a:t>
            </a:r>
            <a:endParaRPr lang="en-US" altLang="en-US" dirty="0"/>
          </a:p>
        </p:txBody>
      </p:sp>
      <p:sp>
        <p:nvSpPr>
          <p:cNvPr id="9224" name="Rectangle 8"/>
          <p:cNvSpPr>
            <a:spLocks noGrp="1" noChangeArrowheads="1"/>
          </p:cNvSpPr>
          <p:nvPr>
            <p:ph type="ctrTitle" sz="quarter" hasCustomPrompt="1"/>
          </p:nvPr>
        </p:nvSpPr>
        <p:spPr>
          <a:xfrm>
            <a:off x="2209800" y="2286000"/>
            <a:ext cx="6477000" cy="1143000"/>
          </a:xfrm>
          <a:prstGeom prst="rect">
            <a:avLst/>
          </a:prstGeom>
        </p:spPr>
        <p:txBody>
          <a:bodyPr anchor="ctr"/>
          <a:lstStyle>
            <a:lvl1pPr>
              <a:lnSpc>
                <a:spcPts val="3800"/>
              </a:lnSpc>
              <a:defRPr sz="4000" baseline="0">
                <a:solidFill>
                  <a:srgbClr val="000099"/>
                </a:solidFill>
              </a:defRPr>
            </a:lvl1pPr>
          </a:lstStyle>
          <a:p>
            <a:r>
              <a:rPr lang="en-US" dirty="0" smtClean="0"/>
              <a:t>Title here</a:t>
            </a:r>
            <a:endParaRPr lang="en-US" dirty="0"/>
          </a:p>
        </p:txBody>
      </p:sp>
      <p:sp>
        <p:nvSpPr>
          <p:cNvPr id="11" name="Rectangle 10"/>
          <p:cNvSpPr/>
          <p:nvPr userDrawn="1"/>
        </p:nvSpPr>
        <p:spPr bwMode="auto">
          <a:xfrm>
            <a:off x="0" y="0"/>
            <a:ext cx="9144000" cy="228600"/>
          </a:xfrm>
          <a:prstGeom prst="rect">
            <a:avLst/>
          </a:prstGeom>
          <a:solidFill>
            <a:srgbClr val="FFCC99"/>
          </a:solidFill>
          <a:ln w="12700" cap="flat" cmpd="sng" algn="ctr">
            <a:noFill/>
            <a:prstDash val="solid"/>
            <a:round/>
            <a:headEnd type="none" w="med" len="med"/>
            <a:tailEnd type="none" w="med" len="med"/>
          </a:ln>
          <a:effectLst>
            <a:outerShdw blurRad="50800" dist="38100" dir="54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2" name="Picture 3" descr="G020_VA_Practice.jpg"/>
          <p:cNvPicPr>
            <a:picLocks noChangeAspect="1"/>
          </p:cNvPicPr>
          <p:nvPr userDrawn="1"/>
        </p:nvPicPr>
        <p:blipFill>
          <a:blip r:embed="rId2" cstate="print"/>
          <a:srcRect/>
          <a:stretch>
            <a:fillRect/>
          </a:stretch>
        </p:blipFill>
        <p:spPr bwMode="auto">
          <a:xfrm>
            <a:off x="7607300" y="0"/>
            <a:ext cx="1536700" cy="18161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432550" y="381000"/>
            <a:ext cx="1924050" cy="5799138"/>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hasCustomPrompt="1"/>
          </p:nvPr>
        </p:nvSpPr>
        <p:spPr>
          <a:xfrm>
            <a:off x="660400" y="381000"/>
            <a:ext cx="5619750" cy="5799138"/>
          </a:xfrm>
        </p:spPr>
        <p:txBody>
          <a:bodyPr vert="eaVert"/>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295400"/>
            <a:ext cx="7696200" cy="4884738"/>
          </a:xfrm>
        </p:spPr>
        <p:txBody>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7"/>
          <p:cNvSpPr>
            <a:spLocks noGrp="1"/>
          </p:cNvSpPr>
          <p:nvPr>
            <p:ph type="title" hasCustomPrompt="1"/>
          </p:nvPr>
        </p:nvSpPr>
        <p:spPr/>
        <p:txBody>
          <a:bodyPr/>
          <a:lstStyle>
            <a:lvl1pPr>
              <a:defRPr baseline="0"/>
            </a:lvl1pPr>
          </a:lstStyle>
          <a:p>
            <a:r>
              <a:rPr lang="en-US" dirty="0" smtClean="0"/>
              <a:t>Click to enter text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05325"/>
            <a:ext cx="7772400" cy="1362075"/>
          </a:xfrm>
          <a:prstGeom prst="rect">
            <a:avLst/>
          </a:prstGeom>
        </p:spPr>
        <p:txBody>
          <a:bodyPr anchor="t" anchorCtr="0"/>
          <a:lstStyle>
            <a:lvl1pPr algn="l">
              <a:lnSpc>
                <a:spcPts val="3400"/>
              </a:lnSpc>
              <a:defRPr sz="4000" b="1" cap="none"/>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i="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604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584700" y="1524000"/>
            <a:ext cx="3771900" cy="46561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90" y="1535113"/>
            <a:ext cx="38114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3889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2" hasCustomPrompt="1"/>
          </p:nvPr>
        </p:nvSpPr>
        <p:spPr>
          <a:xfrm>
            <a:off x="685800" y="2201862"/>
            <a:ext cx="38100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3" hasCustomPrompt="1"/>
          </p:nvPr>
        </p:nvSpPr>
        <p:spPr>
          <a:xfrm>
            <a:off x="4648200" y="2201862"/>
            <a:ext cx="3886200" cy="4046538"/>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3008313" cy="74930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75050" y="685800"/>
            <a:ext cx="5111750" cy="54403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t" anchorCtr="0"/>
          <a:lstStyle>
            <a:lvl1pPr algn="l">
              <a:defRPr sz="2000" b="1"/>
            </a:lvl1pPr>
          </a:lstStyle>
          <a:p>
            <a:r>
              <a:rPr lang="en-US" dirty="0" smtClean="0"/>
              <a:t>Click To enter text</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text</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bwMode="auto">
          <a:xfrm>
            <a:off x="685800" y="1295400"/>
            <a:ext cx="7670800" cy="4884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197" name="Line 5"/>
          <p:cNvSpPr>
            <a:spLocks noChangeShapeType="1"/>
          </p:cNvSpPr>
          <p:nvPr/>
        </p:nvSpPr>
        <p:spPr bwMode="auto">
          <a:xfrm>
            <a:off x="685800" y="6400800"/>
            <a:ext cx="7696200" cy="0"/>
          </a:xfrm>
          <a:prstGeom prst="line">
            <a:avLst/>
          </a:prstGeom>
          <a:noFill/>
          <a:ln w="6350">
            <a:solidFill>
              <a:srgbClr val="FF9900"/>
            </a:solidFill>
            <a:round/>
            <a:headEnd/>
            <a:tailEnd/>
          </a:ln>
          <a:effectLst/>
        </p:spPr>
        <p:txBody>
          <a:bodyPr wrap="none" anchor="ctr"/>
          <a:lstStyle/>
          <a:p>
            <a:endParaRPr lang="en-US"/>
          </a:p>
        </p:txBody>
      </p:sp>
      <p:sp>
        <p:nvSpPr>
          <p:cNvPr id="15" name="Title Placeholder 14"/>
          <p:cNvSpPr>
            <a:spLocks noGrp="1"/>
          </p:cNvSpPr>
          <p:nvPr>
            <p:ph type="title"/>
          </p:nvPr>
        </p:nvSpPr>
        <p:spPr>
          <a:xfrm>
            <a:off x="685800" y="274638"/>
            <a:ext cx="7696200" cy="944562"/>
          </a:xfrm>
          <a:prstGeom prst="rect">
            <a:avLst/>
          </a:prstGeom>
        </p:spPr>
        <p:txBody>
          <a:bodyPr vert="horz" lIns="91440" tIns="45720" rIns="91440" bIns="45720" rtlCol="0" anchor="ctr" anchorCtr="0">
            <a:noAutofit/>
          </a:bodyPr>
          <a:lstStyle/>
          <a:p>
            <a:r>
              <a:rPr lang="en-US" dirty="0" smtClean="0"/>
              <a:t>Click to enter text here</a:t>
            </a:r>
            <a:endParaRPr lang="en-US" dirty="0"/>
          </a:p>
        </p:txBody>
      </p:sp>
      <p:sp>
        <p:nvSpPr>
          <p:cNvPr id="13" name="Slide Number Placeholder 3"/>
          <p:cNvSpPr txBox="1">
            <a:spLocks/>
          </p:cNvSpPr>
          <p:nvPr userDrawn="1"/>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a:t>
            </a:fld>
            <a:endParaRPr lang="en-US" dirty="0"/>
          </a:p>
        </p:txBody>
      </p:sp>
      <p:sp>
        <p:nvSpPr>
          <p:cNvPr id="14" name="Rectangle 13"/>
          <p:cNvSpPr/>
          <p:nvPr userDrawn="1"/>
        </p:nvSpPr>
        <p:spPr bwMode="auto">
          <a:xfrm>
            <a:off x="0" y="0"/>
            <a:ext cx="9144000" cy="228600"/>
          </a:xfrm>
          <a:prstGeom prst="rect">
            <a:avLst/>
          </a:prstGeom>
          <a:solidFill>
            <a:srgbClr val="FFCC99"/>
          </a:solidFill>
          <a:ln w="12700" cap="flat" cmpd="sng" algn="ctr">
            <a:noFill/>
            <a:prstDash val="solid"/>
            <a:round/>
            <a:headEnd type="none" w="med" len="med"/>
            <a:tailEnd type="none" w="med" len="med"/>
          </a:ln>
          <a:effectLst>
            <a:outerShdw blurRad="50800" dist="38100" dir="54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6" name="Picture 3" descr="G020_VA_Practice.jpg"/>
          <p:cNvPicPr>
            <a:picLocks noChangeAspect="1"/>
          </p:cNvPicPr>
          <p:nvPr userDrawn="1"/>
        </p:nvPicPr>
        <p:blipFill>
          <a:blip r:embed="rId13" cstate="print"/>
          <a:srcRect/>
          <a:stretch>
            <a:fillRect/>
          </a:stretch>
        </p:blipFill>
        <p:spPr bwMode="auto">
          <a:xfrm>
            <a:off x="8370276" y="0"/>
            <a:ext cx="773723" cy="914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rtl="0" eaLnBrk="1" fontAlgn="base" hangingPunct="1">
        <a:lnSpc>
          <a:spcPts val="2800"/>
        </a:lnSpc>
        <a:spcBef>
          <a:spcPct val="0"/>
        </a:spcBef>
        <a:spcAft>
          <a:spcPct val="0"/>
        </a:spcAft>
        <a:defRPr sz="2800" b="1" baseline="0">
          <a:solidFill>
            <a:srgbClr val="000099"/>
          </a:solidFill>
          <a:latin typeface="+mn-lt"/>
          <a:ea typeface="+mj-ea"/>
          <a:cs typeface="+mj-cs"/>
        </a:defRPr>
      </a:lvl1pPr>
      <a:lvl2pPr algn="l" rtl="0" eaLnBrk="1" fontAlgn="base" hangingPunct="1">
        <a:lnSpc>
          <a:spcPct val="90000"/>
        </a:lnSpc>
        <a:spcBef>
          <a:spcPct val="0"/>
        </a:spcBef>
        <a:spcAft>
          <a:spcPct val="0"/>
        </a:spcAft>
        <a:defRPr sz="3200" b="1">
          <a:solidFill>
            <a:srgbClr val="000099"/>
          </a:solidFill>
          <a:latin typeface="Times New Roman" pitchFamily="18" charset="0"/>
        </a:defRPr>
      </a:lvl2pPr>
      <a:lvl3pPr algn="l" rtl="0" eaLnBrk="1" fontAlgn="base" hangingPunct="1">
        <a:lnSpc>
          <a:spcPct val="90000"/>
        </a:lnSpc>
        <a:spcBef>
          <a:spcPct val="0"/>
        </a:spcBef>
        <a:spcAft>
          <a:spcPct val="0"/>
        </a:spcAft>
        <a:defRPr sz="3200" b="1">
          <a:solidFill>
            <a:srgbClr val="000099"/>
          </a:solidFill>
          <a:latin typeface="Times New Roman" pitchFamily="18" charset="0"/>
        </a:defRPr>
      </a:lvl3pPr>
      <a:lvl4pPr algn="l" rtl="0" eaLnBrk="1" fontAlgn="base" hangingPunct="1">
        <a:lnSpc>
          <a:spcPct val="90000"/>
        </a:lnSpc>
        <a:spcBef>
          <a:spcPct val="0"/>
        </a:spcBef>
        <a:spcAft>
          <a:spcPct val="0"/>
        </a:spcAft>
        <a:defRPr sz="3200" b="1">
          <a:solidFill>
            <a:srgbClr val="000099"/>
          </a:solidFill>
          <a:latin typeface="Times New Roman" pitchFamily="18" charset="0"/>
        </a:defRPr>
      </a:lvl4pPr>
      <a:lvl5pPr algn="l" rtl="0" eaLnBrk="1" fontAlgn="base" hangingPunct="1">
        <a:lnSpc>
          <a:spcPct val="90000"/>
        </a:lnSpc>
        <a:spcBef>
          <a:spcPct val="0"/>
        </a:spcBef>
        <a:spcAft>
          <a:spcPct val="0"/>
        </a:spcAft>
        <a:defRPr sz="3200" b="1">
          <a:solidFill>
            <a:srgbClr val="000099"/>
          </a:solidFill>
          <a:latin typeface="Times New Roman" pitchFamily="18" charset="0"/>
        </a:defRPr>
      </a:lvl5pPr>
      <a:lvl6pPr marL="457200" algn="l" rtl="0" eaLnBrk="1" fontAlgn="base" hangingPunct="1">
        <a:lnSpc>
          <a:spcPct val="90000"/>
        </a:lnSpc>
        <a:spcBef>
          <a:spcPct val="0"/>
        </a:spcBef>
        <a:spcAft>
          <a:spcPct val="0"/>
        </a:spcAft>
        <a:defRPr sz="3200" b="1">
          <a:solidFill>
            <a:srgbClr val="000099"/>
          </a:solidFill>
          <a:latin typeface="Times New Roman" pitchFamily="18" charset="0"/>
        </a:defRPr>
      </a:lvl6pPr>
      <a:lvl7pPr marL="914400" algn="l" rtl="0" eaLnBrk="1" fontAlgn="base" hangingPunct="1">
        <a:lnSpc>
          <a:spcPct val="90000"/>
        </a:lnSpc>
        <a:spcBef>
          <a:spcPct val="0"/>
        </a:spcBef>
        <a:spcAft>
          <a:spcPct val="0"/>
        </a:spcAft>
        <a:defRPr sz="3200" b="1">
          <a:solidFill>
            <a:srgbClr val="000099"/>
          </a:solidFill>
          <a:latin typeface="Times New Roman" pitchFamily="18" charset="0"/>
        </a:defRPr>
      </a:lvl7pPr>
      <a:lvl8pPr marL="1371600" algn="l" rtl="0" eaLnBrk="1" fontAlgn="base" hangingPunct="1">
        <a:lnSpc>
          <a:spcPct val="90000"/>
        </a:lnSpc>
        <a:spcBef>
          <a:spcPct val="0"/>
        </a:spcBef>
        <a:spcAft>
          <a:spcPct val="0"/>
        </a:spcAft>
        <a:defRPr sz="3200" b="1">
          <a:solidFill>
            <a:srgbClr val="000099"/>
          </a:solidFill>
          <a:latin typeface="Times New Roman" pitchFamily="18" charset="0"/>
        </a:defRPr>
      </a:lvl8pPr>
      <a:lvl9pPr marL="1828800" algn="l" rtl="0" eaLnBrk="1" fontAlgn="base" hangingPunct="1">
        <a:lnSpc>
          <a:spcPct val="90000"/>
        </a:lnSpc>
        <a:spcBef>
          <a:spcPct val="0"/>
        </a:spcBef>
        <a:spcAft>
          <a:spcPct val="0"/>
        </a:spcAft>
        <a:defRPr sz="3200" b="1">
          <a:solidFill>
            <a:srgbClr val="000099"/>
          </a:solidFill>
          <a:latin typeface="Times New Roman" pitchFamily="18" charset="0"/>
        </a:defRPr>
      </a:lvl9pPr>
    </p:titleStyle>
    <p:body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b="1">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1">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1">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tcraft.com/" TargetMode="External"/><Relationship Id="rId3" Type="http://schemas.openxmlformats.org/officeDocument/2006/relationships/hyperlink" Target="http://www.archiv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jpe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p:txBody>
          <a:bodyPr/>
          <a:lstStyle/>
          <a:p>
            <a:r>
              <a:rPr lang="en-US" altLang="en-US" b="1" dirty="0" smtClean="0"/>
              <a:t>Vulnerability Assessment Course</a:t>
            </a:r>
          </a:p>
        </p:txBody>
      </p:sp>
      <p:sp>
        <p:nvSpPr>
          <p:cNvPr id="3075" name="Title 4"/>
          <p:cNvSpPr>
            <a:spLocks noGrp="1"/>
          </p:cNvSpPr>
          <p:nvPr>
            <p:ph type="ctrTitle" sz="quarter"/>
          </p:nvPr>
        </p:nvSpPr>
        <p:spPr/>
        <p:txBody>
          <a:bodyPr/>
          <a:lstStyle/>
          <a:p>
            <a:r>
              <a:rPr lang="en-US" dirty="0" smtClean="0"/>
              <a:t>Applications Assessment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Result</a:t>
            </a:r>
          </a:p>
        </p:txBody>
      </p:sp>
      <p:pic>
        <p:nvPicPr>
          <p:cNvPr id="4" name="Picture 2"/>
          <p:cNvPicPr>
            <a:picLocks noChangeAspect="1" noChangeArrowheads="1"/>
          </p:cNvPicPr>
          <p:nvPr/>
        </p:nvPicPr>
        <p:blipFill>
          <a:blip r:embed="rId2" cstate="print"/>
          <a:srcRect/>
          <a:stretch>
            <a:fillRect/>
          </a:stretch>
        </p:blipFill>
        <p:spPr bwMode="auto">
          <a:xfrm>
            <a:off x="2335213" y="1266825"/>
            <a:ext cx="3989387" cy="38385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 name="Picture 5"/>
          <p:cNvPicPr>
            <a:picLocks noChangeAspect="1" noChangeArrowheads="1"/>
          </p:cNvPicPr>
          <p:nvPr/>
        </p:nvPicPr>
        <p:blipFill>
          <a:blip r:embed="rId3" cstate="print"/>
          <a:srcRect/>
          <a:stretch>
            <a:fillRect/>
          </a:stretch>
        </p:blipFill>
        <p:spPr bwMode="auto">
          <a:xfrm>
            <a:off x="457200" y="2209800"/>
            <a:ext cx="3773488" cy="35814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 name="Picture 6"/>
          <p:cNvPicPr>
            <a:picLocks noChangeAspect="1" noChangeArrowheads="1"/>
          </p:cNvPicPr>
          <p:nvPr/>
        </p:nvPicPr>
        <p:blipFill>
          <a:blip r:embed="rId4" cstate="print"/>
          <a:srcRect/>
          <a:stretch>
            <a:fillRect/>
          </a:stretch>
        </p:blipFill>
        <p:spPr bwMode="auto">
          <a:xfrm>
            <a:off x="5257800" y="2743200"/>
            <a:ext cx="3657600" cy="3567113"/>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10</a:t>
            </a:fld>
            <a:endParaRPr lang="en-US" dirty="0"/>
          </a:p>
        </p:txBody>
      </p:sp>
    </p:spTree>
    <p:extLst>
      <p:ext uri="{BB962C8B-B14F-4D97-AF65-F5344CB8AC3E}">
        <p14:creationId xmlns:p14="http://schemas.microsoft.com/office/powerpoint/2010/main" val="11615498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Some Things to Ponder</a:t>
            </a:r>
          </a:p>
        </p:txBody>
      </p:sp>
      <p:sp>
        <p:nvSpPr>
          <p:cNvPr id="11267" name="Rectangle 3"/>
          <p:cNvSpPr>
            <a:spLocks noGrp="1" noChangeArrowheads="1"/>
          </p:cNvSpPr>
          <p:nvPr>
            <p:ph type="body" idx="1"/>
          </p:nvPr>
        </p:nvSpPr>
        <p:spPr/>
        <p:txBody>
          <a:bodyPr/>
          <a:lstStyle/>
          <a:p>
            <a:r>
              <a:rPr lang="en-US" dirty="0" smtClean="0"/>
              <a:t>Looking at and using the application in ways a "normal" user would not</a:t>
            </a:r>
          </a:p>
          <a:p>
            <a:pPr lvl="1"/>
            <a:r>
              <a:rPr lang="en-US" dirty="0" smtClean="0"/>
              <a:t>Exposes weaknesses</a:t>
            </a:r>
          </a:p>
          <a:p>
            <a:pPr lvl="1"/>
            <a:r>
              <a:rPr lang="en-US" dirty="0" smtClean="0"/>
              <a:t>Bad guys don’t follow rules</a:t>
            </a:r>
          </a:p>
          <a:p>
            <a:pPr lvl="1"/>
            <a:r>
              <a:rPr lang="en-US" dirty="0"/>
              <a:t>Problems due to unintentional user </a:t>
            </a:r>
            <a:r>
              <a:rPr lang="en-US" dirty="0" smtClean="0"/>
              <a:t>actions</a:t>
            </a:r>
          </a:p>
          <a:p>
            <a:r>
              <a:rPr lang="en-US" dirty="0" smtClean="0"/>
              <a:t>Use the expected client environment...but also try "unexpected" environments</a:t>
            </a:r>
          </a:p>
          <a:p>
            <a:r>
              <a:rPr lang="en-US" dirty="0" smtClean="0"/>
              <a:t>Phased application implementation</a:t>
            </a:r>
          </a:p>
          <a:p>
            <a:r>
              <a:rPr lang="en-US" dirty="0" smtClean="0"/>
              <a:t>Assessment location</a:t>
            </a:r>
            <a:endParaRPr lang="en-US" dirty="0"/>
          </a:p>
          <a:p>
            <a:r>
              <a:rPr lang="en-US" dirty="0"/>
              <a:t>How long should it take?</a:t>
            </a:r>
          </a:p>
          <a:p>
            <a:endParaRPr lang="en-US" dirty="0" smtClean="0"/>
          </a:p>
        </p:txBody>
      </p:sp>
      <p:pic>
        <p:nvPicPr>
          <p:cNvPr id="11269" name="Picture 5"/>
          <p:cNvPicPr>
            <a:picLocks noChangeAspect="1" noChangeArrowheads="1"/>
          </p:cNvPicPr>
          <p:nvPr/>
        </p:nvPicPr>
        <p:blipFill>
          <a:blip r:embed="rId3" cstate="print"/>
          <a:srcRect/>
          <a:stretch>
            <a:fillRect/>
          </a:stretch>
        </p:blipFill>
        <p:spPr bwMode="auto">
          <a:xfrm>
            <a:off x="5715000" y="3352800"/>
            <a:ext cx="2876550" cy="2651125"/>
          </a:xfrm>
          <a:prstGeom prst="rect">
            <a:avLst/>
          </a:prstGeom>
          <a:ln>
            <a:noFill/>
          </a:ln>
          <a:effectLst>
            <a:outerShdw blurRad="292100" dist="139700" dir="2700000" algn="tl" rotWithShape="0">
              <a:srgbClr val="333333">
                <a:alpha val="65000"/>
              </a:srgbClr>
            </a:outerShdw>
          </a:effectLst>
        </p:spPr>
      </p:pic>
      <p:sp>
        <p:nvSpPr>
          <p:cNvPr id="5"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Production versus </a:t>
            </a:r>
            <a:r>
              <a:rPr lang="en-US" dirty="0"/>
              <a:t>development </a:t>
            </a:r>
            <a:r>
              <a:rPr lang="en-US" dirty="0" smtClean="0"/>
              <a:t>environments</a:t>
            </a:r>
          </a:p>
          <a:p>
            <a:pPr lvl="1"/>
            <a:r>
              <a:rPr lang="en-US" dirty="0"/>
              <a:t>Potential to modify production data</a:t>
            </a:r>
          </a:p>
          <a:p>
            <a:pPr lvl="1"/>
            <a:r>
              <a:rPr lang="en-US" dirty="0" smtClean="0"/>
              <a:t>In </a:t>
            </a:r>
            <a:r>
              <a:rPr lang="en-US" dirty="0"/>
              <a:t>some cases </a:t>
            </a:r>
            <a:r>
              <a:rPr lang="en-US" dirty="0" smtClean="0"/>
              <a:t>production is preferable</a:t>
            </a:r>
          </a:p>
          <a:p>
            <a:pPr lvl="1"/>
            <a:r>
              <a:rPr lang="en-US" dirty="0" smtClean="0"/>
              <a:t>Advantages </a:t>
            </a:r>
            <a:r>
              <a:rPr lang="en-US" dirty="0"/>
              <a:t>of manual testing over automated </a:t>
            </a:r>
            <a:r>
              <a:rPr lang="en-US" dirty="0" smtClean="0"/>
              <a:t>tools</a:t>
            </a:r>
          </a:p>
          <a:p>
            <a:r>
              <a:rPr lang="en-US" dirty="0" smtClean="0"/>
              <a:t>Impact of specific testing</a:t>
            </a:r>
          </a:p>
          <a:p>
            <a:r>
              <a:rPr lang="en-US" dirty="0" smtClean="0"/>
              <a:t>Development or test systems that mimic production</a:t>
            </a:r>
          </a:p>
          <a:p>
            <a:r>
              <a:rPr lang="en-US" dirty="0" smtClean="0"/>
              <a:t>Some testing can only be performed in production</a:t>
            </a:r>
            <a:endParaRPr lang="en-US" dirty="0"/>
          </a:p>
        </p:txBody>
      </p:sp>
      <p:sp>
        <p:nvSpPr>
          <p:cNvPr id="3" name="Title 2"/>
          <p:cNvSpPr>
            <a:spLocks noGrp="1"/>
          </p:cNvSpPr>
          <p:nvPr>
            <p:ph type="title"/>
          </p:nvPr>
        </p:nvSpPr>
        <p:spPr/>
        <p:txBody>
          <a:bodyPr/>
          <a:lstStyle/>
          <a:p>
            <a:r>
              <a:rPr lang="en-US" dirty="0" smtClean="0"/>
              <a:t>Caveats</a:t>
            </a:r>
            <a:endParaRPr lang="en-US" dirty="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12</a:t>
            </a:fld>
            <a:endParaRPr lang="en-US" dirty="0"/>
          </a:p>
        </p:txBody>
      </p:sp>
    </p:spTree>
    <p:extLst>
      <p:ext uri="{BB962C8B-B14F-4D97-AF65-F5344CB8AC3E}">
        <p14:creationId xmlns:p14="http://schemas.microsoft.com/office/powerpoint/2010/main" val="3530857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Methodology</a:t>
            </a:r>
          </a:p>
        </p:txBody>
      </p:sp>
      <p:sp>
        <p:nvSpPr>
          <p:cNvPr id="5123" name="Content Placeholder 2"/>
          <p:cNvSpPr>
            <a:spLocks noGrp="1"/>
          </p:cNvSpPr>
          <p:nvPr>
            <p:ph idx="1"/>
          </p:nvPr>
        </p:nvSpPr>
        <p:spPr/>
        <p:txBody>
          <a:bodyPr/>
          <a:lstStyle/>
          <a:p>
            <a:r>
              <a:rPr lang="en-US" dirty="0" smtClean="0">
                <a:solidFill>
                  <a:srgbClr val="000000"/>
                </a:solidFill>
              </a:rPr>
              <a:t>Phase 1 – Planning</a:t>
            </a:r>
          </a:p>
          <a:p>
            <a:r>
              <a:rPr lang="en-US" dirty="0" smtClean="0">
                <a:solidFill>
                  <a:srgbClr val="000000"/>
                </a:solidFill>
              </a:rPr>
              <a:t>Phase 2 – Information Collection</a:t>
            </a:r>
          </a:p>
          <a:p>
            <a:r>
              <a:rPr lang="en-US" dirty="0" smtClean="0">
                <a:solidFill>
                  <a:srgbClr val="B2B2B2"/>
                </a:solidFill>
              </a:rPr>
              <a:t>Phase 3 – Enumeration</a:t>
            </a:r>
          </a:p>
          <a:p>
            <a:r>
              <a:rPr lang="en-US" dirty="0" smtClean="0">
                <a:solidFill>
                  <a:srgbClr val="B2B2B2"/>
                </a:solidFill>
              </a:rPr>
              <a:t>Phase 4 – Testing and Evaluation</a:t>
            </a:r>
          </a:p>
          <a:p>
            <a:r>
              <a:rPr lang="en-US" dirty="0" smtClean="0">
                <a:solidFill>
                  <a:srgbClr val="B2B2B2"/>
                </a:solidFill>
              </a:rPr>
              <a:t>Phase 5 – Reporting </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13</a:t>
            </a:fld>
            <a:endParaRPr lang="en-US" dirty="0"/>
          </a:p>
        </p:txBody>
      </p:sp>
    </p:spTree>
    <p:extLst>
      <p:ext uri="{BB962C8B-B14F-4D97-AF65-F5344CB8AC3E}">
        <p14:creationId xmlns:p14="http://schemas.microsoft.com/office/powerpoint/2010/main" val="7106499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Required Information</a:t>
            </a:r>
          </a:p>
        </p:txBody>
      </p:sp>
      <p:sp>
        <p:nvSpPr>
          <p:cNvPr id="6147" name="Rectangle 3"/>
          <p:cNvSpPr>
            <a:spLocks noGrp="1" noChangeArrowheads="1"/>
          </p:cNvSpPr>
          <p:nvPr>
            <p:ph type="body" idx="1"/>
          </p:nvPr>
        </p:nvSpPr>
        <p:spPr/>
        <p:txBody>
          <a:bodyPr/>
          <a:lstStyle/>
          <a:p>
            <a:r>
              <a:rPr lang="en-US" dirty="0"/>
              <a:t>Business description of the application</a:t>
            </a:r>
          </a:p>
          <a:p>
            <a:pPr lvl="1"/>
            <a:r>
              <a:rPr lang="en-US" dirty="0"/>
              <a:t>Purpose/</a:t>
            </a:r>
            <a:r>
              <a:rPr lang="en-US" dirty="0" smtClean="0"/>
              <a:t>function – business rules</a:t>
            </a:r>
            <a:endParaRPr lang="en-US" dirty="0"/>
          </a:p>
          <a:p>
            <a:pPr lvl="1"/>
            <a:r>
              <a:rPr lang="en-US" dirty="0"/>
              <a:t>Types of </a:t>
            </a:r>
            <a:r>
              <a:rPr lang="en-US" dirty="0" smtClean="0"/>
              <a:t>information</a:t>
            </a:r>
          </a:p>
          <a:p>
            <a:pPr lvl="1"/>
            <a:r>
              <a:rPr lang="en-US" dirty="0" smtClean="0"/>
              <a:t>Types </a:t>
            </a:r>
            <a:r>
              <a:rPr lang="en-US" dirty="0"/>
              <a:t>of Users/</a:t>
            </a:r>
            <a:r>
              <a:rPr lang="en-US" dirty="0" smtClean="0"/>
              <a:t>Roles</a:t>
            </a:r>
          </a:p>
          <a:p>
            <a:pPr lvl="2"/>
            <a:r>
              <a:rPr lang="en-US" dirty="0" smtClean="0"/>
              <a:t>Users </a:t>
            </a:r>
            <a:r>
              <a:rPr lang="en-US" dirty="0"/>
              <a:t>and their </a:t>
            </a:r>
            <a:r>
              <a:rPr lang="en-US" dirty="0" smtClean="0"/>
              <a:t>locations</a:t>
            </a:r>
          </a:p>
          <a:p>
            <a:endParaRPr lang="en-US" dirty="0" smtClean="0"/>
          </a:p>
          <a:p>
            <a:r>
              <a:rPr lang="en-US" dirty="0" smtClean="0"/>
              <a:t>Technical </a:t>
            </a:r>
            <a:r>
              <a:rPr lang="en-US" dirty="0"/>
              <a:t>description</a:t>
            </a:r>
          </a:p>
          <a:p>
            <a:pPr lvl="1"/>
            <a:r>
              <a:rPr lang="en-US" dirty="0"/>
              <a:t>A</a:t>
            </a:r>
            <a:r>
              <a:rPr lang="en-US" dirty="0" smtClean="0"/>
              <a:t>ll </a:t>
            </a:r>
            <a:r>
              <a:rPr lang="en-US" dirty="0"/>
              <a:t>methods of access</a:t>
            </a:r>
          </a:p>
          <a:p>
            <a:pPr lvl="1"/>
            <a:r>
              <a:rPr lang="en-US" dirty="0" smtClean="0"/>
              <a:t>Site </a:t>
            </a:r>
            <a:r>
              <a:rPr lang="en-US" dirty="0"/>
              <a:t>URLs as applicable</a:t>
            </a:r>
          </a:p>
          <a:p>
            <a:pPr lvl="1"/>
            <a:r>
              <a:rPr lang="en-US" dirty="0"/>
              <a:t>Application Account(s</a:t>
            </a:r>
            <a:r>
              <a:rPr lang="en-US" dirty="0" smtClean="0"/>
              <a:t>)</a:t>
            </a:r>
          </a:p>
          <a:p>
            <a:pPr lvl="2"/>
            <a:r>
              <a:rPr lang="en-US" dirty="0" smtClean="0"/>
              <a:t>All roles, including </a:t>
            </a:r>
            <a:r>
              <a:rPr lang="en-US" dirty="0"/>
              <a:t>administrator/super </a:t>
            </a:r>
            <a:r>
              <a:rPr lang="en-US" dirty="0" smtClean="0"/>
              <a:t>user</a:t>
            </a:r>
          </a:p>
          <a:p>
            <a:pPr lvl="1"/>
            <a:r>
              <a:rPr lang="en-US" dirty="0" smtClean="0"/>
              <a:t>Data </a:t>
            </a:r>
            <a:r>
              <a:rPr lang="en-US" dirty="0"/>
              <a:t>flow/transaction logic/use cases</a:t>
            </a:r>
          </a:p>
          <a:p>
            <a:endParaRPr lang="en-US" dirty="0"/>
          </a:p>
          <a:p>
            <a:pPr lvl="1"/>
            <a:endParaRPr lang="en-US" dirty="0"/>
          </a:p>
        </p:txBody>
      </p:sp>
      <p:pic>
        <p:nvPicPr>
          <p:cNvPr id="6148" name="Picture 6" descr="Tumbled piles of books"/>
          <p:cNvPicPr>
            <a:picLocks noChangeAspect="1" noChangeArrowheads="1"/>
          </p:cNvPicPr>
          <p:nvPr/>
        </p:nvPicPr>
        <p:blipFill>
          <a:blip r:embed="rId3" cstate="print"/>
          <a:srcRect/>
          <a:stretch>
            <a:fillRect/>
          </a:stretch>
        </p:blipFill>
        <p:spPr bwMode="auto">
          <a:xfrm>
            <a:off x="6019800" y="2743200"/>
            <a:ext cx="1625600" cy="1625600"/>
          </a:xfrm>
          <a:prstGeom prst="rect">
            <a:avLst/>
          </a:prstGeom>
          <a:noFill/>
          <a:ln w="9525">
            <a:noFill/>
            <a:miter lim="800000"/>
            <a:headEnd/>
            <a:tailEnd/>
          </a:ln>
        </p:spPr>
      </p:pic>
      <p:sp>
        <p:nvSpPr>
          <p:cNvPr id="5"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Application Familiarization</a:t>
            </a:r>
          </a:p>
        </p:txBody>
      </p:sp>
      <p:sp>
        <p:nvSpPr>
          <p:cNvPr id="8195" name="Rectangle 3"/>
          <p:cNvSpPr>
            <a:spLocks noGrp="1" noChangeArrowheads="1"/>
          </p:cNvSpPr>
          <p:nvPr>
            <p:ph type="body" idx="1"/>
          </p:nvPr>
        </p:nvSpPr>
        <p:spPr/>
        <p:txBody>
          <a:bodyPr/>
          <a:lstStyle/>
          <a:p>
            <a:r>
              <a:rPr lang="en-US" smtClean="0"/>
              <a:t>What is the application’s purpose?</a:t>
            </a:r>
          </a:p>
          <a:p>
            <a:pPr lvl="1"/>
            <a:r>
              <a:rPr lang="en-US" smtClean="0"/>
              <a:t>What does the application evaluator know about the business processes?</a:t>
            </a:r>
          </a:p>
          <a:p>
            <a:r>
              <a:rPr lang="en-US" smtClean="0"/>
              <a:t>Who are its users?</a:t>
            </a:r>
          </a:p>
          <a:p>
            <a:pPr lvl="1"/>
            <a:r>
              <a:rPr lang="en-US" smtClean="0"/>
              <a:t>Are there various user roles with distinctive privileges?</a:t>
            </a:r>
          </a:p>
          <a:p>
            <a:r>
              <a:rPr lang="en-US" smtClean="0"/>
              <a:t>How is it accessed?</a:t>
            </a:r>
          </a:p>
          <a:p>
            <a:r>
              <a:rPr lang="en-US" smtClean="0"/>
              <a:t>What are the underlying technologies?</a:t>
            </a:r>
          </a:p>
        </p:txBody>
      </p:sp>
      <p:sp>
        <p:nvSpPr>
          <p:cNvPr id="4" name="Text Box 4"/>
          <p:cNvSpPr txBox="1">
            <a:spLocks noChangeArrowheads="1"/>
          </p:cNvSpPr>
          <p:nvPr/>
        </p:nvSpPr>
        <p:spPr bwMode="auto">
          <a:xfrm>
            <a:off x="1143000" y="5518150"/>
            <a:ext cx="6816725" cy="654050"/>
          </a:xfrm>
          <a:prstGeom prst="rect">
            <a:avLst/>
          </a:prstGeom>
          <a:solidFill>
            <a:srgbClr val="CCFFCC"/>
          </a:solidFill>
          <a:ln w="12700">
            <a:noFill/>
            <a:miter lim="800000"/>
            <a:headEnd/>
            <a:tailEnd/>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l">
              <a:lnSpc>
                <a:spcPct val="100000"/>
              </a:lnSpc>
              <a:spcBef>
                <a:spcPct val="50000"/>
              </a:spcBef>
              <a:spcAft>
                <a:spcPct val="0"/>
              </a:spcAft>
              <a:buClrTx/>
              <a:defRPr/>
            </a:pPr>
            <a:r>
              <a:rPr lang="en-US" b="0" dirty="0"/>
              <a:t>What is </a:t>
            </a:r>
            <a:r>
              <a:rPr lang="en-US" i="1" dirty="0"/>
              <a:t>most</a:t>
            </a:r>
            <a:r>
              <a:rPr lang="en-US" b="0" dirty="0"/>
              <a:t> important? What, if not working properly, would cause </a:t>
            </a:r>
            <a:r>
              <a:rPr lang="en-US" i="1" dirty="0"/>
              <a:t>major</a:t>
            </a:r>
            <a:r>
              <a:rPr lang="en-US" b="0" dirty="0"/>
              <a:t> problems? What are the </a:t>
            </a:r>
            <a:r>
              <a:rPr lang="en-US" i="1" dirty="0"/>
              <a:t>critical</a:t>
            </a:r>
            <a:r>
              <a:rPr lang="en-US" b="0" dirty="0"/>
              <a:t> functions?</a:t>
            </a:r>
          </a:p>
        </p:txBody>
      </p:sp>
      <p:pic>
        <p:nvPicPr>
          <p:cNvPr id="8199" name="Picture 2" descr="http://www.peacecorpswiki.org/images/Language.gif"/>
          <p:cNvPicPr>
            <a:picLocks noChangeAspect="1" noChangeArrowheads="1"/>
          </p:cNvPicPr>
          <p:nvPr/>
        </p:nvPicPr>
        <p:blipFill>
          <a:blip r:embed="rId3" cstate="print"/>
          <a:srcRect l="3200" t="3200" r="2667" b="3200"/>
          <a:stretch>
            <a:fillRect/>
          </a:stretch>
        </p:blipFill>
        <p:spPr bwMode="auto">
          <a:xfrm>
            <a:off x="5715000" y="3709988"/>
            <a:ext cx="1774825" cy="1471612"/>
          </a:xfrm>
          <a:prstGeom prst="rect">
            <a:avLst/>
          </a:prstGeom>
          <a:noFill/>
          <a:ln w="9525">
            <a:noFill/>
            <a:miter lim="800000"/>
            <a:headEnd/>
            <a:tailEnd/>
          </a:ln>
        </p:spPr>
      </p:pic>
      <p:pic>
        <p:nvPicPr>
          <p:cNvPr id="7" name="Picture 19" descr="Confused.jpg"/>
          <p:cNvPicPr>
            <a:picLocks noChangeAspect="1" noChangeArrowheads="1"/>
          </p:cNvPicPr>
          <p:nvPr/>
        </p:nvPicPr>
        <p:blipFill>
          <a:blip r:embed="rId4" cstate="print"/>
          <a:srcRect/>
          <a:stretch>
            <a:fillRect/>
          </a:stretch>
        </p:blipFill>
        <p:spPr bwMode="auto">
          <a:xfrm>
            <a:off x="7162273" y="3992118"/>
            <a:ext cx="638175" cy="927481"/>
          </a:xfrm>
          <a:prstGeom prst="rect">
            <a:avLst/>
          </a:prstGeom>
          <a:noFill/>
          <a:effectLst>
            <a:softEdge rad="127000"/>
          </a:effectLst>
        </p:spPr>
      </p:pic>
      <p:sp>
        <p:nvSpPr>
          <p:cNvPr id="8201" name="Oval Callout 7"/>
          <p:cNvSpPr>
            <a:spLocks noChangeArrowheads="1"/>
          </p:cNvSpPr>
          <p:nvPr/>
        </p:nvSpPr>
        <p:spPr bwMode="auto">
          <a:xfrm>
            <a:off x="7696200" y="3657600"/>
            <a:ext cx="1143000" cy="533400"/>
          </a:xfrm>
          <a:prstGeom prst="wedgeEllipseCallout">
            <a:avLst>
              <a:gd name="adj1" fmla="val -38481"/>
              <a:gd name="adj2" fmla="val 75736"/>
            </a:avLst>
          </a:prstGeom>
          <a:noFill/>
          <a:ln w="12700" algn="ctr">
            <a:solidFill>
              <a:srgbClr val="000000"/>
            </a:solidFill>
            <a:round/>
            <a:headEnd type="none" w="sm" len="sm"/>
            <a:tailEnd type="none" w="sm" len="sm"/>
          </a:ln>
        </p:spPr>
        <p:txBody>
          <a:bodyPr wrap="none" anchor="ctr"/>
          <a:lstStyle/>
          <a:p>
            <a:r>
              <a:rPr lang="en-US" sz="1100" b="0" dirty="0"/>
              <a:t>Remember me?</a:t>
            </a:r>
          </a:p>
        </p:txBody>
      </p:sp>
      <p:sp>
        <p:nvSpPr>
          <p:cNvPr id="8"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hoto of the new Space Shuttle cockpit with the Multifunction Electronic Display System."/>
          <p:cNvPicPr>
            <a:picLocks noChangeAspect="1" noChangeArrowheads="1"/>
          </p:cNvPicPr>
          <p:nvPr/>
        </p:nvPicPr>
        <p:blipFill>
          <a:blip r:embed="rId3" cstate="print"/>
          <a:srcRect/>
          <a:stretch>
            <a:fillRect/>
          </a:stretch>
        </p:blipFill>
        <p:spPr bwMode="auto">
          <a:xfrm>
            <a:off x="457200" y="228600"/>
            <a:ext cx="8218487" cy="6161087"/>
          </a:xfrm>
          <a:prstGeom prst="rect">
            <a:avLst/>
          </a:prstGeom>
          <a:noFill/>
          <a:ln w="9525">
            <a:noFill/>
            <a:miter lim="800000"/>
            <a:headEnd/>
            <a:tailEnd/>
          </a:ln>
        </p:spPr>
      </p:pic>
      <p:sp>
        <p:nvSpPr>
          <p:cNvPr id="3"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descr="http://www.fnal.gov/pub/today/images06/ControlRoom.jpg"/>
          <p:cNvPicPr>
            <a:picLocks noChangeAspect="1" noChangeArrowheads="1"/>
          </p:cNvPicPr>
          <p:nvPr/>
        </p:nvPicPr>
        <p:blipFill>
          <a:blip r:embed="rId3" cstate="print"/>
          <a:srcRect/>
          <a:stretch>
            <a:fillRect/>
          </a:stretch>
        </p:blipFill>
        <p:spPr bwMode="auto">
          <a:xfrm>
            <a:off x="685800" y="762000"/>
            <a:ext cx="7777546" cy="5181790"/>
          </a:xfrm>
          <a:prstGeom prst="rect">
            <a:avLst/>
          </a:prstGeom>
          <a:noFill/>
          <a:ln w="9525">
            <a:noFill/>
            <a:miter lim="800000"/>
            <a:headEnd/>
            <a:tailEnd/>
          </a:ln>
        </p:spPr>
      </p:pic>
      <p:sp>
        <p:nvSpPr>
          <p:cNvPr id="3"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Basic Tools – Yours or The System Owner’s</a:t>
            </a:r>
          </a:p>
        </p:txBody>
      </p:sp>
      <p:sp>
        <p:nvSpPr>
          <p:cNvPr id="11267" name="Rectangle 3"/>
          <p:cNvSpPr>
            <a:spLocks noGrp="1" noChangeArrowheads="1"/>
          </p:cNvSpPr>
          <p:nvPr>
            <p:ph type="body" idx="1"/>
          </p:nvPr>
        </p:nvSpPr>
        <p:spPr/>
        <p:txBody>
          <a:bodyPr/>
          <a:lstStyle/>
          <a:p>
            <a:r>
              <a:rPr lang="en-US" dirty="0"/>
              <a:t>Web Browser</a:t>
            </a:r>
          </a:p>
          <a:p>
            <a:r>
              <a:rPr lang="en-US" dirty="0"/>
              <a:t>Application Proxy</a:t>
            </a:r>
          </a:p>
          <a:p>
            <a:pPr lvl="0"/>
            <a:r>
              <a:rPr lang="en-US" dirty="0" smtClean="0"/>
              <a:t>Network </a:t>
            </a:r>
            <a:r>
              <a:rPr lang="en-US" dirty="0"/>
              <a:t>Protocol </a:t>
            </a:r>
            <a:r>
              <a:rPr lang="en-US" dirty="0" smtClean="0"/>
              <a:t>Analyzer</a:t>
            </a:r>
            <a:endParaRPr lang="en-US" dirty="0"/>
          </a:p>
        </p:txBody>
      </p:sp>
      <p:pic>
        <p:nvPicPr>
          <p:cNvPr id="48133" name="Picture 5" descr="holy_grail_660"/>
          <p:cNvPicPr>
            <a:picLocks noChangeAspect="1" noChangeArrowheads="1"/>
          </p:cNvPicPr>
          <p:nvPr/>
        </p:nvPicPr>
        <p:blipFill>
          <a:blip r:embed="rId3" cstate="print"/>
          <a:srcRect/>
          <a:stretch>
            <a:fillRect/>
          </a:stretch>
        </p:blipFill>
        <p:spPr bwMode="auto">
          <a:xfrm>
            <a:off x="5715000" y="1752600"/>
            <a:ext cx="2522538" cy="1392238"/>
          </a:xfrm>
          <a:prstGeom prst="rect">
            <a:avLst/>
          </a:prstGeom>
          <a:ln>
            <a:noFill/>
          </a:ln>
          <a:effectLst>
            <a:outerShdw blurRad="292100" dist="139700" dir="2700000" algn="tl" rotWithShape="0">
              <a:srgbClr val="333333">
                <a:alpha val="65000"/>
              </a:srgbClr>
            </a:outerShdw>
            <a:softEdge rad="63500"/>
          </a:effectLst>
        </p:spPr>
      </p:pic>
      <p:sp>
        <p:nvSpPr>
          <p:cNvPr id="5" name="Rectangle 4"/>
          <p:cNvSpPr>
            <a:spLocks noChangeArrowheads="1"/>
          </p:cNvSpPr>
          <p:nvPr/>
        </p:nvSpPr>
        <p:spPr bwMode="auto">
          <a:xfrm>
            <a:off x="1219200" y="4267200"/>
            <a:ext cx="7010400" cy="838200"/>
          </a:xfrm>
          <a:prstGeom prst="rect">
            <a:avLst/>
          </a:prstGeom>
          <a:solidFill>
            <a:schemeClr val="bg2">
              <a:lumMod val="50000"/>
            </a:schemeClr>
          </a:solidFill>
          <a:ln w="9525">
            <a:solidFill>
              <a:schemeClr val="tx1"/>
            </a:solidFill>
            <a:miter lim="800000"/>
            <a:headEnd/>
            <a:tailEnd/>
          </a:ln>
          <a:effectLst>
            <a:outerShdw blurRad="50800" dist="38100" dir="5400000" algn="t" rotWithShape="0">
              <a:prstClr val="black">
                <a:alpha val="40000"/>
              </a:prstClr>
            </a:outerShdw>
          </a:effectLst>
        </p:spPr>
        <p:txBody>
          <a:bodyPr anchor="ctr"/>
          <a:lstStyle/>
          <a:p>
            <a:pPr algn="ctr" eaLnBrk="0" hangingPunct="0">
              <a:lnSpc>
                <a:spcPct val="100000"/>
              </a:lnSpc>
              <a:spcBef>
                <a:spcPts val="300"/>
              </a:spcBef>
              <a:spcAft>
                <a:spcPts val="0"/>
              </a:spcAft>
              <a:defRPr/>
            </a:pPr>
            <a:r>
              <a:rPr lang="en-US" sz="1400" dirty="0">
                <a:solidFill>
                  <a:schemeClr val="bg1"/>
                </a:solidFill>
                <a:latin typeface="Arial" charset="0"/>
              </a:rPr>
              <a:t>Tools are not </a:t>
            </a:r>
            <a:r>
              <a:rPr lang="en-US" sz="1400" dirty="0">
                <a:solidFill>
                  <a:srgbClr val="FF0000"/>
                </a:solidFill>
                <a:latin typeface="Arial" charset="0"/>
              </a:rPr>
              <a:t>THE</a:t>
            </a:r>
            <a:r>
              <a:rPr lang="en-US" sz="1400" dirty="0">
                <a:solidFill>
                  <a:schemeClr val="bg1"/>
                </a:solidFill>
                <a:latin typeface="Arial" charset="0"/>
              </a:rPr>
              <a:t> solution!</a:t>
            </a:r>
          </a:p>
          <a:p>
            <a:pPr algn="ctr" eaLnBrk="0" hangingPunct="0">
              <a:lnSpc>
                <a:spcPct val="100000"/>
              </a:lnSpc>
              <a:spcBef>
                <a:spcPts val="0"/>
              </a:spcBef>
              <a:spcAft>
                <a:spcPts val="300"/>
              </a:spcAft>
              <a:defRPr/>
            </a:pPr>
            <a:r>
              <a:rPr lang="en-US" sz="1400" dirty="0">
                <a:solidFill>
                  <a:schemeClr val="bg1"/>
                </a:solidFill>
                <a:latin typeface="Arial" charset="0"/>
              </a:rPr>
              <a:t>They don’t understand business </a:t>
            </a:r>
            <a:r>
              <a:rPr lang="en-US" sz="1400" dirty="0" smtClean="0">
                <a:solidFill>
                  <a:schemeClr val="bg1"/>
                </a:solidFill>
                <a:latin typeface="Arial" charset="0"/>
              </a:rPr>
              <a:t>logic and produce false positives…</a:t>
            </a:r>
            <a:endParaRPr lang="en-US" sz="1400" dirty="0">
              <a:solidFill>
                <a:schemeClr val="bg1"/>
              </a:solidFill>
              <a:latin typeface="Arial" charset="0"/>
            </a:endParaRPr>
          </a:p>
        </p:txBody>
      </p:sp>
      <p:sp>
        <p:nvSpPr>
          <p:cNvPr id="6"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Additional Online Tools</a:t>
            </a:r>
            <a:endParaRPr lang="en-US" dirty="0" smtClean="0">
              <a:solidFill>
                <a:srgbClr val="FF0000"/>
              </a:solidFill>
            </a:endParaRPr>
          </a:p>
        </p:txBody>
      </p:sp>
      <p:sp>
        <p:nvSpPr>
          <p:cNvPr id="10243" name="Rectangle 3"/>
          <p:cNvSpPr>
            <a:spLocks noGrp="1" noChangeArrowheads="1"/>
          </p:cNvSpPr>
          <p:nvPr>
            <p:ph type="body" idx="1"/>
          </p:nvPr>
        </p:nvSpPr>
        <p:spPr/>
        <p:txBody>
          <a:bodyPr/>
          <a:lstStyle/>
          <a:p>
            <a:r>
              <a:rPr lang="en-US" dirty="0" smtClean="0"/>
              <a:t>Google Hacking</a:t>
            </a:r>
          </a:p>
          <a:p>
            <a:pPr lvl="1"/>
            <a:r>
              <a:rPr lang="en-US" dirty="0" smtClean="0"/>
              <a:t>Using Google to search publicly accessible Web applications for vulnerabilities and to discover sensitive information</a:t>
            </a:r>
          </a:p>
          <a:p>
            <a:pPr lvl="2"/>
            <a:r>
              <a:rPr lang="en-US" dirty="0" smtClean="0"/>
              <a:t>site:&lt;</a:t>
            </a:r>
            <a:r>
              <a:rPr lang="en-US" dirty="0" err="1" smtClean="0"/>
              <a:t>webapp</a:t>
            </a:r>
            <a:r>
              <a:rPr lang="en-US" dirty="0" smtClean="0"/>
              <a:t>&gt; </a:t>
            </a:r>
            <a:r>
              <a:rPr lang="en-US" dirty="0" err="1" smtClean="0"/>
              <a:t>filetype:doc</a:t>
            </a:r>
            <a:r>
              <a:rPr lang="en-US" dirty="0" smtClean="0"/>
              <a:t> (try other file extensions too)</a:t>
            </a:r>
          </a:p>
          <a:p>
            <a:pPr lvl="3"/>
            <a:r>
              <a:rPr lang="en-US" dirty="0" smtClean="0"/>
              <a:t>Example: </a:t>
            </a:r>
            <a:r>
              <a:rPr lang="en-US" dirty="0" err="1" smtClean="0"/>
              <a:t>site:yahoo.com</a:t>
            </a:r>
            <a:r>
              <a:rPr lang="en-US" dirty="0" smtClean="0"/>
              <a:t> </a:t>
            </a:r>
            <a:r>
              <a:rPr lang="en-US" dirty="0" err="1" smtClean="0"/>
              <a:t>filetype:xls</a:t>
            </a:r>
            <a:endParaRPr lang="en-US" dirty="0" smtClean="0"/>
          </a:p>
          <a:p>
            <a:r>
              <a:rPr lang="en-US" dirty="0" err="1" smtClean="0"/>
              <a:t>Netcraft</a:t>
            </a:r>
            <a:r>
              <a:rPr lang="en-US" dirty="0" smtClean="0"/>
              <a:t> – </a:t>
            </a:r>
            <a:r>
              <a:rPr lang="en-US" dirty="0" smtClean="0">
                <a:hlinkClick r:id="rId2"/>
              </a:rPr>
              <a:t>http://www.netcraft.com/</a:t>
            </a:r>
            <a:endParaRPr lang="en-US" dirty="0" smtClean="0"/>
          </a:p>
          <a:p>
            <a:r>
              <a:rPr lang="en-US" dirty="0" err="1" smtClean="0"/>
              <a:t>Wayback</a:t>
            </a:r>
            <a:r>
              <a:rPr lang="en-US" dirty="0" smtClean="0"/>
              <a:t> </a:t>
            </a:r>
            <a:r>
              <a:rPr lang="en-US" dirty="0"/>
              <a:t>Machine – </a:t>
            </a:r>
            <a:r>
              <a:rPr lang="en-US" dirty="0" smtClean="0">
                <a:hlinkClick r:id="rId3"/>
              </a:rPr>
              <a:t>http://www.archive.org/</a:t>
            </a:r>
            <a:endParaRPr lang="en-US" dirty="0" smtClean="0"/>
          </a:p>
          <a:p>
            <a:pPr lvl="1"/>
            <a:endParaRPr lang="en-US" dirty="0" smtClean="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19</a:t>
            </a:fld>
            <a:endParaRPr lang="en-US" dirty="0"/>
          </a:p>
        </p:txBody>
      </p:sp>
    </p:spTree>
    <p:extLst>
      <p:ext uri="{BB962C8B-B14F-4D97-AF65-F5344CB8AC3E}">
        <p14:creationId xmlns:p14="http://schemas.microsoft.com/office/powerpoint/2010/main" val="10068970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152400"/>
            <a:ext cx="9144000" cy="1143000"/>
          </a:xfrm>
        </p:spPr>
        <p:txBody>
          <a:bodyPr/>
          <a:lstStyle/>
          <a:p>
            <a:r>
              <a:rPr lang="en-US" sz="3200" dirty="0">
                <a:latin typeface="Arial" charset="0"/>
                <a:ea typeface="ＭＳ Ｐゴシック" charset="0"/>
                <a:cs typeface="ＭＳ Ｐゴシック" charset="0"/>
              </a:rPr>
              <a:t>All materials </a:t>
            </a:r>
            <a:r>
              <a:rPr lang="en-US" sz="3200" dirty="0" smtClean="0">
                <a:latin typeface="Arial" charset="0"/>
                <a:ea typeface="ＭＳ Ｐゴシック" charset="0"/>
                <a:cs typeface="ＭＳ Ｐゴシック" charset="0"/>
              </a:rPr>
              <a:t>are </a:t>
            </a:r>
            <a:r>
              <a:rPr lang="en-US" sz="3200" dirty="0">
                <a:latin typeface="Arial" charset="0"/>
                <a:ea typeface="ＭＳ Ｐゴシック" charset="0"/>
                <a:cs typeface="ＭＳ Ｐゴシック" charset="0"/>
              </a:rPr>
              <a:t>licensed under a Creative Commons </a:t>
            </a:r>
            <a:r>
              <a:rPr lang="ja-JP" altLang="en-US"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Share Alike</a:t>
            </a:r>
            <a:r>
              <a:rPr lang="ja-JP" altLang="en-US"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 license.</a:t>
            </a:r>
            <a:endParaRPr lang="en-US" sz="3200" dirty="0">
              <a:latin typeface="Arial" charset="0"/>
              <a:ea typeface="ＭＳ Ｐゴシック" charset="0"/>
              <a:cs typeface="ＭＳ Ｐゴシック" charset="0"/>
            </a:endParaRPr>
          </a:p>
        </p:txBody>
      </p:sp>
      <p:sp>
        <p:nvSpPr>
          <p:cNvPr id="16386" name="Content Placeholder 2"/>
          <p:cNvSpPr>
            <a:spLocks noGrp="1"/>
          </p:cNvSpPr>
          <p:nvPr>
            <p:ph idx="1"/>
          </p:nvPr>
        </p:nvSpPr>
        <p:spPr>
          <a:xfrm>
            <a:off x="685800" y="1371600"/>
            <a:ext cx="7772400" cy="4114800"/>
          </a:xfrm>
        </p:spPr>
        <p:txBody>
          <a:bodyPr/>
          <a:lstStyle/>
          <a:p>
            <a:r>
              <a:rPr lang="en-US" sz="2400">
                <a:latin typeface="Arial" charset="0"/>
                <a:ea typeface="ＭＳ Ｐゴシック" charset="0"/>
                <a:cs typeface="ＭＳ Ｐゴシック" charset="0"/>
              </a:rPr>
              <a:t>http://creativecommons.org/licenses/by-sa/3.0/</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9463"/>
            <a:ext cx="63246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r>
              <a:rPr lang="en-US" dirty="0" smtClean="0"/>
              <a:t>Methodology</a:t>
            </a:r>
          </a:p>
        </p:txBody>
      </p:sp>
      <p:sp>
        <p:nvSpPr>
          <p:cNvPr id="5123" name="Content Placeholder 2"/>
          <p:cNvSpPr>
            <a:spLocks noGrp="1"/>
          </p:cNvSpPr>
          <p:nvPr>
            <p:ph idx="4294967295"/>
          </p:nvPr>
        </p:nvSpPr>
        <p:spPr/>
        <p:txBody>
          <a:bodyPr/>
          <a:lstStyle/>
          <a:p>
            <a:r>
              <a:rPr lang="en-US" dirty="0" smtClean="0">
                <a:solidFill>
                  <a:srgbClr val="B2B2B2"/>
                </a:solidFill>
              </a:rPr>
              <a:t>Phase 1 – Planning</a:t>
            </a:r>
          </a:p>
          <a:p>
            <a:r>
              <a:rPr lang="en-US" dirty="0" smtClean="0">
                <a:solidFill>
                  <a:srgbClr val="B2B2B2"/>
                </a:solidFill>
              </a:rPr>
              <a:t>Phase 2 – Information Collection</a:t>
            </a:r>
          </a:p>
          <a:p>
            <a:r>
              <a:rPr lang="en-US" dirty="0" smtClean="0"/>
              <a:t>Phase 3 – Enumeration</a:t>
            </a:r>
          </a:p>
          <a:p>
            <a:r>
              <a:rPr lang="en-US" dirty="0">
                <a:solidFill>
                  <a:srgbClr val="B2B2B2"/>
                </a:solidFill>
              </a:rPr>
              <a:t>Phase 4 – Testing and Evaluation</a:t>
            </a:r>
          </a:p>
          <a:p>
            <a:r>
              <a:rPr lang="en-US" dirty="0" smtClean="0">
                <a:solidFill>
                  <a:srgbClr val="B2B2B2"/>
                </a:solidFill>
              </a:rPr>
              <a:t>Phase 5 – Reporting </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that you have your hands on the application, </a:t>
            </a:r>
            <a:r>
              <a:rPr lang="en-US" dirty="0"/>
              <a:t>you *really* get to see what's what</a:t>
            </a:r>
          </a:p>
          <a:p>
            <a:r>
              <a:rPr lang="en-US" dirty="0"/>
              <a:t>Discover application functionality</a:t>
            </a:r>
          </a:p>
          <a:p>
            <a:pPr lvl="1"/>
            <a:r>
              <a:rPr lang="en-US" dirty="0" smtClean="0"/>
              <a:t>Identify channels for user input</a:t>
            </a:r>
          </a:p>
          <a:p>
            <a:pPr lvl="1"/>
            <a:r>
              <a:rPr lang="en-US" dirty="0" smtClean="0"/>
              <a:t>Identify implemented security controls</a:t>
            </a:r>
          </a:p>
          <a:p>
            <a:pPr lvl="1"/>
            <a:r>
              <a:rPr lang="en-US" dirty="0" smtClean="0"/>
              <a:t>Determine where critical data resides</a:t>
            </a:r>
          </a:p>
          <a:p>
            <a:pPr lvl="1"/>
            <a:r>
              <a:rPr lang="en-US" dirty="0" smtClean="0"/>
              <a:t>“Reality</a:t>
            </a:r>
            <a:r>
              <a:rPr lang="en-US" dirty="0"/>
              <a:t>" doesn't </a:t>
            </a:r>
            <a:r>
              <a:rPr lang="en-US" dirty="0" smtClean="0"/>
              <a:t>always </a:t>
            </a:r>
            <a:r>
              <a:rPr lang="en-US" dirty="0"/>
              <a:t>match the </a:t>
            </a:r>
            <a:r>
              <a:rPr lang="en-US" dirty="0" smtClean="0"/>
              <a:t>documentation</a:t>
            </a:r>
          </a:p>
          <a:p>
            <a:pPr lvl="1"/>
            <a:r>
              <a:rPr lang="en-US" dirty="0" smtClean="0"/>
              <a:t>Lack of or incomplete documentation</a:t>
            </a:r>
          </a:p>
        </p:txBody>
      </p:sp>
      <p:sp>
        <p:nvSpPr>
          <p:cNvPr id="3" name="Title 2"/>
          <p:cNvSpPr>
            <a:spLocks noGrp="1"/>
          </p:cNvSpPr>
          <p:nvPr>
            <p:ph type="title"/>
          </p:nvPr>
        </p:nvSpPr>
        <p:spPr/>
        <p:txBody>
          <a:bodyPr/>
          <a:lstStyle/>
          <a:p>
            <a:r>
              <a:rPr lang="en-US" dirty="0" smtClean="0"/>
              <a:t>Application Mapping</a:t>
            </a:r>
            <a:endParaRPr lang="en-US" dirty="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21</a:t>
            </a:fld>
            <a:endParaRPr lang="en-US" dirty="0"/>
          </a:p>
        </p:txBody>
      </p:sp>
    </p:spTree>
    <p:extLst>
      <p:ext uri="{BB962C8B-B14F-4D97-AF65-F5344CB8AC3E}">
        <p14:creationId xmlns:p14="http://schemas.microsoft.com/office/powerpoint/2010/main" val="1867427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r>
              <a:rPr lang="en-US" dirty="0" smtClean="0"/>
              <a:t>Methodology</a:t>
            </a:r>
          </a:p>
        </p:txBody>
      </p:sp>
      <p:sp>
        <p:nvSpPr>
          <p:cNvPr id="5123" name="Content Placeholder 2"/>
          <p:cNvSpPr>
            <a:spLocks noGrp="1"/>
          </p:cNvSpPr>
          <p:nvPr>
            <p:ph idx="4294967295"/>
          </p:nvPr>
        </p:nvSpPr>
        <p:spPr/>
        <p:txBody>
          <a:bodyPr/>
          <a:lstStyle/>
          <a:p>
            <a:r>
              <a:rPr lang="en-US" dirty="0" smtClean="0">
                <a:solidFill>
                  <a:srgbClr val="B2B2B2"/>
                </a:solidFill>
              </a:rPr>
              <a:t>Phase 1 – Planning</a:t>
            </a:r>
          </a:p>
          <a:p>
            <a:r>
              <a:rPr lang="en-US" dirty="0" smtClean="0">
                <a:solidFill>
                  <a:srgbClr val="B2B2B2"/>
                </a:solidFill>
              </a:rPr>
              <a:t>Phase 2 – Information Collection</a:t>
            </a:r>
          </a:p>
          <a:p>
            <a:r>
              <a:rPr lang="en-US" dirty="0">
                <a:solidFill>
                  <a:srgbClr val="B2B2B2"/>
                </a:solidFill>
              </a:rPr>
              <a:t>Phase 3 – Enumeration</a:t>
            </a:r>
          </a:p>
          <a:p>
            <a:r>
              <a:rPr lang="en-US" dirty="0" smtClean="0"/>
              <a:t>Phase 4 – Testing and Evaluation</a:t>
            </a:r>
          </a:p>
          <a:p>
            <a:r>
              <a:rPr lang="en-US" dirty="0" smtClean="0">
                <a:solidFill>
                  <a:srgbClr val="B2B2B2"/>
                </a:solidFill>
              </a:rPr>
              <a:t>Phase 5 – Reporting </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22</a:t>
            </a:fld>
            <a:endParaRPr lang="en-US" dirty="0"/>
          </a:p>
        </p:txBody>
      </p:sp>
    </p:spTree>
    <p:extLst>
      <p:ext uri="{BB962C8B-B14F-4D97-AF65-F5344CB8AC3E}">
        <p14:creationId xmlns:p14="http://schemas.microsoft.com/office/powerpoint/2010/main" val="31377155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Information Exposures – Hidden Functionality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600200" y="1295400"/>
            <a:ext cx="5715000" cy="4908718"/>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p:spPr>
      </p:pic>
      <p:sp>
        <p:nvSpPr>
          <p:cNvPr id="5"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23</a:t>
            </a:fld>
            <a:endParaRPr lang="en-US" dirty="0"/>
          </a:p>
        </p:txBody>
      </p:sp>
    </p:spTree>
    <p:extLst>
      <p:ext uri="{BB962C8B-B14F-4D97-AF65-F5344CB8AC3E}">
        <p14:creationId xmlns:p14="http://schemas.microsoft.com/office/powerpoint/2010/main" val="36728101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Web applications that accept file uploads may </a:t>
            </a:r>
            <a:br>
              <a:rPr lang="en-US" dirty="0"/>
            </a:br>
            <a:r>
              <a:rPr lang="en-US" dirty="0"/>
              <a:t>present Trojan </a:t>
            </a:r>
            <a:r>
              <a:rPr lang="en-US" dirty="0" smtClean="0"/>
              <a:t>or directory traversal vulnerabilities</a:t>
            </a:r>
            <a:endParaRPr lang="en-US" dirty="0"/>
          </a:p>
          <a:p>
            <a:pPr lvl="1"/>
            <a:r>
              <a:rPr lang="en-US" dirty="0"/>
              <a:t>Type of file should be restricted to only those required</a:t>
            </a:r>
          </a:p>
          <a:p>
            <a:pPr lvl="1"/>
            <a:r>
              <a:rPr lang="en-US" dirty="0"/>
              <a:t>Text is the only safe file type left</a:t>
            </a:r>
          </a:p>
          <a:p>
            <a:endParaRPr lang="en-US" dirty="0"/>
          </a:p>
        </p:txBody>
      </p:sp>
      <p:sp>
        <p:nvSpPr>
          <p:cNvPr id="3" name="Title 2"/>
          <p:cNvSpPr>
            <a:spLocks noGrp="1"/>
          </p:cNvSpPr>
          <p:nvPr>
            <p:ph type="title"/>
          </p:nvPr>
        </p:nvSpPr>
        <p:spPr/>
        <p:txBody>
          <a:bodyPr/>
          <a:lstStyle/>
          <a:p>
            <a:r>
              <a:rPr lang="en-US" altLang="en-US" dirty="0"/>
              <a:t>Malicious File Uploads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876800" y="3200400"/>
            <a:ext cx="2286000" cy="27639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24</a:t>
            </a:fld>
            <a:endParaRPr lang="en-US" dirty="0"/>
          </a:p>
        </p:txBody>
      </p:sp>
    </p:spTree>
    <p:extLst>
      <p:ext uri="{BB962C8B-B14F-4D97-AF65-F5344CB8AC3E}">
        <p14:creationId xmlns:p14="http://schemas.microsoft.com/office/powerpoint/2010/main" val="20568397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Account Lockout</a:t>
            </a:r>
          </a:p>
          <a:p>
            <a:pPr lvl="1"/>
            <a:r>
              <a:rPr lang="en-US" dirty="0"/>
              <a:t>Number of failed attempts</a:t>
            </a:r>
          </a:p>
          <a:p>
            <a:pPr lvl="1"/>
            <a:r>
              <a:rPr lang="en-US" dirty="0" smtClean="0"/>
              <a:t>Length of lockout</a:t>
            </a:r>
          </a:p>
          <a:p>
            <a:pPr lvl="1"/>
            <a:r>
              <a:rPr lang="en-US" dirty="0" smtClean="0"/>
              <a:t>Client-side processing</a:t>
            </a:r>
          </a:p>
          <a:p>
            <a:pPr lvl="1"/>
            <a:r>
              <a:rPr lang="en-US" dirty="0" smtClean="0"/>
              <a:t>Automatic </a:t>
            </a:r>
            <a:r>
              <a:rPr lang="en-US" dirty="0"/>
              <a:t>lockout for unused </a:t>
            </a:r>
            <a:r>
              <a:rPr lang="en-US" dirty="0" smtClean="0"/>
              <a:t>account</a:t>
            </a:r>
          </a:p>
          <a:p>
            <a:endParaRPr lang="en-US" strike="sngStrike" dirty="0" smtClean="0">
              <a:solidFill>
                <a:srgbClr val="FF0000"/>
              </a:solidFill>
            </a:endParaRPr>
          </a:p>
          <a:p>
            <a:r>
              <a:rPr lang="en-US" dirty="0" smtClean="0">
                <a:solidFill>
                  <a:srgbClr val="000000"/>
                </a:solidFill>
              </a:rPr>
              <a:t>Termination </a:t>
            </a:r>
            <a:r>
              <a:rPr lang="en-US" dirty="0">
                <a:solidFill>
                  <a:srgbClr val="000000"/>
                </a:solidFill>
              </a:rPr>
              <a:t>of session due to </a:t>
            </a:r>
            <a:r>
              <a:rPr lang="en-US" dirty="0" smtClean="0">
                <a:solidFill>
                  <a:srgbClr val="000000"/>
                </a:solidFill>
              </a:rPr>
              <a:t>inactivity or logout</a:t>
            </a:r>
            <a:endParaRPr lang="en-US" dirty="0">
              <a:solidFill>
                <a:srgbClr val="000000"/>
              </a:solidFill>
            </a:endParaRPr>
          </a:p>
        </p:txBody>
      </p:sp>
      <p:sp>
        <p:nvSpPr>
          <p:cNvPr id="3" name="Title 2"/>
          <p:cNvSpPr>
            <a:spLocks noGrp="1"/>
          </p:cNvSpPr>
          <p:nvPr>
            <p:ph type="title"/>
          </p:nvPr>
        </p:nvSpPr>
        <p:spPr/>
        <p:txBody>
          <a:bodyPr/>
          <a:lstStyle/>
          <a:p>
            <a:r>
              <a:rPr lang="en-US" altLang="en-US" dirty="0"/>
              <a:t>Account </a:t>
            </a:r>
            <a:r>
              <a:rPr lang="en-US" altLang="en-US" dirty="0" smtClean="0"/>
              <a:t>Lockout and </a:t>
            </a:r>
            <a:r>
              <a:rPr lang="en-US" altLang="en-US" dirty="0"/>
              <a:t>Session Inactivity</a:t>
            </a:r>
            <a:endParaRPr lang="en-US" dirty="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25</a:t>
            </a:fld>
            <a:endParaRPr lang="en-US" dirty="0"/>
          </a:p>
        </p:txBody>
      </p:sp>
    </p:spTree>
    <p:extLst>
      <p:ext uri="{BB962C8B-B14F-4D97-AF65-F5344CB8AC3E}">
        <p14:creationId xmlns:p14="http://schemas.microsoft.com/office/powerpoint/2010/main" val="37557412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Errors </a:t>
            </a:r>
            <a:r>
              <a:rPr lang="en-US" dirty="0"/>
              <a:t>can reveal application weaknesses</a:t>
            </a:r>
          </a:p>
        </p:txBody>
      </p:sp>
      <p:sp>
        <p:nvSpPr>
          <p:cNvPr id="3" name="Title 2"/>
          <p:cNvSpPr>
            <a:spLocks noGrp="1"/>
          </p:cNvSpPr>
          <p:nvPr>
            <p:ph type="title"/>
          </p:nvPr>
        </p:nvSpPr>
        <p:spPr/>
        <p:txBody>
          <a:bodyPr/>
          <a:lstStyle/>
          <a:p>
            <a:r>
              <a:rPr lang="en-US" altLang="en-US" dirty="0"/>
              <a:t>Force Errors in the Application</a:t>
            </a:r>
            <a:endParaRPr lang="en-US" dirty="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26</a:t>
            </a:fld>
            <a:endParaRPr lang="en-US" dirty="0"/>
          </a:p>
        </p:txBody>
      </p:sp>
      <p:pic>
        <p:nvPicPr>
          <p:cNvPr id="5" name="Picture 4" descr="dd00809_[1]"/>
          <p:cNvPicPr>
            <a:picLocks noChangeAspect="1" noChangeArrowheads="1"/>
          </p:cNvPicPr>
          <p:nvPr/>
        </p:nvPicPr>
        <p:blipFill>
          <a:blip r:embed="rId3"/>
          <a:srcRect/>
          <a:stretch>
            <a:fillRect/>
          </a:stretch>
        </p:blipFill>
        <p:spPr bwMode="auto">
          <a:xfrm>
            <a:off x="1143000" y="2362200"/>
            <a:ext cx="1768243" cy="1809518"/>
          </a:xfrm>
          <a:prstGeom prst="rect">
            <a:avLst/>
          </a:prstGeom>
          <a:ln>
            <a:noFill/>
          </a:ln>
          <a:effectLst>
            <a:outerShdw blurRad="292100" dist="139700" dir="2700000" algn="tl" rotWithShape="0">
              <a:srgbClr val="333333">
                <a:alpha val="65000"/>
              </a:srgbClr>
            </a:outerShdw>
          </a:effectLst>
        </p:spPr>
      </p:pic>
      <p:grpSp>
        <p:nvGrpSpPr>
          <p:cNvPr id="6" name="Group 18"/>
          <p:cNvGrpSpPr>
            <a:grpSpLocks/>
          </p:cNvGrpSpPr>
          <p:nvPr/>
        </p:nvGrpSpPr>
        <p:grpSpPr bwMode="auto">
          <a:xfrm>
            <a:off x="4114800" y="3352800"/>
            <a:ext cx="3838575" cy="2438400"/>
            <a:chOff x="4010025" y="3581400"/>
            <a:chExt cx="4067175" cy="2590800"/>
          </a:xfrm>
        </p:grpSpPr>
        <p:pic>
          <p:nvPicPr>
            <p:cNvPr id="7" name="Content Placeholder 4" descr="blurred_verbose_sql_err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0025" y="3581400"/>
              <a:ext cx="3757679" cy="2590800"/>
            </a:xfrm>
            <a:prstGeom prst="rect">
              <a:avLst/>
            </a:prstGeom>
            <a:noFill/>
            <a:ln>
              <a:noFill/>
            </a:ln>
            <a:effectLst>
              <a:outerShdw blurRad="635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143721" y="4299942"/>
              <a:ext cx="1419643" cy="340717"/>
            </a:xfrm>
            <a:prstGeom prst="rect">
              <a:avLst/>
            </a:prstGeom>
            <a:no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p:cNvCxnSpPr/>
            <p:nvPr/>
          </p:nvCxnSpPr>
          <p:spPr>
            <a:xfrm rot="5400000" flipH="1" flipV="1">
              <a:off x="4285870" y="5002308"/>
              <a:ext cx="1219498" cy="4962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522011" y="4425450"/>
              <a:ext cx="747217" cy="4962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6563363" y="4640659"/>
              <a:ext cx="1486924" cy="121949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7519" y="5047159"/>
              <a:ext cx="3429681" cy="829866"/>
            </a:xfrm>
            <a:prstGeom prst="rect">
              <a:avLst/>
            </a:prstGeom>
            <a:noFill/>
            <a:ln w="9525">
              <a:solidFill>
                <a:schemeClr val="accent1"/>
              </a:solidFill>
              <a:prstDash val="sysDash"/>
              <a:miter lim="800000"/>
              <a:headEnd/>
              <a:tailEnd/>
            </a:ln>
            <a:effectLst>
              <a:outerShdw blurRad="635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rot="10800000">
              <a:off x="6563363" y="4299942"/>
              <a:ext cx="1486924" cy="74721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35407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Authentication Issues</a:t>
            </a:r>
            <a:endParaRPr lang="en-US" dirty="0" smtClean="0"/>
          </a:p>
        </p:txBody>
      </p:sp>
      <p:sp>
        <p:nvSpPr>
          <p:cNvPr id="6147" name="Rectangle 3"/>
          <p:cNvSpPr>
            <a:spLocks noGrp="1" noChangeArrowheads="1"/>
          </p:cNvSpPr>
          <p:nvPr>
            <p:ph type="body" idx="1"/>
          </p:nvPr>
        </p:nvSpPr>
        <p:spPr/>
        <p:txBody>
          <a:bodyPr/>
          <a:lstStyle/>
          <a:p>
            <a:r>
              <a:rPr lang="en-US" dirty="0" smtClean="0"/>
              <a:t>Length</a:t>
            </a:r>
          </a:p>
          <a:p>
            <a:r>
              <a:rPr lang="en-US" dirty="0" smtClean="0"/>
              <a:t>Complexity</a:t>
            </a:r>
          </a:p>
          <a:p>
            <a:pPr lvl="1"/>
            <a:r>
              <a:rPr lang="en-US" dirty="0" smtClean="0"/>
              <a:t>Dictionary words</a:t>
            </a:r>
          </a:p>
          <a:p>
            <a:r>
              <a:rPr lang="en-US" dirty="0" smtClean="0"/>
              <a:t>History</a:t>
            </a:r>
          </a:p>
          <a:p>
            <a:r>
              <a:rPr lang="en-US" dirty="0" smtClean="0"/>
              <a:t>Aging</a:t>
            </a:r>
          </a:p>
          <a:p>
            <a:pPr lvl="1"/>
            <a:r>
              <a:rPr lang="en-US" dirty="0" smtClean="0"/>
              <a:t>Minimum days</a:t>
            </a:r>
          </a:p>
          <a:p>
            <a:pPr lvl="1"/>
            <a:r>
              <a:rPr lang="en-US" dirty="0" smtClean="0"/>
              <a:t>Maximum days</a:t>
            </a:r>
          </a:p>
          <a:p>
            <a:r>
              <a:rPr lang="en-US" dirty="0" smtClean="0"/>
              <a:t>Error messages</a:t>
            </a:r>
          </a:p>
          <a:p>
            <a:r>
              <a:rPr lang="en-US" dirty="0" smtClean="0"/>
              <a:t>Client-side processing</a:t>
            </a:r>
          </a:p>
          <a:p>
            <a:r>
              <a:rPr lang="en-US" dirty="0"/>
              <a:t>H</a:t>
            </a:r>
            <a:r>
              <a:rPr lang="en-US" dirty="0" smtClean="0"/>
              <a:t>ard-coded passwords</a:t>
            </a:r>
          </a:p>
        </p:txBody>
      </p:sp>
      <p:pic>
        <p:nvPicPr>
          <p:cNvPr id="63492" name="Picture 4"/>
          <p:cNvPicPr>
            <a:picLocks noChangeAspect="1" noChangeArrowheads="1"/>
          </p:cNvPicPr>
          <p:nvPr/>
        </p:nvPicPr>
        <p:blipFill>
          <a:blip r:embed="rId3" cstate="print"/>
          <a:srcRect/>
          <a:stretch>
            <a:fillRect/>
          </a:stretch>
        </p:blipFill>
        <p:spPr bwMode="auto">
          <a:xfrm>
            <a:off x="4648200" y="2743200"/>
            <a:ext cx="3657600" cy="2609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27</a:t>
            </a:fld>
            <a:endParaRPr lang="en-US" dirty="0"/>
          </a:p>
        </p:txBody>
      </p:sp>
    </p:spTree>
    <p:extLst>
      <p:ext uri="{BB962C8B-B14F-4D97-AF65-F5344CB8AC3E}">
        <p14:creationId xmlns:p14="http://schemas.microsoft.com/office/powerpoint/2010/main" val="28259453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Attempt to substitute parameters that are passed from the client to the server when a password change is made</a:t>
            </a:r>
          </a:p>
          <a:p>
            <a:r>
              <a:rPr lang="en-US" dirty="0"/>
              <a:t>Attempt to reset passwords by guessing answers to easy “security” questions</a:t>
            </a:r>
          </a:p>
          <a:p>
            <a:r>
              <a:rPr lang="en-US" dirty="0"/>
              <a:t>Account </a:t>
            </a:r>
            <a:r>
              <a:rPr lang="en-US" dirty="0" smtClean="0"/>
              <a:t>enumeration</a:t>
            </a:r>
            <a:endParaRPr lang="en-US" dirty="0"/>
          </a:p>
          <a:p>
            <a:pPr lvl="2"/>
            <a:r>
              <a:rPr lang="en-US" dirty="0"/>
              <a:t>Published technique</a:t>
            </a:r>
          </a:p>
          <a:p>
            <a:pPr lvl="2"/>
            <a:r>
              <a:rPr lang="en-US" dirty="0"/>
              <a:t>Login error messages</a:t>
            </a:r>
          </a:p>
          <a:p>
            <a:pPr lvl="2"/>
            <a:r>
              <a:rPr lang="en-US" dirty="0"/>
              <a:t>Brute force</a:t>
            </a:r>
          </a:p>
          <a:p>
            <a:endParaRPr lang="en-US" dirty="0"/>
          </a:p>
        </p:txBody>
      </p:sp>
      <p:sp>
        <p:nvSpPr>
          <p:cNvPr id="3" name="Title 2"/>
          <p:cNvSpPr>
            <a:spLocks noGrp="1"/>
          </p:cNvSpPr>
          <p:nvPr>
            <p:ph type="title"/>
          </p:nvPr>
        </p:nvSpPr>
        <p:spPr/>
        <p:txBody>
          <a:bodyPr/>
          <a:lstStyle/>
          <a:p>
            <a:r>
              <a:rPr lang="en-US" altLang="en-US" dirty="0"/>
              <a:t>Change User Passwords</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5029200" y="4114800"/>
            <a:ext cx="1948940" cy="1390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28</a:t>
            </a:fld>
            <a:endParaRPr lang="en-US" dirty="0"/>
          </a:p>
        </p:txBody>
      </p:sp>
    </p:spTree>
    <p:extLst>
      <p:ext uri="{BB962C8B-B14F-4D97-AF65-F5344CB8AC3E}">
        <p14:creationId xmlns:p14="http://schemas.microsoft.com/office/powerpoint/2010/main" val="7579444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chain of trust</a:t>
            </a:r>
          </a:p>
          <a:p>
            <a:endParaRPr lang="en-US" dirty="0"/>
          </a:p>
          <a:p>
            <a:r>
              <a:rPr lang="en-US" dirty="0" smtClean="0"/>
              <a:t>HTTP </a:t>
            </a:r>
            <a:r>
              <a:rPr lang="en-US" dirty="0"/>
              <a:t>is a stateless protocol, therefore Web servers respond to client requests without coupling them together</a:t>
            </a:r>
          </a:p>
          <a:p>
            <a:endParaRPr lang="en-US" dirty="0" smtClean="0"/>
          </a:p>
          <a:p>
            <a:r>
              <a:rPr lang="en-US" dirty="0" smtClean="0"/>
              <a:t>Valid </a:t>
            </a:r>
            <a:r>
              <a:rPr lang="en-US" dirty="0"/>
              <a:t>Session token exposure may permit a malicious user to take over the session</a:t>
            </a:r>
          </a:p>
          <a:p>
            <a:pPr>
              <a:buNone/>
            </a:pPr>
            <a:endParaRPr lang="en-US" dirty="0"/>
          </a:p>
          <a:p>
            <a:r>
              <a:rPr lang="en-US" dirty="0" smtClean="0"/>
              <a:t>Session Exercise</a:t>
            </a:r>
            <a:endParaRPr lang="en-US" dirty="0"/>
          </a:p>
          <a:p>
            <a:endParaRPr lang="en-US" dirty="0"/>
          </a:p>
        </p:txBody>
      </p:sp>
      <p:sp>
        <p:nvSpPr>
          <p:cNvPr id="3" name="Title 2"/>
          <p:cNvSpPr>
            <a:spLocks noGrp="1"/>
          </p:cNvSpPr>
          <p:nvPr>
            <p:ph type="title"/>
          </p:nvPr>
        </p:nvSpPr>
        <p:spPr/>
        <p:txBody>
          <a:bodyPr/>
          <a:lstStyle/>
          <a:p>
            <a:r>
              <a:rPr lang="en-US" altLang="en-US" dirty="0"/>
              <a:t>Session </a:t>
            </a:r>
            <a:r>
              <a:rPr lang="en-US" altLang="en-US" dirty="0" smtClean="0"/>
              <a:t>State</a:t>
            </a:r>
            <a:endParaRPr lang="en-US" dirty="0"/>
          </a:p>
        </p:txBody>
      </p:sp>
      <p:pic>
        <p:nvPicPr>
          <p:cNvPr id="4" name="Picture 4" descr="j0371374[1]"/>
          <p:cNvPicPr>
            <a:picLocks noChangeAspect="1" noChangeArrowheads="1"/>
          </p:cNvPicPr>
          <p:nvPr/>
        </p:nvPicPr>
        <p:blipFill>
          <a:blip r:embed="rId3" cstate="print"/>
          <a:srcRect/>
          <a:stretch>
            <a:fillRect/>
          </a:stretch>
        </p:blipFill>
        <p:spPr bwMode="auto">
          <a:xfrm>
            <a:off x="4572000" y="4267200"/>
            <a:ext cx="2483181" cy="914400"/>
          </a:xfrm>
          <a:prstGeom prst="rect">
            <a:avLst/>
          </a:prstGeom>
          <a:noFill/>
          <a:ln w="9525">
            <a:noFill/>
            <a:miter lim="800000"/>
            <a:headEnd/>
            <a:tailEnd/>
          </a:ln>
        </p:spPr>
      </p:pic>
      <p:sp>
        <p:nvSpPr>
          <p:cNvPr id="5"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29</a:t>
            </a:fld>
            <a:endParaRPr lang="en-US" dirty="0"/>
          </a:p>
        </p:txBody>
      </p:sp>
    </p:spTree>
    <p:extLst>
      <p:ext uri="{BB962C8B-B14F-4D97-AF65-F5344CB8AC3E}">
        <p14:creationId xmlns:p14="http://schemas.microsoft.com/office/powerpoint/2010/main" val="3256461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Agenda</a:t>
            </a:r>
          </a:p>
        </p:txBody>
      </p:sp>
      <p:sp>
        <p:nvSpPr>
          <p:cNvPr id="4099" name="Rectangle 3"/>
          <p:cNvSpPr>
            <a:spLocks noGrp="1" noChangeArrowheads="1"/>
          </p:cNvSpPr>
          <p:nvPr>
            <p:ph type="body" idx="1"/>
          </p:nvPr>
        </p:nvSpPr>
        <p:spPr/>
        <p:txBody>
          <a:bodyPr/>
          <a:lstStyle/>
          <a:p>
            <a:r>
              <a:rPr lang="en-US" altLang="en-US" dirty="0" smtClean="0"/>
              <a:t>Introduction</a:t>
            </a:r>
          </a:p>
          <a:p>
            <a:r>
              <a:rPr lang="en-US" altLang="en-US" dirty="0" smtClean="0"/>
              <a:t>Application – what is it? Why do we care?</a:t>
            </a:r>
          </a:p>
          <a:p>
            <a:r>
              <a:rPr lang="en-US" altLang="en-US" dirty="0" smtClean="0"/>
              <a:t>Assessment preparations</a:t>
            </a:r>
            <a:endParaRPr lang="en-US" altLang="en-US" dirty="0"/>
          </a:p>
          <a:p>
            <a:r>
              <a:rPr lang="en-US" altLang="en-US" dirty="0"/>
              <a:t>A</a:t>
            </a:r>
            <a:r>
              <a:rPr lang="en-US" altLang="en-US" dirty="0" smtClean="0"/>
              <a:t>pplication </a:t>
            </a:r>
            <a:r>
              <a:rPr lang="en-US" altLang="en-US" dirty="0"/>
              <a:t>assessment tools</a:t>
            </a:r>
          </a:p>
          <a:p>
            <a:r>
              <a:rPr lang="en-US" altLang="en-US" dirty="0" smtClean="0"/>
              <a:t>Application Vulnerabilities</a:t>
            </a:r>
            <a:endParaRPr lang="en-US" altLang="en-US" dirty="0"/>
          </a:p>
          <a:p>
            <a:r>
              <a:rPr lang="en-US" altLang="en-US" dirty="0" smtClean="0"/>
              <a:t>Lab</a:t>
            </a:r>
            <a:r>
              <a:rPr lang="en-US" altLang="en-US" dirty="0"/>
              <a:t>: Spider and scan a Web application</a:t>
            </a:r>
          </a:p>
          <a:p>
            <a:endParaRPr lang="en-US" altLang="en-US" dirty="0"/>
          </a:p>
          <a:p>
            <a:pPr marL="0" indent="0">
              <a:buNone/>
            </a:pPr>
            <a:endParaRPr lang="en-US" altLang="en-US" dirty="0"/>
          </a:p>
          <a:p>
            <a:endParaRPr lang="en-US" altLang="en-US" dirty="0"/>
          </a:p>
          <a:p>
            <a:endParaRPr lang="en-US" altLang="en-US" dirty="0" smtClean="0"/>
          </a:p>
          <a:p>
            <a:endParaRPr lang="en-US" altLang="en-US" dirty="0" smtClean="0"/>
          </a:p>
          <a:p>
            <a:endParaRPr lang="en-US" altLang="en-US" dirty="0" smtClean="0"/>
          </a:p>
          <a:p>
            <a:endParaRPr lang="en-US" dirty="0" smtClean="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smtClean="0"/>
              <a:t>Protecting data in transit</a:t>
            </a:r>
          </a:p>
          <a:p>
            <a:pPr lvl="1"/>
            <a:r>
              <a:rPr lang="en-US" altLang="en-US" dirty="0" smtClean="0"/>
              <a:t>Application data</a:t>
            </a:r>
          </a:p>
          <a:p>
            <a:pPr lvl="1"/>
            <a:r>
              <a:rPr lang="en-US" altLang="en-US" dirty="0" smtClean="0"/>
              <a:t>Session tokens</a:t>
            </a:r>
            <a:endParaRPr lang="en-US" altLang="en-US" dirty="0"/>
          </a:p>
          <a:p>
            <a:endParaRPr lang="en-US" dirty="0"/>
          </a:p>
        </p:txBody>
      </p:sp>
      <p:sp>
        <p:nvSpPr>
          <p:cNvPr id="3" name="Title 2"/>
          <p:cNvSpPr>
            <a:spLocks noGrp="1"/>
          </p:cNvSpPr>
          <p:nvPr>
            <p:ph type="title"/>
          </p:nvPr>
        </p:nvSpPr>
        <p:spPr/>
        <p:txBody>
          <a:bodyPr/>
          <a:lstStyle/>
          <a:p>
            <a:r>
              <a:rPr lang="en-US" altLang="en-US" dirty="0" smtClean="0"/>
              <a:t>Data Transmission Confidentiality</a:t>
            </a:r>
            <a:endParaRPr lang="en-US" dirty="0">
              <a:solidFill>
                <a:srgbClr val="FF0000"/>
              </a:solidFill>
            </a:endParaRP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30</a:t>
            </a:fld>
            <a:endParaRPr lang="en-US" dirty="0"/>
          </a:p>
        </p:txBody>
      </p:sp>
      <p:pic>
        <p:nvPicPr>
          <p:cNvPr id="5" name="Picture 4"/>
          <p:cNvPicPr>
            <a:picLocks noChangeAspect="1"/>
          </p:cNvPicPr>
          <p:nvPr/>
        </p:nvPicPr>
        <p:blipFill>
          <a:blip r:embed="rId2"/>
          <a:stretch>
            <a:fillRect/>
          </a:stretch>
        </p:blipFill>
        <p:spPr>
          <a:xfrm>
            <a:off x="2971800" y="3276600"/>
            <a:ext cx="3251200" cy="2501900"/>
          </a:xfrm>
          <a:prstGeom prst="rect">
            <a:avLst/>
          </a:prstGeom>
        </p:spPr>
      </p:pic>
    </p:spTree>
    <p:extLst>
      <p:ext uri="{BB962C8B-B14F-4D97-AF65-F5344CB8AC3E}">
        <p14:creationId xmlns:p14="http://schemas.microsoft.com/office/powerpoint/2010/main" val="40819856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Validate Business Logic</a:t>
            </a:r>
          </a:p>
          <a:p>
            <a:r>
              <a:rPr lang="en-US" dirty="0" smtClean="0"/>
              <a:t>Hardest risk to detect…application walk-through helps</a:t>
            </a:r>
          </a:p>
          <a:p>
            <a:r>
              <a:rPr lang="en-US" dirty="0" smtClean="0"/>
              <a:t>Cannot be detected by vulnerability scanners</a:t>
            </a:r>
          </a:p>
          <a:p>
            <a:r>
              <a:rPr lang="en-US" dirty="0" smtClean="0"/>
              <a:t>Assumptions by developers…requires creative thinking</a:t>
            </a:r>
          </a:p>
          <a:p>
            <a:pPr lvl="1"/>
            <a:r>
              <a:rPr lang="en-US" dirty="0" smtClean="0"/>
              <a:t>Parameter manipulation </a:t>
            </a:r>
          </a:p>
          <a:p>
            <a:pPr lvl="1"/>
            <a:r>
              <a:rPr lang="en-US" dirty="0" smtClean="0"/>
              <a:t>Perform steps 1, 2, 3 in order, what happens if step 2 is skipped</a:t>
            </a:r>
          </a:p>
          <a:p>
            <a:pPr lvl="1"/>
            <a:r>
              <a:rPr lang="en-US" dirty="0" smtClean="0"/>
              <a:t>Level</a:t>
            </a:r>
            <a:r>
              <a:rPr lang="en-US" dirty="0"/>
              <a:t>=1, role=user, </a:t>
            </a:r>
            <a:r>
              <a:rPr lang="en-US" dirty="0" err="1" smtClean="0"/>
              <a:t>etc</a:t>
            </a:r>
            <a:endParaRPr lang="en-US" dirty="0" smtClean="0"/>
          </a:p>
          <a:p>
            <a:pPr lvl="1"/>
            <a:r>
              <a:rPr lang="en-US" dirty="0"/>
              <a:t>http://&lt;</a:t>
            </a:r>
            <a:r>
              <a:rPr lang="en-US" dirty="0" err="1"/>
              <a:t>testurl</a:t>
            </a:r>
            <a:r>
              <a:rPr lang="en-US" dirty="0"/>
              <a:t>&gt;/admin</a:t>
            </a:r>
            <a:r>
              <a:rPr lang="en-US" dirty="0" smtClean="0"/>
              <a:t>/ or </a:t>
            </a:r>
            <a:r>
              <a:rPr lang="en-US" dirty="0"/>
              <a:t>http://&lt;</a:t>
            </a:r>
            <a:r>
              <a:rPr lang="en-US" dirty="0" err="1"/>
              <a:t>testurl</a:t>
            </a:r>
            <a:r>
              <a:rPr lang="en-US" dirty="0"/>
              <a:t>&gt;</a:t>
            </a:r>
            <a:r>
              <a:rPr lang="en-US" dirty="0" smtClean="0"/>
              <a:t>/</a:t>
            </a:r>
            <a:r>
              <a:rPr lang="en-US" dirty="0" err="1" smtClean="0"/>
              <a:t>pwdchange</a:t>
            </a:r>
            <a:r>
              <a:rPr lang="en-US" dirty="0" smtClean="0"/>
              <a:t>/ </a:t>
            </a:r>
          </a:p>
          <a:p>
            <a:r>
              <a:rPr lang="en-US" dirty="0" smtClean="0"/>
              <a:t>Impact examples</a:t>
            </a:r>
          </a:p>
          <a:p>
            <a:pPr lvl="1"/>
            <a:r>
              <a:rPr lang="en-US" dirty="0" smtClean="0"/>
              <a:t>Horizontal and vertical role escalation </a:t>
            </a:r>
          </a:p>
          <a:p>
            <a:pPr lvl="1"/>
            <a:r>
              <a:rPr lang="en-US" dirty="0" smtClean="0"/>
              <a:t>Unauthorized process flows</a:t>
            </a:r>
          </a:p>
          <a:p>
            <a:endParaRPr lang="en-US" dirty="0"/>
          </a:p>
        </p:txBody>
      </p:sp>
      <p:sp>
        <p:nvSpPr>
          <p:cNvPr id="3" name="Title 2"/>
          <p:cNvSpPr>
            <a:spLocks noGrp="1"/>
          </p:cNvSpPr>
          <p:nvPr>
            <p:ph type="title"/>
          </p:nvPr>
        </p:nvSpPr>
        <p:spPr/>
        <p:txBody>
          <a:bodyPr/>
          <a:lstStyle/>
          <a:p>
            <a:r>
              <a:rPr lang="en-US" dirty="0" smtClean="0"/>
              <a:t>Business Logic and Workflows</a:t>
            </a:r>
            <a:endParaRPr lang="en-US" dirty="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31</a:t>
            </a:fld>
            <a:endParaRPr lang="en-US" dirty="0"/>
          </a:p>
        </p:txBody>
      </p:sp>
      <p:sp>
        <p:nvSpPr>
          <p:cNvPr id="5" name="Text Box 4"/>
          <p:cNvSpPr txBox="1">
            <a:spLocks noChangeArrowheads="1"/>
          </p:cNvSpPr>
          <p:nvPr/>
        </p:nvSpPr>
        <p:spPr bwMode="auto">
          <a:xfrm>
            <a:off x="1143000" y="5518150"/>
            <a:ext cx="6816725" cy="654050"/>
          </a:xfrm>
          <a:prstGeom prst="rect">
            <a:avLst/>
          </a:prstGeom>
          <a:solidFill>
            <a:srgbClr val="CCFFCC"/>
          </a:solidFill>
          <a:ln w="12700">
            <a:noFill/>
            <a:miter lim="800000"/>
            <a:headEnd/>
            <a:tailEnd/>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l">
              <a:lnSpc>
                <a:spcPct val="100000"/>
              </a:lnSpc>
              <a:spcBef>
                <a:spcPct val="50000"/>
              </a:spcBef>
              <a:spcAft>
                <a:spcPct val="0"/>
              </a:spcAft>
              <a:buClrTx/>
              <a:defRPr/>
            </a:pPr>
            <a:r>
              <a:rPr lang="en-US" b="0" dirty="0"/>
              <a:t>What is </a:t>
            </a:r>
            <a:r>
              <a:rPr lang="en-US" i="1" dirty="0"/>
              <a:t>most</a:t>
            </a:r>
            <a:r>
              <a:rPr lang="en-US" b="0" dirty="0"/>
              <a:t> important? What, if not working properly, would cause </a:t>
            </a:r>
            <a:r>
              <a:rPr lang="en-US" i="1" dirty="0"/>
              <a:t>major</a:t>
            </a:r>
            <a:r>
              <a:rPr lang="en-US" b="0" dirty="0"/>
              <a:t> problems? What are the </a:t>
            </a:r>
            <a:r>
              <a:rPr lang="en-US" i="1" dirty="0"/>
              <a:t>critical</a:t>
            </a:r>
            <a:r>
              <a:rPr lang="en-US" b="0" dirty="0"/>
              <a:t> functions?</a:t>
            </a:r>
          </a:p>
        </p:txBody>
      </p:sp>
    </p:spTree>
    <p:extLst>
      <p:ext uri="{BB962C8B-B14F-4D97-AF65-F5344CB8AC3E}">
        <p14:creationId xmlns:p14="http://schemas.microsoft.com/office/powerpoint/2010/main" val="28366160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Lack of input validation results in code insertion via </a:t>
            </a:r>
            <a:r>
              <a:rPr lang="en-US" dirty="0"/>
              <a:t>user </a:t>
            </a:r>
            <a:r>
              <a:rPr lang="en-US" dirty="0" smtClean="0"/>
              <a:t>supplied data</a:t>
            </a:r>
            <a:endParaRPr lang="en-US" dirty="0"/>
          </a:p>
          <a:p>
            <a:r>
              <a:rPr lang="en-US" dirty="0"/>
              <a:t>Caused when…</a:t>
            </a:r>
          </a:p>
          <a:p>
            <a:pPr lvl="1"/>
            <a:r>
              <a:rPr lang="en-US" dirty="0"/>
              <a:t>User input incorrectly filtered </a:t>
            </a:r>
            <a:r>
              <a:rPr lang="en-US" dirty="0" smtClean="0"/>
              <a:t>can result in executed code</a:t>
            </a:r>
            <a:endParaRPr lang="en-US" dirty="0"/>
          </a:p>
          <a:p>
            <a:pPr lvl="1"/>
            <a:r>
              <a:rPr lang="en-US" dirty="0"/>
              <a:t>User input is not strongly typed and thereby unexpectedly </a:t>
            </a:r>
            <a:r>
              <a:rPr lang="en-US" dirty="0" smtClean="0"/>
              <a:t>executed</a:t>
            </a:r>
          </a:p>
          <a:p>
            <a:r>
              <a:rPr lang="en-US" dirty="0" smtClean="0"/>
              <a:t>User input cannot be trusted</a:t>
            </a:r>
          </a:p>
          <a:p>
            <a:r>
              <a:rPr lang="en-US" dirty="0" smtClean="0"/>
              <a:t>Client-side validation inadequate</a:t>
            </a:r>
            <a:endParaRPr lang="en-US" dirty="0"/>
          </a:p>
        </p:txBody>
      </p:sp>
      <p:sp>
        <p:nvSpPr>
          <p:cNvPr id="3" name="Title 2"/>
          <p:cNvSpPr>
            <a:spLocks noGrp="1"/>
          </p:cNvSpPr>
          <p:nvPr>
            <p:ph type="title"/>
          </p:nvPr>
        </p:nvSpPr>
        <p:spPr/>
        <p:txBody>
          <a:bodyPr/>
          <a:lstStyle/>
          <a:p>
            <a:r>
              <a:rPr lang="en-US" altLang="en-US" dirty="0" smtClean="0"/>
              <a:t>Input Validation</a:t>
            </a:r>
            <a:endParaRPr lang="en-US" dirty="0">
              <a:solidFill>
                <a:srgbClr val="FF0000"/>
              </a:solidFill>
            </a:endParaRPr>
          </a:p>
        </p:txBody>
      </p:sp>
      <p:pic>
        <p:nvPicPr>
          <p:cNvPr id="4" name="Picture 5"/>
          <p:cNvPicPr>
            <a:picLocks noChangeAspect="1" noChangeArrowheads="1"/>
          </p:cNvPicPr>
          <p:nvPr/>
        </p:nvPicPr>
        <p:blipFill>
          <a:blip r:embed="rId2" cstate="print"/>
          <a:srcRect/>
          <a:stretch>
            <a:fillRect/>
          </a:stretch>
        </p:blipFill>
        <p:spPr bwMode="auto">
          <a:xfrm>
            <a:off x="1371600" y="4295775"/>
            <a:ext cx="6343650" cy="1952625"/>
          </a:xfrm>
          <a:prstGeom prst="rect">
            <a:avLst/>
          </a:prstGeom>
          <a:noFill/>
          <a:ln w="12700" algn="ctr">
            <a:noFill/>
            <a:miter lim="800000"/>
            <a:headEnd/>
            <a:tailEnd/>
          </a:ln>
        </p:spPr>
      </p:pic>
      <p:sp>
        <p:nvSpPr>
          <p:cNvPr id="5"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32</a:t>
            </a:fld>
            <a:endParaRPr lang="en-US" dirty="0"/>
          </a:p>
        </p:txBody>
      </p:sp>
    </p:spTree>
    <p:extLst>
      <p:ext uri="{BB962C8B-B14F-4D97-AF65-F5344CB8AC3E}">
        <p14:creationId xmlns:p14="http://schemas.microsoft.com/office/powerpoint/2010/main" val="21503629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Code injection attack into the various interpreters in the Web browser</a:t>
            </a:r>
          </a:p>
          <a:p>
            <a:pPr lvl="1"/>
            <a:r>
              <a:rPr lang="en-US" dirty="0"/>
              <a:t>HTML, JavaScript, VBScript, ActiveX, Flash, etc</a:t>
            </a:r>
            <a:r>
              <a:rPr lang="en-US" dirty="0" smtClean="0"/>
              <a:t>.</a:t>
            </a:r>
            <a:endParaRPr lang="en-US" dirty="0"/>
          </a:p>
          <a:p>
            <a:r>
              <a:rPr lang="en-US" dirty="0"/>
              <a:t>Types</a:t>
            </a:r>
          </a:p>
          <a:p>
            <a:pPr lvl="1"/>
            <a:r>
              <a:rPr lang="en-US" dirty="0"/>
              <a:t>Persistent</a:t>
            </a:r>
          </a:p>
          <a:p>
            <a:pPr lvl="1"/>
            <a:r>
              <a:rPr lang="en-US" dirty="0"/>
              <a:t>Non-</a:t>
            </a:r>
            <a:r>
              <a:rPr lang="en-US" dirty="0" smtClean="0"/>
              <a:t>Persistent</a:t>
            </a:r>
          </a:p>
          <a:p>
            <a:r>
              <a:rPr lang="en-US" dirty="0"/>
              <a:t>Used for…</a:t>
            </a:r>
          </a:p>
          <a:p>
            <a:pPr lvl="1"/>
            <a:r>
              <a:rPr lang="en-US" dirty="0"/>
              <a:t>Account hijacking</a:t>
            </a:r>
          </a:p>
          <a:p>
            <a:pPr lvl="1"/>
            <a:r>
              <a:rPr lang="en-US" dirty="0"/>
              <a:t>Changing user settings</a:t>
            </a:r>
          </a:p>
          <a:p>
            <a:pPr lvl="1"/>
            <a:r>
              <a:rPr lang="en-US" dirty="0"/>
              <a:t>Cookie theft/poisoning</a:t>
            </a:r>
          </a:p>
          <a:p>
            <a:pPr lvl="1"/>
            <a:r>
              <a:rPr lang="en-US" dirty="0"/>
              <a:t>Denial of Service</a:t>
            </a:r>
          </a:p>
          <a:p>
            <a:pPr lvl="1"/>
            <a:r>
              <a:rPr lang="en-US" dirty="0"/>
              <a:t>Scanning for </a:t>
            </a:r>
            <a:r>
              <a:rPr lang="en-US" dirty="0" smtClean="0"/>
              <a:t>vulnerabilities</a:t>
            </a:r>
            <a:endParaRPr lang="en-US" dirty="0"/>
          </a:p>
          <a:p>
            <a:endParaRPr lang="en-US" dirty="0"/>
          </a:p>
        </p:txBody>
      </p:sp>
      <p:sp>
        <p:nvSpPr>
          <p:cNvPr id="3" name="Title 2"/>
          <p:cNvSpPr>
            <a:spLocks noGrp="1"/>
          </p:cNvSpPr>
          <p:nvPr>
            <p:ph type="title"/>
          </p:nvPr>
        </p:nvSpPr>
        <p:spPr/>
        <p:txBody>
          <a:bodyPr/>
          <a:lstStyle/>
          <a:p>
            <a:r>
              <a:rPr lang="en-US" altLang="en-US" dirty="0"/>
              <a:t>Cross Site Scripting (XSS)</a:t>
            </a:r>
            <a:endParaRPr lang="en-US" dirty="0"/>
          </a:p>
        </p:txBody>
      </p:sp>
      <p:pic>
        <p:nvPicPr>
          <p:cNvPr id="5" name="Picture 5"/>
          <p:cNvPicPr>
            <a:picLocks noChangeAspect="1" noChangeArrowheads="1"/>
          </p:cNvPicPr>
          <p:nvPr/>
        </p:nvPicPr>
        <p:blipFill>
          <a:blip r:embed="rId3" cstate="print"/>
          <a:srcRect/>
          <a:stretch>
            <a:fillRect/>
          </a:stretch>
        </p:blipFill>
        <p:spPr bwMode="auto">
          <a:xfrm>
            <a:off x="4572000" y="2667000"/>
            <a:ext cx="4048125" cy="2243138"/>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p:spPr>
      </p:pic>
      <p:sp>
        <p:nvSpPr>
          <p:cNvPr id="6"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33</a:t>
            </a:fld>
            <a:endParaRPr lang="en-US" dirty="0"/>
          </a:p>
        </p:txBody>
      </p:sp>
    </p:spTree>
    <p:extLst>
      <p:ext uri="{BB962C8B-B14F-4D97-AF65-F5344CB8AC3E}">
        <p14:creationId xmlns:p14="http://schemas.microsoft.com/office/powerpoint/2010/main" val="9048475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cgk\Local Settings\Temporary Internet Files\Content.IE5\19VECI3I\MMj03652630000[1].gif"/>
          <p:cNvPicPr>
            <a:picLocks noChangeAspect="1" noChangeArrowheads="1" noCrop="1"/>
          </p:cNvPicPr>
          <p:nvPr/>
        </p:nvPicPr>
        <p:blipFill>
          <a:blip r:embed="rId3" cstate="print"/>
          <a:srcRect/>
          <a:stretch>
            <a:fillRect/>
          </a:stretch>
        </p:blipFill>
        <p:spPr bwMode="auto">
          <a:xfrm>
            <a:off x="457200" y="2209800"/>
            <a:ext cx="1133475" cy="695325"/>
          </a:xfrm>
          <a:prstGeom prst="rect">
            <a:avLst/>
          </a:prstGeom>
          <a:noFill/>
          <a:scene3d>
            <a:camera prst="orthographicFront">
              <a:rot lat="0" lon="10800000" rev="0"/>
            </a:camera>
            <a:lightRig rig="threePt" dir="t"/>
          </a:scene3d>
        </p:spPr>
      </p:pic>
      <p:sp>
        <p:nvSpPr>
          <p:cNvPr id="70" name="Can 69"/>
          <p:cNvSpPr/>
          <p:nvPr/>
        </p:nvSpPr>
        <p:spPr>
          <a:xfrm>
            <a:off x="4495800" y="1752600"/>
            <a:ext cx="1066800" cy="1143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Aft>
                <a:spcPts val="0"/>
              </a:spcAft>
              <a:defRPr/>
            </a:pPr>
            <a:r>
              <a:rPr lang="en-US" sz="1000" dirty="0">
                <a:cs typeface="Arial" pitchFamily="34" charset="0"/>
              </a:rPr>
              <a:t>Database</a:t>
            </a:r>
          </a:p>
        </p:txBody>
      </p:sp>
      <p:sp>
        <p:nvSpPr>
          <p:cNvPr id="55301" name="Line 6"/>
          <p:cNvSpPr>
            <a:spLocks noChangeShapeType="1"/>
          </p:cNvSpPr>
          <p:nvPr/>
        </p:nvSpPr>
        <p:spPr bwMode="auto">
          <a:xfrm>
            <a:off x="765175" y="5057775"/>
            <a:ext cx="1090613" cy="0"/>
          </a:xfrm>
          <a:prstGeom prst="line">
            <a:avLst/>
          </a:prstGeom>
          <a:noFill/>
          <a:ln w="38100">
            <a:solidFill>
              <a:schemeClr val="tx1"/>
            </a:solidFill>
            <a:round/>
            <a:headEnd/>
            <a:tailEnd/>
          </a:ln>
        </p:spPr>
        <p:txBody>
          <a:bodyPr anchor="ctr"/>
          <a:lstStyle/>
          <a:p>
            <a:pPr>
              <a:lnSpc>
                <a:spcPct val="100000"/>
              </a:lnSpc>
              <a:spcAft>
                <a:spcPts val="0"/>
              </a:spcAft>
            </a:pPr>
            <a:endParaRPr lang="en-US"/>
          </a:p>
        </p:txBody>
      </p:sp>
      <p:sp>
        <p:nvSpPr>
          <p:cNvPr id="55302" name="Line 7"/>
          <p:cNvSpPr>
            <a:spLocks noChangeShapeType="1"/>
          </p:cNvSpPr>
          <p:nvPr/>
        </p:nvSpPr>
        <p:spPr bwMode="auto">
          <a:xfrm>
            <a:off x="1009650" y="3001963"/>
            <a:ext cx="1588" cy="2055812"/>
          </a:xfrm>
          <a:prstGeom prst="line">
            <a:avLst/>
          </a:prstGeom>
          <a:noFill/>
          <a:ln w="38100">
            <a:solidFill>
              <a:schemeClr val="tx1"/>
            </a:solidFill>
            <a:round/>
            <a:headEnd/>
            <a:tailEnd/>
          </a:ln>
        </p:spPr>
        <p:txBody>
          <a:bodyPr anchor="ctr"/>
          <a:lstStyle/>
          <a:p>
            <a:pPr>
              <a:lnSpc>
                <a:spcPct val="100000"/>
              </a:lnSpc>
              <a:spcAft>
                <a:spcPts val="0"/>
              </a:spcAft>
            </a:pPr>
            <a:endParaRPr lang="en-US"/>
          </a:p>
        </p:txBody>
      </p:sp>
      <p:sp>
        <p:nvSpPr>
          <p:cNvPr id="55303" name="AutoShape 8"/>
          <p:cNvSpPr>
            <a:spLocks noChangeArrowheads="1"/>
          </p:cNvSpPr>
          <p:nvPr/>
        </p:nvSpPr>
        <p:spPr bwMode="auto">
          <a:xfrm rot="-318816">
            <a:off x="1311275" y="4887913"/>
            <a:ext cx="139700" cy="342900"/>
          </a:xfrm>
          <a:prstGeom prst="parallelogram">
            <a:avLst>
              <a:gd name="adj" fmla="val 56324"/>
            </a:avLst>
          </a:prstGeom>
          <a:solidFill>
            <a:schemeClr val="bg1"/>
          </a:solidFill>
          <a:ln w="9525">
            <a:noFill/>
            <a:miter lim="800000"/>
            <a:headEnd/>
            <a:tailEnd/>
          </a:ln>
        </p:spPr>
        <p:txBody>
          <a:bodyPr wrap="none" anchor="ctr"/>
          <a:lstStyle/>
          <a:p>
            <a:pPr>
              <a:lnSpc>
                <a:spcPct val="100000"/>
              </a:lnSpc>
              <a:spcAft>
                <a:spcPts val="0"/>
              </a:spcAft>
            </a:pPr>
            <a:endParaRPr lang="en-US"/>
          </a:p>
        </p:txBody>
      </p:sp>
      <p:sp>
        <p:nvSpPr>
          <p:cNvPr id="55304" name="Line 9"/>
          <p:cNvSpPr>
            <a:spLocks noChangeShapeType="1"/>
          </p:cNvSpPr>
          <p:nvPr/>
        </p:nvSpPr>
        <p:spPr bwMode="auto">
          <a:xfrm flipV="1">
            <a:off x="1330325" y="4946650"/>
            <a:ext cx="49213" cy="258763"/>
          </a:xfrm>
          <a:prstGeom prst="line">
            <a:avLst/>
          </a:prstGeom>
          <a:noFill/>
          <a:ln w="9525">
            <a:solidFill>
              <a:schemeClr val="tx1"/>
            </a:solidFill>
            <a:round/>
            <a:headEnd/>
            <a:tailEnd/>
          </a:ln>
        </p:spPr>
        <p:txBody>
          <a:bodyPr anchor="ctr"/>
          <a:lstStyle/>
          <a:p>
            <a:pPr>
              <a:lnSpc>
                <a:spcPct val="100000"/>
              </a:lnSpc>
              <a:spcAft>
                <a:spcPts val="0"/>
              </a:spcAft>
            </a:pPr>
            <a:endParaRPr lang="en-US"/>
          </a:p>
        </p:txBody>
      </p:sp>
      <p:sp>
        <p:nvSpPr>
          <p:cNvPr id="55305" name="Line 10"/>
          <p:cNvSpPr>
            <a:spLocks noChangeShapeType="1"/>
          </p:cNvSpPr>
          <p:nvPr/>
        </p:nvSpPr>
        <p:spPr bwMode="auto">
          <a:xfrm flipV="1">
            <a:off x="1379538" y="4946650"/>
            <a:ext cx="50800" cy="258763"/>
          </a:xfrm>
          <a:prstGeom prst="line">
            <a:avLst/>
          </a:prstGeom>
          <a:noFill/>
          <a:ln w="9525">
            <a:solidFill>
              <a:schemeClr val="tx1"/>
            </a:solidFill>
            <a:round/>
            <a:headEnd/>
            <a:tailEnd/>
          </a:ln>
        </p:spPr>
        <p:txBody>
          <a:bodyPr anchor="ctr"/>
          <a:lstStyle/>
          <a:p>
            <a:pPr>
              <a:lnSpc>
                <a:spcPct val="100000"/>
              </a:lnSpc>
              <a:spcAft>
                <a:spcPts val="0"/>
              </a:spcAft>
            </a:pPr>
            <a:endParaRPr lang="en-US"/>
          </a:p>
        </p:txBody>
      </p:sp>
      <p:sp>
        <p:nvSpPr>
          <p:cNvPr id="55306" name="Rectangle 11"/>
          <p:cNvSpPr>
            <a:spLocks noChangeArrowheads="1"/>
          </p:cNvSpPr>
          <p:nvPr/>
        </p:nvSpPr>
        <p:spPr bwMode="ltGray">
          <a:xfrm rot="16200000" flipH="1">
            <a:off x="889000" y="5230813"/>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spcAft>
                <a:spcPts val="0"/>
              </a:spcAft>
            </a:pPr>
            <a:r>
              <a:rPr lang="en-US" sz="1000">
                <a:solidFill>
                  <a:schemeClr val="bg1"/>
                </a:solidFill>
              </a:rPr>
              <a:t>Firewall</a:t>
            </a:r>
          </a:p>
        </p:txBody>
      </p:sp>
      <p:sp>
        <p:nvSpPr>
          <p:cNvPr id="55307" name="AutoShape 12"/>
          <p:cNvSpPr>
            <a:spLocks noChangeArrowheads="1"/>
          </p:cNvSpPr>
          <p:nvPr/>
        </p:nvSpPr>
        <p:spPr bwMode="auto">
          <a:xfrm rot="5400000">
            <a:off x="1609725" y="4935538"/>
            <a:ext cx="668337" cy="153988"/>
          </a:xfrm>
          <a:prstGeom prst="can">
            <a:avLst>
              <a:gd name="adj" fmla="val 36056"/>
            </a:avLst>
          </a:prstGeom>
          <a:solidFill>
            <a:srgbClr val="FFFF00"/>
          </a:solidFill>
          <a:ln w="12700">
            <a:solidFill>
              <a:schemeClr val="tx1"/>
            </a:solidFill>
            <a:round/>
            <a:headEnd/>
            <a:tailEnd/>
          </a:ln>
        </p:spPr>
        <p:txBody>
          <a:bodyPr wrap="none" anchor="ctr"/>
          <a:lstStyle/>
          <a:p>
            <a:pPr>
              <a:lnSpc>
                <a:spcPct val="100000"/>
              </a:lnSpc>
              <a:spcAft>
                <a:spcPts val="0"/>
              </a:spcAft>
            </a:pPr>
            <a:endParaRPr lang="en-US"/>
          </a:p>
        </p:txBody>
      </p:sp>
      <p:sp>
        <p:nvSpPr>
          <p:cNvPr id="55308" name="Line 13"/>
          <p:cNvSpPr>
            <a:spLocks noChangeShapeType="1"/>
          </p:cNvSpPr>
          <p:nvPr/>
        </p:nvSpPr>
        <p:spPr bwMode="auto">
          <a:xfrm>
            <a:off x="1968500" y="5043488"/>
            <a:ext cx="2063750" cy="14287"/>
          </a:xfrm>
          <a:prstGeom prst="line">
            <a:avLst/>
          </a:prstGeom>
          <a:noFill/>
          <a:ln w="38100">
            <a:solidFill>
              <a:schemeClr val="tx1"/>
            </a:solidFill>
            <a:round/>
            <a:headEnd/>
            <a:tailEnd/>
          </a:ln>
        </p:spPr>
        <p:txBody>
          <a:bodyPr anchor="ctr"/>
          <a:lstStyle/>
          <a:p>
            <a:pPr>
              <a:lnSpc>
                <a:spcPct val="100000"/>
              </a:lnSpc>
              <a:spcAft>
                <a:spcPts val="0"/>
              </a:spcAft>
            </a:pPr>
            <a:endParaRPr lang="en-US"/>
          </a:p>
        </p:txBody>
      </p:sp>
      <p:sp>
        <p:nvSpPr>
          <p:cNvPr id="55309" name="Freeform 14"/>
          <p:cNvSpPr>
            <a:spLocks/>
          </p:cNvSpPr>
          <p:nvPr/>
        </p:nvSpPr>
        <p:spPr bwMode="gray">
          <a:xfrm>
            <a:off x="1073150" y="2979738"/>
            <a:ext cx="511175" cy="1927225"/>
          </a:xfrm>
          <a:custGeom>
            <a:avLst/>
            <a:gdLst>
              <a:gd name="T0" fmla="*/ 2147483647 w 479"/>
              <a:gd name="T1" fmla="*/ 0 h 980"/>
              <a:gd name="T2" fmla="*/ 2147483647 w 479"/>
              <a:gd name="T3" fmla="*/ 2147483647 h 980"/>
              <a:gd name="T4" fmla="*/ 2147483647 w 479"/>
              <a:gd name="T5" fmla="*/ 2147483647 h 980"/>
              <a:gd name="T6" fmla="*/ 0 60000 65536"/>
              <a:gd name="T7" fmla="*/ 0 60000 65536"/>
              <a:gd name="T8" fmla="*/ 0 60000 65536"/>
              <a:gd name="T9" fmla="*/ 0 w 479"/>
              <a:gd name="T10" fmla="*/ 0 h 980"/>
              <a:gd name="T11" fmla="*/ 479 w 479"/>
              <a:gd name="T12" fmla="*/ 980 h 980"/>
            </a:gdLst>
            <a:ahLst/>
            <a:cxnLst>
              <a:cxn ang="T6">
                <a:pos x="T0" y="T1"/>
              </a:cxn>
              <a:cxn ang="T7">
                <a:pos x="T2" y="T3"/>
              </a:cxn>
              <a:cxn ang="T8">
                <a:pos x="T4" y="T5"/>
              </a:cxn>
            </a:cxnLst>
            <a:rect l="T9" t="T10" r="T11" b="T12"/>
            <a:pathLst>
              <a:path w="479" h="980">
                <a:moveTo>
                  <a:pt x="68" y="0"/>
                </a:moveTo>
                <a:cubicBezTo>
                  <a:pt x="33" y="304"/>
                  <a:pt x="0" y="612"/>
                  <a:pt x="68" y="775"/>
                </a:cubicBezTo>
                <a:cubicBezTo>
                  <a:pt x="136" y="938"/>
                  <a:pt x="393" y="937"/>
                  <a:pt x="479" y="980"/>
                </a:cubicBezTo>
              </a:path>
            </a:pathLst>
          </a:custGeom>
          <a:noFill/>
          <a:ln w="101600">
            <a:solidFill>
              <a:srgbClr val="FF0000">
                <a:alpha val="59999"/>
              </a:srgbClr>
            </a:solidFill>
            <a:round/>
            <a:headEnd/>
            <a:tailEnd/>
          </a:ln>
        </p:spPr>
        <p:txBody>
          <a:bodyPr anchor="ctr"/>
          <a:lstStyle/>
          <a:p>
            <a:pPr>
              <a:lnSpc>
                <a:spcPct val="100000"/>
              </a:lnSpc>
              <a:spcAft>
                <a:spcPts val="0"/>
              </a:spcAft>
            </a:pPr>
            <a:endParaRPr lang="en-US"/>
          </a:p>
        </p:txBody>
      </p:sp>
      <p:sp>
        <p:nvSpPr>
          <p:cNvPr id="55310" name="Line 15"/>
          <p:cNvSpPr>
            <a:spLocks noChangeShapeType="1"/>
          </p:cNvSpPr>
          <p:nvPr/>
        </p:nvSpPr>
        <p:spPr bwMode="auto">
          <a:xfrm>
            <a:off x="2989263" y="4414838"/>
            <a:ext cx="0" cy="601662"/>
          </a:xfrm>
          <a:prstGeom prst="line">
            <a:avLst/>
          </a:prstGeom>
          <a:noFill/>
          <a:ln w="38100">
            <a:solidFill>
              <a:schemeClr val="tx1"/>
            </a:solidFill>
            <a:round/>
            <a:headEnd/>
            <a:tailEnd/>
          </a:ln>
        </p:spPr>
        <p:txBody>
          <a:bodyPr anchor="ctr"/>
          <a:lstStyle/>
          <a:p>
            <a:pPr>
              <a:lnSpc>
                <a:spcPct val="100000"/>
              </a:lnSpc>
              <a:spcAft>
                <a:spcPts val="0"/>
              </a:spcAft>
            </a:pPr>
            <a:endParaRPr lang="en-US"/>
          </a:p>
        </p:txBody>
      </p:sp>
      <p:sp>
        <p:nvSpPr>
          <p:cNvPr id="55311" name="AutoShape 16"/>
          <p:cNvSpPr>
            <a:spLocks noChangeArrowheads="1"/>
          </p:cNvSpPr>
          <p:nvPr/>
        </p:nvSpPr>
        <p:spPr bwMode="auto">
          <a:xfrm>
            <a:off x="2801938" y="4356100"/>
            <a:ext cx="388937" cy="515938"/>
          </a:xfrm>
          <a:prstGeom prst="can">
            <a:avLst>
              <a:gd name="adj" fmla="val 33163"/>
            </a:avLst>
          </a:prstGeom>
          <a:solidFill>
            <a:srgbClr val="FFFF00"/>
          </a:solidFill>
          <a:ln w="12700">
            <a:solidFill>
              <a:schemeClr val="tx1"/>
            </a:solidFill>
            <a:round/>
            <a:headEnd/>
            <a:tailEnd/>
          </a:ln>
        </p:spPr>
        <p:txBody>
          <a:bodyPr wrap="none" anchor="ctr"/>
          <a:lstStyle/>
          <a:p>
            <a:pPr>
              <a:lnSpc>
                <a:spcPct val="100000"/>
              </a:lnSpc>
              <a:spcAft>
                <a:spcPts val="0"/>
              </a:spcAft>
            </a:pPr>
            <a:endParaRPr lang="en-US"/>
          </a:p>
        </p:txBody>
      </p:sp>
      <p:sp>
        <p:nvSpPr>
          <p:cNvPr id="55312" name="Rectangle 17"/>
          <p:cNvSpPr>
            <a:spLocks noChangeArrowheads="1"/>
          </p:cNvSpPr>
          <p:nvPr/>
        </p:nvSpPr>
        <p:spPr bwMode="ltGray">
          <a:xfrm>
            <a:off x="2368550" y="4489450"/>
            <a:ext cx="1227138"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spcAft>
                <a:spcPts val="0"/>
              </a:spcAft>
            </a:pPr>
            <a:r>
              <a:rPr lang="en-US" sz="1000">
                <a:solidFill>
                  <a:schemeClr val="bg1"/>
                </a:solidFill>
              </a:rPr>
              <a:t>Hardened OS</a:t>
            </a:r>
          </a:p>
        </p:txBody>
      </p:sp>
      <p:sp>
        <p:nvSpPr>
          <p:cNvPr id="55313" name="Rectangle 18"/>
          <p:cNvSpPr>
            <a:spLocks noChangeArrowheads="1"/>
          </p:cNvSpPr>
          <p:nvPr/>
        </p:nvSpPr>
        <p:spPr bwMode="ltGray">
          <a:xfrm>
            <a:off x="2354263" y="41560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spcAft>
                <a:spcPts val="0"/>
              </a:spcAft>
            </a:pPr>
            <a:r>
              <a:rPr lang="en-US" sz="1000">
                <a:solidFill>
                  <a:schemeClr val="bg1"/>
                </a:solidFill>
              </a:rPr>
              <a:t>Web Server</a:t>
            </a:r>
          </a:p>
        </p:txBody>
      </p:sp>
      <p:sp>
        <p:nvSpPr>
          <p:cNvPr id="55314" name="Rectangle 19"/>
          <p:cNvSpPr>
            <a:spLocks noChangeArrowheads="1"/>
          </p:cNvSpPr>
          <p:nvPr/>
        </p:nvSpPr>
        <p:spPr bwMode="ltGray">
          <a:xfrm>
            <a:off x="2354263" y="38131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spcAft>
                <a:spcPts val="0"/>
              </a:spcAft>
            </a:pPr>
            <a:r>
              <a:rPr lang="en-US" sz="1000">
                <a:solidFill>
                  <a:schemeClr val="bg1"/>
                </a:solidFill>
              </a:rPr>
              <a:t>App Server</a:t>
            </a:r>
          </a:p>
        </p:txBody>
      </p:sp>
      <p:sp>
        <p:nvSpPr>
          <p:cNvPr id="55315" name="AutoShape 20"/>
          <p:cNvSpPr>
            <a:spLocks noChangeArrowheads="1"/>
          </p:cNvSpPr>
          <p:nvPr/>
        </p:nvSpPr>
        <p:spPr bwMode="auto">
          <a:xfrm>
            <a:off x="2801938" y="3554413"/>
            <a:ext cx="385762" cy="171450"/>
          </a:xfrm>
          <a:prstGeom prst="can">
            <a:avLst>
              <a:gd name="adj" fmla="val 36056"/>
            </a:avLst>
          </a:prstGeom>
          <a:solidFill>
            <a:srgbClr val="FFFF00"/>
          </a:solidFill>
          <a:ln w="12700">
            <a:solidFill>
              <a:schemeClr val="tx1"/>
            </a:solidFill>
            <a:round/>
            <a:headEnd/>
            <a:tailEnd/>
          </a:ln>
        </p:spPr>
        <p:txBody>
          <a:bodyPr wrap="none" anchor="ctr"/>
          <a:lstStyle/>
          <a:p>
            <a:pPr>
              <a:lnSpc>
                <a:spcPct val="100000"/>
              </a:lnSpc>
              <a:spcAft>
                <a:spcPts val="0"/>
              </a:spcAft>
            </a:pPr>
            <a:endParaRPr lang="en-US"/>
          </a:p>
        </p:txBody>
      </p:sp>
      <p:sp>
        <p:nvSpPr>
          <p:cNvPr id="55316" name="Line 21"/>
          <p:cNvSpPr>
            <a:spLocks noChangeShapeType="1"/>
          </p:cNvSpPr>
          <p:nvPr/>
        </p:nvSpPr>
        <p:spPr bwMode="auto">
          <a:xfrm flipH="1">
            <a:off x="2995613" y="3233738"/>
            <a:ext cx="1587" cy="388937"/>
          </a:xfrm>
          <a:prstGeom prst="line">
            <a:avLst/>
          </a:prstGeom>
          <a:noFill/>
          <a:ln w="38100">
            <a:solidFill>
              <a:schemeClr val="tx1"/>
            </a:solidFill>
            <a:round/>
            <a:headEnd/>
            <a:tailEnd/>
          </a:ln>
        </p:spPr>
        <p:txBody>
          <a:bodyPr anchor="ctr"/>
          <a:lstStyle/>
          <a:p>
            <a:pPr>
              <a:lnSpc>
                <a:spcPct val="100000"/>
              </a:lnSpc>
              <a:spcAft>
                <a:spcPts val="0"/>
              </a:spcAft>
            </a:pPr>
            <a:endParaRPr lang="en-US"/>
          </a:p>
        </p:txBody>
      </p:sp>
      <p:sp>
        <p:nvSpPr>
          <p:cNvPr id="55317" name="Rectangle 22"/>
          <p:cNvSpPr>
            <a:spLocks noChangeArrowheads="1"/>
          </p:cNvSpPr>
          <p:nvPr/>
        </p:nvSpPr>
        <p:spPr bwMode="ltGray">
          <a:xfrm rot="16200000" flipH="1">
            <a:off x="3292475" y="5203825"/>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spcAft>
                <a:spcPts val="0"/>
              </a:spcAft>
            </a:pPr>
            <a:r>
              <a:rPr lang="en-US" sz="1000">
                <a:solidFill>
                  <a:schemeClr val="bg1"/>
                </a:solidFill>
              </a:rPr>
              <a:t>Firewall</a:t>
            </a:r>
          </a:p>
        </p:txBody>
      </p:sp>
      <p:sp>
        <p:nvSpPr>
          <p:cNvPr id="55318" name="AutoShape 23"/>
          <p:cNvSpPr>
            <a:spLocks noChangeArrowheads="1"/>
          </p:cNvSpPr>
          <p:nvPr/>
        </p:nvSpPr>
        <p:spPr bwMode="auto">
          <a:xfrm rot="5400000">
            <a:off x="4012407" y="4933156"/>
            <a:ext cx="666750" cy="150813"/>
          </a:xfrm>
          <a:prstGeom prst="can">
            <a:avLst>
              <a:gd name="adj" fmla="val 36056"/>
            </a:avLst>
          </a:prstGeom>
          <a:solidFill>
            <a:srgbClr val="FFFF00"/>
          </a:solidFill>
          <a:ln w="12700">
            <a:solidFill>
              <a:schemeClr val="tx1"/>
            </a:solidFill>
            <a:round/>
            <a:headEnd/>
            <a:tailEnd/>
          </a:ln>
        </p:spPr>
        <p:txBody>
          <a:bodyPr wrap="none" anchor="ctr"/>
          <a:lstStyle/>
          <a:p>
            <a:pPr>
              <a:lnSpc>
                <a:spcPct val="100000"/>
              </a:lnSpc>
              <a:spcAft>
                <a:spcPts val="0"/>
              </a:spcAft>
            </a:pPr>
            <a:endParaRPr lang="en-US"/>
          </a:p>
        </p:txBody>
      </p:sp>
      <p:sp>
        <p:nvSpPr>
          <p:cNvPr id="55319" name="Line 24"/>
          <p:cNvSpPr>
            <a:spLocks noChangeShapeType="1"/>
          </p:cNvSpPr>
          <p:nvPr/>
        </p:nvSpPr>
        <p:spPr bwMode="auto">
          <a:xfrm flipV="1">
            <a:off x="4362450" y="5053013"/>
            <a:ext cx="1033463" cy="1587"/>
          </a:xfrm>
          <a:prstGeom prst="line">
            <a:avLst/>
          </a:prstGeom>
          <a:noFill/>
          <a:ln w="38100">
            <a:solidFill>
              <a:schemeClr val="tx1"/>
            </a:solidFill>
            <a:round/>
            <a:headEnd/>
            <a:tailEnd/>
          </a:ln>
        </p:spPr>
        <p:txBody>
          <a:bodyPr anchor="ctr"/>
          <a:lstStyle/>
          <a:p>
            <a:pPr>
              <a:lnSpc>
                <a:spcPct val="100000"/>
              </a:lnSpc>
              <a:spcAft>
                <a:spcPts val="0"/>
              </a:spcAft>
            </a:pPr>
            <a:endParaRPr lang="en-US"/>
          </a:p>
        </p:txBody>
      </p:sp>
      <p:sp>
        <p:nvSpPr>
          <p:cNvPr id="55320" name="Line 31"/>
          <p:cNvSpPr>
            <a:spLocks noChangeShapeType="1"/>
          </p:cNvSpPr>
          <p:nvPr/>
        </p:nvSpPr>
        <p:spPr bwMode="auto">
          <a:xfrm flipH="1">
            <a:off x="5099050" y="2971800"/>
            <a:ext cx="6350" cy="2090738"/>
          </a:xfrm>
          <a:prstGeom prst="line">
            <a:avLst/>
          </a:prstGeom>
          <a:noFill/>
          <a:ln w="38100">
            <a:solidFill>
              <a:schemeClr val="tx1"/>
            </a:solidFill>
            <a:round/>
            <a:headEnd/>
            <a:tailEnd/>
          </a:ln>
        </p:spPr>
        <p:txBody>
          <a:bodyPr anchor="ctr"/>
          <a:lstStyle/>
          <a:p>
            <a:pPr>
              <a:lnSpc>
                <a:spcPct val="100000"/>
              </a:lnSpc>
              <a:spcAft>
                <a:spcPts val="0"/>
              </a:spcAft>
            </a:pPr>
            <a:endParaRPr lang="en-US"/>
          </a:p>
        </p:txBody>
      </p:sp>
      <p:sp>
        <p:nvSpPr>
          <p:cNvPr id="55321" name="Rectangle 32"/>
          <p:cNvSpPr>
            <a:spLocks noChangeArrowheads="1"/>
          </p:cNvSpPr>
          <p:nvPr/>
        </p:nvSpPr>
        <p:spPr bwMode="ltGray">
          <a:xfrm>
            <a:off x="2252663" y="2133600"/>
            <a:ext cx="1455737" cy="822325"/>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spcAft>
                <a:spcPts val="0"/>
              </a:spcAft>
            </a:pPr>
            <a:r>
              <a:rPr lang="en-US" sz="1000">
                <a:solidFill>
                  <a:schemeClr val="bg1"/>
                </a:solidFill>
              </a:rPr>
              <a:t>Application Code</a:t>
            </a:r>
          </a:p>
        </p:txBody>
      </p:sp>
      <p:sp>
        <p:nvSpPr>
          <p:cNvPr id="55322" name="Freeform 34"/>
          <p:cNvSpPr>
            <a:spLocks/>
          </p:cNvSpPr>
          <p:nvPr/>
        </p:nvSpPr>
        <p:spPr bwMode="gray">
          <a:xfrm>
            <a:off x="3049588" y="3001963"/>
            <a:ext cx="935037"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a:tailEnd/>
          </a:ln>
        </p:spPr>
        <p:txBody>
          <a:bodyPr anchor="ctr"/>
          <a:lstStyle/>
          <a:p>
            <a:pPr>
              <a:lnSpc>
                <a:spcPct val="100000"/>
              </a:lnSpc>
              <a:spcAft>
                <a:spcPts val="0"/>
              </a:spcAft>
            </a:pPr>
            <a:endParaRPr lang="en-US"/>
          </a:p>
        </p:txBody>
      </p:sp>
      <p:sp>
        <p:nvSpPr>
          <p:cNvPr id="55323" name="Freeform 35"/>
          <p:cNvSpPr>
            <a:spLocks/>
          </p:cNvSpPr>
          <p:nvPr/>
        </p:nvSpPr>
        <p:spPr bwMode="gray">
          <a:xfrm flipH="1">
            <a:off x="1968500" y="3001963"/>
            <a:ext cx="955675"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0000">
                <a:alpha val="59999"/>
              </a:srgbClr>
            </a:solidFill>
            <a:round/>
            <a:headEnd type="triangle" w="med" len="med"/>
            <a:tailEnd/>
          </a:ln>
        </p:spPr>
        <p:txBody>
          <a:bodyPr anchor="ctr"/>
          <a:lstStyle/>
          <a:p>
            <a:pPr>
              <a:lnSpc>
                <a:spcPct val="100000"/>
              </a:lnSpc>
              <a:spcAft>
                <a:spcPts val="0"/>
              </a:spcAft>
            </a:pPr>
            <a:endParaRPr lang="en-US"/>
          </a:p>
        </p:txBody>
      </p:sp>
      <p:sp>
        <p:nvSpPr>
          <p:cNvPr id="55324" name="Freeform 36"/>
          <p:cNvSpPr>
            <a:spLocks/>
          </p:cNvSpPr>
          <p:nvPr/>
        </p:nvSpPr>
        <p:spPr bwMode="gray">
          <a:xfrm flipH="1">
            <a:off x="4375150" y="3048000"/>
            <a:ext cx="658813" cy="1968500"/>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type="triangle" w="med" len="med"/>
            <a:tailEnd/>
          </a:ln>
        </p:spPr>
        <p:txBody>
          <a:bodyPr anchor="ctr"/>
          <a:lstStyle/>
          <a:p>
            <a:pPr>
              <a:lnSpc>
                <a:spcPct val="100000"/>
              </a:lnSpc>
              <a:spcAft>
                <a:spcPts val="0"/>
              </a:spcAft>
            </a:pPr>
            <a:endParaRPr lang="en-US"/>
          </a:p>
        </p:txBody>
      </p:sp>
      <p:sp>
        <p:nvSpPr>
          <p:cNvPr id="50" name="Rectangle 48"/>
          <p:cNvSpPr>
            <a:spLocks noChangeArrowheads="1"/>
          </p:cNvSpPr>
          <p:nvPr/>
        </p:nvSpPr>
        <p:spPr bwMode="auto">
          <a:xfrm>
            <a:off x="609600" y="1981200"/>
            <a:ext cx="838200" cy="950913"/>
          </a:xfrm>
          <a:prstGeom prst="rect">
            <a:avLst/>
          </a:prstGeom>
          <a:solidFill>
            <a:srgbClr val="EFEFFF"/>
          </a:solidFill>
          <a:ln w="38100" cmpd="dbl" algn="ctr">
            <a:solidFill>
              <a:schemeClr val="tx1"/>
            </a:solidFill>
            <a:miter lim="800000"/>
            <a:headEnd/>
            <a:tailEnd/>
          </a:ln>
        </p:spPr>
        <p:txBody>
          <a:bodyPr anchor="ctr"/>
          <a:lstStyle/>
          <a:p>
            <a:pPr algn="ctr">
              <a:lnSpc>
                <a:spcPct val="100000"/>
              </a:lnSpc>
              <a:spcAft>
                <a:spcPts val="0"/>
              </a:spcAft>
            </a:pPr>
            <a:r>
              <a:rPr lang="en-US" sz="1400">
                <a:latin typeface="Arial Narrow" pitchFamily="34" charset="0"/>
                <a:sym typeface="Wingdings" pitchFamily="2" charset="2"/>
              </a:rPr>
              <a:t>HTTP request</a:t>
            </a:r>
            <a:r>
              <a:rPr lang="en-US" sz="2400">
                <a:sym typeface="Wingdings" pitchFamily="2" charset="2"/>
              </a:rPr>
              <a:t></a:t>
            </a:r>
          </a:p>
        </p:txBody>
      </p:sp>
      <p:sp>
        <p:nvSpPr>
          <p:cNvPr id="51" name="Rectangle 49"/>
          <p:cNvSpPr>
            <a:spLocks noChangeArrowheads="1"/>
          </p:cNvSpPr>
          <p:nvPr/>
        </p:nvSpPr>
        <p:spPr bwMode="auto">
          <a:xfrm>
            <a:off x="2819400" y="1944688"/>
            <a:ext cx="838200" cy="950912"/>
          </a:xfrm>
          <a:prstGeom prst="rect">
            <a:avLst/>
          </a:prstGeom>
          <a:solidFill>
            <a:srgbClr val="EFEFFF"/>
          </a:solidFill>
          <a:ln w="38100" cmpd="dbl" algn="ctr">
            <a:solidFill>
              <a:schemeClr val="tx1"/>
            </a:solidFill>
            <a:miter lim="800000"/>
            <a:headEnd/>
            <a:tailEnd/>
          </a:ln>
        </p:spPr>
        <p:txBody>
          <a:bodyPr anchor="ctr"/>
          <a:lstStyle/>
          <a:p>
            <a:pPr algn="ctr">
              <a:lnSpc>
                <a:spcPct val="100000"/>
              </a:lnSpc>
              <a:spcAft>
                <a:spcPts val="0"/>
              </a:spcAft>
            </a:pPr>
            <a:r>
              <a:rPr lang="en-US" sz="1400">
                <a:latin typeface="Arial Narrow" pitchFamily="34" charset="0"/>
                <a:sym typeface="Wingdings" pitchFamily="2" charset="2"/>
              </a:rPr>
              <a:t>SQL query</a:t>
            </a:r>
            <a:r>
              <a:rPr lang="en-US" sz="2400">
                <a:sym typeface="Wingdings" pitchFamily="2" charset="2"/>
              </a:rPr>
              <a:t></a:t>
            </a:r>
          </a:p>
        </p:txBody>
      </p:sp>
      <p:sp>
        <p:nvSpPr>
          <p:cNvPr id="52" name="Rectangle 50"/>
          <p:cNvSpPr>
            <a:spLocks noChangeArrowheads="1"/>
          </p:cNvSpPr>
          <p:nvPr/>
        </p:nvSpPr>
        <p:spPr bwMode="auto">
          <a:xfrm>
            <a:off x="4648200" y="1868488"/>
            <a:ext cx="838200" cy="950912"/>
          </a:xfrm>
          <a:prstGeom prst="rect">
            <a:avLst/>
          </a:prstGeom>
          <a:solidFill>
            <a:srgbClr val="EFEFFF"/>
          </a:solidFill>
          <a:ln w="38100" cmpd="dbl" algn="ctr">
            <a:solidFill>
              <a:schemeClr val="tx1"/>
            </a:solidFill>
            <a:miter lim="800000"/>
            <a:headEnd/>
            <a:tailEnd/>
          </a:ln>
        </p:spPr>
        <p:txBody>
          <a:bodyPr anchor="ctr"/>
          <a:lstStyle/>
          <a:p>
            <a:pPr algn="ctr">
              <a:lnSpc>
                <a:spcPct val="100000"/>
              </a:lnSpc>
              <a:spcAft>
                <a:spcPts val="0"/>
              </a:spcAft>
            </a:pPr>
            <a:r>
              <a:rPr lang="en-US" sz="1400" dirty="0">
                <a:latin typeface="Arial Narrow" pitchFamily="34" charset="0"/>
                <a:sym typeface="Wingdings" pitchFamily="2" charset="2"/>
              </a:rPr>
              <a:t>DB Table </a:t>
            </a:r>
            <a:r>
              <a:rPr lang="en-US" sz="2400" dirty="0">
                <a:latin typeface="Webdings" pitchFamily="18" charset="2"/>
              </a:rPr>
              <a:t>‘</a:t>
            </a:r>
            <a:endParaRPr lang="en-US" sz="2400" dirty="0">
              <a:sym typeface="Wingdings" pitchFamily="2" charset="2"/>
            </a:endParaRPr>
          </a:p>
        </p:txBody>
      </p:sp>
      <p:sp>
        <p:nvSpPr>
          <p:cNvPr id="53" name="Rectangle 51"/>
          <p:cNvSpPr>
            <a:spLocks noChangeArrowheads="1"/>
          </p:cNvSpPr>
          <p:nvPr/>
        </p:nvSpPr>
        <p:spPr bwMode="auto">
          <a:xfrm>
            <a:off x="2438400" y="1905000"/>
            <a:ext cx="838200" cy="950913"/>
          </a:xfrm>
          <a:prstGeom prst="rect">
            <a:avLst/>
          </a:prstGeom>
          <a:solidFill>
            <a:srgbClr val="EFEFFF"/>
          </a:solidFill>
          <a:ln w="38100" cmpd="dbl" algn="ctr">
            <a:solidFill>
              <a:schemeClr val="tx1"/>
            </a:solidFill>
            <a:miter lim="800000"/>
            <a:headEnd/>
            <a:tailEnd/>
          </a:ln>
        </p:spPr>
        <p:txBody>
          <a:bodyPr anchor="ctr"/>
          <a:lstStyle/>
          <a:p>
            <a:pPr algn="ctr">
              <a:lnSpc>
                <a:spcPct val="100000"/>
              </a:lnSpc>
              <a:spcAft>
                <a:spcPts val="0"/>
              </a:spcAft>
            </a:pPr>
            <a:r>
              <a:rPr lang="en-US" sz="1400">
                <a:latin typeface="Arial Narrow" pitchFamily="34" charset="0"/>
                <a:sym typeface="Wingdings" pitchFamily="2" charset="2"/>
              </a:rPr>
              <a:t>HTTP response</a:t>
            </a:r>
            <a:endParaRPr lang="en-US" sz="1400">
              <a:sym typeface="Wingdings" pitchFamily="2" charset="2"/>
            </a:endParaRPr>
          </a:p>
          <a:p>
            <a:pPr algn="ctr">
              <a:lnSpc>
                <a:spcPct val="100000"/>
              </a:lnSpc>
              <a:spcAft>
                <a:spcPts val="0"/>
              </a:spcAft>
            </a:pPr>
            <a:r>
              <a:rPr lang="en-US" sz="2400">
                <a:latin typeface="Webdings" pitchFamily="18" charset="2"/>
              </a:rPr>
              <a:t>‘</a:t>
            </a:r>
          </a:p>
        </p:txBody>
      </p:sp>
      <p:sp>
        <p:nvSpPr>
          <p:cNvPr id="54" name="Rectangle 52"/>
          <p:cNvSpPr>
            <a:spLocks noChangeArrowheads="1"/>
          </p:cNvSpPr>
          <p:nvPr/>
        </p:nvSpPr>
        <p:spPr bwMode="auto">
          <a:xfrm>
            <a:off x="6345238" y="1219200"/>
            <a:ext cx="2422525" cy="1146175"/>
          </a:xfrm>
          <a:prstGeom prst="rect">
            <a:avLst/>
          </a:prstGeom>
          <a:solidFill>
            <a:schemeClr val="bg1"/>
          </a:solidFill>
          <a:ln w="9525" algn="ctr">
            <a:solidFill>
              <a:schemeClr val="tx1"/>
            </a:solidFill>
            <a:miter lim="800000"/>
            <a:headEnd/>
            <a:tailEnd/>
          </a:ln>
        </p:spPr>
        <p:txBody>
          <a:bodyPr anchor="ctr"/>
          <a:lstStyle/>
          <a:p>
            <a:pPr algn="ctr">
              <a:lnSpc>
                <a:spcPct val="100000"/>
              </a:lnSpc>
              <a:spcAft>
                <a:spcPts val="0"/>
              </a:spcAft>
            </a:pPr>
            <a:r>
              <a:rPr lang="en-US">
                <a:latin typeface="Courier New" pitchFamily="49" charset="0"/>
              </a:rPr>
              <a:t>"SELECT * FROM accounts WHERE acct=‘</a:t>
            </a:r>
            <a:r>
              <a:rPr lang="en-US">
                <a:solidFill>
                  <a:srgbClr val="FF0000"/>
                </a:solidFill>
                <a:latin typeface="Courier New" pitchFamily="49" charset="0"/>
              </a:rPr>
              <a:t>’ OR 1=1--</a:t>
            </a:r>
            <a:r>
              <a:rPr lang="en-US">
                <a:latin typeface="Courier New" pitchFamily="49" charset="0"/>
              </a:rPr>
              <a:t>’"</a:t>
            </a:r>
          </a:p>
        </p:txBody>
      </p:sp>
      <p:sp>
        <p:nvSpPr>
          <p:cNvPr id="55" name="Text Box 53"/>
          <p:cNvSpPr txBox="1">
            <a:spLocks noChangeArrowheads="1"/>
          </p:cNvSpPr>
          <p:nvPr/>
        </p:nvSpPr>
        <p:spPr bwMode="auto">
          <a:xfrm>
            <a:off x="6019800" y="2819400"/>
            <a:ext cx="3124200" cy="685800"/>
          </a:xfrm>
          <a:prstGeom prst="rect">
            <a:avLst/>
          </a:prstGeom>
          <a:noFill/>
          <a:ln w="9525" algn="ctr">
            <a:noFill/>
            <a:miter lim="800000"/>
            <a:headEnd/>
            <a:tailEnd/>
          </a:ln>
        </p:spPr>
        <p:txBody>
          <a:bodyPr/>
          <a:lstStyle/>
          <a:p>
            <a:pPr algn="l">
              <a:lnSpc>
                <a:spcPct val="100000"/>
              </a:lnSpc>
              <a:spcAft>
                <a:spcPts val="0"/>
              </a:spcAft>
            </a:pPr>
            <a:r>
              <a:rPr lang="en-US" sz="1600" dirty="0"/>
              <a:t>1. Application presents a form to the attacker</a:t>
            </a:r>
          </a:p>
        </p:txBody>
      </p:sp>
      <p:sp>
        <p:nvSpPr>
          <p:cNvPr id="56" name="Text Box 54"/>
          <p:cNvSpPr txBox="1">
            <a:spLocks noChangeArrowheads="1"/>
          </p:cNvSpPr>
          <p:nvPr/>
        </p:nvSpPr>
        <p:spPr bwMode="auto">
          <a:xfrm>
            <a:off x="6019800" y="3362325"/>
            <a:ext cx="3124200" cy="685800"/>
          </a:xfrm>
          <a:prstGeom prst="rect">
            <a:avLst/>
          </a:prstGeom>
          <a:noFill/>
          <a:ln w="9525" algn="ctr">
            <a:noFill/>
            <a:miter lim="800000"/>
            <a:headEnd/>
            <a:tailEnd/>
          </a:ln>
        </p:spPr>
        <p:txBody>
          <a:bodyPr/>
          <a:lstStyle/>
          <a:p>
            <a:pPr algn="l">
              <a:lnSpc>
                <a:spcPct val="100000"/>
              </a:lnSpc>
              <a:spcAft>
                <a:spcPts val="0"/>
              </a:spcAft>
            </a:pPr>
            <a:r>
              <a:rPr lang="en-US" sz="1600" dirty="0"/>
              <a:t>2. Attacker sends SQL code in the form data</a:t>
            </a:r>
          </a:p>
        </p:txBody>
      </p:sp>
      <p:sp>
        <p:nvSpPr>
          <p:cNvPr id="57" name="Text Box 55"/>
          <p:cNvSpPr txBox="1">
            <a:spLocks noChangeArrowheads="1"/>
          </p:cNvSpPr>
          <p:nvPr/>
        </p:nvSpPr>
        <p:spPr bwMode="auto">
          <a:xfrm>
            <a:off x="6019800" y="3914775"/>
            <a:ext cx="3124200" cy="685800"/>
          </a:xfrm>
          <a:prstGeom prst="rect">
            <a:avLst/>
          </a:prstGeom>
          <a:noFill/>
          <a:ln w="9525" algn="ctr">
            <a:noFill/>
            <a:miter lim="800000"/>
            <a:headEnd/>
            <a:tailEnd/>
          </a:ln>
        </p:spPr>
        <p:txBody>
          <a:bodyPr/>
          <a:lstStyle/>
          <a:p>
            <a:pPr algn="l">
              <a:lnSpc>
                <a:spcPct val="100000"/>
              </a:lnSpc>
              <a:spcAft>
                <a:spcPts val="0"/>
              </a:spcAft>
            </a:pPr>
            <a:r>
              <a:rPr lang="en-US" sz="1600" dirty="0"/>
              <a:t>3. Application forwards code to the database in a SQL query</a:t>
            </a:r>
          </a:p>
        </p:txBody>
      </p:sp>
      <p:sp>
        <p:nvSpPr>
          <p:cNvPr id="58" name="Rectangle 56"/>
          <p:cNvSpPr>
            <a:spLocks noChangeArrowheads="1"/>
          </p:cNvSpPr>
          <p:nvPr/>
        </p:nvSpPr>
        <p:spPr bwMode="auto">
          <a:xfrm>
            <a:off x="6019800" y="1143000"/>
            <a:ext cx="2963863" cy="1603375"/>
          </a:xfrm>
          <a:prstGeom prst="rect">
            <a:avLst/>
          </a:prstGeom>
          <a:solidFill>
            <a:schemeClr val="bg1"/>
          </a:solidFill>
          <a:ln w="9525" algn="ctr">
            <a:solidFill>
              <a:schemeClr val="tx1"/>
            </a:solidFill>
            <a:miter lim="800000"/>
            <a:headEnd/>
            <a:tailEnd/>
          </a:ln>
        </p:spPr>
        <p:txBody>
          <a:bodyPr anchor="ctr"/>
          <a:lstStyle/>
          <a:p>
            <a:pPr algn="ctr">
              <a:lnSpc>
                <a:spcPct val="100000"/>
              </a:lnSpc>
              <a:spcAft>
                <a:spcPts val="0"/>
              </a:spcAft>
            </a:pPr>
            <a:r>
              <a:rPr lang="en-US" sz="1400" b="1" dirty="0">
                <a:latin typeface="Courier New" pitchFamily="49" charset="0"/>
              </a:rPr>
              <a:t>Account Summary</a:t>
            </a:r>
          </a:p>
          <a:p>
            <a:pPr algn="ctr">
              <a:lnSpc>
                <a:spcPct val="100000"/>
              </a:lnSpc>
              <a:spcAft>
                <a:spcPts val="0"/>
              </a:spcAft>
            </a:pPr>
            <a:endParaRPr lang="en-US" sz="1400" b="1" dirty="0">
              <a:latin typeface="Courier New" pitchFamily="49" charset="0"/>
            </a:endParaRPr>
          </a:p>
          <a:p>
            <a:pPr algn="ctr">
              <a:lnSpc>
                <a:spcPct val="100000"/>
              </a:lnSpc>
              <a:spcAft>
                <a:spcPts val="0"/>
              </a:spcAft>
            </a:pPr>
            <a:r>
              <a:rPr lang="en-US" sz="1400" b="1" dirty="0">
                <a:latin typeface="Courier New" pitchFamily="49" charset="0"/>
              </a:rPr>
              <a:t>Acct:5424-6066-2134-4334</a:t>
            </a:r>
          </a:p>
          <a:p>
            <a:pPr algn="ctr">
              <a:lnSpc>
                <a:spcPct val="100000"/>
              </a:lnSpc>
              <a:spcAft>
                <a:spcPts val="0"/>
              </a:spcAft>
            </a:pPr>
            <a:r>
              <a:rPr lang="en-US" sz="1400" b="1" dirty="0">
                <a:latin typeface="Courier New" pitchFamily="49" charset="0"/>
              </a:rPr>
              <a:t>Acct:4128-7574-3921-0192</a:t>
            </a:r>
          </a:p>
          <a:p>
            <a:pPr algn="ctr">
              <a:lnSpc>
                <a:spcPct val="100000"/>
              </a:lnSpc>
              <a:spcAft>
                <a:spcPts val="0"/>
              </a:spcAft>
            </a:pPr>
            <a:r>
              <a:rPr lang="en-US" sz="1400" b="1" dirty="0">
                <a:latin typeface="Courier New" pitchFamily="49" charset="0"/>
              </a:rPr>
              <a:t>Acct:5424-9383-2039-4029</a:t>
            </a:r>
          </a:p>
          <a:p>
            <a:pPr algn="ctr">
              <a:lnSpc>
                <a:spcPct val="100000"/>
              </a:lnSpc>
              <a:spcAft>
                <a:spcPts val="0"/>
              </a:spcAft>
            </a:pPr>
            <a:r>
              <a:rPr lang="en-US" sz="1400" b="1" dirty="0">
                <a:latin typeface="Courier New" pitchFamily="49" charset="0"/>
              </a:rPr>
              <a:t>Acct:4128-0004-1234-0293</a:t>
            </a:r>
          </a:p>
        </p:txBody>
      </p:sp>
      <p:sp>
        <p:nvSpPr>
          <p:cNvPr id="59" name="Text Box 57"/>
          <p:cNvSpPr txBox="1">
            <a:spLocks noChangeArrowheads="1"/>
          </p:cNvSpPr>
          <p:nvPr/>
        </p:nvSpPr>
        <p:spPr bwMode="auto">
          <a:xfrm>
            <a:off x="6019800" y="4648200"/>
            <a:ext cx="3124200" cy="685800"/>
          </a:xfrm>
          <a:prstGeom prst="rect">
            <a:avLst/>
          </a:prstGeom>
          <a:noFill/>
          <a:ln w="9525" algn="ctr">
            <a:noFill/>
            <a:miter lim="800000"/>
            <a:headEnd/>
            <a:tailEnd/>
          </a:ln>
        </p:spPr>
        <p:txBody>
          <a:bodyPr/>
          <a:lstStyle/>
          <a:p>
            <a:pPr algn="l">
              <a:lnSpc>
                <a:spcPct val="100000"/>
              </a:lnSpc>
              <a:spcAft>
                <a:spcPts val="400"/>
              </a:spcAft>
            </a:pPr>
            <a:r>
              <a:rPr lang="en-US" sz="1600" dirty="0"/>
              <a:t>4. Database runs query containing attack code and sends results back to application</a:t>
            </a:r>
          </a:p>
        </p:txBody>
      </p:sp>
      <p:sp>
        <p:nvSpPr>
          <p:cNvPr id="60" name="Text Box 58"/>
          <p:cNvSpPr txBox="1">
            <a:spLocks noChangeArrowheads="1"/>
          </p:cNvSpPr>
          <p:nvPr/>
        </p:nvSpPr>
        <p:spPr bwMode="auto">
          <a:xfrm>
            <a:off x="6019800" y="5638800"/>
            <a:ext cx="3124200" cy="685800"/>
          </a:xfrm>
          <a:prstGeom prst="rect">
            <a:avLst/>
          </a:prstGeom>
          <a:noFill/>
          <a:ln w="9525" algn="ctr">
            <a:noFill/>
            <a:miter lim="800000"/>
            <a:headEnd/>
            <a:tailEnd/>
          </a:ln>
        </p:spPr>
        <p:txBody>
          <a:bodyPr/>
          <a:lstStyle/>
          <a:p>
            <a:pPr algn="l">
              <a:lnSpc>
                <a:spcPct val="100000"/>
              </a:lnSpc>
              <a:spcAft>
                <a:spcPts val="0"/>
              </a:spcAft>
            </a:pPr>
            <a:r>
              <a:rPr lang="en-US" sz="1600" dirty="0"/>
              <a:t>5. Application sends results to the attacker</a:t>
            </a:r>
          </a:p>
        </p:txBody>
      </p:sp>
      <p:grpSp>
        <p:nvGrpSpPr>
          <p:cNvPr id="2" name="Group 59"/>
          <p:cNvGrpSpPr>
            <a:grpSpLocks/>
          </p:cNvGrpSpPr>
          <p:nvPr/>
        </p:nvGrpSpPr>
        <p:grpSpPr bwMode="auto">
          <a:xfrm>
            <a:off x="6248401" y="1219200"/>
            <a:ext cx="2590800" cy="1447800"/>
            <a:chOff x="5424" y="3360"/>
            <a:chExt cx="1646" cy="811"/>
          </a:xfrm>
        </p:grpSpPr>
        <p:pic>
          <p:nvPicPr>
            <p:cNvPr id="55344" name="Picture 60"/>
            <p:cNvPicPr>
              <a:picLocks noChangeAspect="1" noChangeArrowheads="1"/>
            </p:cNvPicPr>
            <p:nvPr/>
          </p:nvPicPr>
          <p:blipFill>
            <a:blip r:embed="rId4" cstate="print"/>
            <a:srcRect/>
            <a:stretch>
              <a:fillRect/>
            </a:stretch>
          </p:blipFill>
          <p:spPr bwMode="auto">
            <a:xfrm>
              <a:off x="5424" y="3360"/>
              <a:ext cx="1646" cy="811"/>
            </a:xfrm>
            <a:prstGeom prst="rect">
              <a:avLst/>
            </a:prstGeom>
            <a:noFill/>
            <a:ln w="9525">
              <a:solidFill>
                <a:schemeClr val="tx1"/>
              </a:solidFill>
              <a:miter lim="800000"/>
              <a:headEnd/>
              <a:tailEnd/>
            </a:ln>
          </p:spPr>
        </p:pic>
        <p:sp>
          <p:nvSpPr>
            <p:cNvPr id="55345" name="Text Box 61"/>
            <p:cNvSpPr txBox="1">
              <a:spLocks noChangeArrowheads="1"/>
            </p:cNvSpPr>
            <p:nvPr/>
          </p:nvSpPr>
          <p:spPr bwMode="auto">
            <a:xfrm>
              <a:off x="5498" y="3504"/>
              <a:ext cx="486" cy="174"/>
            </a:xfrm>
            <a:prstGeom prst="rect">
              <a:avLst/>
            </a:prstGeom>
            <a:solidFill>
              <a:schemeClr val="bg1"/>
            </a:solidFill>
            <a:ln w="9525" algn="ctr">
              <a:noFill/>
              <a:miter lim="800000"/>
              <a:headEnd/>
              <a:tailEnd/>
            </a:ln>
          </p:spPr>
          <p:txBody>
            <a:bodyPr wrap="none" lIns="45720" rIns="45720">
              <a:spAutoFit/>
            </a:bodyPr>
            <a:lstStyle/>
            <a:p>
              <a:pPr algn="r">
                <a:lnSpc>
                  <a:spcPct val="100000"/>
                </a:lnSpc>
                <a:spcAft>
                  <a:spcPts val="0"/>
                </a:spcAft>
              </a:pPr>
              <a:r>
                <a:rPr lang="en-US" sz="1200"/>
                <a:t>Account: </a:t>
              </a:r>
            </a:p>
          </p:txBody>
        </p:sp>
        <p:sp>
          <p:nvSpPr>
            <p:cNvPr id="55346" name="Text Box 62"/>
            <p:cNvSpPr txBox="1">
              <a:spLocks noChangeArrowheads="1"/>
            </p:cNvSpPr>
            <p:nvPr/>
          </p:nvSpPr>
          <p:spPr bwMode="auto">
            <a:xfrm>
              <a:off x="5496" y="3678"/>
              <a:ext cx="484" cy="174"/>
            </a:xfrm>
            <a:prstGeom prst="rect">
              <a:avLst/>
            </a:prstGeom>
            <a:solidFill>
              <a:schemeClr val="bg1"/>
            </a:solidFill>
            <a:ln w="9525" algn="ctr">
              <a:noFill/>
              <a:miter lim="800000"/>
              <a:headEnd/>
              <a:tailEnd/>
            </a:ln>
          </p:spPr>
          <p:txBody>
            <a:bodyPr wrap="none" lIns="45720" rIns="45720">
              <a:spAutoFit/>
            </a:bodyPr>
            <a:lstStyle/>
            <a:p>
              <a:pPr algn="r">
                <a:lnSpc>
                  <a:spcPct val="100000"/>
                </a:lnSpc>
                <a:spcAft>
                  <a:spcPts val="0"/>
                </a:spcAft>
              </a:pPr>
              <a:r>
                <a:rPr lang="en-US" sz="1200"/>
                <a:t>       SKU: </a:t>
              </a:r>
            </a:p>
          </p:txBody>
        </p:sp>
      </p:grpSp>
      <p:grpSp>
        <p:nvGrpSpPr>
          <p:cNvPr id="3" name="Group 63"/>
          <p:cNvGrpSpPr>
            <a:grpSpLocks/>
          </p:cNvGrpSpPr>
          <p:nvPr/>
        </p:nvGrpSpPr>
        <p:grpSpPr bwMode="auto">
          <a:xfrm>
            <a:off x="6248400" y="1219200"/>
            <a:ext cx="2667000" cy="1463675"/>
            <a:chOff x="5184" y="2448"/>
            <a:chExt cx="1570" cy="922"/>
          </a:xfrm>
        </p:grpSpPr>
        <p:pic>
          <p:nvPicPr>
            <p:cNvPr id="55341" name="Picture 64"/>
            <p:cNvPicPr>
              <a:picLocks noChangeAspect="1" noChangeArrowheads="1"/>
            </p:cNvPicPr>
            <p:nvPr/>
          </p:nvPicPr>
          <p:blipFill>
            <a:blip r:embed="rId5" cstate="print"/>
            <a:srcRect/>
            <a:stretch>
              <a:fillRect/>
            </a:stretch>
          </p:blipFill>
          <p:spPr bwMode="auto">
            <a:xfrm>
              <a:off x="5184" y="2448"/>
              <a:ext cx="1570" cy="922"/>
            </a:xfrm>
            <a:prstGeom prst="rect">
              <a:avLst/>
            </a:prstGeom>
            <a:noFill/>
            <a:ln w="9525">
              <a:solidFill>
                <a:schemeClr val="tx1"/>
              </a:solidFill>
              <a:miter lim="800000"/>
              <a:headEnd/>
              <a:tailEnd/>
            </a:ln>
          </p:spPr>
        </p:pic>
        <p:sp>
          <p:nvSpPr>
            <p:cNvPr id="55342" name="Text Box 65"/>
            <p:cNvSpPr txBox="1">
              <a:spLocks noChangeArrowheads="1"/>
            </p:cNvSpPr>
            <p:nvPr/>
          </p:nvSpPr>
          <p:spPr bwMode="auto">
            <a:xfrm>
              <a:off x="5219" y="2605"/>
              <a:ext cx="486" cy="174"/>
            </a:xfrm>
            <a:prstGeom prst="rect">
              <a:avLst/>
            </a:prstGeom>
            <a:solidFill>
              <a:schemeClr val="bg1"/>
            </a:solidFill>
            <a:ln w="9525" algn="ctr">
              <a:noFill/>
              <a:miter lim="800000"/>
              <a:headEnd/>
              <a:tailEnd/>
            </a:ln>
          </p:spPr>
          <p:txBody>
            <a:bodyPr wrap="none" lIns="45720" rIns="45720">
              <a:spAutoFit/>
            </a:bodyPr>
            <a:lstStyle/>
            <a:p>
              <a:pPr algn="r">
                <a:lnSpc>
                  <a:spcPct val="100000"/>
                </a:lnSpc>
                <a:spcAft>
                  <a:spcPts val="0"/>
                </a:spcAft>
              </a:pPr>
              <a:r>
                <a:rPr lang="en-US" sz="1200" dirty="0"/>
                <a:t>Account: </a:t>
              </a:r>
            </a:p>
          </p:txBody>
        </p:sp>
        <p:sp>
          <p:nvSpPr>
            <p:cNvPr id="55343" name="Text Box 66"/>
            <p:cNvSpPr txBox="1">
              <a:spLocks noChangeArrowheads="1"/>
            </p:cNvSpPr>
            <p:nvPr/>
          </p:nvSpPr>
          <p:spPr bwMode="auto">
            <a:xfrm>
              <a:off x="5217" y="2779"/>
              <a:ext cx="484" cy="174"/>
            </a:xfrm>
            <a:prstGeom prst="rect">
              <a:avLst/>
            </a:prstGeom>
            <a:solidFill>
              <a:schemeClr val="bg1"/>
            </a:solidFill>
            <a:ln w="9525" algn="ctr">
              <a:noFill/>
              <a:miter lim="800000"/>
              <a:headEnd/>
              <a:tailEnd/>
            </a:ln>
          </p:spPr>
          <p:txBody>
            <a:bodyPr wrap="none" lIns="45720" rIns="45720">
              <a:spAutoFit/>
            </a:bodyPr>
            <a:lstStyle/>
            <a:p>
              <a:pPr algn="r">
                <a:lnSpc>
                  <a:spcPct val="100000"/>
                </a:lnSpc>
                <a:spcAft>
                  <a:spcPts val="0"/>
                </a:spcAft>
              </a:pPr>
              <a:r>
                <a:rPr lang="en-US" sz="1200" dirty="0"/>
                <a:t>       SKU: </a:t>
              </a:r>
            </a:p>
          </p:txBody>
        </p:sp>
      </p:grpSp>
      <p:sp>
        <p:nvSpPr>
          <p:cNvPr id="55338" name="TextBox 71"/>
          <p:cNvSpPr txBox="1">
            <a:spLocks noChangeArrowheads="1"/>
          </p:cNvSpPr>
          <p:nvPr/>
        </p:nvSpPr>
        <p:spPr bwMode="auto">
          <a:xfrm>
            <a:off x="0" y="6172200"/>
            <a:ext cx="4572000" cy="246221"/>
          </a:xfrm>
          <a:prstGeom prst="rect">
            <a:avLst/>
          </a:prstGeom>
          <a:noFill/>
          <a:ln w="9525">
            <a:noFill/>
            <a:miter lim="800000"/>
            <a:headEnd/>
            <a:tailEnd/>
          </a:ln>
        </p:spPr>
        <p:txBody>
          <a:bodyPr wrap="square">
            <a:spAutoFit/>
          </a:bodyPr>
          <a:lstStyle/>
          <a:p>
            <a:pPr>
              <a:lnSpc>
                <a:spcPct val="100000"/>
              </a:lnSpc>
              <a:spcAft>
                <a:spcPts val="0"/>
              </a:spcAft>
            </a:pPr>
            <a:r>
              <a:rPr lang="en-US" sz="1000" dirty="0"/>
              <a:t>Derived from OWASP </a:t>
            </a:r>
            <a:r>
              <a:rPr lang="en-US" sz="1000" dirty="0" err="1"/>
              <a:t>AppSec</a:t>
            </a:r>
            <a:r>
              <a:rPr lang="en-US" sz="1000" dirty="0"/>
              <a:t> DC 2009 presentation by Dave </a:t>
            </a:r>
            <a:r>
              <a:rPr lang="en-US" sz="1000" dirty="0" err="1"/>
              <a:t>Wichers</a:t>
            </a:r>
            <a:endParaRPr lang="en-US" sz="1000" dirty="0"/>
          </a:p>
        </p:txBody>
      </p:sp>
      <p:sp>
        <p:nvSpPr>
          <p:cNvPr id="61" name="Title 60"/>
          <p:cNvSpPr>
            <a:spLocks noGrp="1"/>
          </p:cNvSpPr>
          <p:nvPr>
            <p:ph type="title"/>
          </p:nvPr>
        </p:nvSpPr>
        <p:spPr/>
        <p:txBody>
          <a:bodyPr/>
          <a:lstStyle/>
          <a:p>
            <a:r>
              <a:rPr lang="en-US" dirty="0" smtClean="0"/>
              <a:t>SQL Injection</a:t>
            </a:r>
            <a:endParaRPr lang="en-US" dirty="0"/>
          </a:p>
        </p:txBody>
      </p:sp>
      <p:sp>
        <p:nvSpPr>
          <p:cNvPr id="49"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34</a:t>
            </a:fld>
            <a:endParaRPr lang="en-US" dirty="0"/>
          </a:p>
        </p:txBody>
      </p:sp>
    </p:spTree>
    <p:extLst>
      <p:ext uri="{BB962C8B-B14F-4D97-AF65-F5344CB8AC3E}">
        <p14:creationId xmlns:p14="http://schemas.microsoft.com/office/powerpoint/2010/main" val="2982047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10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childTnLst>
                                </p:cTn>
                              </p:par>
                              <p:par>
                                <p:cTn id="16" presetID="0" presetClass="path" presetSubtype="0" accel="50000" decel="50000" fill="hold" nodeType="withEffect">
                                  <p:stCondLst>
                                    <p:cond delay="0"/>
                                  </p:stCondLst>
                                  <p:childTnLst>
                                    <p:animMotion origin="layout" path="M -0.00399 -0.00671 C -0.00191 0.04445 -0.00851 0.2375 0.00885 0.30093 C 0.02622 0.36435 0.06892 0.37153 0.10035 0.37431 C 0.13177 0.37709 0.17899 0.38218 0.19705 0.31783 C 0.21493 0.25347 0.20694 0.04259 0.20885 -0.0125 " pathEditMode="relative" rAng="0" ptsTypes="aaaaa">
                                      <p:cBhvr>
                                        <p:cTn id="17" dur="3000" fill="hold"/>
                                        <p:tgtEl>
                                          <p:spTgt spid="50"/>
                                        </p:tgtEl>
                                        <p:attrNameLst>
                                          <p:attrName>ppt_x</p:attrName>
                                          <p:attrName>ppt_y</p:attrName>
                                        </p:attrNameLst>
                                      </p:cBhvr>
                                      <p:rCtr x="10700" y="19100"/>
                                    </p:animMotion>
                                  </p:childTnLst>
                                </p:cTn>
                              </p:par>
                              <p:par>
                                <p:cTn id="18" presetID="10"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50"/>
                                        </p:tgtEl>
                                      </p:cBhvr>
                                    </p:animEffect>
                                    <p:set>
                                      <p:cBhvr>
                                        <p:cTn id="28" dur="1" fill="hold">
                                          <p:stCondLst>
                                            <p:cond delay="499"/>
                                          </p:stCondLst>
                                        </p:cTn>
                                        <p:tgtEl>
                                          <p:spTgt spid="5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childTnLst>
                                </p:cTn>
                              </p:par>
                            </p:childTnLst>
                          </p:cTn>
                        </p:par>
                        <p:par>
                          <p:cTn id="36" fill="hold">
                            <p:stCondLst>
                              <p:cond delay="2000"/>
                            </p:stCondLst>
                            <p:childTnLst>
                              <p:par>
                                <p:cTn id="37" presetID="10" presetClass="entr" presetSubtype="0" fill="hold" grpId="1"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1000"/>
                                        <p:tgtEl>
                                          <p:spTgt spid="51"/>
                                        </p:tgtEl>
                                      </p:cBhvr>
                                    </p:animEffect>
                                  </p:childTnLst>
                                </p:cTn>
                              </p:par>
                            </p:childTnLst>
                          </p:cTn>
                        </p:par>
                        <p:par>
                          <p:cTn id="40" fill="hold">
                            <p:stCondLst>
                              <p:cond delay="3000"/>
                            </p:stCondLst>
                            <p:childTnLst>
                              <p:par>
                                <p:cTn id="41" presetID="0" presetClass="path" presetSubtype="0" accel="50000" decel="50000" fill="hold" grpId="0" nodeType="afterEffect">
                                  <p:stCondLst>
                                    <p:cond delay="0"/>
                                  </p:stCondLst>
                                  <p:childTnLst>
                                    <p:animMotion origin="layout" path="M -0.0007 -0.00486 C 0.00086 0.04583 -0.00799 0.23773 0.00885 0.30092 C 0.02569 0.36412 0.06892 0.37153 0.10034 0.3743 C 0.13177 0.37708 0.17899 0.38217 0.19705 0.31782 C 0.2151 0.25347 0.20711 0.04259 0.20902 -0.0125 " pathEditMode="relative" rAng="0" ptsTypes="aaaaa">
                                      <p:cBhvr>
                                        <p:cTn id="42" dur="3000" fill="hold"/>
                                        <p:tgtEl>
                                          <p:spTgt spid="51"/>
                                        </p:tgtEl>
                                        <p:attrNameLst>
                                          <p:attrName>ppt_x</p:attrName>
                                          <p:attrName>ppt_y</p:attrName>
                                        </p:attrNameLst>
                                      </p:cBhvr>
                                      <p:rCtr x="10400" y="1900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1000"/>
                                        <p:tgtEl>
                                          <p:spTgt spid="59"/>
                                        </p:tgtEl>
                                      </p:cBhvr>
                                    </p:animEffec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51"/>
                                        </p:tgtEl>
                                      </p:cBhvr>
                                    </p:animEffect>
                                    <p:set>
                                      <p:cBhvr>
                                        <p:cTn id="51" dur="1" fill="hold">
                                          <p:stCondLst>
                                            <p:cond delay="499"/>
                                          </p:stCondLst>
                                        </p:cTn>
                                        <p:tgtEl>
                                          <p:spTgt spid="5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10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1000"/>
                                        <p:tgtEl>
                                          <p:spTgt spid="58"/>
                                        </p:tgtEl>
                                      </p:cBhvr>
                                    </p:animEffect>
                                  </p:childTnLst>
                                </p:cTn>
                              </p:par>
                            </p:childTnLst>
                          </p:cTn>
                        </p:par>
                        <p:par>
                          <p:cTn id="59" fill="hold">
                            <p:stCondLst>
                              <p:cond delay="2500"/>
                            </p:stCondLst>
                            <p:childTnLst>
                              <p:par>
                                <p:cTn id="60" presetID="0" presetClass="path" presetSubtype="0" accel="50000" decel="50000" fill="hold" nodeType="afterEffect">
                                  <p:stCondLst>
                                    <p:cond delay="0"/>
                                  </p:stCondLst>
                                  <p:childTnLst>
                                    <p:animMotion origin="layout" path="M 0.00086 0.00625 C 0.00225 0.05532 0.02031 0.23564 0.00885 0.30092 C -0.00261 0.3662 -0.03611 0.39236 -0.06789 0.39722 C -0.09966 0.40208 -0.16007 0.39444 -0.18143 0.32963 C -0.20278 0.26481 -0.19341 0.06203 -0.19584 0.00856 " pathEditMode="relative" rAng="0" ptsTypes="aaaaa">
                                      <p:cBhvr>
                                        <p:cTn id="61" dur="3000" fill="hold"/>
                                        <p:tgtEl>
                                          <p:spTgt spid="52"/>
                                        </p:tgtEl>
                                        <p:attrNameLst>
                                          <p:attrName>ppt_x</p:attrName>
                                          <p:attrName>ppt_y</p:attrName>
                                        </p:attrNameLst>
                                      </p:cBhvr>
                                      <p:rCtr x="-9200" y="19800"/>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52"/>
                                        </p:tgtEl>
                                      </p:cBhvr>
                                    </p:animEffect>
                                    <p:set>
                                      <p:cBhvr>
                                        <p:cTn id="66" dur="1" fill="hold">
                                          <p:stCondLst>
                                            <p:cond delay="499"/>
                                          </p:stCondLst>
                                        </p:cTn>
                                        <p:tgtEl>
                                          <p:spTgt spid="5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54"/>
                                        </p:tgtEl>
                                      </p:cBhvr>
                                    </p:animEffect>
                                    <p:set>
                                      <p:cBhvr>
                                        <p:cTn id="69" dur="1" fill="hold">
                                          <p:stCondLst>
                                            <p:cond delay="499"/>
                                          </p:stCondLst>
                                        </p:cTn>
                                        <p:tgtEl>
                                          <p:spTgt spid="54"/>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childTnLst>
                                </p:cTn>
                              </p:par>
                              <p:par>
                                <p:cTn id="74" presetID="10" presetClass="entr" presetSubtype="0" fill="hold"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1000"/>
                                        <p:tgtEl>
                                          <p:spTgt spid="53"/>
                                        </p:tgtEl>
                                      </p:cBhvr>
                                    </p:animEffect>
                                  </p:childTnLst>
                                </p:cTn>
                              </p:par>
                              <p:par>
                                <p:cTn id="77" presetID="0" presetClass="path" presetSubtype="0" accel="50000" decel="50000" fill="hold" nodeType="withEffect">
                                  <p:stCondLst>
                                    <p:cond delay="0"/>
                                  </p:stCondLst>
                                  <p:childTnLst>
                                    <p:animMotion origin="layout" path="M -0.00295 0.02847 C -0.00104 0.07407 0.01962 0.23958 0.00885 0.30092 C -0.00191 0.36227 -0.03611 0.39236 -0.06788 0.39722 C -0.09965 0.40208 -0.16007 0.39444 -0.18142 0.32963 C -0.20278 0.26481 -0.1934 0.06203 -0.19583 0.00856 " pathEditMode="relative" rAng="0" ptsTypes="aaaaa">
                                      <p:cBhvr>
                                        <p:cTn id="78" dur="3000" fill="hold"/>
                                        <p:tgtEl>
                                          <p:spTgt spid="53"/>
                                        </p:tgtEl>
                                        <p:attrNameLst>
                                          <p:attrName>ppt_x</p:attrName>
                                          <p:attrName>ppt_y</p:attrName>
                                        </p:attrNameLst>
                                      </p:cBhvr>
                                      <p:rCtr x="-8900" y="17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1" grpId="1" animBg="1"/>
      <p:bldP spid="52" grpId="0" animBg="1"/>
      <p:bldP spid="52" grpId="1" animBg="1"/>
      <p:bldP spid="54" grpId="0" animBg="1"/>
      <p:bldP spid="54" grpId="1" animBg="1"/>
      <p:bldP spid="56" grpId="0"/>
      <p:bldP spid="57" grpId="0"/>
      <p:bldP spid="58" grpId="0" animBg="1"/>
      <p:bldP spid="59" grpId="0"/>
      <p:bldP spid="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Lab 1 and 2 – Hidden Information </a:t>
            </a:r>
          </a:p>
        </p:txBody>
      </p:sp>
      <p:sp>
        <p:nvSpPr>
          <p:cNvPr id="13315" name="Content Placeholder 2"/>
          <p:cNvSpPr>
            <a:spLocks noGrp="1"/>
          </p:cNvSpPr>
          <p:nvPr>
            <p:ph idx="1"/>
          </p:nvPr>
        </p:nvSpPr>
        <p:spPr/>
        <p:txBody>
          <a:bodyPr/>
          <a:lstStyle/>
          <a:p>
            <a:r>
              <a:rPr lang="en-US" dirty="0" smtClean="0"/>
              <a:t>Getting started</a:t>
            </a:r>
          </a:p>
          <a:p>
            <a:pPr lvl="1"/>
            <a:r>
              <a:rPr lang="en-US" dirty="0" smtClean="0"/>
              <a:t>Open Student Windows VM … password is “guest”</a:t>
            </a:r>
          </a:p>
          <a:p>
            <a:pPr lvl="1"/>
            <a:r>
              <a:rPr lang="en-US" dirty="0" smtClean="0"/>
              <a:t>Click “</a:t>
            </a:r>
            <a:r>
              <a:rPr lang="en-US" dirty="0" err="1" smtClean="0"/>
              <a:t>WebGoat</a:t>
            </a:r>
            <a:r>
              <a:rPr lang="en-US" dirty="0" smtClean="0"/>
              <a:t> Server”</a:t>
            </a:r>
          </a:p>
          <a:p>
            <a:pPr lvl="1"/>
            <a:r>
              <a:rPr lang="en-US" dirty="0" smtClean="0"/>
              <a:t>Open “</a:t>
            </a:r>
            <a:r>
              <a:rPr lang="en-US" dirty="0" err="1" smtClean="0"/>
              <a:t>WebGoat</a:t>
            </a:r>
            <a:r>
              <a:rPr lang="en-US" dirty="0" smtClean="0"/>
              <a:t> User”</a:t>
            </a:r>
          </a:p>
          <a:p>
            <a:pPr lvl="1"/>
            <a:r>
              <a:rPr lang="en-US" dirty="0" smtClean="0"/>
              <a:t>Log in as "guest" ... password is “guest”</a:t>
            </a:r>
          </a:p>
          <a:p>
            <a:pPr lvl="1"/>
            <a:endParaRPr lang="en-US" dirty="0"/>
          </a:p>
          <a:p>
            <a:r>
              <a:rPr lang="en-US" dirty="0" smtClean="0"/>
              <a:t>Lab 1 – Instructor Guided</a:t>
            </a:r>
          </a:p>
          <a:p>
            <a:pPr lvl="1"/>
            <a:r>
              <a:rPr lang="en-US" dirty="0"/>
              <a:t>Code Quality … Discover Clues in the </a:t>
            </a:r>
            <a:r>
              <a:rPr lang="en-US" dirty="0" smtClean="0"/>
              <a:t>HTML</a:t>
            </a:r>
          </a:p>
          <a:p>
            <a:pPr lvl="1"/>
            <a:endParaRPr lang="en-US" dirty="0"/>
          </a:p>
          <a:p>
            <a:r>
              <a:rPr lang="en-US" dirty="0" smtClean="0"/>
              <a:t>Lab 2 – Instructor Guided</a:t>
            </a:r>
          </a:p>
          <a:p>
            <a:pPr lvl="1"/>
            <a:r>
              <a:rPr lang="en-US" dirty="0" smtClean="0"/>
              <a:t>Parameter Tampering … Exploit Hidden Fields</a:t>
            </a:r>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35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Lab 3 – Web Application Tools</a:t>
            </a:r>
          </a:p>
        </p:txBody>
      </p:sp>
      <p:sp>
        <p:nvSpPr>
          <p:cNvPr id="14339" name="Rectangle 3"/>
          <p:cNvSpPr>
            <a:spLocks noGrp="1" noChangeArrowheads="1"/>
          </p:cNvSpPr>
          <p:nvPr>
            <p:ph type="body" idx="1"/>
          </p:nvPr>
        </p:nvSpPr>
        <p:spPr/>
        <p:txBody>
          <a:bodyPr/>
          <a:lstStyle/>
          <a:p>
            <a:r>
              <a:rPr lang="en-US" dirty="0"/>
              <a:t>Getting started</a:t>
            </a:r>
          </a:p>
          <a:p>
            <a:pPr lvl="1"/>
            <a:r>
              <a:rPr lang="en-US" dirty="0"/>
              <a:t>Open Student Windows VM … password is </a:t>
            </a:r>
            <a:r>
              <a:rPr lang="en-US" dirty="0" smtClean="0"/>
              <a:t>“guest”</a:t>
            </a:r>
            <a:endParaRPr lang="en-US" dirty="0"/>
          </a:p>
          <a:p>
            <a:pPr lvl="1"/>
            <a:r>
              <a:rPr lang="en-US" dirty="0"/>
              <a:t>Click “</a:t>
            </a:r>
            <a:r>
              <a:rPr lang="en-US" dirty="0" err="1"/>
              <a:t>WebGoat</a:t>
            </a:r>
            <a:r>
              <a:rPr lang="en-US" dirty="0"/>
              <a:t> Server”</a:t>
            </a:r>
          </a:p>
          <a:p>
            <a:pPr lvl="1"/>
            <a:r>
              <a:rPr lang="en-US" dirty="0"/>
              <a:t>Open “</a:t>
            </a:r>
            <a:r>
              <a:rPr lang="en-US" dirty="0" err="1"/>
              <a:t>WebGoat</a:t>
            </a:r>
            <a:r>
              <a:rPr lang="en-US" dirty="0"/>
              <a:t> User”</a:t>
            </a:r>
          </a:p>
          <a:p>
            <a:pPr lvl="1"/>
            <a:r>
              <a:rPr lang="en-US" dirty="0"/>
              <a:t>Log in as "guest" ... password is “guest</a:t>
            </a:r>
            <a:r>
              <a:rPr lang="en-US" dirty="0" smtClean="0"/>
              <a:t>”</a:t>
            </a:r>
          </a:p>
          <a:p>
            <a:pPr lvl="1"/>
            <a:r>
              <a:rPr lang="en-US" dirty="0" smtClean="0"/>
              <a:t>Open Paros</a:t>
            </a:r>
            <a:endParaRPr lang="en-US" dirty="0"/>
          </a:p>
          <a:p>
            <a:endParaRPr lang="en-US" dirty="0"/>
          </a:p>
          <a:p>
            <a:endParaRPr lang="en-US" dirty="0"/>
          </a:p>
          <a:p>
            <a:r>
              <a:rPr lang="en-US" dirty="0" smtClean="0"/>
              <a:t>Lab 3 – Instructor Guided</a:t>
            </a:r>
          </a:p>
          <a:p>
            <a:pPr lvl="1"/>
            <a:r>
              <a:rPr lang="en-US" dirty="0" smtClean="0"/>
              <a:t>Use </a:t>
            </a:r>
            <a:r>
              <a:rPr lang="en-US" dirty="0"/>
              <a:t>Paros to </a:t>
            </a:r>
            <a:r>
              <a:rPr lang="en-US" dirty="0" smtClean="0"/>
              <a:t>spider </a:t>
            </a:r>
            <a:r>
              <a:rPr lang="en-US" dirty="0" err="1" smtClean="0"/>
              <a:t>WebGoat</a:t>
            </a:r>
            <a:r>
              <a:rPr lang="en-US" dirty="0" smtClean="0"/>
              <a:t>, </a:t>
            </a:r>
            <a:r>
              <a:rPr lang="en-US" dirty="0"/>
              <a:t>then scan</a:t>
            </a:r>
          </a:p>
          <a:p>
            <a:endParaRPr lang="en-US" dirty="0" smtClean="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36</a:t>
            </a:fld>
            <a:endParaRPr lang="en-US" dirty="0"/>
          </a:p>
        </p:txBody>
      </p:sp>
    </p:spTree>
    <p:extLst>
      <p:ext uri="{BB962C8B-B14F-4D97-AF65-F5344CB8AC3E}">
        <p14:creationId xmlns:p14="http://schemas.microsoft.com/office/powerpoint/2010/main" val="19981214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5" name="Picture 4" descr="Question and Answer S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28738"/>
            <a:ext cx="64008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37</a:t>
            </a:fld>
            <a:endParaRPr lang="en-US" dirty="0"/>
          </a:p>
        </p:txBody>
      </p:sp>
    </p:spTree>
    <p:extLst>
      <p:ext uri="{BB962C8B-B14F-4D97-AF65-F5344CB8AC3E}">
        <p14:creationId xmlns:p14="http://schemas.microsoft.com/office/powerpoint/2010/main" val="38791141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Additional Labs (all student driven)</a:t>
            </a:r>
          </a:p>
        </p:txBody>
      </p:sp>
      <p:sp>
        <p:nvSpPr>
          <p:cNvPr id="11267" name="Rectangle 3"/>
          <p:cNvSpPr>
            <a:spLocks noGrp="1" noChangeArrowheads="1"/>
          </p:cNvSpPr>
          <p:nvPr>
            <p:ph type="body" idx="1"/>
          </p:nvPr>
        </p:nvSpPr>
        <p:spPr/>
        <p:txBody>
          <a:bodyPr/>
          <a:lstStyle/>
          <a:p>
            <a:r>
              <a:rPr lang="en-US" dirty="0" smtClean="0"/>
              <a:t>Lab 1: URL manipulation (privilege escalation)</a:t>
            </a:r>
          </a:p>
          <a:p>
            <a:pPr lvl="1"/>
            <a:r>
              <a:rPr lang="en-US" dirty="0" smtClean="0"/>
              <a:t>Access Control Flaws ► Remote Admin Access</a:t>
            </a:r>
          </a:p>
          <a:p>
            <a:r>
              <a:rPr lang="en-US" dirty="0" smtClean="0"/>
              <a:t>Lab 2: URL manipulation (hidden functionality)</a:t>
            </a:r>
          </a:p>
          <a:p>
            <a:pPr lvl="1"/>
            <a:r>
              <a:rPr lang="en-US" dirty="0" smtClean="0"/>
              <a:t>Insecure Configuration ► Forced Browsing</a:t>
            </a:r>
          </a:p>
          <a:p>
            <a:r>
              <a:rPr lang="en-US" dirty="0" smtClean="0"/>
              <a:t>Lab 3: SSL (insecure communications)</a:t>
            </a:r>
          </a:p>
          <a:p>
            <a:pPr lvl="1"/>
            <a:r>
              <a:rPr lang="en-US" dirty="0" smtClean="0"/>
              <a:t>Authentication Flaws ► Basic Authentication</a:t>
            </a:r>
          </a:p>
          <a:p>
            <a:r>
              <a:rPr lang="en-US" dirty="0" smtClean="0"/>
              <a:t>Lab 5: Directory traversal</a:t>
            </a:r>
          </a:p>
          <a:p>
            <a:pPr lvl="1"/>
            <a:r>
              <a:rPr lang="en-US" dirty="0" smtClean="0"/>
              <a:t>Access Control Flaws ► Bypass a Path Based Access Control Scheme</a:t>
            </a:r>
          </a:p>
          <a:p>
            <a:r>
              <a:rPr lang="en-US" dirty="0" smtClean="0"/>
              <a:t>Lab </a:t>
            </a:r>
            <a:r>
              <a:rPr lang="en-US" dirty="0"/>
              <a:t>1: SQL injection</a:t>
            </a:r>
          </a:p>
          <a:p>
            <a:pPr lvl="1"/>
            <a:r>
              <a:rPr lang="en-US" dirty="0"/>
              <a:t>Injection Flaws ► Numeric SQL </a:t>
            </a:r>
            <a:r>
              <a:rPr lang="en-US" dirty="0" smtClean="0"/>
              <a:t>Injection</a:t>
            </a:r>
            <a:endParaRPr lang="en-US" dirty="0"/>
          </a:p>
          <a:p>
            <a:r>
              <a:rPr lang="en-US" dirty="0" smtClean="0"/>
              <a:t>Lab </a:t>
            </a:r>
            <a:r>
              <a:rPr lang="en-US" dirty="0"/>
              <a:t>2: SQL injection</a:t>
            </a:r>
          </a:p>
          <a:p>
            <a:pPr lvl="1"/>
            <a:r>
              <a:rPr lang="en-US" dirty="0"/>
              <a:t>Injection Flaws ► String SQL </a:t>
            </a:r>
            <a:r>
              <a:rPr lang="en-US" dirty="0" smtClean="0"/>
              <a:t>Injection</a:t>
            </a:r>
            <a:endParaRPr lang="en-US" dirty="0"/>
          </a:p>
          <a:p>
            <a:r>
              <a:rPr lang="en-US" dirty="0" smtClean="0"/>
              <a:t>Lab </a:t>
            </a:r>
            <a:r>
              <a:rPr lang="en-US" dirty="0"/>
              <a:t>3: XSS</a:t>
            </a:r>
          </a:p>
          <a:p>
            <a:pPr lvl="1"/>
            <a:r>
              <a:rPr lang="en-US" dirty="0"/>
              <a:t>Cross-Site Scripting (XSS) ► Stored XSS </a:t>
            </a:r>
            <a:r>
              <a:rPr lang="en-US" dirty="0" smtClean="0"/>
              <a:t>Attacks</a:t>
            </a:r>
            <a:endParaRPr lang="en-US" dirty="0"/>
          </a:p>
          <a:p>
            <a:r>
              <a:rPr lang="en-US" dirty="0" smtClean="0"/>
              <a:t>Lab </a:t>
            </a:r>
            <a:r>
              <a:rPr lang="en-US" dirty="0"/>
              <a:t>4: Client side validation</a:t>
            </a:r>
          </a:p>
          <a:p>
            <a:pPr lvl="1"/>
            <a:r>
              <a:rPr lang="en-US" dirty="0"/>
              <a:t>Parameter Tampering ► Bypass Client Side JavaScript Validation</a:t>
            </a:r>
          </a:p>
          <a:p>
            <a:pPr lvl="1"/>
            <a:endParaRPr lang="en-US" dirty="0" smtClean="0"/>
          </a:p>
        </p:txBody>
      </p:sp>
      <p:sp>
        <p:nvSpPr>
          <p:cNvPr id="4"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38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dirty="0" smtClean="0"/>
              <a:t>This is just the starting point – an introduction</a:t>
            </a:r>
          </a:p>
          <a:p>
            <a:pPr eaLnBrk="1" hangingPunct="1"/>
            <a:r>
              <a:rPr lang="en-US" dirty="0" smtClean="0"/>
              <a:t>Not all risks discussed</a:t>
            </a:r>
          </a:p>
          <a:p>
            <a:pPr eaLnBrk="1" hangingPunct="1"/>
            <a:r>
              <a:rPr lang="en-US" dirty="0" smtClean="0"/>
              <a:t>Application testing is hard and time consuming</a:t>
            </a:r>
          </a:p>
          <a:p>
            <a:pPr eaLnBrk="1" hangingPunct="1"/>
            <a:r>
              <a:rPr lang="en-US" dirty="0" smtClean="0"/>
              <a:t>We can't cover everything</a:t>
            </a:r>
          </a:p>
          <a:p>
            <a:pPr eaLnBrk="1" hangingPunct="1"/>
            <a:r>
              <a:rPr lang="en-US" dirty="0" smtClean="0"/>
              <a:t>Not here to debate terminology</a:t>
            </a:r>
          </a:p>
        </p:txBody>
      </p:sp>
      <p:sp>
        <p:nvSpPr>
          <p:cNvPr id="3" name="Title 2"/>
          <p:cNvSpPr>
            <a:spLocks noGrp="1"/>
          </p:cNvSpPr>
          <p:nvPr>
            <p:ph type="title"/>
          </p:nvPr>
        </p:nvSpPr>
        <p:spPr/>
        <p:txBody>
          <a:bodyPr/>
          <a:lstStyle/>
          <a:p>
            <a:r>
              <a:rPr lang="en-US" dirty="0" smtClean="0"/>
              <a:t>Some Assumptions</a:t>
            </a:r>
            <a:endParaRPr lang="en-US" dirty="0"/>
          </a:p>
        </p:txBody>
      </p:sp>
      <p:grpSp>
        <p:nvGrpSpPr>
          <p:cNvPr id="6" name="Group 5"/>
          <p:cNvGrpSpPr/>
          <p:nvPr/>
        </p:nvGrpSpPr>
        <p:grpSpPr>
          <a:xfrm>
            <a:off x="5105400" y="3657600"/>
            <a:ext cx="2667000" cy="1905000"/>
            <a:chOff x="5410200" y="2209800"/>
            <a:chExt cx="3048000" cy="2667000"/>
          </a:xfrm>
        </p:grpSpPr>
        <p:pic>
          <p:nvPicPr>
            <p:cNvPr id="4" name="Picture 2" descr="http://www.peacecorpswiki.org/images/Language.gif"/>
            <p:cNvPicPr>
              <a:picLocks noChangeAspect="1" noChangeArrowheads="1"/>
            </p:cNvPicPr>
            <p:nvPr/>
          </p:nvPicPr>
          <p:blipFill>
            <a:blip r:embed="rId3" cstate="print"/>
            <a:srcRect l="2667" t="3200" r="2667" b="3200"/>
            <a:stretch>
              <a:fillRect/>
            </a:stretch>
          </p:blipFill>
          <p:spPr bwMode="auto">
            <a:xfrm>
              <a:off x="5410200" y="2209800"/>
              <a:ext cx="2505759" cy="2667000"/>
            </a:xfrm>
            <a:prstGeom prst="rect">
              <a:avLst/>
            </a:prstGeom>
            <a:noFill/>
            <a:ln w="9525">
              <a:noFill/>
              <a:miter lim="800000"/>
              <a:headEnd/>
              <a:tailEnd/>
            </a:ln>
          </p:spPr>
        </p:pic>
        <p:pic>
          <p:nvPicPr>
            <p:cNvPr id="5" name="Picture 19" descr="Confused.jpg"/>
            <p:cNvPicPr>
              <a:picLocks noChangeAspect="1" noChangeArrowheads="1"/>
            </p:cNvPicPr>
            <p:nvPr/>
          </p:nvPicPr>
          <p:blipFill>
            <a:blip r:embed="rId4" cstate="print"/>
            <a:srcRect/>
            <a:stretch>
              <a:fillRect/>
            </a:stretch>
          </p:blipFill>
          <p:spPr bwMode="auto">
            <a:xfrm>
              <a:off x="7562516" y="2827692"/>
              <a:ext cx="895684" cy="1681525"/>
            </a:xfrm>
            <a:prstGeom prst="rect">
              <a:avLst/>
            </a:prstGeom>
            <a:noFill/>
            <a:effectLst>
              <a:softEdge rad="127000"/>
            </a:effectLst>
          </p:spPr>
        </p:pic>
      </p:grpSp>
      <p:sp>
        <p:nvSpPr>
          <p:cNvPr id="7"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4</a:t>
            </a:fld>
            <a:endParaRPr lang="en-US" dirty="0"/>
          </a:p>
        </p:txBody>
      </p:sp>
    </p:spTree>
    <p:extLst>
      <p:ext uri="{BB962C8B-B14F-4D97-AF65-F5344CB8AC3E}">
        <p14:creationId xmlns:p14="http://schemas.microsoft.com/office/powerpoint/2010/main" val="14479890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3810000" cy="4884738"/>
          </a:xfrm>
        </p:spPr>
        <p:txBody>
          <a:bodyPr/>
          <a:lstStyle/>
          <a:p>
            <a:r>
              <a:rPr lang="en-US" dirty="0"/>
              <a:t>You have applications…</a:t>
            </a:r>
          </a:p>
          <a:p>
            <a:r>
              <a:rPr lang="en-US" dirty="0"/>
              <a:t>Your applications have weaknesses!!</a:t>
            </a:r>
          </a:p>
          <a:p>
            <a:r>
              <a:rPr lang="en-US" dirty="0"/>
              <a:t>How do you know what weaknesses they contain?</a:t>
            </a:r>
          </a:p>
          <a:p>
            <a:r>
              <a:rPr lang="en-US" dirty="0"/>
              <a:t>Application </a:t>
            </a:r>
            <a:r>
              <a:rPr lang="en-US" dirty="0" smtClean="0"/>
              <a:t>vulnerability assessment will </a:t>
            </a:r>
            <a:r>
              <a:rPr lang="en-US" dirty="0"/>
              <a:t>help you find them…</a:t>
            </a:r>
          </a:p>
          <a:p>
            <a:endParaRPr lang="en-US" dirty="0"/>
          </a:p>
        </p:txBody>
      </p:sp>
      <p:sp>
        <p:nvSpPr>
          <p:cNvPr id="3" name="Title 2"/>
          <p:cNvSpPr>
            <a:spLocks noGrp="1"/>
          </p:cNvSpPr>
          <p:nvPr>
            <p:ph type="title"/>
          </p:nvPr>
        </p:nvSpPr>
        <p:spPr/>
        <p:txBody>
          <a:bodyPr/>
          <a:lstStyle/>
          <a:p>
            <a:r>
              <a:rPr lang="en-US" dirty="0"/>
              <a:t>The Problem </a:t>
            </a:r>
          </a:p>
        </p:txBody>
      </p:sp>
      <p:pic>
        <p:nvPicPr>
          <p:cNvPr id="4" name="Picture 2"/>
          <p:cNvPicPr>
            <a:picLocks noChangeAspect="1" noChangeArrowheads="1"/>
          </p:cNvPicPr>
          <p:nvPr/>
        </p:nvPicPr>
        <p:blipFill>
          <a:blip r:embed="rId3" cstate="print"/>
          <a:srcRect/>
          <a:stretch>
            <a:fillRect/>
          </a:stretch>
        </p:blipFill>
        <p:spPr bwMode="auto">
          <a:xfrm>
            <a:off x="4800600" y="1828800"/>
            <a:ext cx="3886200" cy="3784600"/>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p:spPr>
      </p:pic>
      <p:sp>
        <p:nvSpPr>
          <p:cNvPr id="5"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5</a:t>
            </a:fld>
            <a:endParaRPr lang="en-US" dirty="0"/>
          </a:p>
        </p:txBody>
      </p:sp>
    </p:spTree>
    <p:extLst>
      <p:ext uri="{BB962C8B-B14F-4D97-AF65-F5344CB8AC3E}">
        <p14:creationId xmlns:p14="http://schemas.microsoft.com/office/powerpoint/2010/main" val="29698917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Applications</a:t>
            </a:r>
          </a:p>
        </p:txBody>
      </p:sp>
      <p:sp>
        <p:nvSpPr>
          <p:cNvPr id="7171" name="Rectangle 3"/>
          <p:cNvSpPr>
            <a:spLocks noGrp="1" noChangeArrowheads="1"/>
          </p:cNvSpPr>
          <p:nvPr>
            <p:ph type="body" idx="1"/>
          </p:nvPr>
        </p:nvSpPr>
        <p:spPr/>
        <p:txBody>
          <a:bodyPr/>
          <a:lstStyle/>
          <a:p>
            <a:r>
              <a:rPr lang="en-US" dirty="0" smtClean="0"/>
              <a:t>Distinguish from system/infrastructure</a:t>
            </a:r>
          </a:p>
          <a:p>
            <a:r>
              <a:rPr lang="en-US" dirty="0" smtClean="0"/>
              <a:t>Provide business logic to support functionality of/for an organization</a:t>
            </a:r>
          </a:p>
          <a:p>
            <a:pPr lvl="1"/>
            <a:r>
              <a:rPr lang="en-US" dirty="0" smtClean="0"/>
              <a:t>Enterprise level</a:t>
            </a:r>
          </a:p>
          <a:p>
            <a:pPr lvl="2"/>
            <a:r>
              <a:rPr lang="en-US" dirty="0" smtClean="0"/>
              <a:t>Examples may include accounting, personnel, payroll</a:t>
            </a:r>
          </a:p>
          <a:p>
            <a:pPr lvl="1"/>
            <a:r>
              <a:rPr lang="en-US" dirty="0" smtClean="0"/>
              <a:t>Department level</a:t>
            </a:r>
          </a:p>
          <a:p>
            <a:pPr lvl="2"/>
            <a:r>
              <a:rPr lang="en-US" dirty="0" smtClean="0"/>
              <a:t>Examples may include resource management, information management</a:t>
            </a:r>
          </a:p>
        </p:txBody>
      </p:sp>
      <p:pic>
        <p:nvPicPr>
          <p:cNvPr id="36879" name="Picture 15" descr="Ferrybridge power plant"/>
          <p:cNvPicPr>
            <a:picLocks noChangeAspect="1" noChangeArrowheads="1"/>
          </p:cNvPicPr>
          <p:nvPr/>
        </p:nvPicPr>
        <p:blipFill>
          <a:blip r:embed="rId3" cstate="print"/>
          <a:srcRect/>
          <a:stretch>
            <a:fillRect/>
          </a:stretch>
        </p:blipFill>
        <p:spPr bwMode="auto">
          <a:xfrm>
            <a:off x="1295400" y="4267200"/>
            <a:ext cx="2808514"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881" name="Picture 17" descr="http://www.nerve.com/CS/blogs/modernmaterialist/2008/08/300px-Incandescent_Light_Bulb.png"/>
          <p:cNvPicPr>
            <a:picLocks noChangeAspect="1" noChangeArrowheads="1"/>
          </p:cNvPicPr>
          <p:nvPr/>
        </p:nvPicPr>
        <p:blipFill>
          <a:blip r:embed="rId4" cstate="print"/>
          <a:srcRect/>
          <a:stretch>
            <a:fillRect/>
          </a:stretch>
        </p:blipFill>
        <p:spPr bwMode="auto">
          <a:xfrm>
            <a:off x="6248400" y="3810000"/>
            <a:ext cx="1371600" cy="2275999"/>
          </a:xfrm>
          <a:prstGeom prst="rect">
            <a:avLst/>
          </a:prstGeom>
          <a:noFill/>
          <a:effectLst>
            <a:outerShdw blurRad="76200" dist="12700" dir="2700000" sy="-23000" kx="-800400" algn="bl" rotWithShape="0">
              <a:prstClr val="black">
                <a:alpha val="20000"/>
              </a:prstClr>
            </a:outerShdw>
          </a:effectLst>
        </p:spPr>
      </p:pic>
      <p:sp>
        <p:nvSpPr>
          <p:cNvPr id="6"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Understanding Each Other</a:t>
            </a:r>
          </a:p>
        </p:txBody>
      </p:sp>
      <p:grpSp>
        <p:nvGrpSpPr>
          <p:cNvPr id="2" name="Group 5"/>
          <p:cNvGrpSpPr>
            <a:grpSpLocks/>
          </p:cNvGrpSpPr>
          <p:nvPr/>
        </p:nvGrpSpPr>
        <p:grpSpPr bwMode="auto">
          <a:xfrm>
            <a:off x="457200" y="1219200"/>
            <a:ext cx="8001000" cy="5046663"/>
            <a:chOff x="457200" y="381000"/>
            <a:chExt cx="8686800" cy="5884164"/>
          </a:xfrm>
        </p:grpSpPr>
        <p:pic>
          <p:nvPicPr>
            <p:cNvPr id="6149" name="Picture 2" descr="http://www.peacecorpswiki.org/images/Language.gif"/>
            <p:cNvPicPr>
              <a:picLocks noChangeAspect="1" noChangeArrowheads="1"/>
            </p:cNvPicPr>
            <p:nvPr/>
          </p:nvPicPr>
          <p:blipFill>
            <a:blip r:embed="rId3" cstate="print"/>
            <a:srcRect l="2667" t="3200" r="2667" b="3200"/>
            <a:stretch>
              <a:fillRect/>
            </a:stretch>
          </p:blipFill>
          <p:spPr bwMode="auto">
            <a:xfrm>
              <a:off x="457200" y="381000"/>
              <a:ext cx="7141413" cy="5884164"/>
            </a:xfrm>
            <a:prstGeom prst="rect">
              <a:avLst/>
            </a:prstGeom>
            <a:noFill/>
            <a:ln w="9525">
              <a:noFill/>
              <a:miter lim="800000"/>
              <a:headEnd/>
              <a:tailEnd/>
            </a:ln>
          </p:spPr>
        </p:pic>
        <p:pic>
          <p:nvPicPr>
            <p:cNvPr id="5" name="Picture 19" descr="Confused.jpg"/>
            <p:cNvPicPr>
              <a:picLocks noChangeAspect="1" noChangeArrowheads="1"/>
            </p:cNvPicPr>
            <p:nvPr/>
          </p:nvPicPr>
          <p:blipFill>
            <a:blip r:embed="rId4" cstate="print"/>
            <a:srcRect/>
            <a:stretch>
              <a:fillRect/>
            </a:stretch>
          </p:blipFill>
          <p:spPr bwMode="auto">
            <a:xfrm>
              <a:off x="6591300" y="1600200"/>
              <a:ext cx="2552700" cy="3709924"/>
            </a:xfrm>
            <a:prstGeom prst="rect">
              <a:avLst/>
            </a:prstGeom>
            <a:noFill/>
            <a:effectLst>
              <a:softEdge rad="127000"/>
            </a:effectLst>
          </p:spPr>
        </p:pic>
      </p:grpSp>
      <p:sp>
        <p:nvSpPr>
          <p:cNvPr id="6"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7</a:t>
            </a:fld>
            <a:endParaRPr lang="en-US" dirty="0"/>
          </a:p>
        </p:txBody>
      </p:sp>
    </p:spTree>
    <p:extLst>
      <p:ext uri="{BB962C8B-B14F-4D97-AF65-F5344CB8AC3E}">
        <p14:creationId xmlns:p14="http://schemas.microsoft.com/office/powerpoint/2010/main" val="6839145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Application Vulnerabilities</a:t>
            </a:r>
          </a:p>
        </p:txBody>
      </p:sp>
      <p:sp>
        <p:nvSpPr>
          <p:cNvPr id="9219" name="Rectangle 3"/>
          <p:cNvSpPr>
            <a:spLocks noGrp="1" noChangeArrowheads="1"/>
          </p:cNvSpPr>
          <p:nvPr>
            <p:ph type="body" idx="1"/>
          </p:nvPr>
        </p:nvSpPr>
        <p:spPr/>
        <p:txBody>
          <a:bodyPr/>
          <a:lstStyle/>
          <a:p>
            <a:r>
              <a:rPr lang="en-US" smtClean="0"/>
              <a:t>Unauthenticated or unauthorized access</a:t>
            </a:r>
          </a:p>
          <a:p>
            <a:pPr lvl="1"/>
            <a:r>
              <a:rPr lang="en-US" smtClean="0"/>
              <a:t>Viewing</a:t>
            </a:r>
          </a:p>
          <a:p>
            <a:pPr lvl="1"/>
            <a:r>
              <a:rPr lang="en-US" smtClean="0"/>
              <a:t>Modifying</a:t>
            </a:r>
          </a:p>
          <a:p>
            <a:pPr lvl="1"/>
            <a:r>
              <a:rPr lang="en-US" smtClean="0"/>
              <a:t>Deleting</a:t>
            </a:r>
          </a:p>
          <a:p>
            <a:r>
              <a:rPr lang="en-US" smtClean="0"/>
              <a:t>Failure to enforce security controls</a:t>
            </a:r>
          </a:p>
          <a:p>
            <a:pPr lvl="1"/>
            <a:r>
              <a:rPr lang="en-US" smtClean="0"/>
              <a:t>Secure communication</a:t>
            </a:r>
          </a:p>
          <a:p>
            <a:pPr lvl="1"/>
            <a:r>
              <a:rPr lang="en-US" smtClean="0"/>
              <a:t>Password length, complexity, age, history</a:t>
            </a:r>
          </a:p>
          <a:p>
            <a:pPr lvl="1"/>
            <a:r>
              <a:rPr lang="en-US" smtClean="0"/>
              <a:t>Least privilege</a:t>
            </a:r>
          </a:p>
          <a:p>
            <a:pPr lvl="1"/>
            <a:r>
              <a:rPr lang="en-US" smtClean="0"/>
              <a:t>Session management, lockout, termination</a:t>
            </a:r>
          </a:p>
          <a:p>
            <a:pPr lvl="1"/>
            <a:r>
              <a:rPr lang="en-US" smtClean="0"/>
              <a:t>Hard-coded or default password</a:t>
            </a:r>
          </a:p>
          <a:p>
            <a:pPr lvl="1"/>
            <a:r>
              <a:rPr lang="en-US" smtClean="0"/>
              <a:t>Inactive, temporary, training, test, demo accounts</a:t>
            </a:r>
          </a:p>
          <a:p>
            <a:pPr lvl="1"/>
            <a:r>
              <a:rPr lang="en-US" smtClean="0"/>
              <a:t>Input validation</a:t>
            </a:r>
          </a:p>
        </p:txBody>
      </p:sp>
      <p:sp>
        <p:nvSpPr>
          <p:cNvPr id="40964" name="Text Box 4"/>
          <p:cNvSpPr txBox="1">
            <a:spLocks noChangeArrowheads="1"/>
          </p:cNvSpPr>
          <p:nvPr/>
        </p:nvSpPr>
        <p:spPr bwMode="auto">
          <a:xfrm>
            <a:off x="1143000" y="5715000"/>
            <a:ext cx="6816725" cy="469900"/>
          </a:xfrm>
          <a:prstGeom prst="rect">
            <a:avLst/>
          </a:prstGeom>
          <a:solidFill>
            <a:srgbClr val="CCFFCC"/>
          </a:solidFill>
          <a:ln w="12700">
            <a:noFill/>
            <a:miter lim="800000"/>
            <a:headEnd/>
            <a:tailEnd/>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nSpc>
                <a:spcPct val="100000"/>
              </a:lnSpc>
              <a:spcBef>
                <a:spcPct val="50000"/>
              </a:spcBef>
              <a:spcAft>
                <a:spcPct val="0"/>
              </a:spcAft>
              <a:buClrTx/>
              <a:defRPr/>
            </a:pPr>
            <a:r>
              <a:rPr lang="en-US" sz="2400" b="0"/>
              <a:t>Pretty simple, right?</a:t>
            </a:r>
          </a:p>
        </p:txBody>
      </p:sp>
      <p:sp>
        <p:nvSpPr>
          <p:cNvPr id="40967" name="AutoShape 7"/>
          <p:cNvSpPr>
            <a:spLocks noChangeArrowheads="1"/>
          </p:cNvSpPr>
          <p:nvPr/>
        </p:nvSpPr>
        <p:spPr bwMode="auto">
          <a:xfrm rot="5723543" flipH="1">
            <a:off x="5181600" y="1828800"/>
            <a:ext cx="2286000" cy="2438400"/>
          </a:xfrm>
          <a:custGeom>
            <a:avLst/>
            <a:gdLst>
              <a:gd name="G0" fmla="+- -480 0 0"/>
              <a:gd name="G1" fmla="+- -10850795 0 0"/>
              <a:gd name="G2" fmla="+- -480 0 -10850795"/>
              <a:gd name="G3" fmla="+- 10800 0 0"/>
              <a:gd name="G4" fmla="+- 0 0 -480"/>
              <a:gd name="T0" fmla="*/ 360 256 1"/>
              <a:gd name="T1" fmla="*/ 0 256 1"/>
              <a:gd name="G5" fmla="+- G2 T0 T1"/>
              <a:gd name="G6" fmla="?: G2 G2 G5"/>
              <a:gd name="G7" fmla="+- 0 0 G6"/>
              <a:gd name="G8" fmla="+- 7837 0 0"/>
              <a:gd name="G9" fmla="+- 0 0 -10850795"/>
              <a:gd name="G10" fmla="+- 7837 0 2700"/>
              <a:gd name="G11" fmla="cos G10 -480"/>
              <a:gd name="G12" fmla="sin G10 -480"/>
              <a:gd name="G13" fmla="cos 13500 -480"/>
              <a:gd name="G14" fmla="sin 13500 -480"/>
              <a:gd name="G15" fmla="+- G11 10800 0"/>
              <a:gd name="G16" fmla="+- G12 10800 0"/>
              <a:gd name="G17" fmla="+- G13 10800 0"/>
              <a:gd name="G18" fmla="+- G14 10800 0"/>
              <a:gd name="G19" fmla="*/ 7837 1 2"/>
              <a:gd name="G20" fmla="+- G19 5400 0"/>
              <a:gd name="G21" fmla="cos G20 -480"/>
              <a:gd name="G22" fmla="sin G20 -480"/>
              <a:gd name="G23" fmla="+- G21 10800 0"/>
              <a:gd name="G24" fmla="+- G12 G23 G22"/>
              <a:gd name="G25" fmla="+- G22 G23 G11"/>
              <a:gd name="G26" fmla="cos 10800 -480"/>
              <a:gd name="G27" fmla="sin 10800 -480"/>
              <a:gd name="G28" fmla="cos 7837 -480"/>
              <a:gd name="G29" fmla="sin 7837 -480"/>
              <a:gd name="G30" fmla="+- G26 10800 0"/>
              <a:gd name="G31" fmla="+- G27 10800 0"/>
              <a:gd name="G32" fmla="+- G28 10800 0"/>
              <a:gd name="G33" fmla="+- G29 10800 0"/>
              <a:gd name="G34" fmla="+- G19 5400 0"/>
              <a:gd name="G35" fmla="cos G34 -10850795"/>
              <a:gd name="G36" fmla="sin G34 -10850795"/>
              <a:gd name="G37" fmla="+/ -10850795 -480 2"/>
              <a:gd name="T2" fmla="*/ 180 256 1"/>
              <a:gd name="T3" fmla="*/ 0 256 1"/>
              <a:gd name="G38" fmla="+- G37 T2 T3"/>
              <a:gd name="G39" fmla="?: G2 G37 G38"/>
              <a:gd name="G40" fmla="cos 10800 G39"/>
              <a:gd name="G41" fmla="sin 10800 G39"/>
              <a:gd name="G42" fmla="cos 7837 G39"/>
              <a:gd name="G43" fmla="sin 7837 G39"/>
              <a:gd name="G44" fmla="+- G40 10800 0"/>
              <a:gd name="G45" fmla="+- G41 10800 0"/>
              <a:gd name="G46" fmla="+- G42 10800 0"/>
              <a:gd name="G47" fmla="+- G43 10800 0"/>
              <a:gd name="G48" fmla="+- G35 10800 0"/>
              <a:gd name="G49" fmla="+- G36 10800 0"/>
              <a:gd name="T4" fmla="*/ 12155 w 21600"/>
              <a:gd name="T5" fmla="*/ 85 h 21600"/>
              <a:gd name="T6" fmla="*/ 1774 w 21600"/>
              <a:gd name="T7" fmla="*/ 8477 h 21600"/>
              <a:gd name="T8" fmla="*/ 11783 w 21600"/>
              <a:gd name="T9" fmla="*/ 3024 h 21600"/>
              <a:gd name="T10" fmla="*/ 24299 w 21600"/>
              <a:gd name="T11" fmla="*/ 10798 h 21600"/>
              <a:gd name="T12" fmla="*/ 20119 w 21600"/>
              <a:gd name="T13" fmla="*/ 14980 h 21600"/>
              <a:gd name="T14" fmla="*/ 15936 w 21600"/>
              <a:gd name="T15" fmla="*/ 1079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6" y="10798"/>
                </a:moveTo>
                <a:cubicBezTo>
                  <a:pt x="18636" y="6471"/>
                  <a:pt x="15127" y="2963"/>
                  <a:pt x="10800" y="2963"/>
                </a:cubicBezTo>
                <a:cubicBezTo>
                  <a:pt x="7223" y="2962"/>
                  <a:pt x="4101" y="5383"/>
                  <a:pt x="3210" y="8847"/>
                </a:cubicBezTo>
                <a:lnTo>
                  <a:pt x="340" y="8108"/>
                </a:lnTo>
                <a:cubicBezTo>
                  <a:pt x="1568" y="3336"/>
                  <a:pt x="5871" y="-1"/>
                  <a:pt x="10800" y="0"/>
                </a:cubicBezTo>
                <a:cubicBezTo>
                  <a:pt x="16764" y="0"/>
                  <a:pt x="21599" y="4834"/>
                  <a:pt x="21599" y="10798"/>
                </a:cubicBezTo>
                <a:lnTo>
                  <a:pt x="24299" y="10798"/>
                </a:lnTo>
                <a:lnTo>
                  <a:pt x="20119" y="14980"/>
                </a:lnTo>
                <a:lnTo>
                  <a:pt x="15936" y="10799"/>
                </a:lnTo>
                <a:lnTo>
                  <a:pt x="18636" y="10798"/>
                </a:lnTo>
                <a:close/>
              </a:path>
            </a:pathLst>
          </a:custGeom>
          <a:solidFill>
            <a:srgbClr val="FFCC99"/>
          </a:solidFill>
          <a:ln w="12700">
            <a:noFill/>
            <a:miter lim="800000"/>
            <a:headEnd type="none" w="sm" len="sm"/>
            <a:tailEnd type="none" w="sm" len="sm"/>
          </a:ln>
          <a:effectLst>
            <a:outerShdw blurRad="149987" dist="250190" dir="8460000" algn="ctr">
              <a:srgbClr val="000000">
                <a:alpha val="28000"/>
              </a:srgbClr>
            </a:outerShdw>
            <a:softEdge rad="317500"/>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US"/>
          </a:p>
        </p:txBody>
      </p:sp>
      <p:sp>
        <p:nvSpPr>
          <p:cNvPr id="6"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p:txBody>
          <a:bodyPr/>
          <a:lstStyle/>
          <a:p>
            <a:pPr eaLnBrk="1" hangingPunct="1"/>
            <a:r>
              <a:rPr smtClean="0"/>
              <a:t>Parameter manipulation</a:t>
            </a:r>
          </a:p>
          <a:p>
            <a:pPr eaLnBrk="1" hangingPunct="1"/>
            <a:r>
              <a:rPr smtClean="0"/>
              <a:t>Script and SQL injection</a:t>
            </a:r>
          </a:p>
          <a:p>
            <a:pPr eaLnBrk="1" hangingPunct="1"/>
            <a:r>
              <a:rPr smtClean="0"/>
              <a:t>Session management</a:t>
            </a:r>
          </a:p>
          <a:p>
            <a:pPr eaLnBrk="1" hangingPunct="1"/>
            <a:r>
              <a:rPr smtClean="0"/>
              <a:t>Interception</a:t>
            </a:r>
          </a:p>
          <a:p>
            <a:pPr eaLnBrk="1" hangingPunct="1"/>
            <a:r>
              <a:rPr smtClean="0"/>
              <a:t>Malware</a:t>
            </a:r>
          </a:p>
          <a:p>
            <a:pPr eaLnBrk="1" hangingPunct="1"/>
            <a:r>
              <a:rPr smtClean="0"/>
              <a:t>Buffer overflow</a:t>
            </a:r>
          </a:p>
          <a:p>
            <a:pPr eaLnBrk="1" hangingPunct="1">
              <a:buFont typeface="Monotype Sorts"/>
              <a:buNone/>
            </a:pPr>
            <a:endParaRPr smtClean="0"/>
          </a:p>
        </p:txBody>
      </p:sp>
      <p:pic>
        <p:nvPicPr>
          <p:cNvPr id="28680" name="Picture 11"/>
          <p:cNvPicPr>
            <a:picLocks noChangeAspect="1" noChangeArrowheads="1"/>
          </p:cNvPicPr>
          <p:nvPr/>
        </p:nvPicPr>
        <p:blipFill>
          <a:blip r:embed="rId3" cstate="print"/>
          <a:srcRect/>
          <a:stretch>
            <a:fillRect/>
          </a:stretch>
        </p:blipFill>
        <p:spPr bwMode="auto">
          <a:xfrm>
            <a:off x="5571565" y="1752600"/>
            <a:ext cx="2554941" cy="2559783"/>
          </a:xfrm>
          <a:prstGeom prst="rect">
            <a:avLst/>
          </a:prstGeom>
          <a:noFill/>
          <a:ln w="9525">
            <a:noFill/>
            <a:miter lim="800000"/>
            <a:headEnd/>
            <a:tailEnd/>
          </a:ln>
        </p:spPr>
      </p:pic>
      <p:sp>
        <p:nvSpPr>
          <p:cNvPr id="28681" name="TextBox 14"/>
          <p:cNvSpPr txBox="1">
            <a:spLocks noChangeArrowheads="1"/>
          </p:cNvSpPr>
          <p:nvPr/>
        </p:nvSpPr>
        <p:spPr bwMode="auto">
          <a:xfrm>
            <a:off x="5334000" y="4084922"/>
            <a:ext cx="2895600" cy="258478"/>
          </a:xfrm>
          <a:prstGeom prst="rect">
            <a:avLst/>
          </a:prstGeom>
          <a:noFill/>
          <a:ln w="9525">
            <a:noFill/>
            <a:miter lim="800000"/>
            <a:headEnd/>
            <a:tailEnd/>
          </a:ln>
        </p:spPr>
        <p:txBody>
          <a:bodyPr>
            <a:spAutoFit/>
          </a:bodyPr>
          <a:lstStyle/>
          <a:p>
            <a:r>
              <a:rPr lang="en-US" sz="900" b="1" dirty="0" err="1"/>
              <a:t>houseofhackers.ning.com</a:t>
            </a:r>
            <a:r>
              <a:rPr lang="en-US" sz="900" b="1" dirty="0"/>
              <a:t>/profile/</a:t>
            </a:r>
            <a:r>
              <a:rPr lang="en-US" sz="900" b="1" dirty="0" err="1"/>
              <a:t>whatitry</a:t>
            </a:r>
            <a:endParaRPr lang="en-US" sz="900" b="1" dirty="0"/>
          </a:p>
        </p:txBody>
      </p:sp>
      <p:sp>
        <p:nvSpPr>
          <p:cNvPr id="9" name="Rectangle 8"/>
          <p:cNvSpPr>
            <a:spLocks noChangeArrowheads="1"/>
          </p:cNvSpPr>
          <p:nvPr/>
        </p:nvSpPr>
        <p:spPr bwMode="auto">
          <a:xfrm>
            <a:off x="1066800" y="4876800"/>
            <a:ext cx="7010400" cy="914400"/>
          </a:xfrm>
          <a:prstGeom prst="rect">
            <a:avLst/>
          </a:prstGeom>
          <a:solidFill>
            <a:srgbClr val="CCFFCC"/>
          </a:solidFill>
          <a:ln w="9525">
            <a:solidFill>
              <a:schemeClr val="tx1"/>
            </a:solidFill>
            <a:miter lim="800000"/>
            <a:headEnd/>
            <a:tailEnd/>
          </a:ln>
          <a:effectLst>
            <a:outerShdw blurRad="50800" dist="63500" dir="5400000" algn="t" rotWithShape="0">
              <a:schemeClr val="tx1">
                <a:alpha val="40000"/>
              </a:schemeClr>
            </a:outerShdw>
          </a:effectLst>
        </p:spPr>
        <p:txBody>
          <a:bodyPr anchor="ctr"/>
          <a:lstStyle/>
          <a:p>
            <a:pPr algn="ctr" eaLnBrk="0" hangingPunct="0">
              <a:spcBef>
                <a:spcPct val="50000"/>
              </a:spcBef>
              <a:defRPr/>
            </a:pPr>
            <a:r>
              <a:rPr lang="en-US" sz="2000" dirty="0">
                <a:latin typeface="Arial" charset="0"/>
              </a:rPr>
              <a:t>All found in the </a:t>
            </a:r>
            <a:r>
              <a:rPr lang="en-US" sz="2000" dirty="0">
                <a:solidFill>
                  <a:srgbClr val="FF0000"/>
                </a:solidFill>
                <a:latin typeface="Arial" charset="0"/>
              </a:rPr>
              <a:t>CWE/SANS Top 25 </a:t>
            </a:r>
            <a:r>
              <a:rPr lang="en-US" sz="2000" dirty="0">
                <a:solidFill>
                  <a:srgbClr val="000000"/>
                </a:solidFill>
                <a:latin typeface="Arial" charset="0"/>
              </a:rPr>
              <a:t>Programming Errors</a:t>
            </a:r>
          </a:p>
        </p:txBody>
      </p:sp>
      <p:sp>
        <p:nvSpPr>
          <p:cNvPr id="10" name="Title 9"/>
          <p:cNvSpPr>
            <a:spLocks noGrp="1"/>
          </p:cNvSpPr>
          <p:nvPr>
            <p:ph type="title"/>
          </p:nvPr>
        </p:nvSpPr>
        <p:spPr/>
        <p:txBody>
          <a:bodyPr/>
          <a:lstStyle/>
          <a:p>
            <a:r>
              <a:rPr lang="en-US" dirty="0" smtClean="0"/>
              <a:t>Application Attack Vectors</a:t>
            </a:r>
            <a:endParaRPr lang="en-US" dirty="0"/>
          </a:p>
        </p:txBody>
      </p:sp>
      <p:sp>
        <p:nvSpPr>
          <p:cNvPr id="7" name="Slide Number Placeholder 3"/>
          <p:cNvSpPr txBox="1">
            <a:spLocks/>
          </p:cNvSpPr>
          <p:nvPr/>
        </p:nvSpPr>
        <p:spPr>
          <a:xfrm>
            <a:off x="8382000" y="6400800"/>
            <a:ext cx="533400" cy="152400"/>
          </a:xfrm>
          <a:prstGeom prst="rect">
            <a:avLst/>
          </a:prstGeom>
          <a:noFill/>
        </p:spPr>
        <p:txBody>
          <a:bodyPr/>
          <a:lstStyle>
            <a:defPPr>
              <a:defRPr lang="en-US"/>
            </a:defPPr>
            <a:lvl1pPr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1pPr>
            <a:lvl2pPr marL="4572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2pPr>
            <a:lvl3pPr marL="9144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3pPr>
            <a:lvl4pPr marL="13716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4pPr>
            <a:lvl5pPr marL="1828800" algn="ctr" rtl="0" eaLnBrk="0" fontAlgn="base" hangingPunct="0">
              <a:lnSpc>
                <a:spcPts val="2500"/>
              </a:lnSpc>
              <a:spcBef>
                <a:spcPct val="0"/>
              </a:spcBef>
              <a:spcAft>
                <a:spcPts val="1000"/>
              </a:spcAft>
              <a:buClr>
                <a:srgbClr val="FDAA03"/>
              </a:buCl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53279DDD-F701-E748-93E5-6F2BB3C5874F}" type="slidenum">
              <a:rPr lang="en-US" smtClean="0"/>
              <a:pPr/>
              <a:t>9</a:t>
            </a:fld>
            <a:endParaRPr lang="en-US" dirty="0"/>
          </a:p>
        </p:txBody>
      </p:sp>
    </p:spTree>
    <p:extLst>
      <p:ext uri="{BB962C8B-B14F-4D97-AF65-F5344CB8AC3E}">
        <p14:creationId xmlns:p14="http://schemas.microsoft.com/office/powerpoint/2010/main" val="19833217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riefing">
  <a:themeElements>
    <a:clrScheme name="">
      <a:dk1>
        <a:srgbClr val="000000"/>
      </a:dk1>
      <a:lt1>
        <a:srgbClr val="FFFFFF"/>
      </a:lt1>
      <a:dk2>
        <a:srgbClr val="003399"/>
      </a:dk2>
      <a:lt2>
        <a:srgbClr val="808080"/>
      </a:lt2>
      <a:accent1>
        <a:srgbClr val="FFCC99"/>
      </a:accent1>
      <a:accent2>
        <a:srgbClr val="FF9999"/>
      </a:accent2>
      <a:accent3>
        <a:srgbClr val="FFFFFF"/>
      </a:accent3>
      <a:accent4>
        <a:srgbClr val="000000"/>
      </a:accent4>
      <a:accent5>
        <a:srgbClr val="FFE2CA"/>
      </a:accent5>
      <a:accent6>
        <a:srgbClr val="E78A8A"/>
      </a:accent6>
      <a:hlink>
        <a:srgbClr val="0000FF"/>
      </a:hlink>
      <a:folHlink>
        <a:srgbClr val="990099"/>
      </a:folHlink>
    </a:clrScheme>
    <a:fontScheme name="CCKS-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ts val="2500"/>
          </a:lnSpc>
          <a:spcBef>
            <a:spcPct val="0"/>
          </a:spcBef>
          <a:spcAft>
            <a:spcPts val="1000"/>
          </a:spcAft>
          <a:buClr>
            <a:srgbClr val="FDAA03"/>
          </a:buClr>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K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K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K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K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K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K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K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CKS-Template 8">
        <a:dk1>
          <a:srgbClr val="000000"/>
        </a:dk1>
        <a:lt1>
          <a:srgbClr val="FFFFFF"/>
        </a:lt1>
        <a:dk2>
          <a:srgbClr val="000000"/>
        </a:dk2>
        <a:lt2>
          <a:srgbClr val="808080"/>
        </a:lt2>
        <a:accent1>
          <a:srgbClr val="FFFFCC"/>
        </a:accent1>
        <a:accent2>
          <a:srgbClr val="99CCFF"/>
        </a:accent2>
        <a:accent3>
          <a:srgbClr val="FFFFFF"/>
        </a:accent3>
        <a:accent4>
          <a:srgbClr val="000000"/>
        </a:accent4>
        <a:accent5>
          <a:srgbClr val="FFFFE2"/>
        </a:accent5>
        <a:accent6>
          <a:srgbClr val="8A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640A4F0362EB43B440C1B0A276729E" ma:contentTypeVersion="0" ma:contentTypeDescription="Create a new document." ma:contentTypeScope="" ma:versionID="31d70e330d91d90f1ea1b5f89448dd3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52D0652-F5B6-417F-8844-4199DF157737}">
  <ds:schemaRefs>
    <ds:schemaRef ds:uri="http://schemas.microsoft.com/sharepoint/v3/contenttype/forms"/>
  </ds:schemaRefs>
</ds:datastoreItem>
</file>

<file path=customXml/itemProps2.xml><?xml version="1.0" encoding="utf-8"?>
<ds:datastoreItem xmlns:ds="http://schemas.openxmlformats.org/officeDocument/2006/customXml" ds:itemID="{8978B471-4FA0-4672-9341-5C387D4F1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011E5F6-85AB-45EB-8FFC-042EC0C55FC2}">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mitrebriefing_2_2009</Template>
  <TotalTime>604</TotalTime>
  <Words>3003</Words>
  <Application>Microsoft Macintosh PowerPoint</Application>
  <PresentationFormat>On-screen Show (4:3)</PresentationFormat>
  <Paragraphs>433</Paragraphs>
  <Slides>38</Slides>
  <Notes>27</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briefing</vt:lpstr>
      <vt:lpstr>Applications Assessment</vt:lpstr>
      <vt:lpstr>All materials are licensed under a Creative Commons “Share Alike” license.</vt:lpstr>
      <vt:lpstr>Agenda</vt:lpstr>
      <vt:lpstr>Some Assumptions</vt:lpstr>
      <vt:lpstr>The Problem </vt:lpstr>
      <vt:lpstr>Applications</vt:lpstr>
      <vt:lpstr>Understanding Each Other</vt:lpstr>
      <vt:lpstr>Application Vulnerabilities</vt:lpstr>
      <vt:lpstr>Application Attack Vectors</vt:lpstr>
      <vt:lpstr>The Result</vt:lpstr>
      <vt:lpstr>Some Things to Ponder</vt:lpstr>
      <vt:lpstr>Caveats</vt:lpstr>
      <vt:lpstr>Methodology</vt:lpstr>
      <vt:lpstr>Required Information</vt:lpstr>
      <vt:lpstr>Application Familiarization</vt:lpstr>
      <vt:lpstr>PowerPoint Presentation</vt:lpstr>
      <vt:lpstr>PowerPoint Presentation</vt:lpstr>
      <vt:lpstr>Basic Tools – Yours or The System Owner’s</vt:lpstr>
      <vt:lpstr>Additional Online Tools</vt:lpstr>
      <vt:lpstr>Methodology</vt:lpstr>
      <vt:lpstr>Application Mapping</vt:lpstr>
      <vt:lpstr>Methodology</vt:lpstr>
      <vt:lpstr>Information Exposures – Hidden Functionality</vt:lpstr>
      <vt:lpstr>Malicious File Uploads</vt:lpstr>
      <vt:lpstr>Account Lockout and Session Inactivity</vt:lpstr>
      <vt:lpstr>Force Errors in the Application</vt:lpstr>
      <vt:lpstr>Authentication Issues</vt:lpstr>
      <vt:lpstr>Change User Passwords</vt:lpstr>
      <vt:lpstr>Session State</vt:lpstr>
      <vt:lpstr>Data Transmission Confidentiality</vt:lpstr>
      <vt:lpstr>Business Logic and Workflows</vt:lpstr>
      <vt:lpstr>Input Validation</vt:lpstr>
      <vt:lpstr>Cross Site Scripting (XSS)</vt:lpstr>
      <vt:lpstr>SQL Injection</vt:lpstr>
      <vt:lpstr>Lab 1 and 2 – Hidden Information </vt:lpstr>
      <vt:lpstr>Lab 3 – Web Application Tools</vt:lpstr>
      <vt:lpstr>Questions</vt:lpstr>
      <vt:lpstr>Additional Labs (all student driven)</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D3S1_TSV404_Applications_Vulnerability_Assessment_2011_v1.pptx</dc:title>
  <dc:subject>Applications Vulnerability Assessment</dc:subject>
  <dc:creator>Chriss G. Koch, Nathan B. Adams</dc:creator>
  <cp:lastModifiedBy>bla</cp:lastModifiedBy>
  <cp:revision>53</cp:revision>
  <cp:lastPrinted>2011-02-28T23:33:26Z</cp:lastPrinted>
  <dcterms:created xsi:type="dcterms:W3CDTF">2011-02-01T23:21:52Z</dcterms:created>
  <dcterms:modified xsi:type="dcterms:W3CDTF">2012-06-23T20:02:05Z</dcterms:modified>
</cp:coreProperties>
</file>