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sldIdLst>
    <p:sldId id="256" r:id="rId5"/>
    <p:sldId id="365" r:id="rId6"/>
    <p:sldId id="257" r:id="rId7"/>
    <p:sldId id="349" r:id="rId8"/>
    <p:sldId id="345" r:id="rId9"/>
    <p:sldId id="344" r:id="rId10"/>
    <p:sldId id="261" r:id="rId11"/>
    <p:sldId id="343" r:id="rId12"/>
    <p:sldId id="264" r:id="rId13"/>
    <p:sldId id="268" r:id="rId14"/>
    <p:sldId id="273" r:id="rId15"/>
    <p:sldId id="279" r:id="rId16"/>
    <p:sldId id="280" r:id="rId17"/>
    <p:sldId id="282" r:id="rId18"/>
    <p:sldId id="285" r:id="rId19"/>
    <p:sldId id="286" r:id="rId20"/>
    <p:sldId id="350" r:id="rId21"/>
    <p:sldId id="356" r:id="rId22"/>
    <p:sldId id="351" r:id="rId23"/>
    <p:sldId id="357" r:id="rId24"/>
    <p:sldId id="300" r:id="rId25"/>
    <p:sldId id="303" r:id="rId26"/>
    <p:sldId id="360" r:id="rId27"/>
    <p:sldId id="361" r:id="rId28"/>
    <p:sldId id="358" r:id="rId29"/>
    <p:sldId id="362" r:id="rId30"/>
    <p:sldId id="363" r:id="rId31"/>
    <p:sldId id="364" r:id="rId32"/>
    <p:sldId id="341" r:id="rId33"/>
  </p:sldIdLst>
  <p:sldSz cx="9144000" cy="6858000" type="screen4x3"/>
  <p:notesSz cx="6858000" cy="9144000"/>
  <p:defaultTex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vey Rubinoviz" initials="HHR" lastIdx="36" clrIdx="0"/>
  <p:cmAuthor id="1" name="MITRE"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24" autoAdjust="0"/>
    <p:restoredTop sz="81531" autoAdjust="0"/>
  </p:normalViewPr>
  <p:slideViewPr>
    <p:cSldViewPr>
      <p:cViewPr>
        <p:scale>
          <a:sx n="100" d="100"/>
          <a:sy n="100" d="100"/>
        </p:scale>
        <p:origin x="-488" y="-88"/>
      </p:cViewPr>
      <p:guideLst>
        <p:guide orient="horz" pos="2160"/>
        <p:guide pos="2880"/>
      </p:guideLst>
    </p:cSldViewPr>
  </p:slideViewPr>
  <p:outlineViewPr>
    <p:cViewPr>
      <p:scale>
        <a:sx n="33" d="100"/>
        <a:sy n="33" d="100"/>
      </p:scale>
      <p:origin x="0" y="165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defRPr sz="1200" b="0"/>
            </a:lvl1pPr>
          </a:lstStyle>
          <a:p>
            <a:fld id="{3BB4B371-47EF-4F94-805C-A1A2AA5EDDC3}" type="slidenum">
              <a:rPr lang="en-US"/>
              <a:pPr/>
              <a:t>‹#›</a:t>
            </a:fld>
            <a:endParaRPr lang="en-US"/>
          </a:p>
        </p:txBody>
      </p:sp>
    </p:spTree>
    <p:extLst>
      <p:ext uri="{BB962C8B-B14F-4D97-AF65-F5344CB8AC3E}">
        <p14:creationId xmlns:p14="http://schemas.microsoft.com/office/powerpoint/2010/main" val="399476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EE59381-108A-4FF8-B71C-20F70095D9C0}" type="slidenum">
              <a:rPr lang="en-US"/>
              <a:pPr/>
              <a:t>16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a:buFont typeface="Wingdings" pitchFamily="2" charset="2"/>
              <a:buChar char="§"/>
            </a:pPr>
            <a:r>
              <a:rPr lang="en-US" dirty="0" smtClean="0"/>
              <a:t>J2EE container by OC4J.jar with no password required</a:t>
            </a:r>
          </a:p>
          <a:p>
            <a:pPr lvl="1">
              <a:buFont typeface="Wingdings" pitchFamily="2" charset="2"/>
              <a:buChar char="§"/>
            </a:pPr>
            <a:r>
              <a:rPr lang="en-US" i="1" dirty="0" smtClean="0"/>
              <a:t>java –jar oc4j.jar</a:t>
            </a:r>
          </a:p>
          <a:p>
            <a:pPr>
              <a:buFont typeface="Wingdings" pitchFamily="2" charset="2"/>
              <a:buChar char="§"/>
            </a:pPr>
            <a:r>
              <a:rPr lang="en-US" dirty="0" smtClean="0"/>
              <a:t>Insecure HTTP server on port 8888</a:t>
            </a:r>
          </a:p>
          <a:p>
            <a:pPr>
              <a:buFont typeface="Wingdings" pitchFamily="2" charset="2"/>
              <a:buChar char="§"/>
            </a:pPr>
            <a:r>
              <a:rPr lang="en-US" dirty="0" smtClean="0"/>
              <a:t>These JVMs</a:t>
            </a:r>
            <a:r>
              <a:rPr lang="en-US" baseline="0" dirty="0" smtClean="0"/>
              <a:t> are sometimes u</a:t>
            </a:r>
            <a:r>
              <a:rPr lang="en-US" dirty="0" smtClean="0"/>
              <a:t>nknown to many DBAs</a:t>
            </a:r>
          </a:p>
          <a:p>
            <a:pPr>
              <a:buFont typeface="Wingdings" pitchFamily="2" charset="2"/>
              <a:buChar char="§"/>
            </a:pPr>
            <a:endParaRPr lang="en-US" dirty="0" smtClean="0"/>
          </a:p>
          <a:p>
            <a:pPr>
              <a:lnSpc>
                <a:spcPts val="2500"/>
              </a:lnSpc>
              <a:spcBef>
                <a:spcPct val="50000"/>
              </a:spcBef>
              <a:spcAft>
                <a:spcPts val="1000"/>
              </a:spcAft>
              <a:buSzTx/>
              <a:buFont typeface="Wingdings" pitchFamily="2" charset="2"/>
              <a:buChar char="§"/>
            </a:pPr>
            <a:r>
              <a:rPr lang="en-US" dirty="0" smtClean="0"/>
              <a:t>Oracle 10.0.1 WebDAV configuration on port 8080 </a:t>
            </a:r>
          </a:p>
          <a:p>
            <a:pPr>
              <a:lnSpc>
                <a:spcPts val="2500"/>
              </a:lnSpc>
              <a:spcBef>
                <a:spcPct val="50000"/>
              </a:spcBef>
              <a:spcAft>
                <a:spcPts val="1000"/>
              </a:spcAft>
              <a:buSzTx/>
              <a:buFont typeface="Wingdings" pitchFamily="2" charset="2"/>
              <a:buChar char="§"/>
            </a:pPr>
            <a:r>
              <a:rPr lang="en-US" dirty="0" smtClean="0"/>
              <a:t>After version 10.0.1 no longer default configuration, but if XML DB is configured the same behavior exists</a:t>
            </a:r>
          </a:p>
          <a:p>
            <a:pPr>
              <a:buFont typeface="Wingdings" pitchFamily="2" charset="2"/>
              <a:buChar char="§"/>
            </a:pPr>
            <a:endParaRPr lang="en-US"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00"/>
              </a:lnSpc>
              <a:spcAft>
                <a:spcPts val="1000"/>
              </a:spcAft>
              <a:buSzTx/>
              <a:buFont typeface="Wingdings" pitchFamily="2" charset="2"/>
              <a:buChar char="§"/>
            </a:pPr>
            <a:r>
              <a:rPr lang="en-US" dirty="0" smtClean="0"/>
              <a:t>Objective is to create a user with minimal privileges;</a:t>
            </a:r>
            <a:r>
              <a:rPr lang="en-US" baseline="0" dirty="0" smtClean="0"/>
              <a:t> </a:t>
            </a:r>
            <a:r>
              <a:rPr lang="en-US" dirty="0" smtClean="0"/>
              <a:t>shows that users with minimal privilege assignments are still exploitable</a:t>
            </a:r>
          </a:p>
          <a:p>
            <a:pPr marL="0" marR="0" indent="0" algn="l" defTabSz="914400" rtl="0" eaLnBrk="1" fontAlgn="base" latinLnBrk="0" hangingPunct="1">
              <a:lnSpc>
                <a:spcPts val="2500"/>
              </a:lnSpc>
              <a:spcBef>
                <a:spcPct val="30000"/>
              </a:spcBef>
              <a:spcAft>
                <a:spcPts val="1000"/>
              </a:spcAft>
              <a:buClrTx/>
              <a:buSzTx/>
              <a:buFont typeface="Wingdings" pitchFamily="2" charset="2"/>
              <a:buChar char="§"/>
              <a:tabLst/>
              <a:defRPr/>
            </a:pPr>
            <a:r>
              <a:rPr lang="en-US" dirty="0" smtClean="0"/>
              <a:t>High privilege assignments tested, but neglects to test for exploitable packages</a:t>
            </a:r>
          </a:p>
          <a:p>
            <a:pPr marL="0" marR="0" indent="0" algn="l" defTabSz="914400" rtl="0" eaLnBrk="1" fontAlgn="base" latinLnBrk="0" hangingPunct="1">
              <a:lnSpc>
                <a:spcPts val="2500"/>
              </a:lnSpc>
              <a:spcBef>
                <a:spcPct val="30000"/>
              </a:spcBef>
              <a:spcAft>
                <a:spcPts val="1000"/>
              </a:spcAft>
              <a:buClrTx/>
              <a:buSzTx/>
              <a:buFont typeface="Wingdings" pitchFamily="2" charset="2"/>
              <a:buChar char="§"/>
              <a:tabLst/>
              <a:defRPr/>
            </a:pPr>
            <a:r>
              <a:rPr lang="en-US" dirty="0" smtClean="0"/>
              <a:t>initial privilege assignment is irrelevant</a:t>
            </a:r>
          </a:p>
          <a:p>
            <a:pPr>
              <a:lnSpc>
                <a:spcPts val="2500"/>
              </a:lnSpc>
              <a:spcAft>
                <a:spcPts val="1000"/>
              </a:spcAft>
              <a:buSzTx/>
              <a:buFont typeface="Wingdings" pitchFamily="2" charset="2"/>
              <a:buChar char="§"/>
            </a:pPr>
            <a:r>
              <a:rPr lang="en-US" dirty="0" smtClean="0"/>
              <a:t>CAVEAT: Unpatched Oracle 9i databases</a:t>
            </a:r>
          </a:p>
          <a:p>
            <a:pPr marL="0" marR="0" indent="0" algn="l" defTabSz="914400" rtl="0" eaLnBrk="1" fontAlgn="base" latinLnBrk="0" hangingPunct="1">
              <a:lnSpc>
                <a:spcPts val="2500"/>
              </a:lnSpc>
              <a:spcBef>
                <a:spcPct val="30000"/>
              </a:spcBef>
              <a:spcAft>
                <a:spcPts val="1000"/>
              </a:spcAft>
              <a:buClrTx/>
              <a:buSzTx/>
              <a:buFont typeface="Wingdings" pitchFamily="2" charset="2"/>
              <a:buChar char="§"/>
              <a:tabLst/>
              <a:defRPr/>
            </a:pPr>
            <a:r>
              <a:rPr lang="en-US" dirty="0" smtClean="0"/>
              <a:t>Privileged user querying user view to show existing Users</a:t>
            </a:r>
          </a:p>
          <a:p>
            <a:pPr>
              <a:lnSpc>
                <a:spcPts val="2500"/>
              </a:lnSpc>
              <a:spcAft>
                <a:spcPts val="1000"/>
              </a:spcAft>
              <a:buSzTx/>
              <a:buFont typeface="Wingdings" pitchFamily="2" charset="2"/>
              <a:buChar char="§"/>
            </a:pPr>
            <a:r>
              <a:rPr lang="en-US" dirty="0" smtClean="0"/>
              <a:t>User TEST logs onto database</a:t>
            </a:r>
          </a:p>
          <a:p>
            <a:pPr>
              <a:buFont typeface="Wingdings" pitchFamily="2" charset="2"/>
              <a:buChar char="§"/>
            </a:pPr>
            <a:r>
              <a:rPr lang="en-US" sz="1200" dirty="0" smtClean="0"/>
              <a:t>TEST user executes CTXSYS package (default user)</a:t>
            </a:r>
          </a:p>
          <a:p>
            <a:pPr>
              <a:buFont typeface="Wingdings" pitchFamily="2" charset="2"/>
              <a:buChar char="§"/>
            </a:pPr>
            <a:r>
              <a:rPr lang="en-US" sz="1200" dirty="0" smtClean="0"/>
              <a:t>Stored procedure </a:t>
            </a:r>
            <a:r>
              <a:rPr lang="en-US" sz="1200" dirty="0" err="1" smtClean="0"/>
              <a:t>validate_stmt</a:t>
            </a:r>
            <a:r>
              <a:rPr lang="en-US" sz="1200" dirty="0" smtClean="0"/>
              <a:t> error, but rogue command (‘grant </a:t>
            </a:r>
            <a:r>
              <a:rPr lang="en-US" sz="1200" dirty="0" err="1" smtClean="0"/>
              <a:t>dba</a:t>
            </a:r>
            <a:r>
              <a:rPr lang="en-US" sz="1200" dirty="0" smtClean="0"/>
              <a:t> to test’) passed is executed</a:t>
            </a:r>
          </a:p>
          <a:p>
            <a:pPr>
              <a:lnSpc>
                <a:spcPts val="2500"/>
              </a:lnSpc>
              <a:spcAft>
                <a:spcPts val="1000"/>
              </a:spcAft>
              <a:buSzTx/>
              <a:buFont typeface="Wingdings" pitchFamily="2" charset="2"/>
              <a:buChar char="§"/>
            </a:pPr>
            <a:r>
              <a:rPr lang="en-US" sz="1200" dirty="0" smtClean="0"/>
              <a:t>Command not intended to be used with this package</a:t>
            </a:r>
            <a:endParaRPr lang="en-US" dirty="0" smtClean="0"/>
          </a:p>
          <a:p>
            <a:pPr>
              <a:lnSpc>
                <a:spcPts val="2500"/>
              </a:lnSpc>
              <a:spcAft>
                <a:spcPts val="1000"/>
              </a:spcAft>
              <a:buSzTx/>
              <a:buFont typeface="Wingdings" pitchFamily="2" charset="2"/>
              <a:buChar char="§"/>
            </a:pPr>
            <a:r>
              <a:rPr lang="en-US" dirty="0" smtClean="0"/>
              <a:t>TEST user attempts to query the </a:t>
            </a:r>
            <a:r>
              <a:rPr lang="en-US" dirty="0" err="1" smtClean="0"/>
              <a:t>dba_users</a:t>
            </a:r>
            <a:r>
              <a:rPr lang="en-US" dirty="0" smtClean="0"/>
              <a:t> view</a:t>
            </a:r>
          </a:p>
          <a:p>
            <a:pPr>
              <a:lnSpc>
                <a:spcPts val="2500"/>
              </a:lnSpc>
              <a:spcAft>
                <a:spcPts val="1000"/>
              </a:spcAft>
              <a:buSzTx/>
              <a:buFont typeface="Wingdings" pitchFamily="2" charset="2"/>
              <a:buChar char="§"/>
            </a:pPr>
            <a:r>
              <a:rPr lang="en-US" dirty="0" smtClean="0"/>
              <a:t>TEST user only has PUBLIC privileges</a:t>
            </a:r>
          </a:p>
          <a:p>
            <a:pPr>
              <a:lnSpc>
                <a:spcPts val="2500"/>
              </a:lnSpc>
              <a:spcAft>
                <a:spcPts val="1000"/>
              </a:spcAft>
              <a:buSzTx/>
              <a:buFont typeface="Wingdings" pitchFamily="2" charset="2"/>
              <a:buChar char="§"/>
            </a:pPr>
            <a:r>
              <a:rPr lang="en-US" dirty="0" smtClean="0"/>
              <a:t>So what happened?</a:t>
            </a:r>
          </a:p>
          <a:p>
            <a:pPr>
              <a:lnSpc>
                <a:spcPts val="2500"/>
              </a:lnSpc>
              <a:spcAft>
                <a:spcPts val="1000"/>
              </a:spcAft>
              <a:buSzTx/>
              <a:buFont typeface="Wingdings" pitchFamily="2" charset="2"/>
              <a:buChar char="§"/>
            </a:pPr>
            <a:r>
              <a:rPr lang="en-US" dirty="0" smtClean="0"/>
              <a:t>Procedure and package owned by CTXSYS granted to PUBLIC</a:t>
            </a:r>
          </a:p>
          <a:p>
            <a:pPr>
              <a:lnSpc>
                <a:spcPts val="2500"/>
              </a:lnSpc>
              <a:spcAft>
                <a:spcPts val="1000"/>
              </a:spcAft>
              <a:buSzTx/>
              <a:buFont typeface="Wingdings" pitchFamily="2" charset="2"/>
              <a:buChar char="§"/>
            </a:pPr>
            <a:r>
              <a:rPr lang="en-US" dirty="0" smtClean="0"/>
              <a:t>TEST had execution privilege because PUBLIC is allowed to execute the stored procedure</a:t>
            </a:r>
          </a:p>
          <a:p>
            <a:pPr>
              <a:lnSpc>
                <a:spcPts val="2500"/>
              </a:lnSpc>
              <a:spcAft>
                <a:spcPts val="1000"/>
              </a:spcAft>
              <a:buSzTx/>
              <a:buFont typeface="Wingdings" pitchFamily="2" charset="2"/>
              <a:buChar char="§"/>
            </a:pPr>
            <a:r>
              <a:rPr lang="en-US" dirty="0" smtClean="0"/>
              <a:t>Stored procedure runs as SYS and the rogue command is executed as SYS and therefore TEST is elevated to DBA</a:t>
            </a:r>
          </a:p>
          <a:p>
            <a:pPr marL="0" marR="0" indent="0" algn="l" defTabSz="914400" rtl="0" eaLnBrk="1" fontAlgn="base" latinLnBrk="0" hangingPunct="1">
              <a:lnSpc>
                <a:spcPts val="2500"/>
              </a:lnSpc>
              <a:spcBef>
                <a:spcPct val="30000"/>
              </a:spcBef>
              <a:spcAft>
                <a:spcPts val="1000"/>
              </a:spcAft>
              <a:buClrTx/>
              <a:buSzTx/>
              <a:buFont typeface="Wingdings" pitchFamily="2" charset="2"/>
              <a:buChar char="§"/>
              <a:tabLst/>
              <a:defRPr/>
            </a:pPr>
            <a:endParaRPr lang="en-US" dirty="0" smtClean="0"/>
          </a:p>
          <a:p>
            <a:pPr marL="0" marR="0" indent="0" algn="l" defTabSz="914400" rtl="0" eaLnBrk="1" fontAlgn="base" latinLnBrk="0" hangingPunct="1">
              <a:lnSpc>
                <a:spcPts val="2500"/>
              </a:lnSpc>
              <a:spcBef>
                <a:spcPct val="30000"/>
              </a:spcBef>
              <a:spcAft>
                <a:spcPts val="1000"/>
              </a:spcAft>
              <a:buClrTx/>
              <a:buSzTx/>
              <a:buFont typeface="Wingdings" pitchFamily="2" charset="2"/>
              <a:buChar char="§"/>
              <a:tabLst/>
              <a:defRPr/>
            </a:pPr>
            <a:endParaRPr lang="en-US" dirty="0" smtClean="0"/>
          </a:p>
          <a:p>
            <a:pPr>
              <a:lnSpc>
                <a:spcPts val="2500"/>
              </a:lnSpc>
              <a:spcAft>
                <a:spcPts val="1000"/>
              </a:spcAft>
              <a:buSzTx/>
              <a:buFont typeface="Wingdings" pitchFamily="2" charset="2"/>
              <a:buChar char="§"/>
            </a:pPr>
            <a:endParaRPr lang="en-US" dirty="0" smtClean="0"/>
          </a:p>
          <a:p>
            <a:pPr>
              <a:lnSpc>
                <a:spcPts val="2500"/>
              </a:lnSpc>
              <a:spcAft>
                <a:spcPts val="1000"/>
              </a:spcAft>
              <a:buSzTx/>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18</a:t>
            </a:fld>
            <a:endParaRPr lang="en-US"/>
          </a:p>
        </p:txBody>
      </p:sp>
    </p:spTree>
    <p:extLst>
      <p:ext uri="{BB962C8B-B14F-4D97-AF65-F5344CB8AC3E}">
        <p14:creationId xmlns:p14="http://schemas.microsoft.com/office/powerpoint/2010/main" val="104757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6318C5A-45E0-455B-9E37-05A371B8D332}" type="slidenum">
              <a:rPr lang="en-US"/>
              <a:pPr/>
              <a:t>19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user is a member of ORA_DBA local group, then the user logs on SYSDBA which means no SYS password needs to be provided.</a:t>
            </a:r>
          </a:p>
          <a:p>
            <a:pPr eaLnBrk="1" hangingPunct="1"/>
            <a:r>
              <a:rPr lang="en-US" dirty="0" smtClean="0"/>
              <a:t>Oracle uses the NTLM SSPI </a:t>
            </a:r>
            <a:r>
              <a:rPr lang="en-US" dirty="0" err="1" smtClean="0"/>
              <a:t>AcceptSecurityContext</a:t>
            </a:r>
            <a:r>
              <a:rPr lang="en-US" dirty="0" smtClean="0"/>
              <a:t>() function. If the user presents a correct </a:t>
            </a:r>
            <a:r>
              <a:rPr lang="en-US" dirty="0" err="1" smtClean="0"/>
              <a:t>userid</a:t>
            </a:r>
            <a:r>
              <a:rPr lang="en-US" dirty="0" smtClean="0"/>
              <a:t> and password then the function creates a token and the log on is successful  If simple file sharing is enabled, all user logons are successful, because the user is authenticated as “guest”.</a:t>
            </a:r>
          </a:p>
          <a:p>
            <a:pPr eaLnBrk="1" hangingPunct="1"/>
            <a:endParaRPr lang="en-US" dirty="0" smtClean="0"/>
          </a:p>
          <a:p>
            <a:pPr eaLnBrk="1" hangingPunct="1"/>
            <a:r>
              <a:rPr lang="en-US" dirty="0" smtClean="0"/>
              <a:t>Oracle does not know the notion of “guest” and takes the authentication name the remote user has supplied. If the supplied name is a valid entry in the ORA_DBA group, for example “oracle”, then the user is given SYSDBA access.</a:t>
            </a:r>
          </a:p>
          <a:p>
            <a:pPr eaLnBrk="1" hangingPunct="1"/>
            <a:endParaRPr lang="en-US" dirty="0" smtClean="0"/>
          </a:p>
          <a:p>
            <a:pPr eaLnBrk="1" hangingPunct="1"/>
            <a:r>
              <a:rPr lang="en-US" dirty="0" smtClean="0"/>
              <a:t>The assumption is made in good faith, that the user must have supplied the correct password.</a:t>
            </a:r>
          </a:p>
          <a:p>
            <a:pPr eaLnBrk="1" hangingPunct="1"/>
            <a:endParaRPr lang="en-US" dirty="0" smtClean="0"/>
          </a:p>
          <a:p>
            <a:pPr eaLnBrk="1" hangingPunct="1"/>
            <a:r>
              <a:rPr lang="en-US" dirty="0" smtClean="0"/>
              <a:t>Attackers need to guess or discover valid names in the ORA_DBA group. </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20</a:t>
            </a:fld>
            <a:endParaRPr lang="en-US"/>
          </a:p>
        </p:txBody>
      </p:sp>
    </p:spTree>
    <p:extLst>
      <p:ext uri="{BB962C8B-B14F-4D97-AF65-F5344CB8AC3E}">
        <p14:creationId xmlns:p14="http://schemas.microsoft.com/office/powerpoint/2010/main" val="121587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B7545FC-58F9-4DE4-8646-3AAA2CC38E16}" type="slidenum">
              <a:rPr lang="en-US"/>
              <a:pPr/>
              <a:t>21</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In the listener, the default </a:t>
            </a:r>
            <a:r>
              <a:rPr lang="en-US" dirty="0" err="1" smtClean="0"/>
              <a:t>config</a:t>
            </a:r>
            <a:r>
              <a:rPr lang="en-US" dirty="0" smtClean="0"/>
              <a:t> is for the </a:t>
            </a:r>
            <a:r>
              <a:rPr lang="en-US" dirty="0" err="1" smtClean="0"/>
              <a:t>ext</a:t>
            </a:r>
            <a:r>
              <a:rPr lang="en-US" baseline="0" dirty="0" err="1" smtClean="0"/>
              <a:t>proc</a:t>
            </a:r>
            <a:r>
              <a:rPr lang="en-US" baseline="0" dirty="0" smtClean="0"/>
              <a:t> to </a:t>
            </a:r>
            <a:r>
              <a:rPr lang="en-US" baseline="0" smtClean="0"/>
              <a:t>be enabled.</a:t>
            </a:r>
            <a:endParaRPr lang="en-US" baseline="0" dirty="0" smtClean="0"/>
          </a:p>
          <a:p>
            <a:pPr eaLnBrk="1" hangingPunct="1"/>
            <a:r>
              <a:rPr lang="en-US" baseline="0" dirty="0" smtClean="0"/>
              <a:t>For the </a:t>
            </a:r>
            <a:r>
              <a:rPr lang="en-US" baseline="0" dirty="0" err="1" smtClean="0"/>
              <a:t>sqlnet.ora</a:t>
            </a:r>
            <a:r>
              <a:rPr lang="en-US" baseline="0" dirty="0" smtClean="0"/>
              <a:t> file…when TCP is used node validation should be used. IP addresses can be spoofed, but this adds a layer of protection.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AA90ABD-AF03-426C-8C7D-8AA6750E9AD4}" type="slidenum">
              <a:rPr lang="en-US"/>
              <a:pPr/>
              <a:t>22</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Custom code may not be needed as it was with the older database products. Encryption was introduced in Oracle 10g Release 2, Transparent Data Encryption (TDE).  SQL Server offered this with SQL Server 2005.</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23</a:t>
            </a:fld>
            <a:endParaRPr lang="en-US"/>
          </a:p>
        </p:txBody>
      </p:sp>
    </p:spTree>
    <p:extLst>
      <p:ext uri="{BB962C8B-B14F-4D97-AF65-F5344CB8AC3E}">
        <p14:creationId xmlns:p14="http://schemas.microsoft.com/office/powerpoint/2010/main" val="141679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Auditing and Monitoring is resource intensive</a:t>
            </a:r>
          </a:p>
          <a:p>
            <a:pPr lvl="1"/>
            <a:r>
              <a:rPr lang="en-US" dirty="0" smtClean="0"/>
              <a:t>Human resources: archive the audit information, monitor and evaluate the audit information, ensure performance is not impacted</a:t>
            </a:r>
          </a:p>
          <a:p>
            <a:pPr lvl="1"/>
            <a:r>
              <a:rPr lang="en-US" dirty="0" smtClean="0"/>
              <a:t>Computing resources: extra write operations, extra space needed to collect audit information and archive audit data</a:t>
            </a:r>
          </a:p>
          <a:p>
            <a:r>
              <a:rPr lang="en-US" dirty="0" smtClean="0"/>
              <a:t>Different audit settings</a:t>
            </a:r>
          </a:p>
          <a:p>
            <a:pPr lvl="1"/>
            <a:r>
              <a:rPr lang="en-US" dirty="0" smtClean="0"/>
              <a:t>Audit the SYS user</a:t>
            </a:r>
          </a:p>
          <a:p>
            <a:pPr lvl="1"/>
            <a:r>
              <a:rPr lang="en-US" dirty="0" smtClean="0"/>
              <a:t>Audit database users</a:t>
            </a:r>
          </a:p>
          <a:p>
            <a:pPr lvl="1"/>
            <a:r>
              <a:rPr lang="en-US" dirty="0" smtClean="0"/>
              <a:t>Various level of audit settings </a:t>
            </a:r>
          </a:p>
          <a:p>
            <a:pPr lvl="1"/>
            <a:r>
              <a:rPr lang="en-US" dirty="0" smtClean="0"/>
              <a:t>Location of audit data</a:t>
            </a:r>
          </a:p>
          <a:p>
            <a:pPr lvl="2"/>
            <a:r>
              <a:rPr lang="en-US" dirty="0" smtClean="0"/>
              <a:t>Choice of OS, DB, extended, XML format</a:t>
            </a:r>
          </a:p>
          <a:p>
            <a:pPr lvl="2"/>
            <a:r>
              <a:rPr lang="en-US" dirty="0" smtClean="0"/>
              <a:t>SYS operations captured in OS files only</a:t>
            </a:r>
          </a:p>
          <a:p>
            <a:pPr lvl="2"/>
            <a:r>
              <a:rPr lang="en-US" dirty="0" smtClean="0"/>
              <a:t>Audit information in OS files: watch out for OS permissions</a:t>
            </a:r>
          </a:p>
          <a:p>
            <a:r>
              <a:rPr lang="en-US" sz="1800" dirty="0" smtClean="0"/>
              <a:t>STIG requires entirely too many audit settings</a:t>
            </a:r>
          </a:p>
          <a:p>
            <a:pPr lvl="1"/>
            <a:r>
              <a:rPr lang="en-US" sz="1600" dirty="0" smtClean="0"/>
              <a:t>Do not take script output at face value</a:t>
            </a:r>
          </a:p>
          <a:p>
            <a:pPr lvl="1"/>
            <a:r>
              <a:rPr lang="en-US" sz="1600" dirty="0" smtClean="0"/>
              <a:t>Investigate infrastructure, architecture, purpose of DB first</a:t>
            </a:r>
          </a:p>
          <a:p>
            <a:r>
              <a:rPr lang="en-US" sz="1800" dirty="0" smtClean="0"/>
              <a:t>Result is frequently that no auditing is performed at all</a:t>
            </a:r>
          </a:p>
          <a:p>
            <a:pPr lvl="1"/>
            <a:r>
              <a:rPr lang="en-US" sz="1600" dirty="0" smtClean="0"/>
              <a:t>Blanket reasons given are labor and resource related</a:t>
            </a:r>
          </a:p>
          <a:p>
            <a:r>
              <a:rPr lang="en-US" sz="1800" dirty="0" smtClean="0"/>
              <a:t>Fine-grained auditing is installed 9 out of 10 times, but only 1 out of 10 times used!</a:t>
            </a:r>
          </a:p>
          <a:p>
            <a:r>
              <a:rPr lang="en-US" dirty="0" smtClean="0"/>
              <a:t>Valuable audit data does not only come in form of audit data</a:t>
            </a:r>
          </a:p>
          <a:p>
            <a:pPr lvl="1"/>
            <a:r>
              <a:rPr lang="en-US" dirty="0" smtClean="0"/>
              <a:t>Look for log files, trace files, alert log files</a:t>
            </a:r>
          </a:p>
          <a:p>
            <a:pPr lvl="1"/>
            <a:r>
              <a:rPr lang="en-US" dirty="0" smtClean="0"/>
              <a:t>Since all this information is collected in OS files, check permissions</a:t>
            </a:r>
          </a:p>
          <a:p>
            <a:pPr lvl="1"/>
            <a:r>
              <a:rPr lang="en-US" dirty="0" smtClean="0"/>
              <a:t>Almost always find lax OS permissions</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25</a:t>
            </a:fld>
            <a:endParaRPr lang="en-US"/>
          </a:p>
        </p:txBody>
      </p:sp>
    </p:spTree>
    <p:extLst>
      <p:ext uri="{BB962C8B-B14F-4D97-AF65-F5344CB8AC3E}">
        <p14:creationId xmlns:p14="http://schemas.microsoft.com/office/powerpoint/2010/main" val="188905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form an opinion about the level of security engineering made</a:t>
            </a:r>
          </a:p>
          <a:p>
            <a:pPr lvl="1"/>
            <a:r>
              <a:rPr lang="en-US" dirty="0" smtClean="0"/>
              <a:t>Still find numerous databases with zero or minimal effort</a:t>
            </a:r>
          </a:p>
          <a:p>
            <a:pPr lvl="1"/>
            <a:r>
              <a:rPr lang="en-US" dirty="0" smtClean="0"/>
              <a:t>Way to tell is to look at the default installation behavior of the installer</a:t>
            </a:r>
          </a:p>
          <a:p>
            <a:pPr>
              <a:lnSpc>
                <a:spcPct val="90000"/>
              </a:lnSpc>
            </a:pPr>
            <a:r>
              <a:rPr lang="en-US" dirty="0" smtClean="0"/>
              <a:t>Tell tale signs of a default installation:</a:t>
            </a:r>
          </a:p>
          <a:p>
            <a:pPr lvl="1">
              <a:lnSpc>
                <a:spcPct val="90000"/>
              </a:lnSpc>
            </a:pPr>
            <a:r>
              <a:rPr lang="en-US" dirty="0" smtClean="0"/>
              <a:t>Built-in users installed with options</a:t>
            </a:r>
          </a:p>
          <a:p>
            <a:pPr lvl="1">
              <a:lnSpc>
                <a:spcPct val="90000"/>
              </a:lnSpc>
            </a:pPr>
            <a:r>
              <a:rPr lang="en-US" dirty="0" smtClean="0"/>
              <a:t>Default passwords</a:t>
            </a:r>
          </a:p>
          <a:p>
            <a:pPr lvl="1">
              <a:lnSpc>
                <a:spcPct val="90000"/>
              </a:lnSpc>
            </a:pPr>
            <a:r>
              <a:rPr lang="en-US" dirty="0" smtClean="0"/>
              <a:t>Demo and sample schemas; well known passwords</a:t>
            </a:r>
          </a:p>
          <a:p>
            <a:pPr lvl="1">
              <a:lnSpc>
                <a:spcPct val="90000"/>
              </a:lnSpc>
            </a:pPr>
            <a:r>
              <a:rPr lang="en-US" dirty="0" smtClean="0"/>
              <a:t>Default (built-in) roles assigned to users</a:t>
            </a:r>
          </a:p>
          <a:p>
            <a:pPr lvl="1">
              <a:lnSpc>
                <a:spcPct val="90000"/>
              </a:lnSpc>
            </a:pPr>
            <a:r>
              <a:rPr lang="en-US" dirty="0" smtClean="0"/>
              <a:t>All or most users assigned to default </a:t>
            </a:r>
            <a:r>
              <a:rPr lang="en-US" dirty="0" err="1" smtClean="0"/>
              <a:t>tablespaces</a:t>
            </a:r>
            <a:endParaRPr lang="en-US" dirty="0" smtClean="0"/>
          </a:p>
          <a:p>
            <a:pPr lvl="1"/>
            <a:r>
              <a:rPr lang="en-US" dirty="0" smtClean="0"/>
              <a:t>Users have SYSTEM </a:t>
            </a:r>
            <a:r>
              <a:rPr lang="en-US" dirty="0" err="1" smtClean="0"/>
              <a:t>tablespace</a:t>
            </a:r>
            <a:r>
              <a:rPr lang="en-US" dirty="0" smtClean="0"/>
              <a:t> assigned</a:t>
            </a:r>
          </a:p>
          <a:p>
            <a:pPr lvl="1"/>
            <a:r>
              <a:rPr lang="en-US" dirty="0" smtClean="0"/>
              <a:t>Every DBA uses SYSTEM or SYS account to manage database</a:t>
            </a:r>
          </a:p>
          <a:p>
            <a:pPr lvl="1"/>
            <a:r>
              <a:rPr lang="en-US" dirty="0" smtClean="0"/>
              <a:t>Database was not patched after installation</a:t>
            </a:r>
          </a:p>
          <a:p>
            <a:pPr lvl="1"/>
            <a:r>
              <a:rPr lang="en-US" dirty="0" smtClean="0"/>
              <a:t>Specific parameters left at default setting</a:t>
            </a:r>
          </a:p>
          <a:p>
            <a:pPr lvl="1"/>
            <a:r>
              <a:rPr lang="en-US" dirty="0" smtClean="0"/>
              <a:t>Default profiles used</a:t>
            </a:r>
          </a:p>
          <a:p>
            <a:pPr lvl="1"/>
            <a:r>
              <a:rPr lang="en-US" dirty="0" smtClean="0"/>
              <a:t>No or inadequate password management</a:t>
            </a:r>
          </a:p>
          <a:p>
            <a:pPr lvl="1"/>
            <a:r>
              <a:rPr lang="en-US" sz="1600" dirty="0" smtClean="0"/>
              <a:t>LISTENER has default port, name, no security settings, e.g. password, invited node settings, connection timeouts …</a:t>
            </a:r>
          </a:p>
          <a:p>
            <a:pPr lvl="1"/>
            <a:r>
              <a:rPr lang="en-US" sz="1600" dirty="0" smtClean="0"/>
              <a:t>LISTENER has external procedure listener configured</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27</a:t>
            </a:fld>
            <a:endParaRPr lang="en-US"/>
          </a:p>
        </p:txBody>
      </p:sp>
    </p:spTree>
    <p:extLst>
      <p:ext uri="{BB962C8B-B14F-4D97-AF65-F5344CB8AC3E}">
        <p14:creationId xmlns:p14="http://schemas.microsoft.com/office/powerpoint/2010/main" val="23116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Quite a difference between SQL Server 2000, 2005, and 2008</a:t>
            </a:r>
          </a:p>
          <a:p>
            <a:pPr>
              <a:lnSpc>
                <a:spcPct val="90000"/>
              </a:lnSpc>
            </a:pPr>
            <a:r>
              <a:rPr lang="en-US" dirty="0" smtClean="0"/>
              <a:t>Try to form an opinion about the level of security engineering made</a:t>
            </a:r>
          </a:p>
          <a:p>
            <a:pPr lvl="1">
              <a:lnSpc>
                <a:spcPct val="90000"/>
              </a:lnSpc>
            </a:pPr>
            <a:r>
              <a:rPr lang="en-US" dirty="0" smtClean="0"/>
              <a:t>Still find numerous databases with zero or minimal effort</a:t>
            </a:r>
          </a:p>
          <a:p>
            <a:pPr lvl="1">
              <a:lnSpc>
                <a:spcPct val="90000"/>
              </a:lnSpc>
            </a:pPr>
            <a:r>
              <a:rPr lang="en-US" dirty="0" smtClean="0"/>
              <a:t>Way to tell is to look at the default installation behavior of the installer</a:t>
            </a:r>
          </a:p>
          <a:p>
            <a:pPr lvl="1">
              <a:lnSpc>
                <a:spcPct val="90000"/>
              </a:lnSpc>
            </a:pPr>
            <a:r>
              <a:rPr lang="en-US" dirty="0" smtClean="0"/>
              <a:t>Stay close to the person assessing the Windows OS</a:t>
            </a:r>
          </a:p>
          <a:p>
            <a:r>
              <a:rPr lang="en-US" dirty="0" smtClean="0"/>
              <a:t>Similar default installation signs as with Oracle:</a:t>
            </a:r>
          </a:p>
          <a:p>
            <a:pPr lvl="1"/>
            <a:r>
              <a:rPr lang="en-US" dirty="0" smtClean="0"/>
              <a:t>Built-in user account name left unchanged</a:t>
            </a:r>
          </a:p>
          <a:p>
            <a:pPr lvl="2"/>
            <a:r>
              <a:rPr lang="en-US" dirty="0" smtClean="0"/>
              <a:t>Caveat: Watch out for version of SQL Server tested</a:t>
            </a:r>
          </a:p>
          <a:p>
            <a:pPr lvl="1"/>
            <a:r>
              <a:rPr lang="en-US" dirty="0" smtClean="0"/>
              <a:t>Are the demo databases installed on the server?</a:t>
            </a:r>
          </a:p>
          <a:p>
            <a:pPr lvl="1"/>
            <a:r>
              <a:rPr lang="en-US" dirty="0" smtClean="0"/>
              <a:t>Is PUBLIC assigned to DBO</a:t>
            </a:r>
          </a:p>
          <a:p>
            <a:r>
              <a:rPr lang="en-US" dirty="0" smtClean="0"/>
              <a:t>SQL Server vs. Windows authentication</a:t>
            </a:r>
          </a:p>
          <a:p>
            <a:pPr lvl="1"/>
            <a:r>
              <a:rPr lang="en-US" dirty="0" smtClean="0"/>
              <a:t>This is not a clear cut yes or no answer</a:t>
            </a:r>
          </a:p>
          <a:p>
            <a:pPr lvl="1"/>
            <a:r>
              <a:rPr lang="en-US" dirty="0" smtClean="0"/>
              <a:t>STIG allows for some deviation from policy</a:t>
            </a:r>
          </a:p>
          <a:p>
            <a:pPr lvl="1"/>
            <a:r>
              <a:rPr lang="en-US" dirty="0" smtClean="0"/>
              <a:t>Need to understand the infrastructure and reason why decision to deviate from best practice guidance has been made before declaring this a finding</a:t>
            </a:r>
          </a:p>
          <a:p>
            <a:r>
              <a:rPr lang="en-US" dirty="0" smtClean="0"/>
              <a:t>Audit is not enabled, audit flags not set</a:t>
            </a:r>
          </a:p>
          <a:p>
            <a:pPr lvl="1"/>
            <a:r>
              <a:rPr lang="en-US" dirty="0" smtClean="0"/>
              <a:t>Specifically the C2 audit mode is not enabled</a:t>
            </a:r>
          </a:p>
          <a:p>
            <a:r>
              <a:rPr lang="en-US" dirty="0" smtClean="0"/>
              <a:t>Network encryption is not enabled</a:t>
            </a:r>
          </a:p>
          <a:p>
            <a:r>
              <a:rPr lang="en-US" dirty="0" smtClean="0"/>
              <a:t>SYSADMIN fixed server role assigned to BUILTIN/Administrators</a:t>
            </a:r>
          </a:p>
          <a:p>
            <a:r>
              <a:rPr lang="en-US" dirty="0" smtClean="0"/>
              <a:t>Fixed server and database roles primarily used instead of custom roles</a:t>
            </a:r>
          </a:p>
          <a:p>
            <a:pPr>
              <a:lnSpc>
                <a:spcPct val="90000"/>
              </a:lnSpc>
            </a:pPr>
            <a:r>
              <a:rPr lang="en-US" dirty="0" smtClean="0"/>
              <a:t>In SQL Server test for SQL Server Mail enabled:</a:t>
            </a:r>
          </a:p>
          <a:p>
            <a:pPr lvl="1">
              <a:lnSpc>
                <a:spcPct val="90000"/>
              </a:lnSpc>
            </a:pPr>
            <a:r>
              <a:rPr lang="en-US" dirty="0" smtClean="0"/>
              <a:t> DM0900:  SQL Mail is enabled</a:t>
            </a:r>
          </a:p>
          <a:p>
            <a:pPr>
              <a:lnSpc>
                <a:spcPct val="90000"/>
              </a:lnSpc>
            </a:pPr>
            <a:r>
              <a:rPr lang="en-US" dirty="0" smtClean="0"/>
              <a:t>Guest User Id enabled in the database</a:t>
            </a:r>
          </a:p>
          <a:p>
            <a:pPr>
              <a:lnSpc>
                <a:spcPct val="90000"/>
              </a:lnSpc>
            </a:pPr>
            <a:r>
              <a:rPr lang="en-US" dirty="0" smtClean="0"/>
              <a:t>SA account password left null</a:t>
            </a:r>
          </a:p>
          <a:p>
            <a:pPr>
              <a:lnSpc>
                <a:spcPct val="90000"/>
              </a:lnSpc>
            </a:pPr>
            <a:r>
              <a:rPr lang="en-US" dirty="0" err="1" smtClean="0"/>
              <a:t>Xp_cmdshell</a:t>
            </a:r>
            <a:r>
              <a:rPr lang="en-US" dirty="0" smtClean="0"/>
              <a:t> Procedure Has Not Been Removed </a:t>
            </a:r>
          </a:p>
          <a:p>
            <a:pPr>
              <a:lnSpc>
                <a:spcPct val="90000"/>
              </a:lnSpc>
            </a:pPr>
            <a:r>
              <a:rPr lang="en-US" sz="1600" dirty="0" smtClean="0"/>
              <a:t>Look out for database “extensions” </a:t>
            </a:r>
          </a:p>
          <a:p>
            <a:pPr lvl="1">
              <a:lnSpc>
                <a:spcPct val="90000"/>
              </a:lnSpc>
            </a:pPr>
            <a:r>
              <a:rPr lang="en-US" sz="1400" dirty="0" smtClean="0"/>
              <a:t>In the form of Startup Stored Procedures </a:t>
            </a:r>
          </a:p>
          <a:p>
            <a:pPr lvl="1">
              <a:lnSpc>
                <a:spcPct val="90000"/>
              </a:lnSpc>
            </a:pPr>
            <a:r>
              <a:rPr lang="en-US" sz="1400" dirty="0" smtClean="0"/>
              <a:t>Extended Stored Procedures to execute functions external to SQL Server</a:t>
            </a:r>
          </a:p>
          <a:p>
            <a:pPr lvl="1">
              <a:lnSpc>
                <a:spcPct val="90000"/>
              </a:lnSpc>
            </a:pPr>
            <a:r>
              <a:rPr lang="en-US" sz="1400" dirty="0" smtClean="0"/>
              <a:t>OLE Automation Procedure Permissions allowing a Windows NT DLL to be referenced as a stored procedure </a:t>
            </a:r>
          </a:p>
          <a:p>
            <a:pPr lvl="1">
              <a:lnSpc>
                <a:spcPct val="90000"/>
              </a:lnSpc>
            </a:pPr>
            <a:r>
              <a:rPr lang="en-US" sz="1400" dirty="0" smtClean="0"/>
              <a:t>Registry Procedure Permissions</a:t>
            </a:r>
          </a:p>
          <a:p>
            <a:pPr lvl="1">
              <a:lnSpc>
                <a:spcPct val="90000"/>
              </a:lnSpc>
            </a:pPr>
            <a:r>
              <a:rPr lang="en-US" sz="1400" dirty="0" smtClean="0"/>
              <a:t>SQL Server Agent to create and schedule TSQL job types that execute SQL commands on the selected subsystem depending on the job type</a:t>
            </a:r>
          </a:p>
          <a:p>
            <a:pPr lvl="1">
              <a:lnSpc>
                <a:spcPct val="90000"/>
              </a:lnSpc>
            </a:pPr>
            <a:r>
              <a:rPr lang="en-US" sz="1400" dirty="0" err="1" smtClean="0"/>
              <a:t>CmdExec</a:t>
            </a:r>
            <a:r>
              <a:rPr lang="en-US" sz="1400" dirty="0" smtClean="0"/>
              <a:t> Jobs can run commands or execute programs just as if they were executed at an operating system prompt </a:t>
            </a:r>
            <a:endParaRPr lang="en-US" dirty="0" smtClean="0"/>
          </a:p>
          <a:p>
            <a:pPr>
              <a:lnSpc>
                <a:spcPct val="90000"/>
              </a:lnSpc>
            </a:pPr>
            <a:r>
              <a:rPr lang="en-US" dirty="0" smtClean="0"/>
              <a:t>Are the transaction logs encrypted?</a:t>
            </a:r>
          </a:p>
          <a:p>
            <a:r>
              <a:rPr lang="en-US" sz="1800" dirty="0" smtClean="0"/>
              <a:t>Web Service requests and HTTP Access </a:t>
            </a:r>
          </a:p>
          <a:p>
            <a:r>
              <a:rPr lang="en-US" sz="1800" dirty="0" smtClean="0"/>
              <a:t> DBMS remote system credential use and access </a:t>
            </a:r>
          </a:p>
          <a:p>
            <a:r>
              <a:rPr lang="en-US" sz="1800" dirty="0" smtClean="0"/>
              <a:t>Scan for startup </a:t>
            </a:r>
            <a:r>
              <a:rPr lang="en-US" sz="1800" dirty="0" err="1" smtClean="0"/>
              <a:t>procs</a:t>
            </a:r>
            <a:r>
              <a:rPr lang="en-US" sz="1800" dirty="0" smtClean="0"/>
              <a:t> option </a:t>
            </a:r>
          </a:p>
          <a:p>
            <a:r>
              <a:rPr lang="en-US" sz="1800" dirty="0" smtClean="0"/>
              <a:t> </a:t>
            </a:r>
            <a:r>
              <a:rPr lang="en-US" sz="1800" dirty="0" err="1" smtClean="0"/>
              <a:t>clr</a:t>
            </a:r>
            <a:r>
              <a:rPr lang="en-US" sz="1800" dirty="0" smtClean="0"/>
              <a:t> enabled option (Command Runtime Language)</a:t>
            </a:r>
          </a:p>
          <a:p>
            <a:r>
              <a:rPr lang="en-US" sz="1800" dirty="0" smtClean="0"/>
              <a:t> XML web service access </a:t>
            </a:r>
          </a:p>
          <a:p>
            <a:r>
              <a:rPr lang="en-US" sz="1800" dirty="0" smtClean="0"/>
              <a:t> Service broker access</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28</a:t>
            </a:fld>
            <a:endParaRPr lang="en-US"/>
          </a:p>
        </p:txBody>
      </p:sp>
    </p:spTree>
    <p:extLst>
      <p:ext uri="{BB962C8B-B14F-4D97-AF65-F5344CB8AC3E}">
        <p14:creationId xmlns:p14="http://schemas.microsoft.com/office/powerpoint/2010/main" val="380310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2AA27A1-17C1-4B49-B3C1-335024C022AE}" type="slidenum">
              <a:rPr lang="en-US"/>
              <a:pPr/>
              <a:t>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BA79C41-654B-4873-A3D2-009DDDF4C873}" type="slidenum">
              <a:rPr lang="en-US"/>
              <a:pPr/>
              <a:t>9</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86DF386-47E2-4783-8224-91640905AD59}" type="slidenum">
              <a:rPr lang="en-US"/>
              <a:pPr/>
              <a:t>10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Need to run additional test, come up with additional questions / test cases to at least partially cover the non-addressed or partially addressed situations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0CFDE1B-F5AE-48E9-BC8E-A7F30B076967}" type="slidenum">
              <a:rPr lang="en-US"/>
              <a:pPr/>
              <a:t>11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EB55CAA-AC08-480C-B76F-FF49DDDC2A04}" type="slidenum">
              <a:rPr lang="en-US"/>
              <a:pPr/>
              <a:t>12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2D57BAF-C6D4-411C-845C-0B69F5CE9513}" type="slidenum">
              <a:rPr lang="en-US"/>
              <a:pPr/>
              <a:t>13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E89CF74-74CE-48D5-83FB-F1BF8E629247}" type="slidenum">
              <a:rPr lang="en-US"/>
              <a:pPr/>
              <a:t>14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4705774-0699-44D2-B135-ADABE672C1A6}" type="slidenum">
              <a:rPr lang="en-US"/>
              <a:pPr/>
              <a:t>15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11" name="Rectangle 10"/>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2" name="Picture 3" descr="G020_VA_Practice.jpg"/>
          <p:cNvPicPr>
            <a:picLocks noChangeAspect="1"/>
          </p:cNvPicPr>
          <p:nvPr userDrawn="1"/>
        </p:nvPicPr>
        <p:blipFill>
          <a:blip r:embed="rId2" cstate="print"/>
          <a:srcRect/>
          <a:stretch>
            <a:fillRect/>
          </a:stretch>
        </p:blipFill>
        <p:spPr bwMode="auto">
          <a:xfrm>
            <a:off x="7607300" y="0"/>
            <a:ext cx="1536700" cy="18161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0400" y="1295400"/>
            <a:ext cx="3771900" cy="480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295400"/>
            <a:ext cx="3771900" cy="480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
        <p:nvSpPr>
          <p:cNvPr id="4" name="TextBox 3"/>
          <p:cNvSpPr txBox="1"/>
          <p:nvPr userDrawn="1"/>
        </p:nvSpPr>
        <p:spPr>
          <a:xfrm>
            <a:off x="279400" y="-254000"/>
            <a:ext cx="184666" cy="405667"/>
          </a:xfrm>
          <a:prstGeom prst="rect">
            <a:avLst/>
          </a:prstGeom>
          <a:noFill/>
        </p:spPr>
        <p:txBody>
          <a:bodyPr wrap="none" rtlCol="0">
            <a:spAutoFit/>
          </a:bodyPr>
          <a:lstStyle/>
          <a:p>
            <a:endParaRPr lang="en-US" dirty="0"/>
          </a:p>
        </p:txBody>
      </p:sp>
      <p:sp>
        <p:nvSpPr>
          <p:cNvPr id="13" name="Slide Number Placeholder 3"/>
          <p:cNvSpPr txBox="1">
            <a:spLocks/>
          </p:cNvSpPr>
          <p:nvPr userDrawn="1"/>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a:t>
            </a:fld>
            <a:endParaRPr lang="en-US" dirty="0"/>
          </a:p>
        </p:txBody>
      </p:sp>
      <p:sp>
        <p:nvSpPr>
          <p:cNvPr id="14" name="Rectangle 13"/>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6" name="Picture 3" descr="G020_VA_Practice.jpg"/>
          <p:cNvPicPr>
            <a:picLocks noChangeAspect="1"/>
          </p:cNvPicPr>
          <p:nvPr userDrawn="1"/>
        </p:nvPicPr>
        <p:blipFill>
          <a:blip r:embed="rId14" cstate="print"/>
          <a:srcRect/>
          <a:stretch>
            <a:fillRect/>
          </a:stretch>
        </p:blipFill>
        <p:spPr bwMode="auto">
          <a:xfrm>
            <a:off x="8370276" y="0"/>
            <a:ext cx="773723" cy="914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24.wmf"/><Relationship Id="rId6" Type="http://schemas.openxmlformats.org/officeDocument/2006/relationships/oleObject" Target="../embeddings/oleObject2.bin"/><Relationship Id="rId7" Type="http://schemas.openxmlformats.org/officeDocument/2006/relationships/image" Target="../media/image25.wmf"/><Relationship Id="rId8"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Database Assessment</a:t>
            </a:r>
            <a:endParaRPr lang="en-US" dirty="0"/>
          </a:p>
        </p:txBody>
      </p:sp>
      <p:sp>
        <p:nvSpPr>
          <p:cNvPr id="2051" name="Rectangle 3"/>
          <p:cNvSpPr>
            <a:spLocks noGrp="1" noChangeArrowheads="1"/>
          </p:cNvSpPr>
          <p:nvPr>
            <p:ph type="subTitle" idx="1"/>
          </p:nvPr>
        </p:nvSpPr>
        <p:spPr>
          <a:xfrm>
            <a:off x="2266950" y="4113213"/>
            <a:ext cx="4602162" cy="763587"/>
          </a:xfrm>
        </p:spPr>
        <p:txBody>
          <a:bodyPr/>
          <a:lstStyle/>
          <a:p>
            <a:r>
              <a:rPr lang="en-US" b="1" dirty="0" smtClean="0"/>
              <a:t>Vulnerability Assessment Course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What Else Is It Not?</a:t>
            </a:r>
          </a:p>
        </p:txBody>
      </p:sp>
      <p:pic>
        <p:nvPicPr>
          <p:cNvPr id="15363" name="Picture 4"/>
          <p:cNvPicPr>
            <a:picLocks noGrp="1" noChangeAspect="1" noChangeArrowheads="1"/>
          </p:cNvPicPr>
          <p:nvPr>
            <p:ph type="body" idx="1"/>
          </p:nvPr>
        </p:nvPicPr>
        <p:blipFill>
          <a:blip r:embed="rId3" cstate="print"/>
          <a:srcRect/>
          <a:stretch>
            <a:fillRect/>
          </a:stretch>
        </p:blipFill>
        <p:spPr>
          <a:xfrm>
            <a:off x="660400" y="1316038"/>
            <a:ext cx="7696200" cy="4767262"/>
          </a:xfrm>
          <a:noFill/>
        </p:spPr>
      </p:pic>
      <p:sp>
        <p:nvSpPr>
          <p:cNvPr id="8" name="TextBox 7"/>
          <p:cNvSpPr txBox="1"/>
          <p:nvPr/>
        </p:nvSpPr>
        <p:spPr>
          <a:xfrm rot="19026552">
            <a:off x="305915" y="2133600"/>
            <a:ext cx="2729723" cy="414537"/>
          </a:xfrm>
          <a:prstGeom prst="rect">
            <a:avLst/>
          </a:prstGeom>
          <a:noFill/>
          <a:ln w="0" cmpd="sng">
            <a:noFill/>
          </a:ln>
        </p:spPr>
        <p:txBody>
          <a:bodyPr wrap="none" rtlCol="0">
            <a:spAutoFit/>
          </a:bodyPr>
          <a:lstStyle/>
          <a:p>
            <a:r>
              <a:rPr lang="en-US" sz="2800" dirty="0" smtClean="0">
                <a:solidFill>
                  <a:srgbClr val="FF0000"/>
                </a:solidFill>
              </a:rPr>
              <a:t>Not Addressed</a:t>
            </a:r>
            <a:endParaRPr lang="en-US" sz="2800" dirty="0">
              <a:solidFill>
                <a:srgbClr val="FF0000"/>
              </a:solidFill>
            </a:endParaRPr>
          </a:p>
        </p:txBody>
      </p:sp>
      <p:sp>
        <p:nvSpPr>
          <p:cNvPr id="9" name="TextBox 8"/>
          <p:cNvSpPr txBox="1"/>
          <p:nvPr/>
        </p:nvSpPr>
        <p:spPr>
          <a:xfrm rot="19026552">
            <a:off x="5582818" y="2088015"/>
            <a:ext cx="2044149" cy="414537"/>
          </a:xfrm>
          <a:prstGeom prst="rect">
            <a:avLst/>
          </a:prstGeom>
          <a:noFill/>
          <a:ln w="0" cmpd="sng">
            <a:noFill/>
          </a:ln>
        </p:spPr>
        <p:txBody>
          <a:bodyPr wrap="none" rtlCol="0">
            <a:spAutoFit/>
          </a:bodyPr>
          <a:lstStyle/>
          <a:p>
            <a:r>
              <a:rPr lang="en-US" sz="2800" dirty="0" smtClean="0">
                <a:solidFill>
                  <a:srgbClr val="FF0000"/>
                </a:solidFill>
              </a:rPr>
              <a:t>Addressed</a:t>
            </a:r>
            <a:endParaRPr lang="en-US" sz="2800" dirty="0">
              <a:solidFill>
                <a:srgbClr val="FF0000"/>
              </a:solidFill>
            </a:endParaRPr>
          </a:p>
        </p:txBody>
      </p:sp>
      <p:sp>
        <p:nvSpPr>
          <p:cNvPr id="10" name="TextBox 9"/>
          <p:cNvSpPr txBox="1"/>
          <p:nvPr/>
        </p:nvSpPr>
        <p:spPr>
          <a:xfrm rot="19026552">
            <a:off x="5003463" y="4726577"/>
            <a:ext cx="3528018" cy="414537"/>
          </a:xfrm>
          <a:prstGeom prst="rect">
            <a:avLst/>
          </a:prstGeom>
          <a:noFill/>
          <a:ln w="0" cmpd="sng">
            <a:noFill/>
          </a:ln>
        </p:spPr>
        <p:txBody>
          <a:bodyPr wrap="none" rtlCol="0">
            <a:spAutoFit/>
          </a:bodyPr>
          <a:lstStyle/>
          <a:p>
            <a:r>
              <a:rPr lang="en-US" sz="2800" dirty="0" smtClean="0">
                <a:solidFill>
                  <a:srgbClr val="FF0000"/>
                </a:solidFill>
              </a:rPr>
              <a:t>Partially Addressed</a:t>
            </a:r>
            <a:endParaRPr lang="en-US" sz="2800" dirty="0">
              <a:solidFill>
                <a:srgbClr val="FF0000"/>
              </a:solidFill>
            </a:endParaRPr>
          </a:p>
        </p:txBody>
      </p:sp>
      <p:sp>
        <p:nvSpPr>
          <p:cNvPr id="11" name="TextBox 10"/>
          <p:cNvSpPr txBox="1"/>
          <p:nvPr/>
        </p:nvSpPr>
        <p:spPr>
          <a:xfrm rot="19026552">
            <a:off x="126664" y="4650377"/>
            <a:ext cx="3528018" cy="414537"/>
          </a:xfrm>
          <a:prstGeom prst="rect">
            <a:avLst/>
          </a:prstGeom>
          <a:noFill/>
          <a:ln w="0" cmpd="sng">
            <a:noFill/>
          </a:ln>
        </p:spPr>
        <p:txBody>
          <a:bodyPr wrap="none" rtlCol="0">
            <a:spAutoFit/>
          </a:bodyPr>
          <a:lstStyle/>
          <a:p>
            <a:r>
              <a:rPr lang="en-US" sz="2800" dirty="0" smtClean="0">
                <a:solidFill>
                  <a:srgbClr val="FF0000"/>
                </a:solidFill>
              </a:rPr>
              <a:t>Partially Addressed</a:t>
            </a:r>
            <a:endParaRPr lang="en-US" sz="2800" dirty="0">
              <a:solidFill>
                <a:srgbClr val="FF0000"/>
              </a:solidFill>
            </a:endParaRPr>
          </a:p>
        </p:txBody>
      </p:sp>
    </p:spTree>
  </p:cSld>
  <p:clrMapOvr>
    <a:masterClrMapping/>
  </p:clrMapOvr>
  <p:transition xmlns:p14="http://schemas.microsoft.com/office/powerpoint/2010/main" spd="med"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10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1000"/>
                                        <p:tgtEl>
                                          <p:spTgt spid="8">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1000"/>
                                        <p:tgtEl>
                                          <p:spTgt spid="11">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Common </a:t>
            </a:r>
            <a:r>
              <a:rPr lang="en-US" dirty="0" smtClean="0"/>
              <a:t>Pitfalls</a:t>
            </a:r>
          </a:p>
        </p:txBody>
      </p:sp>
      <p:sp>
        <p:nvSpPr>
          <p:cNvPr id="20483" name="Rectangle 3"/>
          <p:cNvSpPr>
            <a:spLocks noGrp="1" noChangeArrowheads="1"/>
          </p:cNvSpPr>
          <p:nvPr>
            <p:ph type="body" idx="1"/>
          </p:nvPr>
        </p:nvSpPr>
        <p:spPr/>
        <p:txBody>
          <a:bodyPr/>
          <a:lstStyle/>
          <a:p>
            <a:pPr>
              <a:lnSpc>
                <a:spcPct val="80000"/>
              </a:lnSpc>
            </a:pPr>
            <a:r>
              <a:rPr lang="en-US" sz="1800" dirty="0" smtClean="0"/>
              <a:t>Guidance can be out-of-date</a:t>
            </a:r>
          </a:p>
          <a:p>
            <a:pPr lvl="1">
              <a:lnSpc>
                <a:spcPct val="80000"/>
              </a:lnSpc>
            </a:pPr>
            <a:r>
              <a:rPr lang="en-US" sz="1600" dirty="0" smtClean="0"/>
              <a:t>Covers only the “core” product</a:t>
            </a:r>
          </a:p>
          <a:p>
            <a:pPr lvl="1">
              <a:lnSpc>
                <a:spcPct val="80000"/>
              </a:lnSpc>
            </a:pPr>
            <a:r>
              <a:rPr lang="en-US" sz="1600" dirty="0" smtClean="0"/>
              <a:t>What about add-on </a:t>
            </a:r>
            <a:r>
              <a:rPr lang="en-US" sz="1600" dirty="0" smtClean="0">
                <a:solidFill>
                  <a:srgbClr val="000000"/>
                </a:solidFill>
              </a:rPr>
              <a:t>options?</a:t>
            </a:r>
          </a:p>
          <a:p>
            <a:pPr lvl="1">
              <a:lnSpc>
                <a:spcPct val="80000"/>
              </a:lnSpc>
            </a:pPr>
            <a:r>
              <a:rPr lang="en-US" sz="1600" dirty="0" smtClean="0"/>
              <a:t>Some add-on options are not so optional</a:t>
            </a:r>
          </a:p>
          <a:p>
            <a:pPr lvl="1">
              <a:lnSpc>
                <a:spcPct val="80000"/>
              </a:lnSpc>
            </a:pPr>
            <a:r>
              <a:rPr lang="en-US" sz="1600" dirty="0" smtClean="0"/>
              <a:t>Infrastructure and system architecture in which the DB operates not taken into account</a:t>
            </a:r>
          </a:p>
          <a:p>
            <a:r>
              <a:rPr lang="en-US" sz="1800" dirty="0"/>
              <a:t>Familiarity with a variety of vendor add-on products or 3</a:t>
            </a:r>
            <a:r>
              <a:rPr lang="en-US" sz="1800" baseline="30000" dirty="0"/>
              <a:t>rd</a:t>
            </a:r>
            <a:r>
              <a:rPr lang="en-US" sz="1800" dirty="0"/>
              <a:t> party tools used </a:t>
            </a:r>
            <a:r>
              <a:rPr lang="en-US" sz="1800" dirty="0" smtClean="0"/>
              <a:t>to</a:t>
            </a:r>
            <a:endParaRPr lang="en-US" sz="1800" dirty="0"/>
          </a:p>
          <a:p>
            <a:pPr lvl="1"/>
            <a:r>
              <a:rPr lang="en-US" sz="1600" dirty="0"/>
              <a:t>Manage the database</a:t>
            </a:r>
          </a:p>
          <a:p>
            <a:pPr lvl="1"/>
            <a:r>
              <a:rPr lang="en-US" sz="1600" dirty="0"/>
              <a:t>Monitor the database</a:t>
            </a:r>
          </a:p>
          <a:p>
            <a:pPr lvl="1"/>
            <a:r>
              <a:rPr lang="en-US" sz="1600" dirty="0"/>
              <a:t>Backup the database</a:t>
            </a:r>
          </a:p>
          <a:p>
            <a:pPr lvl="1"/>
            <a:r>
              <a:rPr lang="en-US" sz="1600" dirty="0"/>
              <a:t>Perform ETL operations on the database </a:t>
            </a:r>
          </a:p>
          <a:p>
            <a:pPr lvl="1"/>
            <a:r>
              <a:rPr lang="en-US" sz="1600" dirty="0"/>
              <a:t>Authentication constraints imposed by tools</a:t>
            </a:r>
          </a:p>
          <a:p>
            <a:pPr lvl="1"/>
            <a:r>
              <a:rPr lang="en-US" sz="1600" dirty="0"/>
              <a:t>Permissions required to run tools</a:t>
            </a:r>
          </a:p>
          <a:p>
            <a:pPr lvl="1"/>
            <a:r>
              <a:rPr lang="en-US" sz="1600" dirty="0"/>
              <a:t>Constraints imposed by application using DB</a:t>
            </a:r>
          </a:p>
          <a:p>
            <a:pPr>
              <a:lnSpc>
                <a:spcPct val="80000"/>
              </a:lnSpc>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Operating System Configuration</a:t>
            </a:r>
          </a:p>
        </p:txBody>
      </p:sp>
      <p:sp>
        <p:nvSpPr>
          <p:cNvPr id="26627" name="Rectangle 3"/>
          <p:cNvSpPr>
            <a:spLocks noGrp="1" noChangeArrowheads="1"/>
          </p:cNvSpPr>
          <p:nvPr>
            <p:ph type="body" idx="1"/>
          </p:nvPr>
        </p:nvSpPr>
        <p:spPr/>
        <p:txBody>
          <a:bodyPr/>
          <a:lstStyle/>
          <a:p>
            <a:pPr>
              <a:lnSpc>
                <a:spcPct val="90000"/>
              </a:lnSpc>
            </a:pPr>
            <a:r>
              <a:rPr lang="en-US" sz="1800" dirty="0" smtClean="0"/>
              <a:t>Permissions on the OS directories and on the binary files</a:t>
            </a:r>
          </a:p>
          <a:p>
            <a:pPr lvl="1">
              <a:lnSpc>
                <a:spcPct val="90000"/>
              </a:lnSpc>
            </a:pPr>
            <a:r>
              <a:rPr lang="en-US" sz="1600" dirty="0" smtClean="0"/>
              <a:t>Why bother to break into the database if you can just take the database files</a:t>
            </a:r>
          </a:p>
          <a:p>
            <a:pPr>
              <a:lnSpc>
                <a:spcPct val="90000"/>
              </a:lnSpc>
            </a:pPr>
            <a:r>
              <a:rPr lang="en-US" sz="1800" dirty="0" smtClean="0"/>
              <a:t>Permissions of critical configuration files</a:t>
            </a:r>
          </a:p>
          <a:p>
            <a:pPr>
              <a:lnSpc>
                <a:spcPct val="90000"/>
              </a:lnSpc>
            </a:pPr>
            <a:r>
              <a:rPr lang="en-US" sz="1800" dirty="0" smtClean="0"/>
              <a:t>Permissions of installation, log, </a:t>
            </a:r>
            <a:r>
              <a:rPr lang="en-US" sz="1800" dirty="0"/>
              <a:t>trace, and files</a:t>
            </a:r>
          </a:p>
          <a:p>
            <a:pPr>
              <a:lnSpc>
                <a:spcPct val="90000"/>
              </a:lnSpc>
            </a:pPr>
            <a:endParaRPr lang="en-US" sz="1800" dirty="0" smtClean="0"/>
          </a:p>
          <a:p>
            <a:pPr>
              <a:lnSpc>
                <a:spcPct val="90000"/>
              </a:lnSpc>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Database Installation</a:t>
            </a:r>
          </a:p>
        </p:txBody>
      </p:sp>
      <p:sp>
        <p:nvSpPr>
          <p:cNvPr id="27651" name="Rectangle 3"/>
          <p:cNvSpPr>
            <a:spLocks noGrp="1" noChangeArrowheads="1"/>
          </p:cNvSpPr>
          <p:nvPr>
            <p:ph type="body" idx="1"/>
          </p:nvPr>
        </p:nvSpPr>
        <p:spPr/>
        <p:txBody>
          <a:bodyPr/>
          <a:lstStyle/>
          <a:p>
            <a:pPr>
              <a:lnSpc>
                <a:spcPct val="90000"/>
              </a:lnSpc>
            </a:pPr>
            <a:r>
              <a:rPr lang="en-US" dirty="0" smtClean="0"/>
              <a:t>Root of many problems</a:t>
            </a:r>
          </a:p>
          <a:p>
            <a:pPr lvl="1">
              <a:lnSpc>
                <a:spcPct val="90000"/>
              </a:lnSpc>
            </a:pPr>
            <a:r>
              <a:rPr lang="en-US" dirty="0" smtClean="0"/>
              <a:t>“</a:t>
            </a:r>
            <a:r>
              <a:rPr lang="en-US" dirty="0"/>
              <a:t>A</a:t>
            </a:r>
            <a:r>
              <a:rPr lang="en-US" dirty="0" smtClean="0"/>
              <a:t>ll or nothing” option when installing some products</a:t>
            </a:r>
          </a:p>
          <a:p>
            <a:pPr>
              <a:lnSpc>
                <a:spcPct val="90000"/>
              </a:lnSpc>
            </a:pPr>
            <a:r>
              <a:rPr lang="en-US" dirty="0" smtClean="0"/>
              <a:t>Removal of options difficult if not impossible</a:t>
            </a:r>
          </a:p>
          <a:p>
            <a:pPr lvl="1">
              <a:lnSpc>
                <a:spcPct val="90000"/>
              </a:lnSpc>
            </a:pPr>
            <a:r>
              <a:rPr lang="en-US" sz="1800" dirty="0" smtClean="0"/>
              <a:t>If at all possible, vendor technical services needed in some cases</a:t>
            </a:r>
          </a:p>
          <a:p>
            <a:pPr>
              <a:lnSpc>
                <a:spcPct val="90000"/>
              </a:lnSpc>
            </a:pPr>
            <a:r>
              <a:rPr lang="en-US" dirty="0" smtClean="0"/>
              <a:t>Demonstration </a:t>
            </a:r>
            <a:r>
              <a:rPr lang="en-US" dirty="0"/>
              <a:t>code in the database and on the binary install base</a:t>
            </a:r>
          </a:p>
          <a:p>
            <a:pPr>
              <a:lnSpc>
                <a:spcPct val="90000"/>
              </a:lnSpc>
            </a:pPr>
            <a:r>
              <a:rPr lang="en-US" dirty="0"/>
              <a:t>Java Virtual Machines (JVM) and Java Runtime Environments (JRE) inside the database and in the binary install base</a:t>
            </a:r>
          </a:p>
          <a:p>
            <a:r>
              <a:rPr lang="en-US" dirty="0"/>
              <a:t>Fully functioning, unsecured J2EE </a:t>
            </a:r>
            <a:r>
              <a:rPr lang="en-US" dirty="0" smtClean="0"/>
              <a:t>containers</a:t>
            </a:r>
          </a:p>
          <a:p>
            <a:r>
              <a:rPr lang="en-US" dirty="0" smtClean="0"/>
              <a:t>DBMS </a:t>
            </a:r>
            <a:r>
              <a:rPr lang="en-US" dirty="0"/>
              <a:t>version maintenance</a:t>
            </a:r>
          </a:p>
          <a:p>
            <a:r>
              <a:rPr lang="en-US" dirty="0"/>
              <a:t>Updated patch and fix installation</a:t>
            </a:r>
          </a:p>
          <a:p>
            <a:pPr>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JavaCallout_doc"/>
          <p:cNvPicPr>
            <a:picLocks noChangeAspect="1" noChangeArrowheads="1"/>
          </p:cNvPicPr>
          <p:nvPr/>
        </p:nvPicPr>
        <p:blipFill>
          <a:blip r:embed="rId3" cstate="print"/>
          <a:srcRect/>
          <a:stretch>
            <a:fillRect/>
          </a:stretch>
        </p:blipFill>
        <p:spPr bwMode="auto">
          <a:xfrm>
            <a:off x="990600" y="1498600"/>
            <a:ext cx="7010400" cy="4673600"/>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dirty="0"/>
              <a:t>When Your Database Looks Like The Web</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2400" dirty="0" smtClean="0"/>
              <a:t>Default </a:t>
            </a:r>
            <a:r>
              <a:rPr lang="en-US" sz="2400" dirty="0"/>
              <a:t>Oracle LISTENER </a:t>
            </a:r>
            <a:r>
              <a:rPr lang="en-US" sz="2400" dirty="0" smtClean="0"/>
              <a:t>Configuration 10g</a:t>
            </a:r>
          </a:p>
        </p:txBody>
      </p:sp>
      <p:pic>
        <p:nvPicPr>
          <p:cNvPr id="32771" name="Picture 7"/>
          <p:cNvPicPr>
            <a:picLocks noGrp="1" noChangeAspect="1" noChangeArrowheads="1"/>
          </p:cNvPicPr>
          <p:nvPr>
            <p:ph type="body" idx="1"/>
          </p:nvPr>
        </p:nvPicPr>
        <p:blipFill>
          <a:blip r:embed="rId3" cstate="print"/>
          <a:srcRect/>
          <a:stretch>
            <a:fillRect/>
          </a:stretch>
        </p:blipFill>
        <p:spPr>
          <a:xfrm>
            <a:off x="838200" y="1127125"/>
            <a:ext cx="7391400" cy="5073650"/>
          </a:xfrm>
          <a:noFill/>
        </p:spPr>
      </p:pic>
      <p:sp>
        <p:nvSpPr>
          <p:cNvPr id="32772" name="Oval 8"/>
          <p:cNvSpPr>
            <a:spLocks noChangeArrowheads="1"/>
          </p:cNvSpPr>
          <p:nvPr/>
        </p:nvSpPr>
        <p:spPr bwMode="auto">
          <a:xfrm>
            <a:off x="5105400" y="3810000"/>
            <a:ext cx="2743200" cy="1143000"/>
          </a:xfrm>
          <a:prstGeom prst="ellipse">
            <a:avLst/>
          </a:prstGeom>
          <a:noFill/>
          <a:ln w="9525" algn="ctr">
            <a:solidFill>
              <a:srgbClr val="FFFF00"/>
            </a:solidFill>
            <a:round/>
            <a:headEnd/>
            <a:tailEnd/>
          </a:ln>
        </p:spPr>
        <p:txBody>
          <a:bodyPr wrap="none" anchor="ctr"/>
          <a:lstStyle/>
          <a:p>
            <a:endParaRPr lang="en-US"/>
          </a:p>
        </p:txBody>
      </p:sp>
      <p:sp>
        <p:nvSpPr>
          <p:cNvPr id="32773" name="Oval 10"/>
          <p:cNvSpPr>
            <a:spLocks noChangeArrowheads="1"/>
          </p:cNvSpPr>
          <p:nvPr/>
        </p:nvSpPr>
        <p:spPr bwMode="auto">
          <a:xfrm>
            <a:off x="3124200" y="1600200"/>
            <a:ext cx="1371600" cy="381000"/>
          </a:xfrm>
          <a:prstGeom prst="ellipse">
            <a:avLst/>
          </a:prstGeom>
          <a:noFill/>
          <a:ln w="9525" algn="ctr">
            <a:solidFill>
              <a:srgbClr val="FFFF00"/>
            </a:solidFill>
            <a:round/>
            <a:headEnd/>
            <a:tailEnd/>
          </a:ln>
        </p:spPr>
        <p:txBody>
          <a:bodyPr wrap="none" anchor="ctr"/>
          <a:lstStyle/>
          <a:p>
            <a:endParaRPr lang="en-US"/>
          </a:p>
        </p:txBody>
      </p:sp>
      <p:sp>
        <p:nvSpPr>
          <p:cNvPr id="2" name="Oval 1"/>
          <p:cNvSpPr/>
          <p:nvPr/>
        </p:nvSpPr>
        <p:spPr bwMode="auto">
          <a:xfrm>
            <a:off x="4343400" y="3657600"/>
            <a:ext cx="1600200" cy="609600"/>
          </a:xfrm>
          <a:prstGeom prst="ellipse">
            <a:avLst/>
          </a:prstGeom>
          <a:noFill/>
          <a:ln w="127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2400" dirty="0" smtClean="0"/>
              <a:t>Default Oracle 11g Database Access</a:t>
            </a:r>
          </a:p>
        </p:txBody>
      </p:sp>
      <p:sp>
        <p:nvSpPr>
          <p:cNvPr id="33795" name="Oval 4"/>
          <p:cNvSpPr>
            <a:spLocks noChangeArrowheads="1"/>
          </p:cNvSpPr>
          <p:nvPr/>
        </p:nvSpPr>
        <p:spPr bwMode="auto">
          <a:xfrm>
            <a:off x="5105400" y="3810000"/>
            <a:ext cx="2743200" cy="1143000"/>
          </a:xfrm>
          <a:prstGeom prst="ellipse">
            <a:avLst/>
          </a:prstGeom>
          <a:noFill/>
          <a:ln w="9525" algn="ctr">
            <a:solidFill>
              <a:srgbClr val="FFFF00"/>
            </a:solidFill>
            <a:round/>
            <a:headEnd/>
            <a:tailEnd/>
          </a:ln>
        </p:spPr>
        <p:txBody>
          <a:bodyPr wrap="none" anchor="ctr"/>
          <a:lstStyle/>
          <a:p>
            <a:endParaRPr lang="en-US"/>
          </a:p>
        </p:txBody>
      </p:sp>
      <p:sp>
        <p:nvSpPr>
          <p:cNvPr id="33796" name="Oval 5"/>
          <p:cNvSpPr>
            <a:spLocks noChangeArrowheads="1"/>
          </p:cNvSpPr>
          <p:nvPr/>
        </p:nvSpPr>
        <p:spPr bwMode="auto">
          <a:xfrm>
            <a:off x="3124200" y="1600200"/>
            <a:ext cx="1371600" cy="381000"/>
          </a:xfrm>
          <a:prstGeom prst="ellipse">
            <a:avLst/>
          </a:prstGeom>
          <a:noFill/>
          <a:ln w="9525" algn="ctr">
            <a:solidFill>
              <a:srgbClr val="FFFF00"/>
            </a:solidFill>
            <a:round/>
            <a:headEnd/>
            <a:tailEnd/>
          </a:ln>
        </p:spPr>
        <p:txBody>
          <a:bodyPr wrap="none" anchor="ctr"/>
          <a:lstStyle/>
          <a:p>
            <a:endParaRPr lang="en-US"/>
          </a:p>
        </p:txBody>
      </p:sp>
      <p:sp>
        <p:nvSpPr>
          <p:cNvPr id="33797" name="Rectangle 6"/>
          <p:cNvSpPr>
            <a:spLocks noGrp="1" noChangeArrowheads="1"/>
          </p:cNvSpPr>
          <p:nvPr>
            <p:ph type="body" idx="1"/>
          </p:nvPr>
        </p:nvSpPr>
        <p:spPr/>
        <p:txBody>
          <a:bodyPr/>
          <a:lstStyle/>
          <a:p>
            <a:pPr>
              <a:buFont typeface="Monotype Sorts" pitchFamily="2" charset="2"/>
              <a:buNone/>
            </a:pPr>
            <a:endParaRPr lang="en-US" smtClean="0"/>
          </a:p>
        </p:txBody>
      </p:sp>
      <p:pic>
        <p:nvPicPr>
          <p:cNvPr id="33798" name="Picture 7" descr="Figure"/>
          <p:cNvPicPr>
            <a:picLocks noChangeAspect="1" noChangeArrowheads="1"/>
          </p:cNvPicPr>
          <p:nvPr/>
        </p:nvPicPr>
        <p:blipFill>
          <a:blip r:embed="rId3" cstate="print"/>
          <a:srcRect/>
          <a:stretch>
            <a:fillRect/>
          </a:stretch>
        </p:blipFill>
        <p:spPr bwMode="auto">
          <a:xfrm>
            <a:off x="533400" y="1109362"/>
            <a:ext cx="8153400" cy="5215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Previous </a:t>
            </a:r>
            <a:r>
              <a:rPr lang="en-US" dirty="0" smtClean="0"/>
              <a:t>examples showed default installation issues</a:t>
            </a:r>
            <a:endParaRPr lang="en-US" dirty="0"/>
          </a:p>
          <a:p>
            <a:pPr lvl="1"/>
            <a:r>
              <a:rPr lang="en-US" sz="1600" dirty="0"/>
              <a:t>Database is no longer accessible with SQL*Net only</a:t>
            </a:r>
          </a:p>
          <a:p>
            <a:pPr lvl="1"/>
            <a:r>
              <a:rPr lang="en-US" sz="1600" dirty="0"/>
              <a:t>JRE installed as an external component to the database</a:t>
            </a:r>
          </a:p>
          <a:p>
            <a:pPr lvl="1"/>
            <a:r>
              <a:rPr lang="en-US" sz="1600" dirty="0"/>
              <a:t>Internal JVM is another potential vulnerability</a:t>
            </a:r>
          </a:p>
          <a:p>
            <a:r>
              <a:rPr lang="en-US" dirty="0"/>
              <a:t>N</a:t>
            </a:r>
            <a:r>
              <a:rPr lang="en-US" dirty="0" smtClean="0"/>
              <a:t>ext </a:t>
            </a:r>
            <a:r>
              <a:rPr lang="en-US" dirty="0"/>
              <a:t>example </a:t>
            </a:r>
            <a:r>
              <a:rPr lang="en-US" dirty="0" smtClean="0"/>
              <a:t>demonstrates</a:t>
            </a:r>
            <a:endParaRPr lang="en-US" dirty="0"/>
          </a:p>
          <a:p>
            <a:pPr lvl="1"/>
            <a:r>
              <a:rPr lang="en-US" sz="1600" dirty="0" smtClean="0"/>
              <a:t>Behavior of invoker vs. definer rights</a:t>
            </a:r>
          </a:p>
          <a:p>
            <a:pPr lvl="1"/>
            <a:r>
              <a:rPr lang="en-US" sz="1600" dirty="0" smtClean="0"/>
              <a:t>PUBLIC </a:t>
            </a:r>
            <a:r>
              <a:rPr lang="en-US" sz="1600" dirty="0"/>
              <a:t>assignment of privileges</a:t>
            </a:r>
          </a:p>
          <a:p>
            <a:pPr lvl="1"/>
            <a:r>
              <a:rPr lang="en-US" sz="1600" dirty="0"/>
              <a:t>Exploit using both to elevate user privileges from next to none to DBA</a:t>
            </a:r>
          </a:p>
          <a:p>
            <a:r>
              <a:rPr lang="en-US" dirty="0"/>
              <a:t>What you should take away from these </a:t>
            </a:r>
            <a:r>
              <a:rPr lang="en-US" dirty="0" smtClean="0"/>
              <a:t>examples</a:t>
            </a:r>
            <a:endParaRPr lang="en-US" dirty="0"/>
          </a:p>
          <a:p>
            <a:pPr lvl="1"/>
            <a:r>
              <a:rPr lang="en-US" sz="1600" dirty="0"/>
              <a:t>Some guidance does not always address </a:t>
            </a:r>
            <a:r>
              <a:rPr lang="en-US" sz="1600" dirty="0" smtClean="0"/>
              <a:t>vulnerabilities</a:t>
            </a:r>
          </a:p>
          <a:p>
            <a:pPr lvl="1"/>
            <a:r>
              <a:rPr lang="en-US" sz="1600" dirty="0" smtClean="0"/>
              <a:t>Gap </a:t>
            </a:r>
            <a:r>
              <a:rPr lang="en-US" sz="1600" dirty="0"/>
              <a:t>needs to be addressed by manual testing and ad-hoc probing</a:t>
            </a:r>
          </a:p>
          <a:p>
            <a:pPr lvl="1"/>
            <a:r>
              <a:rPr lang="en-US" sz="1600" dirty="0"/>
              <a:t>There are no checklists for this!</a:t>
            </a:r>
          </a:p>
          <a:p>
            <a:endParaRPr lang="en-US" dirty="0"/>
          </a:p>
        </p:txBody>
      </p:sp>
      <p:sp>
        <p:nvSpPr>
          <p:cNvPr id="3" name="Title 2"/>
          <p:cNvSpPr>
            <a:spLocks noGrp="1"/>
          </p:cNvSpPr>
          <p:nvPr>
            <p:ph type="title"/>
          </p:nvPr>
        </p:nvSpPr>
        <p:spPr/>
        <p:txBody>
          <a:bodyPr/>
          <a:lstStyle/>
          <a:p>
            <a:r>
              <a:rPr lang="en-US" dirty="0"/>
              <a:t>More Exploits, No Checklists</a:t>
            </a:r>
          </a:p>
        </p:txBody>
      </p:sp>
    </p:spTree>
    <p:extLst>
      <p:ext uri="{BB962C8B-B14F-4D97-AF65-F5344CB8AC3E}">
        <p14:creationId xmlns:p14="http://schemas.microsoft.com/office/powerpoint/2010/main" val="15044781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Unpatched Oracle 9i</a:t>
            </a:r>
          </a:p>
          <a:p>
            <a:r>
              <a:rPr lang="en-US" dirty="0" smtClean="0"/>
              <a:t>Create user (TEST)</a:t>
            </a:r>
          </a:p>
          <a:p>
            <a:r>
              <a:rPr lang="en-US" dirty="0" smtClean="0"/>
              <a:t>Minimal </a:t>
            </a:r>
            <a:r>
              <a:rPr lang="en-US" dirty="0"/>
              <a:t>privilege </a:t>
            </a:r>
            <a:r>
              <a:rPr lang="en-US" dirty="0" smtClean="0"/>
              <a:t>(</a:t>
            </a:r>
            <a:r>
              <a:rPr lang="en-US" dirty="0"/>
              <a:t>CREATE </a:t>
            </a:r>
            <a:r>
              <a:rPr lang="en-US" dirty="0" smtClean="0"/>
              <a:t>SESSION and PUBLIC privileges)</a:t>
            </a:r>
          </a:p>
          <a:p>
            <a:r>
              <a:rPr lang="en-US" dirty="0" smtClean="0"/>
              <a:t>TEST </a:t>
            </a:r>
            <a:r>
              <a:rPr lang="en-US" dirty="0"/>
              <a:t>user executes CTXSYS package </a:t>
            </a:r>
            <a:r>
              <a:rPr lang="en-US" dirty="0" smtClean="0"/>
              <a:t>with rogue command</a:t>
            </a:r>
          </a:p>
          <a:p>
            <a:r>
              <a:rPr lang="en-US" dirty="0" smtClean="0"/>
              <a:t>TEST user has DBA privileges</a:t>
            </a:r>
            <a:endParaRPr lang="en-US" dirty="0"/>
          </a:p>
          <a:p>
            <a:endParaRPr lang="en-US" dirty="0"/>
          </a:p>
        </p:txBody>
      </p:sp>
      <p:sp>
        <p:nvSpPr>
          <p:cNvPr id="4" name="Title 3"/>
          <p:cNvSpPr>
            <a:spLocks noGrp="1"/>
          </p:cNvSpPr>
          <p:nvPr>
            <p:ph type="title"/>
          </p:nvPr>
        </p:nvSpPr>
        <p:spPr/>
        <p:txBody>
          <a:bodyPr/>
          <a:lstStyle/>
          <a:p>
            <a:r>
              <a:rPr lang="en-US" dirty="0" smtClean="0"/>
              <a:t>Escalation of privileges</a:t>
            </a:r>
            <a:endParaRPr lang="en-US" dirty="0"/>
          </a:p>
        </p:txBody>
      </p:sp>
      <p:pic>
        <p:nvPicPr>
          <p:cNvPr id="5" name="Picture 4" descr="Step1_Users"/>
          <p:cNvPicPr>
            <a:picLocks noChangeAspect="1" noChangeArrowheads="1"/>
          </p:cNvPicPr>
          <p:nvPr/>
        </p:nvPicPr>
        <p:blipFill>
          <a:blip r:embed="rId3" cstate="print"/>
          <a:srcRect/>
          <a:stretch>
            <a:fillRect/>
          </a:stretch>
        </p:blipFill>
        <p:spPr bwMode="auto">
          <a:xfrm>
            <a:off x="609600" y="1219200"/>
            <a:ext cx="3613688" cy="4953000"/>
          </a:xfrm>
          <a:prstGeom prst="rect">
            <a:avLst/>
          </a:prstGeom>
          <a:noFill/>
          <a:ln w="9525">
            <a:noFill/>
            <a:miter lim="800000"/>
            <a:headEnd/>
            <a:tailEnd/>
          </a:ln>
        </p:spPr>
      </p:pic>
      <p:pic>
        <p:nvPicPr>
          <p:cNvPr id="6" name="Picture 5" descr="Step2_CreateNewUser"/>
          <p:cNvPicPr>
            <a:picLocks noChangeAspect="1" noChangeArrowheads="1"/>
          </p:cNvPicPr>
          <p:nvPr/>
        </p:nvPicPr>
        <p:blipFill>
          <a:blip r:embed="rId4" cstate="print"/>
          <a:srcRect/>
          <a:stretch>
            <a:fillRect/>
          </a:stretch>
        </p:blipFill>
        <p:spPr bwMode="auto">
          <a:xfrm>
            <a:off x="609600" y="1219200"/>
            <a:ext cx="3581400" cy="4975421"/>
          </a:xfrm>
          <a:prstGeom prst="rect">
            <a:avLst/>
          </a:prstGeom>
          <a:noFill/>
          <a:ln w="9525">
            <a:noFill/>
            <a:miter lim="800000"/>
            <a:headEnd/>
            <a:tailEnd/>
          </a:ln>
        </p:spPr>
      </p:pic>
      <p:pic>
        <p:nvPicPr>
          <p:cNvPr id="7" name="Picture 4" descr="Step3_noPrivs"/>
          <p:cNvPicPr>
            <a:picLocks noChangeAspect="1" noChangeArrowheads="1"/>
          </p:cNvPicPr>
          <p:nvPr/>
        </p:nvPicPr>
        <p:blipFill>
          <a:blip r:embed="rId5" cstate="print"/>
          <a:srcRect/>
          <a:stretch>
            <a:fillRect/>
          </a:stretch>
        </p:blipFill>
        <p:spPr bwMode="auto">
          <a:xfrm>
            <a:off x="609600" y="1219200"/>
            <a:ext cx="3581399" cy="4953000"/>
          </a:xfrm>
          <a:prstGeom prst="rect">
            <a:avLst/>
          </a:prstGeom>
          <a:noFill/>
          <a:ln w="9525">
            <a:noFill/>
            <a:miter lim="800000"/>
            <a:headEnd/>
            <a:tailEnd/>
          </a:ln>
        </p:spPr>
      </p:pic>
      <p:pic>
        <p:nvPicPr>
          <p:cNvPr id="8" name="Picture 4" descr="Step4_RunDriload"/>
          <p:cNvPicPr>
            <a:picLocks noChangeAspect="1" noChangeArrowheads="1"/>
          </p:cNvPicPr>
          <p:nvPr/>
        </p:nvPicPr>
        <p:blipFill>
          <a:blip r:embed="rId6" cstate="print"/>
          <a:srcRect/>
          <a:stretch>
            <a:fillRect/>
          </a:stretch>
        </p:blipFill>
        <p:spPr bwMode="auto">
          <a:xfrm>
            <a:off x="609600" y="1219200"/>
            <a:ext cx="3581399" cy="4952999"/>
          </a:xfrm>
          <a:prstGeom prst="rect">
            <a:avLst/>
          </a:prstGeom>
          <a:noFill/>
          <a:ln w="9525">
            <a:noFill/>
            <a:miter lim="800000"/>
            <a:headEnd/>
            <a:tailEnd/>
          </a:ln>
        </p:spPr>
      </p:pic>
      <p:grpSp>
        <p:nvGrpSpPr>
          <p:cNvPr id="11" name="Group 10"/>
          <p:cNvGrpSpPr/>
          <p:nvPr/>
        </p:nvGrpSpPr>
        <p:grpSpPr>
          <a:xfrm>
            <a:off x="609600" y="1219200"/>
            <a:ext cx="3581400" cy="5006599"/>
            <a:chOff x="762000" y="1143000"/>
            <a:chExt cx="3581400" cy="5006599"/>
          </a:xfrm>
        </p:grpSpPr>
        <p:pic>
          <p:nvPicPr>
            <p:cNvPr id="9" name="Picture 5" descr="Step6_TestGainsAccess"/>
            <p:cNvPicPr>
              <a:picLocks noChangeAspect="1" noChangeArrowheads="1"/>
            </p:cNvPicPr>
            <p:nvPr/>
          </p:nvPicPr>
          <p:blipFill>
            <a:blip r:embed="rId7" cstate="print"/>
            <a:srcRect/>
            <a:stretch>
              <a:fillRect/>
            </a:stretch>
          </p:blipFill>
          <p:spPr bwMode="auto">
            <a:xfrm>
              <a:off x="762000" y="1143000"/>
              <a:ext cx="3581400" cy="5006599"/>
            </a:xfrm>
            <a:prstGeom prst="rect">
              <a:avLst/>
            </a:prstGeom>
            <a:noFill/>
            <a:ln w="9525">
              <a:noFill/>
              <a:miter lim="800000"/>
              <a:headEnd/>
              <a:tailEnd/>
            </a:ln>
          </p:spPr>
        </p:pic>
        <p:sp>
          <p:nvSpPr>
            <p:cNvPr id="2" name="Rectangle 1"/>
            <p:cNvSpPr/>
            <p:nvPr/>
          </p:nvSpPr>
          <p:spPr bwMode="auto">
            <a:xfrm>
              <a:off x="780585" y="2057400"/>
              <a:ext cx="1905000" cy="381000"/>
            </a:xfrm>
            <a:prstGeom prst="rect">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183560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DBA R</a:t>
            </a:r>
            <a:r>
              <a:rPr lang="en-US" dirty="0" smtClean="0"/>
              <a:t>ole</a:t>
            </a:r>
          </a:p>
        </p:txBody>
      </p:sp>
      <p:sp>
        <p:nvSpPr>
          <p:cNvPr id="4" name="Rectangle 3"/>
          <p:cNvSpPr txBox="1">
            <a:spLocks noChangeArrowheads="1"/>
          </p:cNvSpPr>
          <p:nvPr/>
        </p:nvSpPr>
        <p:spPr bwMode="auto">
          <a:xfrm>
            <a:off x="685800" y="1295400"/>
            <a:ext cx="76962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a:lstStyle>
          <a:p>
            <a:pPr>
              <a:lnSpc>
                <a:spcPct val="80000"/>
              </a:lnSpc>
            </a:pPr>
            <a:r>
              <a:rPr lang="en-US" dirty="0" smtClean="0"/>
              <a:t>DBA role is very powerful and access to it should be restricted</a:t>
            </a:r>
          </a:p>
          <a:p>
            <a:pPr>
              <a:lnSpc>
                <a:spcPct val="80000"/>
              </a:lnSpc>
            </a:pPr>
            <a:r>
              <a:rPr lang="en-US" dirty="0" smtClean="0"/>
              <a:t>Verify </a:t>
            </a:r>
            <a:r>
              <a:rPr lang="en-US" dirty="0"/>
              <a:t>that any database account granted the DBA role is explicitly </a:t>
            </a:r>
            <a:r>
              <a:rPr lang="en-US" dirty="0" smtClean="0"/>
              <a:t>authorized</a:t>
            </a:r>
          </a:p>
          <a:p>
            <a:pPr>
              <a:lnSpc>
                <a:spcPct val="80000"/>
              </a:lnSpc>
            </a:pPr>
            <a:r>
              <a:rPr lang="en-US" dirty="0" smtClean="0"/>
              <a:t>Individual </a:t>
            </a:r>
            <a:r>
              <a:rPr lang="en-US" dirty="0"/>
              <a:t>DBA accounts should be created for each </a:t>
            </a:r>
            <a:r>
              <a:rPr lang="en-US" dirty="0" smtClean="0"/>
              <a:t>DBA</a:t>
            </a:r>
          </a:p>
          <a:p>
            <a:pPr>
              <a:lnSpc>
                <a:spcPct val="80000"/>
              </a:lnSpc>
            </a:pPr>
            <a:r>
              <a:rPr lang="en-US" dirty="0" smtClean="0"/>
              <a:t>DBA </a:t>
            </a:r>
            <a:r>
              <a:rPr lang="en-US" dirty="0"/>
              <a:t>accounts </a:t>
            </a:r>
            <a:r>
              <a:rPr lang="en-US" dirty="0" smtClean="0"/>
              <a:t>used </a:t>
            </a:r>
            <a:r>
              <a:rPr lang="en-US" dirty="0"/>
              <a:t>only for DBA </a:t>
            </a:r>
            <a:r>
              <a:rPr lang="en-US" dirty="0" smtClean="0"/>
              <a:t>functions</a:t>
            </a:r>
          </a:p>
        </p:txBody>
      </p:sp>
    </p:spTree>
    <p:extLst>
      <p:ext uri="{BB962C8B-B14F-4D97-AF65-F5344CB8AC3E}">
        <p14:creationId xmlns:p14="http://schemas.microsoft.com/office/powerpoint/2010/main" val="4129340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52400"/>
            <a:ext cx="9144000" cy="1143000"/>
          </a:xfrm>
        </p:spPr>
        <p:txBody>
          <a:bodyPr/>
          <a:lstStyle/>
          <a:p>
            <a:r>
              <a:rPr lang="en-US" sz="3200" dirty="0">
                <a:latin typeface="Arial" charset="0"/>
                <a:ea typeface="ＭＳ Ｐゴシック" charset="0"/>
                <a:cs typeface="ＭＳ Ｐゴシック" charset="0"/>
              </a:rPr>
              <a:t>All materials </a:t>
            </a:r>
            <a:r>
              <a:rPr lang="en-US" sz="3200" dirty="0" smtClean="0">
                <a:latin typeface="Arial" charset="0"/>
                <a:ea typeface="ＭＳ Ｐゴシック" charset="0"/>
                <a:cs typeface="ＭＳ Ｐゴシック" charset="0"/>
              </a:rPr>
              <a:t>are </a:t>
            </a:r>
            <a:r>
              <a:rPr lang="en-US" sz="3200" dirty="0">
                <a:latin typeface="Arial" charset="0"/>
                <a:ea typeface="ＭＳ Ｐゴシック" charset="0"/>
                <a:cs typeface="ＭＳ Ｐゴシック" charset="0"/>
              </a:rPr>
              <a:t>licensed under a Creative Commons </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Share Alike</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 license.</a:t>
            </a:r>
            <a:endParaRPr lang="en-US" sz="3200" dirty="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OS-based authentication mode</a:t>
            </a:r>
          </a:p>
          <a:p>
            <a:pPr lvl="1">
              <a:lnSpc>
                <a:spcPct val="90000"/>
              </a:lnSpc>
            </a:pPr>
            <a:r>
              <a:rPr lang="en-US" sz="1600" dirty="0"/>
              <a:t>Different databases, different modes</a:t>
            </a:r>
          </a:p>
          <a:p>
            <a:pPr lvl="2">
              <a:lnSpc>
                <a:spcPct val="90000"/>
              </a:lnSpc>
            </a:pPr>
            <a:r>
              <a:rPr lang="en-US" sz="1400" dirty="0"/>
              <a:t>MS SQL Server – Windows or server authentication</a:t>
            </a:r>
          </a:p>
          <a:p>
            <a:pPr lvl="2">
              <a:lnSpc>
                <a:spcPct val="90000"/>
              </a:lnSpc>
            </a:pPr>
            <a:r>
              <a:rPr lang="en-US" sz="1400" dirty="0"/>
              <a:t>Oracle – OS authentication or remote authentication</a:t>
            </a:r>
          </a:p>
          <a:p>
            <a:r>
              <a:rPr lang="en-US" dirty="0" smtClean="0"/>
              <a:t>Default or blank passwords</a:t>
            </a:r>
          </a:p>
          <a:p>
            <a:pPr lvl="1"/>
            <a:r>
              <a:rPr lang="en-US" dirty="0" smtClean="0"/>
              <a:t>Oracle </a:t>
            </a:r>
            <a:r>
              <a:rPr lang="en-US" dirty="0"/>
              <a:t>accounts…too many!!!</a:t>
            </a:r>
          </a:p>
          <a:p>
            <a:pPr lvl="2"/>
            <a:r>
              <a:rPr lang="en-US" dirty="0"/>
              <a:t>483 </a:t>
            </a:r>
            <a:r>
              <a:rPr lang="en-US" dirty="0" smtClean="0"/>
              <a:t>unique default accounts</a:t>
            </a:r>
            <a:endParaRPr lang="en-US" dirty="0"/>
          </a:p>
          <a:p>
            <a:pPr lvl="2"/>
            <a:r>
              <a:rPr lang="en-US" dirty="0"/>
              <a:t>46 accounts have multiple </a:t>
            </a:r>
            <a:r>
              <a:rPr lang="en-US" dirty="0" smtClean="0"/>
              <a:t>default passwords, depending on version</a:t>
            </a:r>
            <a:endParaRPr lang="en-US" dirty="0"/>
          </a:p>
          <a:p>
            <a:pPr lvl="2"/>
            <a:r>
              <a:rPr lang="en-US" dirty="0"/>
              <a:t>597 total </a:t>
            </a:r>
            <a:r>
              <a:rPr lang="en-US" dirty="0" smtClean="0"/>
              <a:t>default password </a:t>
            </a:r>
            <a:r>
              <a:rPr lang="en-US" dirty="0"/>
              <a:t>possibilities</a:t>
            </a:r>
          </a:p>
          <a:p>
            <a:r>
              <a:rPr lang="en-US" dirty="0"/>
              <a:t>O</a:t>
            </a:r>
            <a:r>
              <a:rPr lang="en-US" dirty="0" smtClean="0"/>
              <a:t>racle LISTENER security</a:t>
            </a:r>
            <a:endParaRPr lang="en-US" dirty="0"/>
          </a:p>
          <a:p>
            <a:pPr lvl="1"/>
            <a:r>
              <a:rPr lang="en-US" dirty="0" smtClean="0"/>
              <a:t>Local </a:t>
            </a:r>
            <a:r>
              <a:rPr lang="en-US" dirty="0"/>
              <a:t>OS authentication is used for listener security in Oracle 10g and higher </a:t>
            </a:r>
            <a:r>
              <a:rPr lang="en-US" dirty="0" smtClean="0"/>
              <a:t>version</a:t>
            </a:r>
          </a:p>
          <a:p>
            <a:pPr lvl="1"/>
            <a:r>
              <a:rPr lang="en-US" dirty="0" smtClean="0"/>
              <a:t>Prior </a:t>
            </a:r>
            <a:r>
              <a:rPr lang="en-US" dirty="0"/>
              <a:t>to 10g, password </a:t>
            </a:r>
            <a:r>
              <a:rPr lang="en-US" dirty="0" smtClean="0"/>
              <a:t>did </a:t>
            </a:r>
            <a:r>
              <a:rPr lang="en-US" dirty="0"/>
              <a:t>not follow best practices</a:t>
            </a:r>
          </a:p>
          <a:p>
            <a:pPr lvl="2"/>
            <a:r>
              <a:rPr lang="en-US" sz="1400" dirty="0"/>
              <a:t>Age, strength, history, and lockout</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Identification and Authentication</a:t>
            </a:r>
          </a:p>
        </p:txBody>
      </p:sp>
    </p:spTree>
    <p:extLst>
      <p:ext uri="{BB962C8B-B14F-4D97-AF65-F5344CB8AC3E}">
        <p14:creationId xmlns:p14="http://schemas.microsoft.com/office/powerpoint/2010/main" val="2596396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dirty="0" smtClean="0"/>
              <a:t>Oracle Connection Security	</a:t>
            </a:r>
          </a:p>
        </p:txBody>
      </p:sp>
      <p:sp>
        <p:nvSpPr>
          <p:cNvPr id="4" name="Text Placeholder 3"/>
          <p:cNvSpPr>
            <a:spLocks noGrp="1"/>
          </p:cNvSpPr>
          <p:nvPr>
            <p:ph type="body" sz="half" idx="1"/>
          </p:nvPr>
        </p:nvSpPr>
        <p:spPr>
          <a:xfrm>
            <a:off x="609600" y="914400"/>
            <a:ext cx="3771900" cy="4808538"/>
          </a:xfrm>
        </p:spPr>
        <p:txBody>
          <a:bodyPr/>
          <a:lstStyle/>
          <a:p>
            <a:r>
              <a:rPr lang="en-US" dirty="0"/>
              <a:t>listener.ora </a:t>
            </a:r>
            <a:r>
              <a:rPr lang="en-US" dirty="0" smtClean="0"/>
              <a:t>file</a:t>
            </a:r>
          </a:p>
          <a:p>
            <a:pPr lvl="1"/>
            <a:r>
              <a:rPr lang="en-US" dirty="0" smtClean="0">
                <a:solidFill>
                  <a:srgbClr val="000000"/>
                </a:solidFill>
              </a:rPr>
              <a:t>Program = </a:t>
            </a:r>
            <a:r>
              <a:rPr lang="en-US" dirty="0" err="1" smtClean="0">
                <a:solidFill>
                  <a:srgbClr val="000000"/>
                </a:solidFill>
              </a:rPr>
              <a:t>extproc</a:t>
            </a:r>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pPr lvl="1"/>
            <a:endParaRPr lang="en-US" dirty="0">
              <a:solidFill>
                <a:srgbClr val="FF0000"/>
              </a:solidFill>
            </a:endParaRPr>
          </a:p>
          <a:p>
            <a:r>
              <a:rPr lang="en-US" dirty="0" err="1"/>
              <a:t>sqlnet.ora</a:t>
            </a:r>
            <a:r>
              <a:rPr lang="en-US" dirty="0"/>
              <a:t> </a:t>
            </a:r>
            <a:r>
              <a:rPr lang="en-US" dirty="0" smtClean="0"/>
              <a:t>file</a:t>
            </a:r>
          </a:p>
          <a:p>
            <a:pPr lvl="1"/>
            <a:r>
              <a:rPr lang="en-US" sz="1600" dirty="0"/>
              <a:t>TCP.VALIDNODE_CHECKING = yes</a:t>
            </a:r>
          </a:p>
          <a:p>
            <a:pPr lvl="1"/>
            <a:r>
              <a:rPr lang="en-US" sz="1600" dirty="0"/>
              <a:t>TCP.INVITED_NODES = </a:t>
            </a:r>
            <a:r>
              <a:rPr lang="en-US" sz="1600" dirty="0" smtClean="0"/>
              <a:t>list </a:t>
            </a:r>
            <a:r>
              <a:rPr lang="en-US" sz="1600" dirty="0"/>
              <a:t>of accepted TCP/IP addresses</a:t>
            </a:r>
          </a:p>
          <a:p>
            <a:pPr lvl="1"/>
            <a:r>
              <a:rPr lang="en-US" sz="1600" dirty="0"/>
              <a:t>TCP.EXCLUDED_NODES = list of </a:t>
            </a:r>
            <a:r>
              <a:rPr lang="en-US" sz="1600" dirty="0" err="1"/>
              <a:t>unallowed</a:t>
            </a:r>
            <a:r>
              <a:rPr lang="en-US" sz="1600" dirty="0"/>
              <a:t> TCP/IP </a:t>
            </a:r>
            <a:r>
              <a:rPr lang="en-US" sz="1600" dirty="0" smtClean="0"/>
              <a:t>addresses</a:t>
            </a:r>
            <a:endParaRPr lang="en-US" sz="1600" dirty="0"/>
          </a:p>
        </p:txBody>
      </p:sp>
      <p:grpSp>
        <p:nvGrpSpPr>
          <p:cNvPr id="18" name="Group 10"/>
          <p:cNvGrpSpPr>
            <a:grpSpLocks/>
          </p:cNvGrpSpPr>
          <p:nvPr/>
        </p:nvGrpSpPr>
        <p:grpSpPr bwMode="auto">
          <a:xfrm>
            <a:off x="4419600" y="4114800"/>
            <a:ext cx="4191000" cy="1676400"/>
            <a:chOff x="3072" y="2592"/>
            <a:chExt cx="2544" cy="672"/>
          </a:xfrm>
        </p:grpSpPr>
        <p:sp>
          <p:nvSpPr>
            <p:cNvPr id="19" name="Rectangle 9"/>
            <p:cNvSpPr>
              <a:spLocks noChangeArrowheads="1"/>
            </p:cNvSpPr>
            <p:nvPr/>
          </p:nvSpPr>
          <p:spPr bwMode="auto">
            <a:xfrm>
              <a:off x="3072" y="2592"/>
              <a:ext cx="2544" cy="672"/>
            </a:xfrm>
            <a:prstGeom prst="rect">
              <a:avLst/>
            </a:prstGeom>
            <a:solidFill>
              <a:srgbClr val="FFCC99"/>
            </a:solidFill>
            <a:ln w="12700">
              <a:solidFill>
                <a:srgbClr val="000000"/>
              </a:solidFill>
              <a:miter lim="800000"/>
              <a:headEnd/>
              <a:tailEnd/>
            </a:ln>
          </p:spPr>
          <p:txBody>
            <a:bodyPr wrap="none" anchor="ctr"/>
            <a:lstStyle/>
            <a:p>
              <a:endParaRPr lang="en-US"/>
            </a:p>
          </p:txBody>
        </p:sp>
        <p:graphicFrame>
          <p:nvGraphicFramePr>
            <p:cNvPr id="20" name="Object 7"/>
            <p:cNvGraphicFramePr>
              <a:graphicFrameLocks noChangeAspect="1"/>
            </p:cNvGraphicFramePr>
            <p:nvPr/>
          </p:nvGraphicFramePr>
          <p:xfrm>
            <a:off x="3168" y="2688"/>
            <a:ext cx="2376" cy="512"/>
          </p:xfrm>
          <a:graphic>
            <a:graphicData uri="http://schemas.openxmlformats.org/presentationml/2006/ole">
              <mc:AlternateContent xmlns:mc="http://schemas.openxmlformats.org/markup-compatibility/2006">
                <mc:Choice xmlns:v="urn:schemas-microsoft-com:vml" Requires="v">
                  <p:oleObj spid="_x0000_s1189" name="WordPad Document" r:id="rId4" imgW="5484900" imgH="1180371" progId="WordPad.Document.1">
                    <p:embed/>
                  </p:oleObj>
                </mc:Choice>
                <mc:Fallback>
                  <p:oleObj name="WordPad Document" r:id="rId4" imgW="5484900" imgH="1180371" progId="WordPad.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2688"/>
                          <a:ext cx="2376" cy="5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grpSp>
        <p:nvGrpSpPr>
          <p:cNvPr id="21" name="Group 17"/>
          <p:cNvGrpSpPr>
            <a:grpSpLocks/>
          </p:cNvGrpSpPr>
          <p:nvPr/>
        </p:nvGrpSpPr>
        <p:grpSpPr bwMode="auto">
          <a:xfrm>
            <a:off x="4648200" y="1295400"/>
            <a:ext cx="3505200" cy="2133600"/>
            <a:chOff x="2688" y="336"/>
            <a:chExt cx="2880" cy="2208"/>
          </a:xfrm>
        </p:grpSpPr>
        <p:sp>
          <p:nvSpPr>
            <p:cNvPr id="22" name="Rectangle 4"/>
            <p:cNvSpPr>
              <a:spLocks noChangeArrowheads="1"/>
            </p:cNvSpPr>
            <p:nvPr/>
          </p:nvSpPr>
          <p:spPr bwMode="auto">
            <a:xfrm>
              <a:off x="2688" y="336"/>
              <a:ext cx="2880" cy="2208"/>
            </a:xfrm>
            <a:prstGeom prst="rect">
              <a:avLst/>
            </a:prstGeom>
            <a:solidFill>
              <a:srgbClr val="FFCC99"/>
            </a:solidFill>
            <a:ln w="12700">
              <a:solidFill>
                <a:srgbClr val="CCECFF"/>
              </a:solidFill>
              <a:miter lim="800000"/>
              <a:headEnd/>
              <a:tailEnd/>
            </a:ln>
          </p:spPr>
          <p:txBody>
            <a:bodyPr wrap="none" anchor="ctr"/>
            <a:lstStyle/>
            <a:p>
              <a:pPr algn="ctr">
                <a:lnSpc>
                  <a:spcPts val="2500"/>
                </a:lnSpc>
                <a:spcAft>
                  <a:spcPts val="1000"/>
                </a:spcAft>
                <a:buSzTx/>
                <a:buFontTx/>
                <a:buNone/>
              </a:pPr>
              <a:endParaRPr lang="en-US"/>
            </a:p>
          </p:txBody>
        </p:sp>
        <p:graphicFrame>
          <p:nvGraphicFramePr>
            <p:cNvPr id="23" name="Object 5"/>
            <p:cNvGraphicFramePr>
              <a:graphicFrameLocks noChangeAspect="1"/>
            </p:cNvGraphicFramePr>
            <p:nvPr/>
          </p:nvGraphicFramePr>
          <p:xfrm>
            <a:off x="2784" y="480"/>
            <a:ext cx="2689" cy="1930"/>
          </p:xfrm>
          <a:graphic>
            <a:graphicData uri="http://schemas.openxmlformats.org/presentationml/2006/ole">
              <mc:AlternateContent xmlns:mc="http://schemas.openxmlformats.org/markup-compatibility/2006">
                <mc:Choice xmlns:v="urn:schemas-microsoft-com:vml" Requires="v">
                  <p:oleObj spid="_x0000_s1190" name="WordPad Document" r:id="rId6" imgW="5484900" imgH="3195651" progId="WordPad.Document.1">
                    <p:embed/>
                  </p:oleObj>
                </mc:Choice>
                <mc:Fallback>
                  <p:oleObj name="WordPad Document" r:id="rId6" imgW="5484900" imgH="3195651" progId="WordPad.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480"/>
                          <a:ext cx="2689" cy="1930"/>
                        </a:xfrm>
                        <a:prstGeom prst="rect">
                          <a:avLst/>
                        </a:prstGeom>
                        <a:solidFill>
                          <a:schemeClr val="accent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grpSp>
        <p:nvGrpSpPr>
          <p:cNvPr id="5" name="Group 4"/>
          <p:cNvGrpSpPr/>
          <p:nvPr/>
        </p:nvGrpSpPr>
        <p:grpSpPr>
          <a:xfrm>
            <a:off x="4419600" y="914400"/>
            <a:ext cx="4191000" cy="2667000"/>
            <a:chOff x="4419600" y="914400"/>
            <a:chExt cx="4191000" cy="2667000"/>
          </a:xfrm>
        </p:grpSpPr>
        <p:sp>
          <p:nvSpPr>
            <p:cNvPr id="25" name="Rectangle 7"/>
            <p:cNvSpPr>
              <a:spLocks noChangeArrowheads="1"/>
            </p:cNvSpPr>
            <p:nvPr/>
          </p:nvSpPr>
          <p:spPr bwMode="auto">
            <a:xfrm>
              <a:off x="4419600" y="914400"/>
              <a:ext cx="4191000" cy="2667000"/>
            </a:xfrm>
            <a:prstGeom prst="rect">
              <a:avLst/>
            </a:prstGeom>
            <a:solidFill>
              <a:srgbClr val="FFCC99"/>
            </a:solidFill>
            <a:ln w="12700">
              <a:solidFill>
                <a:srgbClr val="CCECFF"/>
              </a:solidFill>
              <a:miter lim="800000"/>
              <a:headEnd/>
              <a:tailEnd/>
            </a:ln>
          </p:spPr>
          <p:txBody>
            <a:bodyPr wrap="none" anchor="ctr"/>
            <a:lstStyle/>
            <a:p>
              <a:pPr algn="ctr">
                <a:lnSpc>
                  <a:spcPts val="2500"/>
                </a:lnSpc>
                <a:spcAft>
                  <a:spcPts val="1000"/>
                </a:spcAft>
                <a:buSzTx/>
                <a:buFontTx/>
                <a:buNone/>
              </a:pPr>
              <a:endParaRPr lang="en-US"/>
            </a:p>
          </p:txBody>
        </p:sp>
        <p:graphicFrame>
          <p:nvGraphicFramePr>
            <p:cNvPr id="26" name="Object 8"/>
            <p:cNvGraphicFramePr>
              <a:graphicFrameLocks noChangeAspect="1"/>
            </p:cNvGraphicFramePr>
            <p:nvPr>
              <p:extLst>
                <p:ext uri="{D42A27DB-BD31-4B8C-83A1-F6EECF244321}">
                  <p14:modId xmlns:p14="http://schemas.microsoft.com/office/powerpoint/2010/main" val="1405540195"/>
                </p:ext>
              </p:extLst>
            </p:nvPr>
          </p:nvGraphicFramePr>
          <p:xfrm>
            <a:off x="4545144" y="1066593"/>
            <a:ext cx="3913056" cy="2331209"/>
          </p:xfrm>
          <a:graphic>
            <a:graphicData uri="http://schemas.openxmlformats.org/presentationml/2006/ole">
              <mc:AlternateContent xmlns:mc="http://schemas.openxmlformats.org/markup-compatibility/2006">
                <mc:Choice xmlns:v="urn:schemas-microsoft-com:vml" Requires="v">
                  <p:oleObj spid="_x0000_s1191" name="WordPad Document" r:id="rId8" imgW="5484900" imgH="3195651" progId="WordPad.Document.1">
                    <p:embed/>
                  </p:oleObj>
                </mc:Choice>
                <mc:Fallback>
                  <p:oleObj name="WordPad Document" r:id="rId8" imgW="5484900" imgH="3195651" progId="WordPad.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5144" y="1066593"/>
                          <a:ext cx="3913056" cy="2331209"/>
                        </a:xfrm>
                        <a:prstGeom prst="rect">
                          <a:avLst/>
                        </a:prstGeom>
                        <a:solidFill>
                          <a:schemeClr val="accent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7" name="Oval 9"/>
            <p:cNvSpPr>
              <a:spLocks noChangeArrowheads="1"/>
            </p:cNvSpPr>
            <p:nvPr/>
          </p:nvSpPr>
          <p:spPr bwMode="auto">
            <a:xfrm>
              <a:off x="4489450" y="2421835"/>
              <a:ext cx="628650" cy="173935"/>
            </a:xfrm>
            <a:prstGeom prst="ellipse">
              <a:avLst/>
            </a:prstGeom>
            <a:noFill/>
            <a:ln w="19050">
              <a:solidFill>
                <a:srgbClr val="FF3300"/>
              </a:solidFill>
              <a:round/>
              <a:headEnd/>
              <a:tailEnd/>
            </a:ln>
          </p:spPr>
          <p:txBody>
            <a:bodyPr wrap="none" anchor="ctr"/>
            <a:lstStyle/>
            <a:p>
              <a:endParaRPr lang="en-US"/>
            </a:p>
          </p:txBody>
        </p:sp>
        <p:sp>
          <p:nvSpPr>
            <p:cNvPr id="29" name="Oval 11"/>
            <p:cNvSpPr>
              <a:spLocks noChangeArrowheads="1"/>
            </p:cNvSpPr>
            <p:nvPr/>
          </p:nvSpPr>
          <p:spPr bwMode="auto">
            <a:xfrm>
              <a:off x="6375400" y="2653748"/>
              <a:ext cx="908050" cy="289891"/>
            </a:xfrm>
            <a:prstGeom prst="ellipse">
              <a:avLst/>
            </a:prstGeom>
            <a:noFill/>
            <a:ln w="19050">
              <a:solidFill>
                <a:srgbClr val="FF3300"/>
              </a:solidFill>
              <a:round/>
              <a:headEnd/>
              <a:tailEnd/>
            </a:ln>
          </p:spPr>
          <p:txBody>
            <a:bodyPr wrap="none" anchor="ctr"/>
            <a:lstStyle/>
            <a:p>
              <a:endParaRPr lang="en-US"/>
            </a:p>
          </p:txBody>
        </p:sp>
        <p:sp>
          <p:nvSpPr>
            <p:cNvPr id="30" name="Oval 12"/>
            <p:cNvSpPr>
              <a:spLocks noChangeArrowheads="1"/>
            </p:cNvSpPr>
            <p:nvPr/>
          </p:nvSpPr>
          <p:spPr bwMode="auto">
            <a:xfrm>
              <a:off x="5187950" y="1958009"/>
              <a:ext cx="977900" cy="231913"/>
            </a:xfrm>
            <a:prstGeom prst="ellipse">
              <a:avLst/>
            </a:prstGeom>
            <a:noFill/>
            <a:ln w="19050">
              <a:solidFill>
                <a:srgbClr val="FF3300"/>
              </a:solidFill>
              <a:round/>
              <a:headEnd/>
              <a:tailEnd/>
            </a:ln>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Database Links and Remote Connections	</a:t>
            </a:r>
          </a:p>
        </p:txBody>
      </p:sp>
      <p:sp>
        <p:nvSpPr>
          <p:cNvPr id="2" name="Content Placeholder 1"/>
          <p:cNvSpPr>
            <a:spLocks noGrp="1"/>
          </p:cNvSpPr>
          <p:nvPr>
            <p:ph idx="1"/>
          </p:nvPr>
        </p:nvSpPr>
        <p:spPr/>
        <p:txBody>
          <a:bodyPr/>
          <a:lstStyle/>
          <a:p>
            <a:r>
              <a:rPr lang="en-US" dirty="0"/>
              <a:t>Available for almost all </a:t>
            </a:r>
            <a:r>
              <a:rPr lang="en-US" dirty="0" smtClean="0"/>
              <a:t>databases</a:t>
            </a:r>
            <a:endParaRPr lang="en-US" dirty="0"/>
          </a:p>
          <a:p>
            <a:r>
              <a:rPr lang="en-US" dirty="0" smtClean="0"/>
              <a:t>Are they required for this database to operate?</a:t>
            </a:r>
          </a:p>
          <a:p>
            <a:r>
              <a:rPr lang="en-US" dirty="0" smtClean="0"/>
              <a:t>Ensure </a:t>
            </a:r>
            <a:r>
              <a:rPr lang="en-US" dirty="0"/>
              <a:t>that the </a:t>
            </a:r>
            <a:r>
              <a:rPr lang="en-US" dirty="0" smtClean="0"/>
              <a:t>database </a:t>
            </a:r>
            <a:r>
              <a:rPr lang="en-US" dirty="0"/>
              <a:t>o</a:t>
            </a:r>
            <a:r>
              <a:rPr lang="en-US" dirty="0" smtClean="0"/>
              <a:t>bject containing </a:t>
            </a:r>
            <a:r>
              <a:rPr lang="en-US" dirty="0"/>
              <a:t>the link and password information is not accessible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Data in transit</a:t>
            </a:r>
          </a:p>
          <a:p>
            <a:pPr lvl="1">
              <a:lnSpc>
                <a:spcPct val="90000"/>
              </a:lnSpc>
            </a:pPr>
            <a:r>
              <a:rPr lang="en-US" sz="1600" dirty="0"/>
              <a:t>Per default, database connections are not encrypted</a:t>
            </a:r>
          </a:p>
          <a:p>
            <a:pPr lvl="1">
              <a:lnSpc>
                <a:spcPct val="90000"/>
              </a:lnSpc>
            </a:pPr>
            <a:r>
              <a:rPr lang="en-US" sz="1600" dirty="0"/>
              <a:t>Some vendors’ encryption capabilities are add-on purchases and expensive</a:t>
            </a:r>
          </a:p>
          <a:p>
            <a:pPr lvl="1">
              <a:lnSpc>
                <a:spcPct val="90000"/>
              </a:lnSpc>
            </a:pPr>
            <a:r>
              <a:rPr lang="en-US" sz="1600" dirty="0"/>
              <a:t>Consider encrypting JDBC connections</a:t>
            </a:r>
          </a:p>
          <a:p>
            <a:r>
              <a:rPr lang="en-US" dirty="0"/>
              <a:t>Data at rest</a:t>
            </a:r>
            <a:endParaRPr lang="en-US" dirty="0">
              <a:solidFill>
                <a:srgbClr val="000000"/>
              </a:solidFill>
            </a:endParaRPr>
          </a:p>
          <a:p>
            <a:pPr lvl="1"/>
            <a:r>
              <a:rPr lang="en-US" sz="1600" dirty="0">
                <a:solidFill>
                  <a:srgbClr val="000000"/>
                </a:solidFill>
              </a:rPr>
              <a:t>Encryption of </a:t>
            </a:r>
            <a:r>
              <a:rPr lang="en-US" sz="1600" dirty="0" smtClean="0">
                <a:solidFill>
                  <a:srgbClr val="000000"/>
                </a:solidFill>
              </a:rPr>
              <a:t>Personally Identifiable Information (PII) </a:t>
            </a:r>
            <a:r>
              <a:rPr lang="en-US" sz="1600" dirty="0">
                <a:solidFill>
                  <a:srgbClr val="000000"/>
                </a:solidFill>
              </a:rPr>
              <a:t>data in the database</a:t>
            </a:r>
          </a:p>
          <a:p>
            <a:pPr lvl="1"/>
            <a:r>
              <a:rPr lang="en-US" sz="1600" dirty="0">
                <a:solidFill>
                  <a:srgbClr val="000000"/>
                </a:solidFill>
              </a:rPr>
              <a:t>Encryption of database data </a:t>
            </a:r>
            <a:r>
              <a:rPr lang="en-US" sz="1600" dirty="0" smtClean="0">
                <a:solidFill>
                  <a:srgbClr val="000000"/>
                </a:solidFill>
              </a:rPr>
              <a:t>means</a:t>
            </a:r>
          </a:p>
          <a:p>
            <a:pPr lvl="2"/>
            <a:r>
              <a:rPr lang="en-US" sz="1400" dirty="0" smtClean="0">
                <a:solidFill>
                  <a:srgbClr val="000000"/>
                </a:solidFill>
              </a:rPr>
              <a:t>Examine any custom code </a:t>
            </a:r>
            <a:r>
              <a:rPr lang="en-US" sz="1400" dirty="0">
                <a:solidFill>
                  <a:srgbClr val="000000"/>
                </a:solidFill>
              </a:rPr>
              <a:t>used to encrypt data</a:t>
            </a:r>
          </a:p>
          <a:p>
            <a:pPr lvl="2"/>
            <a:r>
              <a:rPr lang="en-US" sz="1400" dirty="0">
                <a:solidFill>
                  <a:srgbClr val="000000"/>
                </a:solidFill>
              </a:rPr>
              <a:t>Examine the encryption algorithms used and the implementation details</a:t>
            </a:r>
          </a:p>
          <a:p>
            <a:pPr lvl="2"/>
            <a:r>
              <a:rPr lang="en-US" sz="1400" dirty="0">
                <a:solidFill>
                  <a:srgbClr val="000000"/>
                </a:solidFill>
              </a:rPr>
              <a:t>Some use </a:t>
            </a:r>
            <a:r>
              <a:rPr lang="en-US" sz="1400" dirty="0" err="1">
                <a:solidFill>
                  <a:srgbClr val="000000"/>
                </a:solidFill>
              </a:rPr>
              <a:t>Vormetric</a:t>
            </a:r>
            <a:r>
              <a:rPr lang="en-US" sz="1400" dirty="0">
                <a:solidFill>
                  <a:srgbClr val="000000"/>
                </a:solidFill>
              </a:rPr>
              <a:t> or </a:t>
            </a:r>
            <a:r>
              <a:rPr lang="en-US" sz="1400" dirty="0" err="1" smtClean="0">
                <a:solidFill>
                  <a:srgbClr val="000000"/>
                </a:solidFill>
              </a:rPr>
              <a:t>Decru</a:t>
            </a:r>
            <a:r>
              <a:rPr lang="en-US" sz="1400" dirty="0" smtClean="0">
                <a:solidFill>
                  <a:srgbClr val="000000"/>
                </a:solidFill>
              </a:rPr>
              <a:t>…issues with key management</a:t>
            </a:r>
          </a:p>
          <a:p>
            <a:pPr lvl="1"/>
            <a:r>
              <a:rPr lang="en-US" sz="1600" dirty="0" smtClean="0">
                <a:solidFill>
                  <a:srgbClr val="000000"/>
                </a:solidFill>
              </a:rPr>
              <a:t>Newer versions of Oracle and SQL Server offer data encryption</a:t>
            </a:r>
          </a:p>
          <a:p>
            <a:pPr lvl="1"/>
            <a:endParaRPr lang="en-US" dirty="0"/>
          </a:p>
          <a:p>
            <a:pPr marL="0" indent="0">
              <a:buNone/>
            </a:pPr>
            <a:endParaRPr lang="en-US" dirty="0"/>
          </a:p>
        </p:txBody>
      </p:sp>
      <p:sp>
        <p:nvSpPr>
          <p:cNvPr id="3" name="Title 2"/>
          <p:cNvSpPr>
            <a:spLocks noGrp="1"/>
          </p:cNvSpPr>
          <p:nvPr>
            <p:ph type="title"/>
          </p:nvPr>
        </p:nvSpPr>
        <p:spPr/>
        <p:txBody>
          <a:bodyPr/>
          <a:lstStyle/>
          <a:p>
            <a:r>
              <a:rPr lang="en-US" dirty="0"/>
              <a:t>Data Confidentiality</a:t>
            </a:r>
          </a:p>
        </p:txBody>
      </p:sp>
    </p:spTree>
    <p:extLst>
      <p:ext uri="{BB962C8B-B14F-4D97-AF65-F5344CB8AC3E}">
        <p14:creationId xmlns:p14="http://schemas.microsoft.com/office/powerpoint/2010/main" val="10594675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Assurance </a:t>
            </a:r>
            <a:r>
              <a:rPr lang="en-US" dirty="0"/>
              <a:t>that data is </a:t>
            </a:r>
            <a:r>
              <a:rPr lang="en-US" dirty="0" smtClean="0"/>
              <a:t>consistent</a:t>
            </a:r>
            <a:r>
              <a:rPr lang="en-US" dirty="0"/>
              <a:t> </a:t>
            </a:r>
            <a:r>
              <a:rPr lang="en-US" dirty="0" smtClean="0"/>
              <a:t>throughout various data operations</a:t>
            </a:r>
          </a:p>
          <a:p>
            <a:pPr>
              <a:lnSpc>
                <a:spcPct val="90000"/>
              </a:lnSpc>
            </a:pPr>
            <a:r>
              <a:rPr lang="en-US" dirty="0" smtClean="0"/>
              <a:t>Most guidance does </a:t>
            </a:r>
            <a:r>
              <a:rPr lang="en-US" dirty="0"/>
              <a:t>not cover this aspect</a:t>
            </a:r>
          </a:p>
          <a:p>
            <a:pPr>
              <a:lnSpc>
                <a:spcPct val="90000"/>
              </a:lnSpc>
            </a:pPr>
            <a:r>
              <a:rPr lang="en-US" dirty="0" smtClean="0"/>
              <a:t>Application and business process dependent</a:t>
            </a:r>
            <a:endParaRPr lang="en-US" dirty="0"/>
          </a:p>
          <a:p>
            <a:pPr>
              <a:lnSpc>
                <a:spcPct val="90000"/>
              </a:lnSpc>
            </a:pPr>
            <a:r>
              <a:rPr lang="en-US" dirty="0" smtClean="0"/>
              <a:t>Highest </a:t>
            </a:r>
            <a:r>
              <a:rPr lang="en-US" dirty="0"/>
              <a:t>levels of data integrity </a:t>
            </a:r>
            <a:r>
              <a:rPr lang="en-US" dirty="0" smtClean="0"/>
              <a:t>are in </a:t>
            </a:r>
            <a:r>
              <a:rPr lang="en-US" dirty="0"/>
              <a:t>databases with rigid business </a:t>
            </a:r>
            <a:r>
              <a:rPr lang="en-US" dirty="0" smtClean="0"/>
              <a:t>process frameworks like Oracle Financials</a:t>
            </a:r>
            <a:r>
              <a:rPr lang="en-US" dirty="0"/>
              <a:t> </a:t>
            </a:r>
            <a:r>
              <a:rPr lang="en-US" dirty="0" smtClean="0"/>
              <a:t>and SAP</a:t>
            </a:r>
            <a:endParaRPr lang="en-US" dirty="0"/>
          </a:p>
          <a:p>
            <a:r>
              <a:rPr lang="en-US" dirty="0" smtClean="0"/>
              <a:t>Both </a:t>
            </a:r>
            <a:r>
              <a:rPr lang="en-US" dirty="0"/>
              <a:t>Oracle and SQL Server allow </a:t>
            </a:r>
            <a:r>
              <a:rPr lang="en-US" dirty="0" smtClean="0"/>
              <a:t>developers </a:t>
            </a:r>
            <a:r>
              <a:rPr lang="en-US" dirty="0"/>
              <a:t>to wrap custom </a:t>
            </a:r>
            <a:r>
              <a:rPr lang="en-US" dirty="0" smtClean="0"/>
              <a:t>code</a:t>
            </a:r>
          </a:p>
          <a:p>
            <a:pPr lvl="1"/>
            <a:r>
              <a:rPr lang="en-US" dirty="0" smtClean="0"/>
              <a:t>SQL Server – Encrypted </a:t>
            </a:r>
            <a:r>
              <a:rPr lang="en-US" dirty="0"/>
              <a:t>Stored Procedures </a:t>
            </a:r>
          </a:p>
          <a:p>
            <a:pPr lvl="1"/>
            <a:r>
              <a:rPr lang="en-US" dirty="0" smtClean="0"/>
              <a:t>Oracle</a:t>
            </a:r>
            <a:r>
              <a:rPr lang="en-US" dirty="0"/>
              <a:t> – </a:t>
            </a:r>
            <a:r>
              <a:rPr lang="en-US" dirty="0" smtClean="0"/>
              <a:t>Database </a:t>
            </a:r>
            <a:r>
              <a:rPr lang="en-US" dirty="0"/>
              <a:t>Source Code Object Encryption/Encoding </a:t>
            </a:r>
          </a:p>
          <a:p>
            <a:endParaRPr lang="en-US" dirty="0"/>
          </a:p>
        </p:txBody>
      </p:sp>
      <p:sp>
        <p:nvSpPr>
          <p:cNvPr id="3" name="Title 2"/>
          <p:cNvSpPr>
            <a:spLocks noGrp="1"/>
          </p:cNvSpPr>
          <p:nvPr>
            <p:ph type="title"/>
          </p:nvPr>
        </p:nvSpPr>
        <p:spPr/>
        <p:txBody>
          <a:bodyPr/>
          <a:lstStyle/>
          <a:p>
            <a:r>
              <a:rPr lang="en-US" dirty="0" smtClean="0"/>
              <a:t>Data Integrity</a:t>
            </a:r>
            <a:endParaRPr lang="en-US" dirty="0"/>
          </a:p>
        </p:txBody>
      </p:sp>
    </p:spTree>
    <p:extLst>
      <p:ext uri="{BB962C8B-B14F-4D97-AF65-F5344CB8AC3E}">
        <p14:creationId xmlns:p14="http://schemas.microsoft.com/office/powerpoint/2010/main" val="32167859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Auditing and Monitoring is resource intensive</a:t>
            </a:r>
          </a:p>
          <a:p>
            <a:pPr lvl="1"/>
            <a:r>
              <a:rPr lang="en-US" dirty="0"/>
              <a:t>Human </a:t>
            </a:r>
            <a:r>
              <a:rPr lang="en-US" dirty="0" smtClean="0"/>
              <a:t>resources</a:t>
            </a:r>
          </a:p>
          <a:p>
            <a:pPr lvl="1"/>
            <a:r>
              <a:rPr lang="en-US" dirty="0" smtClean="0"/>
              <a:t>Computing resources</a:t>
            </a:r>
          </a:p>
          <a:p>
            <a:r>
              <a:rPr lang="en-US" dirty="0" smtClean="0"/>
              <a:t>Different audit settings for different databases</a:t>
            </a:r>
          </a:p>
          <a:p>
            <a:pPr lvl="1"/>
            <a:r>
              <a:rPr lang="en-US" dirty="0" smtClean="0"/>
              <a:t>Audit </a:t>
            </a:r>
            <a:r>
              <a:rPr lang="en-US" dirty="0"/>
              <a:t>the </a:t>
            </a:r>
            <a:r>
              <a:rPr lang="en-US" dirty="0" smtClean="0"/>
              <a:t>privileged and database users</a:t>
            </a:r>
            <a:endParaRPr lang="en-US" dirty="0"/>
          </a:p>
          <a:p>
            <a:pPr lvl="1"/>
            <a:r>
              <a:rPr lang="en-US" dirty="0" smtClean="0">
                <a:solidFill>
                  <a:srgbClr val="000000"/>
                </a:solidFill>
              </a:rPr>
              <a:t>Various level of audit settings </a:t>
            </a:r>
          </a:p>
          <a:p>
            <a:pPr lvl="1"/>
            <a:r>
              <a:rPr lang="en-US" dirty="0" smtClean="0">
                <a:solidFill>
                  <a:srgbClr val="000000"/>
                </a:solidFill>
              </a:rPr>
              <a:t>Location </a:t>
            </a:r>
            <a:r>
              <a:rPr lang="en-US" dirty="0">
                <a:solidFill>
                  <a:srgbClr val="000000"/>
                </a:solidFill>
              </a:rPr>
              <a:t>of audit data</a:t>
            </a:r>
          </a:p>
          <a:p>
            <a:pPr lvl="2"/>
            <a:r>
              <a:rPr lang="en-US" dirty="0" smtClean="0">
                <a:solidFill>
                  <a:srgbClr val="000000"/>
                </a:solidFill>
              </a:rPr>
              <a:t>Choice </a:t>
            </a:r>
            <a:r>
              <a:rPr lang="en-US" dirty="0">
                <a:solidFill>
                  <a:srgbClr val="000000"/>
                </a:solidFill>
              </a:rPr>
              <a:t>of OS, DB, extended, XML (Oracle)</a:t>
            </a:r>
          </a:p>
          <a:p>
            <a:pPr lvl="2"/>
            <a:r>
              <a:rPr lang="en-US" dirty="0" smtClean="0">
                <a:solidFill>
                  <a:srgbClr val="000000"/>
                </a:solidFill>
              </a:rPr>
              <a:t>Set </a:t>
            </a:r>
            <a:r>
              <a:rPr lang="en-US" dirty="0">
                <a:solidFill>
                  <a:srgbClr val="000000"/>
                </a:solidFill>
              </a:rPr>
              <a:t>audit destination (SQL Server</a:t>
            </a:r>
            <a:r>
              <a:rPr lang="en-US" dirty="0" smtClean="0">
                <a:solidFill>
                  <a:srgbClr val="000000"/>
                </a:solidFill>
              </a:rPr>
              <a:t>)</a:t>
            </a:r>
          </a:p>
          <a:p>
            <a:pPr lvl="1"/>
            <a:r>
              <a:rPr lang="en-US" dirty="0" smtClean="0"/>
              <a:t>Permissions on audit data files</a:t>
            </a:r>
          </a:p>
          <a:p>
            <a:r>
              <a:rPr lang="en-US" dirty="0" smtClean="0"/>
              <a:t>Most guidance is excessive – balance it with resources</a:t>
            </a:r>
          </a:p>
          <a:p>
            <a:r>
              <a:rPr lang="en-US" dirty="0"/>
              <a:t>F</a:t>
            </a:r>
            <a:r>
              <a:rPr lang="en-US" dirty="0" smtClean="0"/>
              <a:t>requently no </a:t>
            </a:r>
            <a:r>
              <a:rPr lang="en-US" dirty="0"/>
              <a:t>auditing is performed at </a:t>
            </a:r>
            <a:r>
              <a:rPr lang="en-US" dirty="0" smtClean="0"/>
              <a:t>all</a:t>
            </a:r>
          </a:p>
          <a:p>
            <a:r>
              <a:rPr lang="en-US" dirty="0"/>
              <a:t>Fine-grained auditing </a:t>
            </a:r>
            <a:r>
              <a:rPr lang="en-US" dirty="0" smtClean="0"/>
              <a:t>installed 90%, </a:t>
            </a:r>
            <a:r>
              <a:rPr lang="en-US" dirty="0"/>
              <a:t>but only </a:t>
            </a:r>
            <a:r>
              <a:rPr lang="en-US" dirty="0" smtClean="0"/>
              <a:t>used 10% of time</a:t>
            </a:r>
            <a:endParaRPr lang="en-US" dirty="0"/>
          </a:p>
          <a:p>
            <a:endParaRPr lang="en-US" dirty="0"/>
          </a:p>
          <a:p>
            <a:endParaRPr lang="en-US" dirty="0" smtClean="0"/>
          </a:p>
        </p:txBody>
      </p:sp>
      <p:sp>
        <p:nvSpPr>
          <p:cNvPr id="3" name="Title 2"/>
          <p:cNvSpPr>
            <a:spLocks noGrp="1"/>
          </p:cNvSpPr>
          <p:nvPr>
            <p:ph type="title"/>
          </p:nvPr>
        </p:nvSpPr>
        <p:spPr/>
        <p:txBody>
          <a:bodyPr/>
          <a:lstStyle/>
          <a:p>
            <a:r>
              <a:rPr lang="en-US" dirty="0"/>
              <a:t>Auditing and Monitoring – A Sore Subject</a:t>
            </a:r>
          </a:p>
        </p:txBody>
      </p:sp>
    </p:spTree>
    <p:extLst>
      <p:ext uri="{BB962C8B-B14F-4D97-AF65-F5344CB8AC3E}">
        <p14:creationId xmlns:p14="http://schemas.microsoft.com/office/powerpoint/2010/main" val="41669727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Main focus is on backup procedures</a:t>
            </a:r>
          </a:p>
          <a:p>
            <a:pPr lvl="1">
              <a:lnSpc>
                <a:spcPct val="90000"/>
              </a:lnSpc>
            </a:pPr>
            <a:r>
              <a:rPr lang="en-US" dirty="0" smtClean="0"/>
              <a:t>Poor OS permissions</a:t>
            </a:r>
            <a:endParaRPr lang="en-US" dirty="0"/>
          </a:p>
          <a:p>
            <a:pPr lvl="1">
              <a:lnSpc>
                <a:spcPct val="90000"/>
              </a:lnSpc>
            </a:pPr>
            <a:r>
              <a:rPr lang="en-US" dirty="0" smtClean="0"/>
              <a:t>“</a:t>
            </a:r>
            <a:r>
              <a:rPr lang="en-US" dirty="0"/>
              <a:t>C</a:t>
            </a:r>
            <a:r>
              <a:rPr lang="en-US" dirty="0" smtClean="0"/>
              <a:t>old</a:t>
            </a:r>
            <a:r>
              <a:rPr lang="en-US" dirty="0"/>
              <a:t>” backup </a:t>
            </a:r>
            <a:r>
              <a:rPr lang="en-US" dirty="0" smtClean="0"/>
              <a:t>files – entire </a:t>
            </a:r>
            <a:r>
              <a:rPr lang="en-US" dirty="0"/>
              <a:t>database </a:t>
            </a:r>
            <a:r>
              <a:rPr lang="en-US" dirty="0" smtClean="0"/>
              <a:t>at </a:t>
            </a:r>
            <a:r>
              <a:rPr lang="en-US" dirty="0"/>
              <a:t>a point in time</a:t>
            </a:r>
          </a:p>
          <a:p>
            <a:pPr lvl="1">
              <a:lnSpc>
                <a:spcPct val="90000"/>
              </a:lnSpc>
            </a:pPr>
            <a:r>
              <a:rPr lang="en-US" dirty="0" smtClean="0"/>
              <a:t>“Hot</a:t>
            </a:r>
            <a:r>
              <a:rPr lang="en-US" dirty="0"/>
              <a:t>” backup or archive log </a:t>
            </a:r>
            <a:r>
              <a:rPr lang="en-US" dirty="0" smtClean="0"/>
              <a:t>files – incremental </a:t>
            </a:r>
            <a:r>
              <a:rPr lang="en-US" dirty="0"/>
              <a:t>data changes written to the redo logs</a:t>
            </a:r>
          </a:p>
          <a:p>
            <a:r>
              <a:rPr lang="en-US" dirty="0"/>
              <a:t>Backup can also mean a quick export file, which </a:t>
            </a:r>
            <a:r>
              <a:rPr lang="en-US" dirty="0" smtClean="0"/>
              <a:t>may have World </a:t>
            </a:r>
            <a:r>
              <a:rPr lang="en-US" dirty="0"/>
              <a:t>OS permissions</a:t>
            </a:r>
          </a:p>
          <a:p>
            <a:r>
              <a:rPr lang="en-US" dirty="0" smtClean="0"/>
              <a:t>Backup </a:t>
            </a:r>
            <a:r>
              <a:rPr lang="en-US" dirty="0"/>
              <a:t>procedure </a:t>
            </a:r>
            <a:r>
              <a:rPr lang="en-US" dirty="0" smtClean="0"/>
              <a:t>usually involves </a:t>
            </a:r>
          </a:p>
          <a:p>
            <a:pPr lvl="1"/>
            <a:r>
              <a:rPr lang="en-US" dirty="0" smtClean="0"/>
              <a:t>Oracle Recovery </a:t>
            </a:r>
            <a:r>
              <a:rPr lang="en-US" dirty="0"/>
              <a:t>Manager </a:t>
            </a:r>
            <a:r>
              <a:rPr lang="en-US" dirty="0" smtClean="0"/>
              <a:t>(RMAN)</a:t>
            </a:r>
          </a:p>
          <a:p>
            <a:pPr lvl="1"/>
            <a:r>
              <a:rPr lang="en-US" dirty="0"/>
              <a:t>SQL Server Management </a:t>
            </a:r>
            <a:r>
              <a:rPr lang="en-US" dirty="0" smtClean="0"/>
              <a:t>Studio</a:t>
            </a:r>
          </a:p>
          <a:p>
            <a:pPr lvl="1"/>
            <a:r>
              <a:rPr lang="en-US" dirty="0" smtClean="0"/>
              <a:t>Third-party </a:t>
            </a:r>
            <a:r>
              <a:rPr lang="en-US" dirty="0"/>
              <a:t>backup </a:t>
            </a:r>
            <a:r>
              <a:rPr lang="en-US" dirty="0" smtClean="0"/>
              <a:t>tool</a:t>
            </a:r>
            <a:endParaRPr lang="en-US" dirty="0"/>
          </a:p>
        </p:txBody>
      </p:sp>
      <p:sp>
        <p:nvSpPr>
          <p:cNvPr id="3" name="Title 2"/>
          <p:cNvSpPr>
            <a:spLocks noGrp="1"/>
          </p:cNvSpPr>
          <p:nvPr>
            <p:ph type="title"/>
          </p:nvPr>
        </p:nvSpPr>
        <p:spPr/>
        <p:txBody>
          <a:bodyPr/>
          <a:lstStyle/>
          <a:p>
            <a:r>
              <a:rPr lang="en-US" dirty="0"/>
              <a:t>Backup and Recovery</a:t>
            </a:r>
          </a:p>
        </p:txBody>
      </p:sp>
    </p:spTree>
    <p:extLst>
      <p:ext uri="{BB962C8B-B14F-4D97-AF65-F5344CB8AC3E}">
        <p14:creationId xmlns:p14="http://schemas.microsoft.com/office/powerpoint/2010/main" val="32190248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Built-in users installed with </a:t>
            </a:r>
            <a:r>
              <a:rPr lang="en-US" dirty="0" smtClean="0"/>
              <a:t>excess privileges</a:t>
            </a:r>
            <a:endParaRPr lang="en-US" dirty="0"/>
          </a:p>
          <a:p>
            <a:pPr>
              <a:lnSpc>
                <a:spcPct val="90000"/>
              </a:lnSpc>
            </a:pPr>
            <a:r>
              <a:rPr lang="en-US" dirty="0"/>
              <a:t>Default </a:t>
            </a:r>
            <a:r>
              <a:rPr lang="en-US" dirty="0" smtClean="0"/>
              <a:t>passwords and </a:t>
            </a:r>
            <a:r>
              <a:rPr lang="en-US" dirty="0"/>
              <a:t>roles assigned to </a:t>
            </a:r>
            <a:r>
              <a:rPr lang="en-US" dirty="0" smtClean="0"/>
              <a:t>users</a:t>
            </a:r>
            <a:endParaRPr lang="en-US" dirty="0"/>
          </a:p>
          <a:p>
            <a:pPr>
              <a:lnSpc>
                <a:spcPct val="90000"/>
              </a:lnSpc>
            </a:pPr>
            <a:r>
              <a:rPr lang="en-US" dirty="0"/>
              <a:t>Demo and sample schemas; well known passwords</a:t>
            </a:r>
          </a:p>
          <a:p>
            <a:pPr>
              <a:lnSpc>
                <a:spcPct val="90000"/>
              </a:lnSpc>
            </a:pPr>
            <a:r>
              <a:rPr lang="en-US" dirty="0" smtClean="0"/>
              <a:t>All </a:t>
            </a:r>
            <a:r>
              <a:rPr lang="en-US" dirty="0"/>
              <a:t>or most users assigned to default </a:t>
            </a:r>
            <a:r>
              <a:rPr lang="en-US" dirty="0" err="1"/>
              <a:t>tablespaces</a:t>
            </a:r>
            <a:endParaRPr lang="en-US" dirty="0"/>
          </a:p>
          <a:p>
            <a:r>
              <a:rPr lang="en-US" dirty="0"/>
              <a:t>Users have SYSTEM </a:t>
            </a:r>
            <a:r>
              <a:rPr lang="en-US" dirty="0" err="1"/>
              <a:t>tablespace</a:t>
            </a:r>
            <a:r>
              <a:rPr lang="en-US" dirty="0"/>
              <a:t> assigned</a:t>
            </a:r>
          </a:p>
          <a:p>
            <a:r>
              <a:rPr lang="en-US" dirty="0"/>
              <a:t>Every DBA uses SYSTEM or SYS account to manage database</a:t>
            </a:r>
          </a:p>
          <a:p>
            <a:r>
              <a:rPr lang="en-US" dirty="0"/>
              <a:t>Database was not patched after installation</a:t>
            </a:r>
          </a:p>
          <a:p>
            <a:r>
              <a:rPr lang="en-US" dirty="0"/>
              <a:t>Specific parameters left at default setting</a:t>
            </a:r>
          </a:p>
          <a:p>
            <a:r>
              <a:rPr lang="en-US" dirty="0"/>
              <a:t>Default profiles used</a:t>
            </a:r>
          </a:p>
          <a:p>
            <a:r>
              <a:rPr lang="en-US" dirty="0"/>
              <a:t>No or inadequate password management</a:t>
            </a:r>
          </a:p>
          <a:p>
            <a:r>
              <a:rPr lang="en-US" dirty="0"/>
              <a:t>LISTENER has default port, name, </a:t>
            </a:r>
            <a:r>
              <a:rPr lang="en-US" dirty="0" smtClean="0"/>
              <a:t>and no </a:t>
            </a:r>
            <a:r>
              <a:rPr lang="en-US" dirty="0"/>
              <a:t>security </a:t>
            </a:r>
            <a:r>
              <a:rPr lang="en-US" dirty="0" smtClean="0"/>
              <a:t>settings</a:t>
            </a:r>
          </a:p>
          <a:p>
            <a:r>
              <a:rPr lang="en-US" dirty="0"/>
              <a:t>Audit </a:t>
            </a:r>
            <a:r>
              <a:rPr lang="en-US" dirty="0" smtClean="0"/>
              <a:t>not </a:t>
            </a:r>
            <a:r>
              <a:rPr lang="en-US" dirty="0"/>
              <a:t>enabled</a:t>
            </a:r>
          </a:p>
        </p:txBody>
      </p:sp>
      <p:sp>
        <p:nvSpPr>
          <p:cNvPr id="3" name="Title 2"/>
          <p:cNvSpPr>
            <a:spLocks noGrp="1"/>
          </p:cNvSpPr>
          <p:nvPr>
            <p:ph type="title"/>
          </p:nvPr>
        </p:nvSpPr>
        <p:spPr/>
        <p:txBody>
          <a:bodyPr/>
          <a:lstStyle/>
          <a:p>
            <a:r>
              <a:rPr lang="en-US" dirty="0"/>
              <a:t>Overview of Oracle </a:t>
            </a:r>
            <a:r>
              <a:rPr lang="en-US" dirty="0" smtClean="0"/>
              <a:t>Testing</a:t>
            </a:r>
            <a:endParaRPr lang="en-US" dirty="0"/>
          </a:p>
        </p:txBody>
      </p:sp>
    </p:spTree>
    <p:extLst>
      <p:ext uri="{BB962C8B-B14F-4D97-AF65-F5344CB8AC3E}">
        <p14:creationId xmlns:p14="http://schemas.microsoft.com/office/powerpoint/2010/main" val="1056194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Big differences </a:t>
            </a:r>
            <a:r>
              <a:rPr lang="en-US" dirty="0"/>
              <a:t>between SQL Server </a:t>
            </a:r>
            <a:r>
              <a:rPr lang="en-US" dirty="0" smtClean="0"/>
              <a:t>2000, 2005, and 2008</a:t>
            </a:r>
            <a:endParaRPr lang="en-US" dirty="0"/>
          </a:p>
          <a:p>
            <a:r>
              <a:rPr lang="en-US" dirty="0"/>
              <a:t>Built-in user account name left unchanged</a:t>
            </a:r>
          </a:p>
          <a:p>
            <a:pPr>
              <a:lnSpc>
                <a:spcPct val="90000"/>
              </a:lnSpc>
            </a:pPr>
            <a:r>
              <a:rPr lang="en-US" dirty="0"/>
              <a:t>Guest User account enabled in database</a:t>
            </a:r>
          </a:p>
          <a:p>
            <a:pPr>
              <a:lnSpc>
                <a:spcPct val="90000"/>
              </a:lnSpc>
            </a:pPr>
            <a:r>
              <a:rPr lang="en-US" dirty="0"/>
              <a:t>SA account password left </a:t>
            </a:r>
            <a:r>
              <a:rPr lang="en-US" dirty="0" smtClean="0"/>
              <a:t>null</a:t>
            </a:r>
          </a:p>
          <a:p>
            <a:r>
              <a:rPr lang="en-US" dirty="0"/>
              <a:t>SYSADMIN fixed server role assigned to BUILTIN/Administrators</a:t>
            </a:r>
          </a:p>
          <a:p>
            <a:r>
              <a:rPr lang="en-US" dirty="0"/>
              <a:t>Fixed server and database roles used instead of custom roles</a:t>
            </a:r>
          </a:p>
          <a:p>
            <a:pPr>
              <a:lnSpc>
                <a:spcPct val="90000"/>
              </a:lnSpc>
            </a:pPr>
            <a:r>
              <a:rPr lang="en-US" dirty="0" err="1"/>
              <a:t>Xp_cmdshell</a:t>
            </a:r>
            <a:r>
              <a:rPr lang="en-US" dirty="0"/>
              <a:t> not removed</a:t>
            </a:r>
          </a:p>
          <a:p>
            <a:pPr>
              <a:lnSpc>
                <a:spcPct val="90000"/>
              </a:lnSpc>
            </a:pPr>
            <a:r>
              <a:rPr lang="en-US" dirty="0" smtClean="0"/>
              <a:t>Demo </a:t>
            </a:r>
            <a:r>
              <a:rPr lang="en-US" dirty="0"/>
              <a:t>databases installed on the </a:t>
            </a:r>
            <a:r>
              <a:rPr lang="en-US" dirty="0" smtClean="0"/>
              <a:t>server</a:t>
            </a:r>
            <a:endParaRPr lang="en-US" dirty="0"/>
          </a:p>
          <a:p>
            <a:r>
              <a:rPr lang="en-US" dirty="0">
                <a:solidFill>
                  <a:srgbClr val="000000"/>
                </a:solidFill>
              </a:rPr>
              <a:t>DBMS object permissions </a:t>
            </a:r>
            <a:r>
              <a:rPr lang="en-US" dirty="0" smtClean="0">
                <a:solidFill>
                  <a:srgbClr val="000000"/>
                </a:solidFill>
              </a:rPr>
              <a:t>granted </a:t>
            </a:r>
            <a:r>
              <a:rPr lang="en-US" dirty="0">
                <a:solidFill>
                  <a:srgbClr val="000000"/>
                </a:solidFill>
              </a:rPr>
              <a:t>to </a:t>
            </a:r>
            <a:r>
              <a:rPr lang="en-US" dirty="0" smtClean="0">
                <a:solidFill>
                  <a:srgbClr val="000000"/>
                </a:solidFill>
              </a:rPr>
              <a:t>PUBLIC role</a:t>
            </a:r>
            <a:endParaRPr lang="en-US" dirty="0">
              <a:solidFill>
                <a:srgbClr val="000000"/>
              </a:solidFill>
            </a:endParaRPr>
          </a:p>
          <a:p>
            <a:r>
              <a:rPr lang="en-US" dirty="0" smtClean="0"/>
              <a:t>SQL </a:t>
            </a:r>
            <a:r>
              <a:rPr lang="en-US" dirty="0"/>
              <a:t>Server vs. Windows </a:t>
            </a:r>
            <a:r>
              <a:rPr lang="en-US" dirty="0" smtClean="0"/>
              <a:t>authentication</a:t>
            </a:r>
          </a:p>
          <a:p>
            <a:r>
              <a:rPr lang="en-US" dirty="0"/>
              <a:t>Audit </a:t>
            </a:r>
            <a:r>
              <a:rPr lang="en-US" dirty="0" smtClean="0"/>
              <a:t>not enabled; </a:t>
            </a:r>
            <a:r>
              <a:rPr lang="en-US" dirty="0"/>
              <a:t>audit flags not </a:t>
            </a:r>
            <a:r>
              <a:rPr lang="en-US" dirty="0" smtClean="0"/>
              <a:t>set</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Overview of SQL Server Testing</a:t>
            </a:r>
          </a:p>
        </p:txBody>
      </p:sp>
    </p:spTree>
    <p:extLst>
      <p:ext uri="{BB962C8B-B14F-4D97-AF65-F5344CB8AC3E}">
        <p14:creationId xmlns:p14="http://schemas.microsoft.com/office/powerpoint/2010/main" val="20421693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Picture 4" descr="Question and Answer Se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28738"/>
            <a:ext cx="6400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9146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162800" cy="533400"/>
          </a:xfrm>
          <a:prstGeom prst="rect">
            <a:avLst/>
          </a:prstGeom>
        </p:spPr>
        <p:txBody>
          <a:bodyPr/>
          <a:lstStyle/>
          <a:p>
            <a:r>
              <a:rPr lang="en-US" dirty="0" smtClean="0"/>
              <a:t>Agenda</a:t>
            </a:r>
            <a:endParaRPr lang="en-US" dirty="0"/>
          </a:p>
        </p:txBody>
      </p:sp>
      <p:sp>
        <p:nvSpPr>
          <p:cNvPr id="7171" name="Rectangle 3"/>
          <p:cNvSpPr>
            <a:spLocks noGrp="1" noChangeArrowheads="1"/>
          </p:cNvSpPr>
          <p:nvPr>
            <p:ph type="body" idx="1"/>
          </p:nvPr>
        </p:nvSpPr>
        <p:spPr/>
        <p:txBody>
          <a:bodyPr/>
          <a:lstStyle/>
          <a:p>
            <a:r>
              <a:rPr lang="en-US" dirty="0" smtClean="0"/>
              <a:t>Introduction</a:t>
            </a:r>
          </a:p>
          <a:p>
            <a:r>
              <a:rPr lang="en-US" dirty="0" smtClean="0"/>
              <a:t>Configuration Guidance</a:t>
            </a:r>
          </a:p>
          <a:p>
            <a:r>
              <a:rPr lang="en-US" dirty="0" smtClean="0"/>
              <a:t>Operating System Configuration</a:t>
            </a:r>
          </a:p>
          <a:p>
            <a:r>
              <a:rPr lang="en-US" dirty="0" smtClean="0"/>
              <a:t>Database Installation</a:t>
            </a:r>
          </a:p>
          <a:p>
            <a:r>
              <a:rPr lang="en-US" dirty="0"/>
              <a:t>Default Database </a:t>
            </a:r>
            <a:r>
              <a:rPr lang="en-US" dirty="0" smtClean="0"/>
              <a:t>Configurations</a:t>
            </a:r>
          </a:p>
          <a:p>
            <a:r>
              <a:rPr lang="en-US" dirty="0" smtClean="0"/>
              <a:t>Identification and Authentication</a:t>
            </a:r>
          </a:p>
          <a:p>
            <a:r>
              <a:rPr lang="en-US" dirty="0" smtClean="0"/>
              <a:t>Auditing and Monitoring</a:t>
            </a:r>
          </a:p>
          <a:p>
            <a:r>
              <a:rPr lang="en-US" dirty="0" smtClean="0"/>
              <a:t>Overview of Oracle Testing</a:t>
            </a:r>
          </a:p>
          <a:p>
            <a:r>
              <a:rPr lang="en-US" dirty="0" smtClean="0"/>
              <a:t>Overview of SQL Server Testing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Database Security focuses on the use of database management systems to protect systems and data from unauthorized:</a:t>
            </a:r>
          </a:p>
          <a:p>
            <a:pPr lvl="1"/>
            <a:r>
              <a:rPr lang="en-US" dirty="0" smtClean="0"/>
              <a:t>Access</a:t>
            </a:r>
          </a:p>
          <a:p>
            <a:pPr lvl="1"/>
            <a:r>
              <a:rPr lang="en-US" dirty="0" smtClean="0"/>
              <a:t>Creates</a:t>
            </a:r>
          </a:p>
          <a:p>
            <a:pPr lvl="1"/>
            <a:r>
              <a:rPr lang="en-US" dirty="0" smtClean="0"/>
              <a:t>Reads</a:t>
            </a:r>
          </a:p>
          <a:p>
            <a:pPr lvl="1"/>
            <a:r>
              <a:rPr lang="en-US" dirty="0" smtClean="0"/>
              <a:t>Updates</a:t>
            </a:r>
          </a:p>
          <a:p>
            <a:pPr lvl="1"/>
            <a:r>
              <a:rPr lang="en-US" dirty="0" smtClean="0"/>
              <a:t>Deletes</a:t>
            </a:r>
            <a:endParaRPr lang="en-US" dirty="0"/>
          </a:p>
        </p:txBody>
      </p:sp>
      <p:pic>
        <p:nvPicPr>
          <p:cNvPr id="3075" name="Picture 3" descr="C:\Documents and Settings\dsatter\Local Settings\Temp\Temporary Internet Files\Content.IE5\YKIHVMTK\MC900250466[1].wmf"/>
          <p:cNvPicPr>
            <a:picLocks noChangeAspect="1" noChangeArrowheads="1"/>
          </p:cNvPicPr>
          <p:nvPr/>
        </p:nvPicPr>
        <p:blipFill>
          <a:blip r:embed="rId2" cstate="print"/>
          <a:srcRect/>
          <a:stretch>
            <a:fillRect/>
          </a:stretch>
        </p:blipFill>
        <p:spPr bwMode="auto">
          <a:xfrm>
            <a:off x="5638800" y="3429000"/>
            <a:ext cx="2598345" cy="2672583"/>
          </a:xfrm>
          <a:prstGeom prst="rect">
            <a:avLst/>
          </a:prstGeom>
          <a:noFill/>
        </p:spPr>
      </p:pic>
    </p:spTree>
    <p:extLst>
      <p:ext uri="{BB962C8B-B14F-4D97-AF65-F5344CB8AC3E}">
        <p14:creationId xmlns:p14="http://schemas.microsoft.com/office/powerpoint/2010/main" val="1739249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77200" cy="4953000"/>
          </a:xfrm>
        </p:spPr>
        <p:txBody>
          <a:bodyPr/>
          <a:lstStyle/>
          <a:p>
            <a:r>
              <a:rPr lang="en-US" dirty="0" smtClean="0"/>
              <a:t>Sublanguages</a:t>
            </a:r>
          </a:p>
          <a:p>
            <a:pPr lvl="1"/>
            <a:r>
              <a:rPr lang="en-US" dirty="0" smtClean="0"/>
              <a:t>Data </a:t>
            </a:r>
            <a:r>
              <a:rPr lang="en-US" dirty="0"/>
              <a:t>Definition Language (DDL) </a:t>
            </a:r>
            <a:r>
              <a:rPr lang="en-US" dirty="0" smtClean="0"/>
              <a:t>defines structure </a:t>
            </a:r>
          </a:p>
          <a:p>
            <a:pPr lvl="1"/>
            <a:r>
              <a:rPr lang="en-US" dirty="0" smtClean="0"/>
              <a:t>Data </a:t>
            </a:r>
            <a:r>
              <a:rPr lang="en-US" dirty="0"/>
              <a:t>Control Language (DCL) </a:t>
            </a:r>
            <a:r>
              <a:rPr lang="en-US" dirty="0" smtClean="0"/>
              <a:t>defines </a:t>
            </a:r>
            <a:r>
              <a:rPr lang="en-US" dirty="0"/>
              <a:t>security/access </a:t>
            </a:r>
            <a:r>
              <a:rPr lang="en-US" dirty="0" smtClean="0"/>
              <a:t>controls</a:t>
            </a:r>
          </a:p>
          <a:p>
            <a:pPr lvl="1"/>
            <a:r>
              <a:rPr lang="en-US" dirty="0" smtClean="0"/>
              <a:t>Data </a:t>
            </a:r>
            <a:r>
              <a:rPr lang="en-US" dirty="0"/>
              <a:t>Manipulation Language (DML) for </a:t>
            </a:r>
            <a:r>
              <a:rPr lang="en-US" dirty="0" smtClean="0"/>
              <a:t>data query/updates</a:t>
            </a:r>
            <a:endParaRPr lang="en-US" dirty="0"/>
          </a:p>
          <a:p>
            <a:r>
              <a:rPr lang="en-US" dirty="0"/>
              <a:t>Interface </a:t>
            </a:r>
            <a:r>
              <a:rPr lang="en-US" dirty="0" smtClean="0"/>
              <a:t>drivers</a:t>
            </a:r>
            <a:r>
              <a:rPr lang="en-US" dirty="0"/>
              <a:t> – </a:t>
            </a:r>
            <a:r>
              <a:rPr lang="en-US" dirty="0" smtClean="0"/>
              <a:t>code </a:t>
            </a:r>
            <a:r>
              <a:rPr lang="en-US" dirty="0"/>
              <a:t>libraries </a:t>
            </a:r>
            <a:r>
              <a:rPr lang="en-US" dirty="0" smtClean="0"/>
              <a:t>for prepare </a:t>
            </a:r>
            <a:r>
              <a:rPr lang="en-US" dirty="0"/>
              <a:t>statements, execute statements, </a:t>
            </a:r>
            <a:r>
              <a:rPr lang="en-US" dirty="0" smtClean="0"/>
              <a:t>and fetch results</a:t>
            </a:r>
          </a:p>
          <a:p>
            <a:pPr lvl="1"/>
            <a:r>
              <a:rPr lang="en-US" dirty="0" smtClean="0"/>
              <a:t>SQL*Net/Net8 </a:t>
            </a:r>
          </a:p>
          <a:p>
            <a:pPr lvl="1"/>
            <a:r>
              <a:rPr lang="en-US" dirty="0" smtClean="0"/>
              <a:t>Open Database Connectivity (ODBC)</a:t>
            </a:r>
            <a:endParaRPr lang="en-US" dirty="0"/>
          </a:p>
          <a:p>
            <a:pPr lvl="1"/>
            <a:r>
              <a:rPr lang="en-US" dirty="0" smtClean="0"/>
              <a:t>Java Database Connectivity (JDBC</a:t>
            </a:r>
            <a:r>
              <a:rPr lang="en-US" dirty="0"/>
              <a:t>)</a:t>
            </a:r>
          </a:p>
          <a:p>
            <a:r>
              <a:rPr lang="en-US" dirty="0" smtClean="0"/>
              <a:t>SQL Engine interprets/executes DDL</a:t>
            </a:r>
            <a:r>
              <a:rPr lang="en-US" dirty="0"/>
              <a:t>, DCL, and </a:t>
            </a:r>
            <a:r>
              <a:rPr lang="en-US" dirty="0" smtClean="0"/>
              <a:t>DML</a:t>
            </a:r>
          </a:p>
          <a:p>
            <a:r>
              <a:rPr lang="en-US" dirty="0" smtClean="0"/>
              <a:t>Other Engines</a:t>
            </a:r>
          </a:p>
          <a:p>
            <a:pPr lvl="1"/>
            <a:r>
              <a:rPr lang="en-US" dirty="0" smtClean="0"/>
              <a:t>Transaction</a:t>
            </a:r>
            <a:r>
              <a:rPr lang="en-US" dirty="0"/>
              <a:t> – </a:t>
            </a:r>
            <a:r>
              <a:rPr lang="en-US" dirty="0" smtClean="0"/>
              <a:t>statements </a:t>
            </a:r>
            <a:r>
              <a:rPr lang="en-US" dirty="0"/>
              <a:t>either succeed or fail as a </a:t>
            </a:r>
            <a:r>
              <a:rPr lang="en-US" dirty="0" smtClean="0"/>
              <a:t>group</a:t>
            </a:r>
          </a:p>
          <a:p>
            <a:pPr lvl="1"/>
            <a:r>
              <a:rPr lang="en-US" dirty="0" smtClean="0"/>
              <a:t>Relational</a:t>
            </a:r>
            <a:r>
              <a:rPr lang="en-US" dirty="0"/>
              <a:t> – </a:t>
            </a:r>
            <a:r>
              <a:rPr lang="en-US" dirty="0" smtClean="0"/>
              <a:t>integrity constraints</a:t>
            </a:r>
          </a:p>
          <a:p>
            <a:pPr lvl="1"/>
            <a:r>
              <a:rPr lang="en-US" dirty="0" smtClean="0"/>
              <a:t>Storage – data modification, commit/rollback</a:t>
            </a:r>
            <a:r>
              <a:rPr lang="en-US" dirty="0"/>
              <a:t>, </a:t>
            </a:r>
            <a:r>
              <a:rPr lang="en-US" dirty="0" smtClean="0">
                <a:solidFill>
                  <a:srgbClr val="000000"/>
                </a:solidFill>
              </a:rPr>
              <a:t>and </a:t>
            </a:r>
            <a:r>
              <a:rPr lang="en-US" dirty="0" smtClean="0"/>
              <a:t>backup/recovery</a:t>
            </a:r>
            <a:endParaRPr lang="en-US" dirty="0"/>
          </a:p>
          <a:p>
            <a:endParaRPr lang="en-US" dirty="0"/>
          </a:p>
        </p:txBody>
      </p:sp>
      <p:sp>
        <p:nvSpPr>
          <p:cNvPr id="3" name="Title 2"/>
          <p:cNvSpPr>
            <a:spLocks noGrp="1"/>
          </p:cNvSpPr>
          <p:nvPr>
            <p:ph type="title"/>
          </p:nvPr>
        </p:nvSpPr>
        <p:spPr/>
        <p:txBody>
          <a:bodyPr/>
          <a:lstStyle/>
          <a:p>
            <a:r>
              <a:rPr lang="en-US" dirty="0" smtClean="0"/>
              <a:t>Relational Database Management Systems</a:t>
            </a:r>
            <a:endParaRPr lang="en-US" dirty="0"/>
          </a:p>
        </p:txBody>
      </p:sp>
    </p:spTree>
    <p:extLst>
      <p:ext uri="{BB962C8B-B14F-4D97-AF65-F5344CB8AC3E}">
        <p14:creationId xmlns:p14="http://schemas.microsoft.com/office/powerpoint/2010/main" val="1162142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 of Databases</a:t>
            </a:r>
          </a:p>
          <a:p>
            <a:pPr lvl="1"/>
            <a:r>
              <a:rPr lang="en-US" dirty="0" smtClean="0"/>
              <a:t>Oracle</a:t>
            </a:r>
          </a:p>
          <a:p>
            <a:pPr lvl="1"/>
            <a:r>
              <a:rPr lang="en-US" dirty="0" smtClean="0"/>
              <a:t>Microsoft SQL</a:t>
            </a:r>
          </a:p>
          <a:p>
            <a:pPr lvl="1"/>
            <a:r>
              <a:rPr lang="en-US" dirty="0" smtClean="0"/>
              <a:t>MySQL</a:t>
            </a:r>
          </a:p>
          <a:p>
            <a:pPr lvl="1"/>
            <a:r>
              <a:rPr lang="en-US" dirty="0"/>
              <a:t>DB2</a:t>
            </a:r>
          </a:p>
          <a:p>
            <a:pPr lvl="1"/>
            <a:r>
              <a:rPr lang="en-US" dirty="0" smtClean="0"/>
              <a:t>Informix</a:t>
            </a:r>
          </a:p>
          <a:p>
            <a:pPr lvl="1"/>
            <a:r>
              <a:rPr lang="en-US" dirty="0" err="1" smtClean="0"/>
              <a:t>TeraData</a:t>
            </a:r>
            <a:endParaRPr lang="en-US" dirty="0" smtClean="0"/>
          </a:p>
          <a:p>
            <a:pPr lvl="1"/>
            <a:r>
              <a:rPr lang="en-US" dirty="0" smtClean="0"/>
              <a:t>Sybase</a:t>
            </a:r>
          </a:p>
          <a:p>
            <a:r>
              <a:rPr lang="en-US" dirty="0"/>
              <a:t>Examples of Database </a:t>
            </a:r>
            <a:r>
              <a:rPr lang="en-US" dirty="0" smtClean="0"/>
              <a:t>Applications</a:t>
            </a:r>
          </a:p>
          <a:p>
            <a:pPr lvl="1"/>
            <a:r>
              <a:rPr lang="en-US" dirty="0" smtClean="0"/>
              <a:t>Oracle Financials</a:t>
            </a:r>
          </a:p>
          <a:p>
            <a:pPr lvl="1"/>
            <a:r>
              <a:rPr lang="en-US" dirty="0" smtClean="0"/>
              <a:t>SAP</a:t>
            </a:r>
          </a:p>
          <a:p>
            <a:pPr lvl="1"/>
            <a:r>
              <a:rPr lang="en-US" dirty="0" smtClean="0"/>
              <a:t>SAS</a:t>
            </a:r>
          </a:p>
        </p:txBody>
      </p:sp>
      <p:sp>
        <p:nvSpPr>
          <p:cNvPr id="3" name="Title 2"/>
          <p:cNvSpPr>
            <a:spLocks noGrp="1"/>
          </p:cNvSpPr>
          <p:nvPr>
            <p:ph type="title"/>
          </p:nvPr>
        </p:nvSpPr>
        <p:spPr/>
        <p:txBody>
          <a:bodyPr/>
          <a:lstStyle/>
          <a:p>
            <a:r>
              <a:rPr lang="en-US" dirty="0" smtClean="0"/>
              <a:t>Breadth of Technology</a:t>
            </a:r>
            <a:endParaRPr lang="en-US" dirty="0"/>
          </a:p>
        </p:txBody>
      </p:sp>
      <p:pic>
        <p:nvPicPr>
          <p:cNvPr id="5" name="Picture 4"/>
          <p:cNvPicPr>
            <a:picLocks noChangeAspect="1"/>
          </p:cNvPicPr>
          <p:nvPr/>
        </p:nvPicPr>
        <p:blipFill>
          <a:blip r:embed="rId2" cstate="print"/>
          <a:stretch>
            <a:fillRect/>
          </a:stretch>
        </p:blipFill>
        <p:spPr>
          <a:xfrm>
            <a:off x="4724400" y="990600"/>
            <a:ext cx="1356412" cy="1016000"/>
          </a:xfrm>
          <a:prstGeom prst="rect">
            <a:avLst/>
          </a:prstGeom>
        </p:spPr>
      </p:pic>
      <p:pic>
        <p:nvPicPr>
          <p:cNvPr id="6" name="Picture 5"/>
          <p:cNvPicPr>
            <a:picLocks noChangeAspect="1"/>
          </p:cNvPicPr>
          <p:nvPr/>
        </p:nvPicPr>
        <p:blipFill>
          <a:blip r:embed="rId3" cstate="print"/>
          <a:stretch>
            <a:fillRect/>
          </a:stretch>
        </p:blipFill>
        <p:spPr>
          <a:xfrm>
            <a:off x="6400800" y="1447800"/>
            <a:ext cx="1676400" cy="815748"/>
          </a:xfrm>
          <a:prstGeom prst="rect">
            <a:avLst/>
          </a:prstGeom>
        </p:spPr>
      </p:pic>
      <p:pic>
        <p:nvPicPr>
          <p:cNvPr id="7" name="Picture 6"/>
          <p:cNvPicPr>
            <a:picLocks noChangeAspect="1"/>
          </p:cNvPicPr>
          <p:nvPr/>
        </p:nvPicPr>
        <p:blipFill>
          <a:blip r:embed="rId4" cstate="print"/>
          <a:stretch>
            <a:fillRect/>
          </a:stretch>
        </p:blipFill>
        <p:spPr>
          <a:xfrm>
            <a:off x="4495800" y="1905000"/>
            <a:ext cx="1205015" cy="698500"/>
          </a:xfrm>
          <a:prstGeom prst="rect">
            <a:avLst/>
          </a:prstGeom>
        </p:spPr>
      </p:pic>
      <p:pic>
        <p:nvPicPr>
          <p:cNvPr id="8" name="Picture 7"/>
          <p:cNvPicPr>
            <a:picLocks noChangeAspect="1"/>
          </p:cNvPicPr>
          <p:nvPr/>
        </p:nvPicPr>
        <p:blipFill>
          <a:blip r:embed="rId5" cstate="print"/>
          <a:stretch>
            <a:fillRect/>
          </a:stretch>
        </p:blipFill>
        <p:spPr>
          <a:xfrm>
            <a:off x="6858000" y="2667000"/>
            <a:ext cx="1270000" cy="330200"/>
          </a:xfrm>
          <a:prstGeom prst="rect">
            <a:avLst/>
          </a:prstGeom>
        </p:spPr>
      </p:pic>
      <p:pic>
        <p:nvPicPr>
          <p:cNvPr id="10" name="Picture 9"/>
          <p:cNvPicPr>
            <a:picLocks noChangeAspect="1"/>
          </p:cNvPicPr>
          <p:nvPr/>
        </p:nvPicPr>
        <p:blipFill>
          <a:blip r:embed="rId6" cstate="print"/>
          <a:stretch>
            <a:fillRect/>
          </a:stretch>
        </p:blipFill>
        <p:spPr>
          <a:xfrm>
            <a:off x="4495800" y="2971800"/>
            <a:ext cx="1358900" cy="863600"/>
          </a:xfrm>
          <a:prstGeom prst="rect">
            <a:avLst/>
          </a:prstGeom>
        </p:spPr>
      </p:pic>
      <p:pic>
        <p:nvPicPr>
          <p:cNvPr id="11" name="Picture 10"/>
          <p:cNvPicPr>
            <a:picLocks noChangeAspect="1"/>
          </p:cNvPicPr>
          <p:nvPr/>
        </p:nvPicPr>
        <p:blipFill>
          <a:blip r:embed="rId7" cstate="print"/>
          <a:stretch>
            <a:fillRect/>
          </a:stretch>
        </p:blipFill>
        <p:spPr>
          <a:xfrm>
            <a:off x="5867400" y="4114800"/>
            <a:ext cx="1930400" cy="685800"/>
          </a:xfrm>
          <a:prstGeom prst="rect">
            <a:avLst/>
          </a:prstGeom>
        </p:spPr>
      </p:pic>
      <p:pic>
        <p:nvPicPr>
          <p:cNvPr id="12" name="Picture 11"/>
          <p:cNvPicPr>
            <a:picLocks noChangeAspect="1"/>
          </p:cNvPicPr>
          <p:nvPr/>
        </p:nvPicPr>
        <p:blipFill>
          <a:blip r:embed="rId8" cstate="print"/>
          <a:stretch>
            <a:fillRect/>
          </a:stretch>
        </p:blipFill>
        <p:spPr>
          <a:xfrm>
            <a:off x="6172200" y="3276600"/>
            <a:ext cx="1562100" cy="812800"/>
          </a:xfrm>
          <a:prstGeom prst="rect">
            <a:avLst/>
          </a:prstGeom>
        </p:spPr>
      </p:pic>
      <p:pic>
        <p:nvPicPr>
          <p:cNvPr id="13" name="Picture 12"/>
          <p:cNvPicPr>
            <a:picLocks noChangeAspect="1"/>
          </p:cNvPicPr>
          <p:nvPr/>
        </p:nvPicPr>
        <p:blipFill>
          <a:blip r:embed="rId9" cstate="print"/>
          <a:stretch>
            <a:fillRect/>
          </a:stretch>
        </p:blipFill>
        <p:spPr>
          <a:xfrm>
            <a:off x="4876800" y="4876800"/>
            <a:ext cx="1270000" cy="952500"/>
          </a:xfrm>
          <a:prstGeom prst="rect">
            <a:avLst/>
          </a:prstGeom>
        </p:spPr>
      </p:pic>
      <p:pic>
        <p:nvPicPr>
          <p:cNvPr id="14" name="Picture 13"/>
          <p:cNvPicPr>
            <a:picLocks noChangeAspect="1"/>
          </p:cNvPicPr>
          <p:nvPr/>
        </p:nvPicPr>
        <p:blipFill>
          <a:blip r:embed="rId10" cstate="print"/>
          <a:stretch>
            <a:fillRect/>
          </a:stretch>
        </p:blipFill>
        <p:spPr>
          <a:xfrm>
            <a:off x="7239000" y="5029200"/>
            <a:ext cx="1054100" cy="355600"/>
          </a:xfrm>
          <a:prstGeom prst="rect">
            <a:avLst/>
          </a:prstGeom>
        </p:spPr>
      </p:pic>
      <p:pic>
        <p:nvPicPr>
          <p:cNvPr id="15" name="Picture 14"/>
          <p:cNvPicPr>
            <a:picLocks noChangeAspect="1"/>
          </p:cNvPicPr>
          <p:nvPr/>
        </p:nvPicPr>
        <p:blipFill>
          <a:blip r:embed="rId11" cstate="print"/>
          <a:stretch>
            <a:fillRect/>
          </a:stretch>
        </p:blipFill>
        <p:spPr>
          <a:xfrm>
            <a:off x="6781800" y="5715000"/>
            <a:ext cx="771144" cy="419100"/>
          </a:xfrm>
          <a:prstGeom prst="rect">
            <a:avLst/>
          </a:prstGeom>
        </p:spPr>
      </p:pic>
    </p:spTree>
    <p:extLst>
      <p:ext uri="{BB962C8B-B14F-4D97-AF65-F5344CB8AC3E}">
        <p14:creationId xmlns:p14="http://schemas.microsoft.com/office/powerpoint/2010/main" val="4480563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Considerations</a:t>
            </a:r>
          </a:p>
        </p:txBody>
      </p:sp>
      <p:sp>
        <p:nvSpPr>
          <p:cNvPr id="2" name="Content Placeholder 1"/>
          <p:cNvSpPr>
            <a:spLocks noGrp="1"/>
          </p:cNvSpPr>
          <p:nvPr>
            <p:ph idx="1"/>
          </p:nvPr>
        </p:nvSpPr>
        <p:spPr/>
        <p:txBody>
          <a:bodyPr/>
          <a:lstStyle/>
          <a:p>
            <a:r>
              <a:rPr lang="en-US" dirty="0"/>
              <a:t>Majority of tests performed on live production systems</a:t>
            </a:r>
          </a:p>
          <a:p>
            <a:pPr lvl="1"/>
            <a:r>
              <a:rPr lang="en-US" dirty="0"/>
              <a:t>Limit to non-destructive </a:t>
            </a:r>
            <a:r>
              <a:rPr lang="en-US" dirty="0" smtClean="0"/>
              <a:t>testing</a:t>
            </a:r>
            <a:endParaRPr lang="en-US" dirty="0"/>
          </a:p>
          <a:p>
            <a:pPr lvl="1"/>
            <a:r>
              <a:rPr lang="en-US" dirty="0"/>
              <a:t>Penetration testing </a:t>
            </a:r>
            <a:r>
              <a:rPr lang="en-US" dirty="0" smtClean="0"/>
              <a:t>vs. Vulnerability Assessment/Compliance</a:t>
            </a:r>
            <a:endParaRPr lang="en-US" dirty="0"/>
          </a:p>
          <a:p>
            <a:r>
              <a:rPr lang="en-US" dirty="0" smtClean="0"/>
              <a:t>Database similarities allow </a:t>
            </a:r>
            <a:r>
              <a:rPr lang="en-US" dirty="0"/>
              <a:t>for similar tests</a:t>
            </a:r>
          </a:p>
          <a:p>
            <a:pPr lvl="1"/>
            <a:r>
              <a:rPr lang="en-US" dirty="0"/>
              <a:t>Different products use different commands/procedures</a:t>
            </a:r>
          </a:p>
          <a:p>
            <a:pPr lvl="1"/>
            <a:r>
              <a:rPr lang="en-US" dirty="0"/>
              <a:t>Features are similar yet different between products</a:t>
            </a:r>
          </a:p>
          <a:p>
            <a:r>
              <a:rPr lang="en-US" dirty="0"/>
              <a:t>Must be very familiar with </a:t>
            </a:r>
            <a:r>
              <a:rPr lang="en-US" dirty="0" smtClean="0"/>
              <a:t>the product </a:t>
            </a:r>
            <a:r>
              <a:rPr lang="en-US" dirty="0"/>
              <a:t>and add-</a:t>
            </a:r>
            <a:r>
              <a:rPr lang="en-US" dirty="0" smtClean="0"/>
              <a:t>ons to</a:t>
            </a:r>
            <a:endParaRPr lang="en-US" dirty="0"/>
          </a:p>
          <a:p>
            <a:pPr lvl="1"/>
            <a:r>
              <a:rPr lang="en-US" dirty="0"/>
              <a:t>Eliminate false positives</a:t>
            </a:r>
          </a:p>
          <a:p>
            <a:pPr lvl="1"/>
            <a:r>
              <a:rPr lang="en-US" dirty="0"/>
              <a:t>Be taken seriously by administrators</a:t>
            </a:r>
          </a:p>
          <a:p>
            <a:pPr lvl="1"/>
            <a:r>
              <a:rPr lang="en-US" dirty="0"/>
              <a:t>Know most important product add-ons</a:t>
            </a:r>
          </a:p>
          <a:p>
            <a:pPr lvl="1"/>
            <a:r>
              <a:rPr lang="en-US" dirty="0" smtClean="0"/>
              <a:t>Where is the database </a:t>
            </a:r>
            <a:r>
              <a:rPr lang="en-US" dirty="0"/>
              <a:t>within the system architecture</a:t>
            </a:r>
          </a:p>
          <a:p>
            <a:pPr lvl="1"/>
            <a:r>
              <a:rPr lang="en-US" dirty="0" smtClean="0"/>
              <a:t>Understand the database purpose</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dirty="0" smtClean="0"/>
              <a:t>DISA Guidance – Secure </a:t>
            </a:r>
            <a:r>
              <a:rPr lang="en-US" dirty="0"/>
              <a:t>Technical Implementation Guides </a:t>
            </a:r>
            <a:r>
              <a:rPr lang="en-US" dirty="0" smtClean="0"/>
              <a:t>(STIGS) and </a:t>
            </a:r>
            <a:r>
              <a:rPr lang="en-US" dirty="0"/>
              <a:t>Checklists</a:t>
            </a:r>
          </a:p>
          <a:p>
            <a:pPr>
              <a:spcAft>
                <a:spcPts val="600"/>
              </a:spcAft>
            </a:pPr>
            <a:r>
              <a:rPr lang="en-US" dirty="0" smtClean="0"/>
              <a:t>NSA Security Configuration Guidance</a:t>
            </a:r>
          </a:p>
          <a:p>
            <a:pPr>
              <a:spcAft>
                <a:spcPts val="600"/>
              </a:spcAft>
            </a:pPr>
            <a:r>
              <a:rPr lang="en-US" dirty="0" smtClean="0"/>
              <a:t>NIST Security Configuration Checklists</a:t>
            </a:r>
          </a:p>
          <a:p>
            <a:pPr>
              <a:spcAft>
                <a:spcPts val="600"/>
              </a:spcAft>
            </a:pPr>
            <a:r>
              <a:rPr lang="en-US" dirty="0" smtClean="0"/>
              <a:t>Center </a:t>
            </a:r>
            <a:r>
              <a:rPr lang="en-US" dirty="0"/>
              <a:t>for Internet Security (CIS) </a:t>
            </a:r>
            <a:r>
              <a:rPr lang="en-US" dirty="0" smtClean="0"/>
              <a:t>Benchmarks</a:t>
            </a:r>
            <a:endParaRPr lang="en-US" dirty="0"/>
          </a:p>
          <a:p>
            <a:pPr>
              <a:spcAft>
                <a:spcPts val="600"/>
              </a:spcAft>
            </a:pPr>
            <a:r>
              <a:rPr lang="en-US" dirty="0" smtClean="0"/>
              <a:t>Vendor Database </a:t>
            </a:r>
            <a:r>
              <a:rPr lang="en-US" dirty="0"/>
              <a:t>Security </a:t>
            </a:r>
            <a:r>
              <a:rPr lang="en-US" dirty="0" smtClean="0"/>
              <a:t>Guidance</a:t>
            </a:r>
            <a:endParaRPr lang="en-US" dirty="0"/>
          </a:p>
        </p:txBody>
      </p:sp>
      <p:sp>
        <p:nvSpPr>
          <p:cNvPr id="3" name="Title 2"/>
          <p:cNvSpPr>
            <a:spLocks noGrp="1"/>
          </p:cNvSpPr>
          <p:nvPr>
            <p:ph type="title"/>
          </p:nvPr>
        </p:nvSpPr>
        <p:spPr/>
        <p:txBody>
          <a:bodyPr/>
          <a:lstStyle/>
          <a:p>
            <a:r>
              <a:rPr lang="en-US" dirty="0" smtClean="0"/>
              <a:t>Security Configuration Guidance</a:t>
            </a:r>
            <a:endParaRPr lang="en-US" dirty="0"/>
          </a:p>
        </p:txBody>
      </p:sp>
    </p:spTree>
    <p:extLst>
      <p:ext uri="{BB962C8B-B14F-4D97-AF65-F5344CB8AC3E}">
        <p14:creationId xmlns:p14="http://schemas.microsoft.com/office/powerpoint/2010/main" val="1112156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What is a STIG?</a:t>
            </a:r>
          </a:p>
        </p:txBody>
      </p:sp>
      <p:sp>
        <p:nvSpPr>
          <p:cNvPr id="11267" name="Rectangle 3"/>
          <p:cNvSpPr>
            <a:spLocks noGrp="1" noChangeArrowheads="1"/>
          </p:cNvSpPr>
          <p:nvPr>
            <p:ph type="body" idx="1"/>
          </p:nvPr>
        </p:nvSpPr>
        <p:spPr/>
        <p:txBody>
          <a:bodyPr/>
          <a:lstStyle/>
          <a:p>
            <a:pPr marL="0" indent="0">
              <a:lnSpc>
                <a:spcPct val="90000"/>
              </a:lnSpc>
              <a:buNone/>
            </a:pPr>
            <a:endParaRPr lang="en-US" sz="1800" dirty="0" smtClean="0"/>
          </a:p>
          <a:p>
            <a:pPr>
              <a:lnSpc>
                <a:spcPct val="90000"/>
              </a:lnSpc>
            </a:pPr>
            <a:endParaRPr lang="en-US" sz="1800" dirty="0" smtClean="0"/>
          </a:p>
          <a:p>
            <a:pPr>
              <a:lnSpc>
                <a:spcPct val="90000"/>
              </a:lnSpc>
            </a:pPr>
            <a:r>
              <a:rPr lang="en-US" dirty="0" smtClean="0"/>
              <a:t>What is a Database STIG?</a:t>
            </a:r>
          </a:p>
          <a:p>
            <a:pPr lvl="1">
              <a:lnSpc>
                <a:spcPct val="90000"/>
              </a:lnSpc>
            </a:pPr>
            <a:r>
              <a:rPr lang="en-US" dirty="0" smtClean="0"/>
              <a:t>Guidance on technical security policy, requirements, and implementation details</a:t>
            </a:r>
          </a:p>
          <a:p>
            <a:pPr lvl="1">
              <a:lnSpc>
                <a:spcPct val="90000"/>
              </a:lnSpc>
            </a:pPr>
            <a:r>
              <a:rPr lang="en-US" dirty="0" smtClean="0"/>
              <a:t>Covers major vendors’ database product</a:t>
            </a:r>
          </a:p>
          <a:p>
            <a:pPr lvl="1">
              <a:lnSpc>
                <a:spcPct val="90000"/>
              </a:lnSpc>
            </a:pPr>
            <a:r>
              <a:rPr lang="en-US" dirty="0" smtClean="0"/>
              <a:t>Provides classification guidance for weaknesses found</a:t>
            </a:r>
          </a:p>
          <a:p>
            <a:pPr>
              <a:lnSpc>
                <a:spcPct val="90000"/>
              </a:lnSpc>
            </a:pPr>
            <a:r>
              <a:rPr lang="en-US" dirty="0" smtClean="0"/>
              <a:t>What it is not?</a:t>
            </a:r>
          </a:p>
          <a:p>
            <a:pPr lvl="1">
              <a:lnSpc>
                <a:spcPct val="90000"/>
              </a:lnSpc>
            </a:pPr>
            <a:r>
              <a:rPr lang="en-US" dirty="0" smtClean="0"/>
              <a:t>Step by step implementation guide</a:t>
            </a:r>
          </a:p>
          <a:p>
            <a:pPr lvl="1">
              <a:lnSpc>
                <a:spcPct val="90000"/>
              </a:lnSpc>
            </a:pPr>
            <a:r>
              <a:rPr lang="en-US" dirty="0" smtClean="0"/>
              <a:t>Guidance to be taken literally</a:t>
            </a:r>
          </a:p>
          <a:p>
            <a:pPr lvl="1"/>
            <a:r>
              <a:rPr lang="en-US" dirty="0"/>
              <a:t>Always consistent and up to date</a:t>
            </a:r>
          </a:p>
          <a:p>
            <a:pPr lvl="1"/>
            <a:r>
              <a:rPr lang="en-US" dirty="0"/>
              <a:t>Always applicable to commercial or non-</a:t>
            </a:r>
            <a:r>
              <a:rPr lang="en-US" dirty="0" err="1"/>
              <a:t>DoD</a:t>
            </a:r>
            <a:r>
              <a:rPr lang="en-US" dirty="0"/>
              <a:t> environments</a:t>
            </a:r>
          </a:p>
          <a:p>
            <a:pPr lvl="1">
              <a:lnSpc>
                <a:spcPct val="90000"/>
              </a:lnSpc>
            </a:pPr>
            <a:endParaRPr lang="en-US" sz="1600" dirty="0" smtClean="0"/>
          </a:p>
        </p:txBody>
      </p:sp>
      <p:pic>
        <p:nvPicPr>
          <p:cNvPr id="74753" name="Picture 1"/>
          <p:cNvPicPr>
            <a:picLocks noChangeAspect="1" noChangeArrowheads="1"/>
          </p:cNvPicPr>
          <p:nvPr/>
        </p:nvPicPr>
        <p:blipFill>
          <a:blip r:embed="rId3" cstate="print"/>
          <a:srcRect/>
          <a:stretch>
            <a:fillRect/>
          </a:stretch>
        </p:blipFill>
        <p:spPr bwMode="auto">
          <a:xfrm>
            <a:off x="5105400" y="457200"/>
            <a:ext cx="1676400"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riefing">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40A4F0362EB43B440C1B0A276729E" ma:contentTypeVersion="0" ma:contentTypeDescription="Create a new document." ma:contentTypeScope="" ma:versionID="31d70e330d91d90f1ea1b5f89448dd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011E5F6-85AB-45EB-8FFC-042EC0C55FC2}">
  <ds:schemaRefs>
    <ds:schemaRef ds:uri="http://schemas.microsoft.com/office/2006/metadata/properties"/>
  </ds:schemaRefs>
</ds:datastoreItem>
</file>

<file path=customXml/itemProps2.xml><?xml version="1.0" encoding="utf-8"?>
<ds:datastoreItem xmlns:ds="http://schemas.openxmlformats.org/officeDocument/2006/customXml" ds:itemID="{C52D0652-F5B6-417F-8844-4199DF157737}">
  <ds:schemaRefs>
    <ds:schemaRef ds:uri="http://schemas.microsoft.com/sharepoint/v3/contenttype/forms"/>
  </ds:schemaRefs>
</ds:datastoreItem>
</file>

<file path=customXml/itemProps3.xml><?xml version="1.0" encoding="utf-8"?>
<ds:datastoreItem xmlns:ds="http://schemas.openxmlformats.org/officeDocument/2006/customXml" ds:itemID="{8978B471-4FA0-4672-9341-5C387D4F1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mitrebriefing_2_2009</Template>
  <TotalTime>2025</TotalTime>
  <Words>2641</Words>
  <Application>Microsoft Macintosh PowerPoint</Application>
  <PresentationFormat>On-screen Show (4:3)</PresentationFormat>
  <Paragraphs>374</Paragraphs>
  <Slides>29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briefing</vt:lpstr>
      <vt:lpstr>WordPad Document</vt:lpstr>
      <vt:lpstr>Database Assessment</vt:lpstr>
      <vt:lpstr>All materials are licensed under a Creative Commons “Share Alike” license.</vt:lpstr>
      <vt:lpstr>Agenda</vt:lpstr>
      <vt:lpstr>Introduction</vt:lpstr>
      <vt:lpstr>Relational Database Management Systems</vt:lpstr>
      <vt:lpstr>Breadth of Technology</vt:lpstr>
      <vt:lpstr>Considerations</vt:lpstr>
      <vt:lpstr>Security Configuration Guidance</vt:lpstr>
      <vt:lpstr>What is a STIG?</vt:lpstr>
      <vt:lpstr>What Else Is It Not?</vt:lpstr>
      <vt:lpstr>Common Pitfalls</vt:lpstr>
      <vt:lpstr>Operating System Configuration</vt:lpstr>
      <vt:lpstr>Database Installation</vt:lpstr>
      <vt:lpstr>When Your Database Looks Like The Web</vt:lpstr>
      <vt:lpstr>Default Oracle LISTENER Configuration 10g</vt:lpstr>
      <vt:lpstr>Default Oracle 11g Database Access</vt:lpstr>
      <vt:lpstr>More Exploits, No Checklists</vt:lpstr>
      <vt:lpstr>Escalation of privileges</vt:lpstr>
      <vt:lpstr>DBA Role</vt:lpstr>
      <vt:lpstr>Identification and Authentication</vt:lpstr>
      <vt:lpstr>Oracle Connection Security </vt:lpstr>
      <vt:lpstr>Database Links and Remote Connections </vt:lpstr>
      <vt:lpstr>Data Confidentiality</vt:lpstr>
      <vt:lpstr>Data Integrity</vt:lpstr>
      <vt:lpstr>Auditing and Monitoring – A Sore Subject</vt:lpstr>
      <vt:lpstr>Backup and Recovery</vt:lpstr>
      <vt:lpstr>Overview of Oracle Testing</vt:lpstr>
      <vt:lpstr>Overview of SQL Server Testing</vt:lpstr>
      <vt:lpstr>Questions</vt:lpstr>
    </vt:vector>
  </TitlesOfParts>
  <Manager/>
  <Company>The MITRE Corporation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D3S2_TSV404_Database_Vulnerability_Assessment_v1.pptx</dc:title>
  <dc:subject>Database Vulnerability Assessment</dc:subject>
  <dc:creator>Rosi MacLean, Yi-Fang Koh, Harvey Rubinovitz, Nathan B. Adams</dc:creator>
  <cp:keywords/>
  <dc:description/>
  <cp:lastModifiedBy>bla</cp:lastModifiedBy>
  <cp:revision>78</cp:revision>
  <dcterms:created xsi:type="dcterms:W3CDTF">2011-02-01T23:32:46Z</dcterms:created>
  <dcterms:modified xsi:type="dcterms:W3CDTF">2012-06-23T20:02:25Z</dcterms:modified>
  <cp:category/>
</cp:coreProperties>
</file>