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5"/>
  </p:sldMasterIdLst>
  <p:notesMasterIdLst>
    <p:notesMasterId r:id="rId46"/>
  </p:notesMasterIdLst>
  <p:sldIdLst>
    <p:sldId id="258" r:id="rId6"/>
    <p:sldId id="297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lnSpc>
        <a:spcPts val="2500"/>
      </a:lnSpc>
      <a:spcBef>
        <a:spcPct val="0"/>
      </a:spcBef>
      <a:spcAft>
        <a:spcPts val="1000"/>
      </a:spcAft>
      <a:buClr>
        <a:srgbClr val="FDAA03"/>
      </a:buClr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lnSpc>
        <a:spcPts val="2500"/>
      </a:lnSpc>
      <a:spcBef>
        <a:spcPct val="0"/>
      </a:spcBef>
      <a:spcAft>
        <a:spcPts val="1000"/>
      </a:spcAft>
      <a:buClr>
        <a:srgbClr val="FDAA03"/>
      </a:buClr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lnSpc>
        <a:spcPts val="2500"/>
      </a:lnSpc>
      <a:spcBef>
        <a:spcPct val="0"/>
      </a:spcBef>
      <a:spcAft>
        <a:spcPts val="1000"/>
      </a:spcAft>
      <a:buClr>
        <a:srgbClr val="FDAA03"/>
      </a:buClr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lnSpc>
        <a:spcPts val="2500"/>
      </a:lnSpc>
      <a:spcBef>
        <a:spcPct val="0"/>
      </a:spcBef>
      <a:spcAft>
        <a:spcPts val="1000"/>
      </a:spcAft>
      <a:buClr>
        <a:srgbClr val="FDAA03"/>
      </a:buClr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lnSpc>
        <a:spcPts val="2500"/>
      </a:lnSpc>
      <a:spcBef>
        <a:spcPct val="0"/>
      </a:spcBef>
      <a:spcAft>
        <a:spcPts val="1000"/>
      </a:spcAft>
      <a:buClr>
        <a:srgbClr val="FDAA03"/>
      </a:buClr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9" autoAdjust="0"/>
    <p:restoredTop sz="79718" autoAdjust="0"/>
  </p:normalViewPr>
  <p:slideViewPr>
    <p:cSldViewPr>
      <p:cViewPr>
        <p:scale>
          <a:sx n="80" d="100"/>
          <a:sy n="80" d="100"/>
        </p:scale>
        <p:origin x="-1336" y="-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notesMaster" Target="notesMasters/notesMaster1.xml"/><Relationship Id="rId47" Type="http://schemas.openxmlformats.org/officeDocument/2006/relationships/printerSettings" Target="printerSettings/printerSettings1.bin"/><Relationship Id="rId48" Type="http://schemas.openxmlformats.org/officeDocument/2006/relationships/presProps" Target="presProps.xml"/><Relationship Id="rId49" Type="http://schemas.openxmlformats.org/officeDocument/2006/relationships/viewProps" Target="viewProps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50" Type="http://schemas.openxmlformats.org/officeDocument/2006/relationships/theme" Target="theme/theme1.xml"/><Relationship Id="rId51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Aft>
                <a:spcPct val="0"/>
              </a:spcAft>
              <a:buClrTx/>
              <a:defRPr sz="1200" b="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Aft>
                <a:spcPct val="0"/>
              </a:spcAft>
              <a:buClrTx/>
              <a:defRPr sz="1200" b="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Aft>
                <a:spcPct val="0"/>
              </a:spcAft>
              <a:buClrTx/>
              <a:defRPr sz="1200" b="0"/>
            </a:lvl1pPr>
          </a:lstStyle>
          <a:p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Aft>
                <a:spcPct val="0"/>
              </a:spcAft>
              <a:buClrTx/>
              <a:defRPr sz="1200" b="0"/>
            </a:lvl1pPr>
          </a:lstStyle>
          <a:p>
            <a:fld id="{3BB4B371-47EF-4F94-805C-A1A2AA5EDD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6745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3886408" y="1"/>
            <a:ext cx="2971593" cy="455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867" tIns="44934" rIns="89867" bIns="44934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886408" y="8685863"/>
            <a:ext cx="2971593" cy="45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48" tIns="0" rIns="19048" bIns="0" anchor="b">
            <a:prstTxWarp prst="textNoShape">
              <a:avLst/>
            </a:prstTxWarp>
          </a:bodyPr>
          <a:lstStyle/>
          <a:p>
            <a:pPr algn="r" defTabSz="914274">
              <a:lnSpc>
                <a:spcPct val="100000"/>
              </a:lnSpc>
              <a:spcAft>
                <a:spcPct val="0"/>
              </a:spcAft>
              <a:buClrTx/>
            </a:pPr>
            <a:r>
              <a:rPr lang="en-US" sz="1000" b="0" i="1" dirty="0">
                <a:latin typeface="Times New Roman" charset="0"/>
              </a:rPr>
              <a:t>4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8685863"/>
            <a:ext cx="2971593" cy="45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867" tIns="44934" rIns="89867" bIns="44934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1"/>
            <a:ext cx="2971593" cy="455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867" tIns="44934" rIns="89867" bIns="44934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0" name="Rectangle 6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09663" y="1071563"/>
            <a:ext cx="4664075" cy="3498850"/>
          </a:xfrm>
          <a:ln w="12700" cap="flat">
            <a:solidFill>
              <a:schemeClr val="tx1"/>
            </a:solidFill>
          </a:ln>
        </p:spPr>
      </p:sp>
      <p:sp>
        <p:nvSpPr>
          <p:cNvPr id="2151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54996" y="4837815"/>
            <a:ext cx="5520005" cy="3175695"/>
          </a:xfrm>
          <a:noFill/>
          <a:ln/>
        </p:spPr>
        <p:txBody>
          <a:bodyPr lIns="85717" tIns="42858" rIns="85717" bIns="42858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41A085-0153-3A4A-BF9C-3AAD63661011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>
                <a:latin typeface="Times New Roman" charset="0"/>
              </a:rPr>
              <a:t>CM-2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dirty="0">
                <a:latin typeface="Times New Roman" charset="0"/>
              </a:rPr>
              <a:t>CM family</a:t>
            </a:r>
          </a:p>
          <a:p>
            <a:pPr marL="730171" lvl="1" indent="-280835"/>
            <a:r>
              <a:rPr lang="en-US" dirty="0">
                <a:latin typeface="Times New Roman" charset="0"/>
              </a:rPr>
              <a:t>Inconsistency presents unknown risk and is an indication of improper oversight</a:t>
            </a:r>
          </a:p>
          <a:p>
            <a:r>
              <a:rPr lang="en-US" dirty="0">
                <a:latin typeface="Times New Roman" charset="0"/>
              </a:rPr>
              <a:t>Lack of consistency in system implementations even in the same environment.</a:t>
            </a:r>
          </a:p>
          <a:p>
            <a:endParaRPr lang="en-US" dirty="0">
              <a:latin typeface="Times New Roman" charset="0"/>
            </a:endParaRPr>
          </a:p>
          <a:p>
            <a:r>
              <a:rPr lang="en-US" dirty="0">
                <a:latin typeface="Times New Roman" charset="0"/>
              </a:rPr>
              <a:t>Protocols create exposure of network, system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>
                <a:latin typeface="Times New Roman" charset="0"/>
              </a:rPr>
              <a:t>RA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marL="730171" lvl="1" indent="-280835"/>
            <a:r>
              <a:rPr lang="en-US" dirty="0">
                <a:latin typeface="Times New Roman" charset="0"/>
              </a:rPr>
              <a:t>Since networks and operating systems are being locked down better, more attacks are </a:t>
            </a:r>
            <a:r>
              <a:rPr lang="en-US" dirty="0" err="1">
                <a:latin typeface="Times New Roman" charset="0"/>
              </a:rPr>
              <a:t>ocurring</a:t>
            </a:r>
            <a:r>
              <a:rPr lang="en-US" dirty="0">
                <a:latin typeface="Times New Roman" charset="0"/>
              </a:rPr>
              <a:t> via the applications.  Seemingly legitimate requests to an application may in fact be an attack that would compromise system data:  Cross Site Scripting (XSS), SQL injections, escalating privileges. </a:t>
            </a:r>
          </a:p>
          <a:p>
            <a:pPr marL="730171" lvl="1" indent="-280835"/>
            <a:endParaRPr lang="en-US" dirty="0">
              <a:latin typeface="Times New Roman" charset="0"/>
            </a:endParaRPr>
          </a:p>
          <a:p>
            <a:pPr marL="730171" lvl="1" indent="-280835"/>
            <a:r>
              <a:rPr lang="en-US" dirty="0">
                <a:latin typeface="Times New Roman" charset="0"/>
              </a:rPr>
              <a:t>Input validation to restrict data that can be entered – buffer overflow is classic attack.</a:t>
            </a:r>
          </a:p>
          <a:p>
            <a:pPr marL="730171" lvl="1" indent="-280835"/>
            <a:endParaRPr lang="en-US" dirty="0">
              <a:latin typeface="Times New Roman" charset="0"/>
            </a:endParaRPr>
          </a:p>
          <a:p>
            <a:pPr marL="730171" lvl="1" indent="-280835"/>
            <a:r>
              <a:rPr lang="en-US" dirty="0">
                <a:latin typeface="Times New Roman" charset="0"/>
              </a:rPr>
              <a:t>Applications are repeatedly launched without following CMS security standards</a:t>
            </a:r>
          </a:p>
          <a:p>
            <a:pPr lvl="2"/>
            <a:r>
              <a:rPr lang="en-US" dirty="0">
                <a:latin typeface="Times New Roman" charset="0"/>
              </a:rPr>
              <a:t>Certification and Accreditation process not followed </a:t>
            </a:r>
          </a:p>
          <a:p>
            <a:pPr lvl="2"/>
            <a:r>
              <a:rPr lang="en-US" dirty="0">
                <a:latin typeface="Times New Roman" charset="0"/>
              </a:rPr>
              <a:t>Controls not implemented according to policy </a:t>
            </a:r>
          </a:p>
          <a:p>
            <a:pPr lvl="2"/>
            <a:r>
              <a:rPr lang="en-US" dirty="0">
                <a:latin typeface="Times New Roman" charset="0"/>
              </a:rPr>
              <a:t>Architectures are vastly different from the stated requirements </a:t>
            </a:r>
          </a:p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>
                <a:latin typeface="Times New Roman" charset="0"/>
              </a:rPr>
              <a:t>CA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>
                <a:latin typeface="Times New Roman" charset="0"/>
              </a:rPr>
              <a:t>Covers many families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dirty="0">
                <a:latin typeface="Times New Roman" charset="0"/>
              </a:rPr>
              <a:t>AC</a:t>
            </a:r>
          </a:p>
          <a:p>
            <a:endParaRPr lang="en-US" dirty="0">
              <a:latin typeface="Times New Roman" charset="0"/>
            </a:endParaRPr>
          </a:p>
          <a:p>
            <a:pPr marL="730171" lvl="1" indent="-280835">
              <a:buFontTx/>
              <a:buChar char="•"/>
            </a:pPr>
            <a:r>
              <a:rPr lang="en-US" dirty="0">
                <a:latin typeface="Times New Roman" charset="0"/>
              </a:rPr>
              <a:t>Default passwords are not changed</a:t>
            </a:r>
          </a:p>
          <a:p>
            <a:pPr marL="730171" lvl="1" indent="-280835">
              <a:buFontTx/>
              <a:buChar char="•"/>
            </a:pPr>
            <a:r>
              <a:rPr lang="en-US" dirty="0">
                <a:latin typeface="Times New Roman" charset="0"/>
              </a:rPr>
              <a:t>Some accounts have no passwords</a:t>
            </a:r>
          </a:p>
          <a:p>
            <a:pPr marL="730171" lvl="1" indent="-280835">
              <a:buFontTx/>
              <a:buChar char="•"/>
            </a:pPr>
            <a:r>
              <a:rPr lang="en-US" dirty="0">
                <a:latin typeface="Times New Roman" charset="0"/>
              </a:rPr>
              <a:t>Account restriction settings are not enabled </a:t>
            </a:r>
          </a:p>
          <a:p>
            <a:pPr marL="730171" lvl="1" indent="-280835">
              <a:buFontTx/>
              <a:buChar char="•"/>
            </a:pPr>
            <a:r>
              <a:rPr lang="en-US" dirty="0">
                <a:latin typeface="Times New Roman" charset="0"/>
              </a:rPr>
              <a:t>Inactive accounts are not disabled </a:t>
            </a:r>
          </a:p>
          <a:p>
            <a:pPr marL="730171" lvl="1" indent="-280835">
              <a:buFontTx/>
              <a:buChar char="•"/>
            </a:pPr>
            <a:r>
              <a:rPr lang="en-US" dirty="0">
                <a:latin typeface="Times New Roman" charset="0"/>
              </a:rPr>
              <a:t>Users are logging directly into root account from the network</a:t>
            </a:r>
          </a:p>
          <a:p>
            <a:pPr marL="730171" lvl="1" indent="-280835">
              <a:buFontTx/>
              <a:buChar char="•"/>
            </a:pPr>
            <a:r>
              <a:rPr lang="en-US" dirty="0">
                <a:latin typeface="Times New Roman" charset="0"/>
              </a:rPr>
              <a:t>General account management is not performed properly</a:t>
            </a:r>
          </a:p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marL="449336" lvl="1" defTabSz="898672"/>
            <a:r>
              <a:rPr lang="en-US" sz="800" dirty="0">
                <a:latin typeface="Times New Roman" charset="0"/>
              </a:rPr>
              <a:t>Allow entire subnets or large ranges of unneeded ports is a security risk</a:t>
            </a:r>
          </a:p>
          <a:p>
            <a:pPr marL="449336" lvl="1" defTabSz="898672"/>
            <a:r>
              <a:rPr lang="en-US" sz="800" dirty="0">
                <a:latin typeface="Times New Roman" charset="0"/>
              </a:rPr>
              <a:t>Depending on the source and destination IP address this could be a high finding</a:t>
            </a:r>
          </a:p>
          <a:p>
            <a:pPr marL="449336" lvl="1" defTabSz="898672"/>
            <a:r>
              <a:rPr lang="en-US" sz="800" dirty="0">
                <a:latin typeface="Times New Roman" charset="0"/>
              </a:rPr>
              <a:t>Best practice is to have a permit by exception rule base  with specific IP to IP and port to port rules</a:t>
            </a:r>
          </a:p>
          <a:p>
            <a:pPr defTabSz="898672"/>
            <a:endParaRPr lang="en-US" sz="800" dirty="0">
              <a:latin typeface="Times New Roman" charset="0"/>
            </a:endParaRPr>
          </a:p>
          <a:p>
            <a:pPr marL="449336" lvl="1" defTabSz="898672"/>
            <a:r>
              <a:rPr lang="en-US" sz="800" dirty="0">
                <a:latin typeface="Times New Roman" charset="0"/>
              </a:rPr>
              <a:t>Logging should be done for outbound and inbound network communications</a:t>
            </a:r>
          </a:p>
          <a:p>
            <a:pPr marL="449336" lvl="1" defTabSz="898672"/>
            <a:r>
              <a:rPr lang="en-US" sz="800" dirty="0">
                <a:latin typeface="Times New Roman" charset="0"/>
              </a:rPr>
              <a:t>This is a Low finding depending on the quality of the ACL’s in place on the device</a:t>
            </a:r>
          </a:p>
          <a:p>
            <a:pPr marL="449336" lvl="1" defTabSz="898672"/>
            <a:r>
              <a:rPr lang="en-US" sz="800" dirty="0">
                <a:latin typeface="Times New Roman" charset="0"/>
              </a:rPr>
              <a:t>Reviewing firewall log data on a daily basis can aid in detecting malicious external attacks, or potential compromises of internal machines</a:t>
            </a:r>
          </a:p>
          <a:p>
            <a:pPr marL="449336" lvl="1" defTabSz="898672"/>
            <a:r>
              <a:rPr lang="en-US" sz="800" dirty="0">
                <a:latin typeface="Times New Roman" charset="0"/>
              </a:rPr>
              <a:t>The device itself must be securely configured and managed</a:t>
            </a:r>
          </a:p>
          <a:p>
            <a:pPr marL="449336" lvl="1" defTabSz="898672"/>
            <a:r>
              <a:rPr lang="en-US" sz="800" dirty="0">
                <a:latin typeface="Times New Roman" charset="0"/>
              </a:rPr>
              <a:t> This could be a high finding depending on the severity of the vulnerabilities or configuration errors on the firewall</a:t>
            </a:r>
          </a:p>
          <a:p>
            <a:pPr marL="449336" lvl="1" defTabSz="898672"/>
            <a:r>
              <a:rPr lang="en-US" sz="800" dirty="0">
                <a:latin typeface="Times New Roman" charset="0"/>
              </a:rPr>
              <a:t>This system should be one of the most secure on the network. It should be well maintained, securely managed, from a secure platform.  Unneeded and insecure services should be disabled</a:t>
            </a:r>
          </a:p>
          <a:p>
            <a:pPr marL="898672" lvl="2" defTabSz="898672"/>
            <a:r>
              <a:rPr lang="en-US" sz="800" dirty="0">
                <a:latin typeface="Times New Roman" charset="0"/>
              </a:rPr>
              <a:t>All passwords on the device must be stored encrypted</a:t>
            </a:r>
          </a:p>
          <a:p>
            <a:pPr marL="898672" lvl="2" defTabSz="898672"/>
            <a:r>
              <a:rPr lang="en-US" sz="800" dirty="0">
                <a:latin typeface="Times New Roman" charset="0"/>
              </a:rPr>
              <a:t>All routing updates must be encrypted</a:t>
            </a:r>
          </a:p>
          <a:p>
            <a:pPr marL="898672" lvl="2" defTabSz="898672"/>
            <a:r>
              <a:rPr lang="en-US" sz="800" dirty="0">
                <a:latin typeface="Times New Roman" charset="0"/>
              </a:rPr>
              <a:t>All management traffic must be encrypted</a:t>
            </a:r>
          </a:p>
          <a:p>
            <a:pPr marL="449336" lvl="1" defTabSz="898672"/>
            <a:r>
              <a:rPr lang="en-US" sz="800" dirty="0">
                <a:latin typeface="Times New Roman" charset="0"/>
              </a:rPr>
              <a:t>Limit access to the device, especially enable mode</a:t>
            </a:r>
          </a:p>
          <a:p>
            <a:pPr marL="449336" lvl="1" defTabSz="898672"/>
            <a:r>
              <a:rPr lang="en-US" sz="800" dirty="0">
                <a:latin typeface="Times New Roman" charset="0"/>
              </a:rPr>
              <a:t>For administrators, authenticate administrators with TACACS+ and consider using two-factor logins and single-use passwords with </a:t>
            </a:r>
            <a:r>
              <a:rPr lang="en-US" sz="800" dirty="0" err="1">
                <a:latin typeface="Times New Roman" charset="0"/>
              </a:rPr>
              <a:t>SecureID</a:t>
            </a:r>
            <a:endParaRPr lang="en-US" sz="800" dirty="0">
              <a:latin typeface="Times New Roman" charset="0"/>
            </a:endParaRPr>
          </a:p>
          <a:p>
            <a:pPr defTabSz="898672"/>
            <a:endParaRPr lang="en-US" sz="800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3886408" y="1"/>
            <a:ext cx="2971593" cy="455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867" tIns="44934" rIns="89867" bIns="44934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886408" y="8685863"/>
            <a:ext cx="2971593" cy="45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48" tIns="0" rIns="19048" bIns="0" anchor="b">
            <a:prstTxWarp prst="textNoShape">
              <a:avLst/>
            </a:prstTxWarp>
          </a:bodyPr>
          <a:lstStyle/>
          <a:p>
            <a:pPr algn="r" defTabSz="914274">
              <a:lnSpc>
                <a:spcPct val="100000"/>
              </a:lnSpc>
              <a:spcAft>
                <a:spcPct val="0"/>
              </a:spcAft>
              <a:buClrTx/>
            </a:pPr>
            <a:r>
              <a:rPr lang="en-US" sz="1000" b="0" i="1" dirty="0">
                <a:latin typeface="Times New Roman" charset="0"/>
              </a:rPr>
              <a:t>4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8685863"/>
            <a:ext cx="2971593" cy="45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867" tIns="44934" rIns="89867" bIns="44934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1"/>
            <a:ext cx="2971593" cy="455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867" tIns="44934" rIns="89867" bIns="44934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8" name="Rectangle 6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09663" y="1071563"/>
            <a:ext cx="4664075" cy="3498850"/>
          </a:xfrm>
          <a:ln w="12700" cap="flat">
            <a:solidFill>
              <a:schemeClr val="tx1"/>
            </a:solidFill>
          </a:ln>
        </p:spPr>
      </p:sp>
      <p:sp>
        <p:nvSpPr>
          <p:cNvPr id="2355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54996" y="4837815"/>
            <a:ext cx="5520005" cy="3175695"/>
          </a:xfrm>
          <a:noFill/>
          <a:ln/>
        </p:spPr>
        <p:txBody>
          <a:bodyPr lIns="85717" tIns="42858" rIns="85717" bIns="42858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54996" y="4837815"/>
            <a:ext cx="5520005" cy="3175695"/>
          </a:xfrm>
          <a:noFill/>
          <a:ln/>
        </p:spPr>
        <p:txBody>
          <a:bodyPr lIns="85717" tIns="42858" rIns="85717" bIns="42858"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27651" name="Rectangle 3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14425" y="1074738"/>
            <a:ext cx="4656138" cy="3492500"/>
          </a:xfrm>
          <a:ln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3886408" y="1"/>
            <a:ext cx="2971593" cy="455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867" tIns="44934" rIns="89867" bIns="44934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3886408" y="8685863"/>
            <a:ext cx="2971593" cy="45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48" tIns="0" rIns="19048" bIns="0" anchor="b">
            <a:prstTxWarp prst="textNoShape">
              <a:avLst/>
            </a:prstTxWarp>
          </a:bodyPr>
          <a:lstStyle/>
          <a:p>
            <a:pPr algn="r" defTabSz="914274">
              <a:lnSpc>
                <a:spcPct val="100000"/>
              </a:lnSpc>
              <a:spcAft>
                <a:spcPct val="0"/>
              </a:spcAft>
              <a:buClrTx/>
            </a:pPr>
            <a:r>
              <a:rPr lang="en-US" sz="1000" b="0" i="1" dirty="0">
                <a:latin typeface="Times New Roman" charset="0"/>
              </a:rPr>
              <a:t>5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8685863"/>
            <a:ext cx="2971593" cy="45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867" tIns="44934" rIns="89867" bIns="44934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1"/>
            <a:ext cx="2971593" cy="455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867" tIns="44934" rIns="89867" bIns="44934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2" name="Rectangle 6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09663" y="1071563"/>
            <a:ext cx="4664075" cy="3498850"/>
          </a:xfrm>
          <a:ln w="12700" cap="flat">
            <a:solidFill>
              <a:schemeClr val="tx1"/>
            </a:solidFill>
          </a:ln>
        </p:spPr>
      </p:sp>
      <p:sp>
        <p:nvSpPr>
          <p:cNvPr id="2970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54996" y="4837815"/>
            <a:ext cx="5520005" cy="3175695"/>
          </a:xfrm>
          <a:noFill/>
          <a:ln/>
        </p:spPr>
        <p:txBody>
          <a:bodyPr lIns="85717" tIns="42858" rIns="85717" bIns="42858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886408" y="1"/>
            <a:ext cx="2971593" cy="455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867" tIns="44934" rIns="89867" bIns="44934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3886408" y="8685863"/>
            <a:ext cx="2971593" cy="45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48" tIns="0" rIns="19048" bIns="0" anchor="b">
            <a:prstTxWarp prst="textNoShape">
              <a:avLst/>
            </a:prstTxWarp>
          </a:bodyPr>
          <a:lstStyle/>
          <a:p>
            <a:pPr algn="r" defTabSz="914274">
              <a:lnSpc>
                <a:spcPct val="100000"/>
              </a:lnSpc>
              <a:spcAft>
                <a:spcPct val="0"/>
              </a:spcAft>
              <a:buClrTx/>
            </a:pPr>
            <a:r>
              <a:rPr lang="en-US" sz="1000" b="0" i="1" dirty="0">
                <a:latin typeface="Times New Roman" charset="0"/>
              </a:rPr>
              <a:t>6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8685863"/>
            <a:ext cx="2971593" cy="45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867" tIns="44934" rIns="89867" bIns="44934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0" y="1"/>
            <a:ext cx="2971593" cy="455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867" tIns="44934" rIns="89867" bIns="44934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0" name="Rectangle 6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09663" y="1071563"/>
            <a:ext cx="4664075" cy="3498850"/>
          </a:xfrm>
          <a:ln w="12700" cap="flat">
            <a:solidFill>
              <a:schemeClr val="tx1"/>
            </a:solidFill>
          </a:ln>
        </p:spPr>
      </p:sp>
      <p:sp>
        <p:nvSpPr>
          <p:cNvPr id="3175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54996" y="4837815"/>
            <a:ext cx="5520005" cy="3175695"/>
          </a:xfrm>
          <a:noFill/>
          <a:ln/>
        </p:spPr>
        <p:txBody>
          <a:bodyPr lIns="85717" tIns="42858" rIns="85717" bIns="42858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886408" y="1"/>
            <a:ext cx="2971593" cy="455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867" tIns="44934" rIns="89867" bIns="44934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886408" y="8685863"/>
            <a:ext cx="2971593" cy="45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48" tIns="0" rIns="19048" bIns="0" anchor="b">
            <a:prstTxWarp prst="textNoShape">
              <a:avLst/>
            </a:prstTxWarp>
          </a:bodyPr>
          <a:lstStyle/>
          <a:p>
            <a:pPr algn="r" defTabSz="914274">
              <a:lnSpc>
                <a:spcPct val="100000"/>
              </a:lnSpc>
              <a:spcAft>
                <a:spcPct val="0"/>
              </a:spcAft>
              <a:buClrTx/>
            </a:pPr>
            <a:r>
              <a:rPr lang="en-US" sz="1000" b="0" i="1" dirty="0">
                <a:latin typeface="Times New Roman" charset="0"/>
              </a:rPr>
              <a:t>7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8685863"/>
            <a:ext cx="2971593" cy="45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867" tIns="44934" rIns="89867" bIns="44934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1"/>
            <a:ext cx="2971593" cy="455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867" tIns="44934" rIns="89867" bIns="44934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8" name="Rectangle 6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09663" y="1071563"/>
            <a:ext cx="4664075" cy="3498850"/>
          </a:xfrm>
          <a:ln w="12700" cap="flat">
            <a:solidFill>
              <a:schemeClr val="tx1"/>
            </a:solidFill>
          </a:ln>
        </p:spPr>
      </p:sp>
      <p:sp>
        <p:nvSpPr>
          <p:cNvPr id="3379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54996" y="4837815"/>
            <a:ext cx="5520005" cy="3175695"/>
          </a:xfrm>
          <a:noFill/>
          <a:ln/>
        </p:spPr>
        <p:txBody>
          <a:bodyPr lIns="85717" tIns="42858" rIns="85717" bIns="42858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54996" y="4837815"/>
            <a:ext cx="5520005" cy="3175695"/>
          </a:xfrm>
          <a:noFill/>
          <a:ln/>
        </p:spPr>
        <p:txBody>
          <a:bodyPr lIns="85717" tIns="42858" rIns="85717" bIns="42858"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44035" name="Rectangle 3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14425" y="1074738"/>
            <a:ext cx="4656138" cy="3492500"/>
          </a:xfrm>
          <a:ln/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54996" y="4837815"/>
            <a:ext cx="5520005" cy="3175695"/>
          </a:xfrm>
          <a:noFill/>
          <a:ln/>
        </p:spPr>
        <p:txBody>
          <a:bodyPr lIns="85717" tIns="42858" rIns="85717" bIns="42858"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46083" name="Rectangle 3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14425" y="1074738"/>
            <a:ext cx="4656138" cy="3492500"/>
          </a:xfrm>
          <a:ln/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3886408" y="1"/>
            <a:ext cx="2971593" cy="455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867" tIns="44934" rIns="89867" bIns="44934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3886408" y="8685863"/>
            <a:ext cx="2971593" cy="45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48" tIns="0" rIns="19048" bIns="0" anchor="b">
            <a:prstTxWarp prst="textNoShape">
              <a:avLst/>
            </a:prstTxWarp>
          </a:bodyPr>
          <a:lstStyle/>
          <a:p>
            <a:pPr algn="r" defTabSz="914274">
              <a:lnSpc>
                <a:spcPct val="100000"/>
              </a:lnSpc>
              <a:spcAft>
                <a:spcPct val="0"/>
              </a:spcAft>
              <a:buClrTx/>
            </a:pPr>
            <a:r>
              <a:rPr lang="en-US" sz="1000" b="0" i="1" dirty="0">
                <a:latin typeface="Times New Roman" charset="0"/>
              </a:rPr>
              <a:t>14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0" y="8685863"/>
            <a:ext cx="2971593" cy="45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867" tIns="44934" rIns="89867" bIns="44934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0" y="1"/>
            <a:ext cx="2971593" cy="455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867" tIns="44934" rIns="89867" bIns="44934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3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1071563"/>
            <a:ext cx="4664075" cy="3498850"/>
          </a:xfrm>
          <a:ln w="12700" cap="flat">
            <a:solidFill>
              <a:schemeClr val="tx1"/>
            </a:solidFill>
          </a:ln>
        </p:spPr>
      </p:sp>
      <p:sp>
        <p:nvSpPr>
          <p:cNvPr id="4813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54996" y="4837815"/>
            <a:ext cx="5520005" cy="3175695"/>
          </a:xfrm>
          <a:noFill/>
          <a:ln/>
        </p:spPr>
        <p:txBody>
          <a:bodyPr lIns="85717" tIns="42858" rIns="85717" bIns="42858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2255838" y="4189413"/>
            <a:ext cx="4602162" cy="763587"/>
          </a:xfrm>
        </p:spPr>
        <p:txBody>
          <a:bodyPr anchor="t" anchorCtr="0"/>
          <a:lstStyle>
            <a:lvl1pPr marL="0" indent="0">
              <a:buFont typeface="Monotype Sorts" pitchFamily="2" charset="2"/>
              <a:buNone/>
              <a:defRPr b="0">
                <a:latin typeface="+mn-lt"/>
              </a:defRPr>
            </a:lvl1pPr>
          </a:lstStyle>
          <a:p>
            <a:r>
              <a:rPr lang="en-US" altLang="en-US" dirty="0" smtClean="0"/>
              <a:t>Click to enter subtitle here</a:t>
            </a:r>
            <a:endParaRPr lang="en-US" altLang="en-US" dirty="0"/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2209800" y="2286000"/>
            <a:ext cx="6477000" cy="1143000"/>
          </a:xfrm>
          <a:prstGeom prst="rect">
            <a:avLst/>
          </a:prstGeom>
        </p:spPr>
        <p:txBody>
          <a:bodyPr anchor="ctr"/>
          <a:lstStyle>
            <a:lvl1pPr>
              <a:lnSpc>
                <a:spcPts val="3800"/>
              </a:lnSpc>
              <a:defRPr sz="4000" baseline="0">
                <a:solidFill>
                  <a:srgbClr val="000099"/>
                </a:solidFill>
              </a:defRPr>
            </a:lvl1pPr>
          </a:lstStyle>
          <a:p>
            <a:r>
              <a:rPr lang="en-US" dirty="0" smtClean="0"/>
              <a:t>Title here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l" rotWithShape="0">
              <a:srgbClr val="000000">
                <a:alpha val="43000"/>
              </a:srgb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2" name="Picture 3" descr="G020_VA_Practice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07300" y="0"/>
            <a:ext cx="15367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432550" y="381000"/>
            <a:ext cx="1924050" cy="5799138"/>
          </a:xfrm>
          <a:prstGeom prst="rect">
            <a:avLst/>
          </a:prstGeo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60400" y="381000"/>
            <a:ext cx="5619750" cy="5799138"/>
          </a:xfrm>
        </p:spPr>
        <p:txBody>
          <a:bodyPr vert="eaVert"/>
          <a:lstStyle/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95400"/>
            <a:ext cx="7696200" cy="4884738"/>
          </a:xfrm>
        </p:spPr>
        <p:txBody>
          <a:bodyPr/>
          <a:lstStyle/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enter text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505325"/>
            <a:ext cx="7772400" cy="1362075"/>
          </a:xfrm>
          <a:prstGeom prst="rect">
            <a:avLst/>
          </a:prstGeom>
        </p:spPr>
        <p:txBody>
          <a:bodyPr anchor="t" anchorCtr="0"/>
          <a:lstStyle>
            <a:lvl1pPr algn="l">
              <a:lnSpc>
                <a:spcPts val="3400"/>
              </a:lnSpc>
              <a:defRPr sz="4000" b="1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i="1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enter text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60400" y="1524000"/>
            <a:ext cx="3771900" cy="465613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84700" y="1524000"/>
            <a:ext cx="3771900" cy="465613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90" y="1535113"/>
            <a:ext cx="381149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388925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2" hasCustomPrompt="1"/>
          </p:nvPr>
        </p:nvSpPr>
        <p:spPr>
          <a:xfrm>
            <a:off x="685800" y="2201862"/>
            <a:ext cx="3810000" cy="404653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 hasCustomPrompt="1"/>
          </p:nvPr>
        </p:nvSpPr>
        <p:spPr>
          <a:xfrm>
            <a:off x="4648200" y="2201862"/>
            <a:ext cx="3886200" cy="404653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685800"/>
            <a:ext cx="3008313" cy="7493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enter text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t" anchorCtr="0"/>
          <a:lstStyle>
            <a:lvl1pPr algn="l">
              <a:defRPr sz="2000" b="1"/>
            </a:lvl1pPr>
          </a:lstStyle>
          <a:p>
            <a:r>
              <a:rPr lang="en-US" dirty="0" smtClean="0"/>
              <a:t>Click To enter text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enter text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670800" cy="488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685800" y="6400800"/>
            <a:ext cx="7696200" cy="0"/>
          </a:xfrm>
          <a:prstGeom prst="line">
            <a:avLst/>
          </a:prstGeom>
          <a:noFill/>
          <a:ln w="635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itle Placeholder 14"/>
          <p:cNvSpPr>
            <a:spLocks noGrp="1"/>
          </p:cNvSpPr>
          <p:nvPr>
            <p:ph type="title"/>
          </p:nvPr>
        </p:nvSpPr>
        <p:spPr>
          <a:xfrm>
            <a:off x="685800" y="274638"/>
            <a:ext cx="7696200" cy="94456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 dirty="0" smtClean="0"/>
              <a:t>Click to enter text here</a:t>
            </a:r>
            <a:endParaRPr lang="en-US" dirty="0"/>
          </a:p>
        </p:txBody>
      </p:sp>
      <p:sp>
        <p:nvSpPr>
          <p:cNvPr id="10" name="Slide Number Placeholder 3"/>
          <p:cNvSpPr txBox="1">
            <a:spLocks/>
          </p:cNvSpPr>
          <p:nvPr userDrawn="1"/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3279DDD-F701-E748-93E5-6F2BB3C587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 userDrawn="1"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l" rotWithShape="0">
              <a:srgbClr val="000000">
                <a:alpha val="43000"/>
              </a:srgb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4" name="Picture 3" descr="G020_VA_Practice.jp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370276" y="0"/>
            <a:ext cx="77372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 ftr="0" dt="0"/>
  <p:txStyles>
    <p:titleStyle>
      <a:lvl1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800" b="1" baseline="0">
          <a:solidFill>
            <a:srgbClr val="000099"/>
          </a:solidFill>
          <a:latin typeface="+mn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</a:defRPr>
      </a:lvl9pPr>
    </p:titleStyle>
    <p:bodyStyle>
      <a:lvl1pPr marL="227013" indent="-227013" algn="l" rtl="0" eaLnBrk="1" fontAlgn="base" hangingPunct="1">
        <a:lnSpc>
          <a:spcPts val="2200"/>
        </a:lnSpc>
        <a:spcBef>
          <a:spcPct val="0"/>
        </a:spcBef>
        <a:spcAft>
          <a:spcPts val="800"/>
        </a:spcAft>
        <a:buClr>
          <a:srgbClr val="FDAA03"/>
        </a:buClr>
        <a:buSzPct val="100000"/>
        <a:buFont typeface="Arial" pitchFamily="34" charset="0"/>
        <a:buChar char="■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568325" indent="-227013" algn="l" rtl="0" eaLnBrk="1" fontAlgn="base" hangingPunct="1">
        <a:lnSpc>
          <a:spcPts val="2000"/>
        </a:lnSpc>
        <a:spcBef>
          <a:spcPct val="0"/>
        </a:spcBef>
        <a:spcAft>
          <a:spcPts val="800"/>
        </a:spcAft>
        <a:buClr>
          <a:srgbClr val="FDAA03"/>
        </a:buClr>
        <a:buFont typeface="Arial" pitchFamily="34" charset="0"/>
        <a:buChar char="–"/>
        <a:defRPr b="1">
          <a:solidFill>
            <a:schemeClr val="tx1"/>
          </a:solidFill>
          <a:latin typeface="+mn-lt"/>
        </a:defRPr>
      </a:lvl2pPr>
      <a:lvl3pPr marL="909638" indent="-168275" algn="l" rtl="0" eaLnBrk="1" fontAlgn="base" hangingPunct="1">
        <a:lnSpc>
          <a:spcPts val="1800"/>
        </a:lnSpc>
        <a:spcBef>
          <a:spcPct val="0"/>
        </a:spcBef>
        <a:spcAft>
          <a:spcPts val="800"/>
        </a:spcAft>
        <a:buClr>
          <a:srgbClr val="FDAA03"/>
        </a:buClr>
        <a:buSzPct val="80000"/>
        <a:buFont typeface="Arial" pitchFamily="34" charset="0"/>
        <a:buChar char="■"/>
        <a:defRPr sz="1600" b="1">
          <a:solidFill>
            <a:schemeClr val="tx1"/>
          </a:solidFill>
          <a:latin typeface="+mn-lt"/>
        </a:defRPr>
      </a:lvl3pPr>
      <a:lvl4pPr marL="1143000" indent="-114300" algn="l" rtl="0" eaLnBrk="1" fontAlgn="base" hangingPunct="1">
        <a:lnSpc>
          <a:spcPts val="1600"/>
        </a:lnSpc>
        <a:spcBef>
          <a:spcPct val="0"/>
        </a:spcBef>
        <a:spcAft>
          <a:spcPts val="800"/>
        </a:spcAft>
        <a:buClr>
          <a:srgbClr val="FDAA03"/>
        </a:buClr>
        <a:buSzPct val="80000"/>
        <a:buFont typeface="Arial" pitchFamily="34" charset="0"/>
        <a:buChar char="●"/>
        <a:defRPr sz="1400" b="1">
          <a:solidFill>
            <a:schemeClr val="tx1"/>
          </a:solidFill>
          <a:latin typeface="+mn-lt"/>
        </a:defRPr>
      </a:lvl4pPr>
      <a:lvl5pPr marL="1371600" indent="-106363" algn="l" rtl="0" eaLnBrk="1" fontAlgn="base" hangingPunct="1">
        <a:lnSpc>
          <a:spcPts val="1400"/>
        </a:lnSpc>
        <a:spcBef>
          <a:spcPct val="0"/>
        </a:spcBef>
        <a:spcAft>
          <a:spcPts val="800"/>
        </a:spcAft>
        <a:buClr>
          <a:srgbClr val="FDAA03"/>
        </a:buClr>
        <a:buSzPct val="100000"/>
        <a:buFont typeface="Arial" pitchFamily="34" charset="0"/>
        <a:buChar char="-"/>
        <a:defRPr sz="1200" b="1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lnSpc>
          <a:spcPts val="2000"/>
        </a:lnSpc>
        <a:spcBef>
          <a:spcPct val="0"/>
        </a:spcBef>
        <a:spcAft>
          <a:spcPts val="600"/>
        </a:spcAft>
        <a:buClr>
          <a:srgbClr val="FDAA03"/>
        </a:buClr>
        <a:buSzPct val="50000"/>
        <a:buFont typeface="Monotype Sorts" pitchFamily="2" charset="2"/>
        <a:buChar char="n"/>
        <a:defRPr sz="4000" b="1">
          <a:solidFill>
            <a:schemeClr val="tx1"/>
          </a:solidFill>
          <a:latin typeface="ITC Officina Serif Book" charset="0"/>
        </a:defRPr>
      </a:lvl6pPr>
      <a:lvl7pPr marL="2686050" indent="-228600" algn="l" rtl="0" eaLnBrk="1" fontAlgn="base" hangingPunct="1">
        <a:lnSpc>
          <a:spcPts val="2000"/>
        </a:lnSpc>
        <a:spcBef>
          <a:spcPct val="0"/>
        </a:spcBef>
        <a:spcAft>
          <a:spcPts val="600"/>
        </a:spcAft>
        <a:buClr>
          <a:srgbClr val="FDAA03"/>
        </a:buClr>
        <a:buSzPct val="50000"/>
        <a:buFont typeface="Monotype Sorts" pitchFamily="2" charset="2"/>
        <a:buChar char="n"/>
        <a:defRPr sz="4000" b="1">
          <a:solidFill>
            <a:schemeClr val="tx1"/>
          </a:solidFill>
          <a:latin typeface="ITC Officina Serif Book" charset="0"/>
        </a:defRPr>
      </a:lvl7pPr>
      <a:lvl8pPr marL="3143250" indent="-228600" algn="l" rtl="0" eaLnBrk="1" fontAlgn="base" hangingPunct="1">
        <a:lnSpc>
          <a:spcPts val="2000"/>
        </a:lnSpc>
        <a:spcBef>
          <a:spcPct val="0"/>
        </a:spcBef>
        <a:spcAft>
          <a:spcPts val="600"/>
        </a:spcAft>
        <a:buClr>
          <a:srgbClr val="FDAA03"/>
        </a:buClr>
        <a:buSzPct val="50000"/>
        <a:buFont typeface="Monotype Sorts" pitchFamily="2" charset="2"/>
        <a:buChar char="n"/>
        <a:defRPr sz="4000" b="1">
          <a:solidFill>
            <a:schemeClr val="tx1"/>
          </a:solidFill>
          <a:latin typeface="ITC Officina Serif Book" charset="0"/>
        </a:defRPr>
      </a:lvl8pPr>
      <a:lvl9pPr marL="3600450" indent="-228600" algn="l" rtl="0" eaLnBrk="1" fontAlgn="base" hangingPunct="1">
        <a:lnSpc>
          <a:spcPts val="2000"/>
        </a:lnSpc>
        <a:spcBef>
          <a:spcPct val="0"/>
        </a:spcBef>
        <a:spcAft>
          <a:spcPts val="600"/>
        </a:spcAft>
        <a:buClr>
          <a:srgbClr val="FDAA03"/>
        </a:buClr>
        <a:buSzPct val="50000"/>
        <a:buFont typeface="Monotype Sorts" pitchFamily="2" charset="2"/>
        <a:buChar char="n"/>
        <a:defRPr sz="4000" b="1">
          <a:solidFill>
            <a:schemeClr val="tx1"/>
          </a:solidFill>
          <a:latin typeface="ITC Officina Serif Book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latin typeface="Arial" charset="0"/>
              </a:rPr>
              <a:t>Vulnerability Assessment Course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Security Best Practices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687388" y="6292850"/>
            <a:ext cx="1901825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3144838" y="6292850"/>
            <a:ext cx="2854325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Defense-in-Depth</a:t>
            </a: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Security configuration management</a:t>
            </a:r>
          </a:p>
          <a:p>
            <a:r>
              <a:rPr lang="en-US"/>
              <a:t>Boundary protection </a:t>
            </a:r>
          </a:p>
          <a:p>
            <a:r>
              <a:rPr lang="en-US"/>
              <a:t>Intrusion detection</a:t>
            </a:r>
          </a:p>
          <a:p>
            <a:r>
              <a:rPr lang="en-US"/>
              <a:t>Incident response</a:t>
            </a:r>
          </a:p>
          <a:p>
            <a:r>
              <a:rPr lang="en-US"/>
              <a:t>Vulnerability assessments</a:t>
            </a:r>
          </a:p>
          <a:p>
            <a:r>
              <a:rPr lang="en-US"/>
              <a:t>Anti-virus</a:t>
            </a:r>
          </a:p>
          <a:p>
            <a:r>
              <a:rPr lang="en-US"/>
              <a:t>Auditing</a:t>
            </a:r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Security Configuration Management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en-US" sz="1800" dirty="0"/>
              <a:t>Underlying principle:  Ensures individual systems can withstand an attack if perimeter defenses are breached</a:t>
            </a:r>
          </a:p>
          <a:p>
            <a:pPr marL="342900" indent="-342900">
              <a:lnSpc>
                <a:spcPct val="90000"/>
              </a:lnSpc>
            </a:pPr>
            <a:r>
              <a:rPr lang="en-US" sz="1800" dirty="0"/>
              <a:t>Implementation:  Individual systems configured such that they are relatively resistant to common attacks </a:t>
            </a:r>
          </a:p>
          <a:p>
            <a:pPr marL="342900" indent="-342900">
              <a:lnSpc>
                <a:spcPct val="90000"/>
              </a:lnSpc>
            </a:pPr>
            <a:r>
              <a:rPr lang="en-US" sz="1800" dirty="0"/>
              <a:t>Common techniques 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sz="1600" dirty="0"/>
              <a:t>Utilize security configuration guidance (e.g</a:t>
            </a:r>
            <a:r>
              <a:rPr lang="en-US" sz="1600" dirty="0" smtClean="0"/>
              <a:t>., </a:t>
            </a:r>
            <a:r>
              <a:rPr lang="en-US" sz="1600" dirty="0"/>
              <a:t>NSA, DISA, vendor, etc.)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sz="1600" dirty="0"/>
              <a:t>Deactivate all network services that are not required for the function a particular system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sz="1600" dirty="0"/>
              <a:t>Implement mechanisms for identification and authentication, auditing, and discretionary access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sz="1600" dirty="0"/>
              <a:t>Require the use of secure protocols with strong I&amp;A even on internal segments</a:t>
            </a:r>
          </a:p>
          <a:p>
            <a:pPr marL="742950" lvl="1" indent="-285750">
              <a:lnSpc>
                <a:spcPct val="90000"/>
              </a:lnSpc>
            </a:pPr>
            <a:endParaRPr lang="en-US" sz="1600" dirty="0"/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Boundary Protection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Underlying principle:  Establishes a perimeter defense for the security domain </a:t>
            </a:r>
          </a:p>
          <a:p>
            <a:pPr lvl="1"/>
            <a:r>
              <a:rPr lang="en-US"/>
              <a:t>Should be defined based on organization’s assets and potential threats to those assets.  </a:t>
            </a:r>
          </a:p>
          <a:p>
            <a:pPr lvl="1"/>
            <a:r>
              <a:rPr lang="en-US"/>
              <a:t>Should be defined to providing a high degree of security while still maintaining the connectivity necessary to meet mission requirements</a:t>
            </a:r>
          </a:p>
          <a:p>
            <a:pPr lvl="1"/>
            <a:r>
              <a:rPr lang="en-US"/>
              <a:t>Should be defined to maintain the separation of systems based on the function of the system and the community of interest for the data residing on the system</a:t>
            </a:r>
          </a:p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Boundary Protection (cont.)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534400" cy="4724400"/>
          </a:xfrm>
        </p:spPr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en-US"/>
              <a:t>Implementation:  Firewalls to provide r</a:t>
            </a:r>
            <a:r>
              <a:rPr lang="en-US">
                <a:ea typeface="Times New Roman" charset="0"/>
                <a:cs typeface="Times New Roman" charset="0"/>
              </a:rPr>
              <a:t>eal-time filtering and routing of authorized connections, unauthorized connections blocked</a:t>
            </a:r>
          </a:p>
          <a:p>
            <a:pPr marL="342900" indent="-342900">
              <a:lnSpc>
                <a:spcPct val="90000"/>
              </a:lnSpc>
            </a:pPr>
            <a:r>
              <a:rPr lang="en-US"/>
              <a:t>Common techniques</a:t>
            </a:r>
          </a:p>
          <a:p>
            <a:pPr marL="742950" lvl="1" indent="-285750">
              <a:lnSpc>
                <a:spcPct val="90000"/>
              </a:lnSpc>
              <a:buFontTx/>
              <a:buChar char="•"/>
            </a:pPr>
            <a:r>
              <a:rPr lang="en-US"/>
              <a:t>Filtering/Routing (host by host, network service and protocol level) </a:t>
            </a:r>
          </a:p>
          <a:p>
            <a:pPr marL="742950" lvl="1" indent="-285750">
              <a:lnSpc>
                <a:spcPct val="90000"/>
              </a:lnSpc>
              <a:buFontTx/>
              <a:buChar char="•"/>
            </a:pPr>
            <a:r>
              <a:rPr lang="en-US"/>
              <a:t>Deny all policy – rule that denies any traffic that has not been explicitly allowed in or out of the network</a:t>
            </a:r>
          </a:p>
          <a:p>
            <a:pPr marL="742950" lvl="1" indent="-285750">
              <a:lnSpc>
                <a:spcPct val="90000"/>
              </a:lnSpc>
              <a:buFontTx/>
              <a:buChar char="•"/>
            </a:pPr>
            <a:r>
              <a:rPr lang="en-US"/>
              <a:t>DMZ for publicly accessible servers </a:t>
            </a:r>
          </a:p>
          <a:p>
            <a:pPr marL="742950" lvl="1" indent="-285750">
              <a:lnSpc>
                <a:spcPct val="90000"/>
              </a:lnSpc>
              <a:buFontTx/>
              <a:buChar char="•"/>
            </a:pPr>
            <a:r>
              <a:rPr lang="en-US"/>
              <a:t>Segment systems based on community of interest - e.g. critical C2 from OIS</a:t>
            </a:r>
          </a:p>
          <a:p>
            <a:pPr marL="742950" lvl="1" indent="-285750">
              <a:lnSpc>
                <a:spcPct val="90000"/>
              </a:lnSpc>
              <a:buFontTx/>
              <a:buChar char="•"/>
            </a:pPr>
            <a:r>
              <a:rPr lang="en-US"/>
              <a:t>Real-time alerting of malicious connection attempts</a:t>
            </a:r>
          </a:p>
          <a:p>
            <a:pPr marL="342900" indent="-342900">
              <a:lnSpc>
                <a:spcPct val="90000"/>
              </a:lnSpc>
            </a:pPr>
            <a:endParaRPr lang="en-US" sz="2400">
              <a:ea typeface="Times New Roman" charset="0"/>
              <a:cs typeface="Times New Roman" charset="0"/>
            </a:endParaRPr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Boundary Protection (cont.)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Implementation:  Proxy servers to provide protection for internal web clients from malicious web sites</a:t>
            </a:r>
          </a:p>
          <a:p>
            <a:r>
              <a:rPr lang="en-US"/>
              <a:t>Common techniques</a:t>
            </a:r>
          </a:p>
          <a:p>
            <a:pPr lvl="1"/>
            <a:r>
              <a:rPr lang="en-US"/>
              <a:t>Strip potentially malicious executable mobile content </a:t>
            </a:r>
          </a:p>
          <a:p>
            <a:pPr lvl="1"/>
            <a:r>
              <a:rPr lang="en-US"/>
              <a:t>Shield client IP address – prevents web sites from tracking individual clients</a:t>
            </a:r>
          </a:p>
          <a:p>
            <a:pPr lvl="1"/>
            <a:r>
              <a:rPr lang="en-US"/>
              <a:t>Block unauthorized sites – e.g. hacking sites </a:t>
            </a:r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Anti-Virus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en-US"/>
              <a:t>Underlying principle:  Defends individual hosts from infection from malicious code</a:t>
            </a:r>
          </a:p>
          <a:p>
            <a:pPr marL="342900" indent="-342900">
              <a:lnSpc>
                <a:spcPct val="90000"/>
              </a:lnSpc>
            </a:pPr>
            <a:r>
              <a:rPr lang="en-US"/>
              <a:t>Implementation:  Memory resident and on-demand scanners for workstations and servers</a:t>
            </a:r>
          </a:p>
          <a:p>
            <a:pPr marL="342900" indent="-342900">
              <a:lnSpc>
                <a:spcPct val="90000"/>
              </a:lnSpc>
            </a:pPr>
            <a:r>
              <a:rPr lang="en-US"/>
              <a:t>Common techniques</a:t>
            </a:r>
          </a:p>
          <a:p>
            <a:pPr marL="742950" lvl="1" indent="-285750">
              <a:lnSpc>
                <a:spcPct val="90000"/>
              </a:lnSpc>
            </a:pPr>
            <a:r>
              <a:rPr lang="en-US"/>
              <a:t>Multi-level protection scheme:  workstations, servers and email scanning</a:t>
            </a:r>
          </a:p>
          <a:p>
            <a:pPr marL="742950" lvl="1" indent="-285750">
              <a:lnSpc>
                <a:spcPct val="90000"/>
              </a:lnSpc>
            </a:pPr>
            <a:r>
              <a:rPr lang="en-US"/>
              <a:t>Filter capability – ability to filter emails based on subject name, attachments, etc.</a:t>
            </a:r>
          </a:p>
          <a:p>
            <a:pPr marL="742950" lvl="1" indent="-285750">
              <a:lnSpc>
                <a:spcPct val="90000"/>
              </a:lnSpc>
            </a:pPr>
            <a:r>
              <a:rPr lang="en-US"/>
              <a:t>In-bound and out-bound at gateway </a:t>
            </a:r>
          </a:p>
          <a:p>
            <a:pPr marL="342900" indent="-342900">
              <a:lnSpc>
                <a:spcPct val="90000"/>
              </a:lnSpc>
            </a:pPr>
            <a:endParaRPr lang="en-US"/>
          </a:p>
          <a:p>
            <a:pPr marL="342900" indent="-342900"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Intrusion Detection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en-US"/>
              <a:t>Underlying principle:  Provides the indications and warning that an attack is in progress </a:t>
            </a:r>
          </a:p>
          <a:p>
            <a:pPr marL="342900" indent="-342900">
              <a:lnSpc>
                <a:spcPct val="90000"/>
              </a:lnSpc>
            </a:pPr>
            <a:r>
              <a:rPr lang="en-US"/>
              <a:t>Implementation:  Sensors placed on the network and on individual hosts</a:t>
            </a:r>
          </a:p>
          <a:p>
            <a:pPr marL="342900" indent="-342900">
              <a:lnSpc>
                <a:spcPct val="90000"/>
              </a:lnSpc>
            </a:pPr>
            <a:r>
              <a:rPr lang="en-US"/>
              <a:t>Common techniques</a:t>
            </a:r>
          </a:p>
          <a:p>
            <a:pPr marL="742950" lvl="1" indent="-285750">
              <a:lnSpc>
                <a:spcPct val="90000"/>
              </a:lnSpc>
              <a:buFontTx/>
              <a:buChar char="•"/>
            </a:pPr>
            <a:r>
              <a:rPr lang="en-US"/>
              <a:t>Multiple methods – one method may not identify all malicious traffic</a:t>
            </a:r>
          </a:p>
          <a:p>
            <a:pPr marL="742950" lvl="1" indent="-285750">
              <a:lnSpc>
                <a:spcPct val="90000"/>
              </a:lnSpc>
              <a:buFontTx/>
              <a:buChar char="•"/>
            </a:pPr>
            <a:r>
              <a:rPr lang="en-US"/>
              <a:t>Signature based, policy based, anomaly based</a:t>
            </a:r>
          </a:p>
          <a:p>
            <a:pPr marL="742950" lvl="1" indent="-285750">
              <a:lnSpc>
                <a:spcPct val="90000"/>
              </a:lnSpc>
              <a:buFontTx/>
              <a:buChar char="•"/>
            </a:pPr>
            <a:r>
              <a:rPr lang="en-US"/>
              <a:t>Real-time alerting of malicious connection attempts</a:t>
            </a:r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Incident Response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lnSpc>
                <a:spcPct val="80000"/>
              </a:lnSpc>
            </a:pPr>
            <a:r>
              <a:rPr lang="en-US" sz="1800"/>
              <a:t>Underlying principle:  Provides the plan of action for reacting to a successful attack</a:t>
            </a:r>
          </a:p>
          <a:p>
            <a:pPr marL="342900" indent="-342900">
              <a:lnSpc>
                <a:spcPct val="80000"/>
              </a:lnSpc>
            </a:pPr>
            <a:r>
              <a:rPr lang="en-US" sz="1800"/>
              <a:t>Implementation:  Procedures to isolate, contain and recover from unauthorized activity </a:t>
            </a:r>
          </a:p>
          <a:p>
            <a:pPr marL="342900" indent="-342900">
              <a:lnSpc>
                <a:spcPct val="80000"/>
              </a:lnSpc>
            </a:pPr>
            <a:r>
              <a:rPr lang="en-US" sz="1800"/>
              <a:t>Common techniques </a:t>
            </a:r>
          </a:p>
          <a:p>
            <a:pPr marL="742950" lvl="1" indent="-285750">
              <a:lnSpc>
                <a:spcPct val="80000"/>
              </a:lnSpc>
            </a:pPr>
            <a:r>
              <a:rPr lang="en-US" sz="1600"/>
              <a:t>Have detailed plan</a:t>
            </a:r>
          </a:p>
          <a:p>
            <a:pPr marL="1143000" lvl="2" indent="-228600">
              <a:lnSpc>
                <a:spcPct val="80000"/>
              </a:lnSpc>
            </a:pPr>
            <a:r>
              <a:rPr lang="en-US"/>
              <a:t>Evaluation - Determine validity, scope, and other relevant facts</a:t>
            </a:r>
          </a:p>
          <a:p>
            <a:pPr marL="1143000" lvl="2" indent="-228600">
              <a:lnSpc>
                <a:spcPct val="80000"/>
              </a:lnSpc>
            </a:pPr>
            <a:r>
              <a:rPr lang="en-US"/>
              <a:t>Containment - Isolate system so trusted hosts can not be compromised</a:t>
            </a:r>
          </a:p>
          <a:p>
            <a:pPr marL="1143000" lvl="2" indent="-228600">
              <a:lnSpc>
                <a:spcPct val="80000"/>
              </a:lnSpc>
            </a:pPr>
            <a:r>
              <a:rPr lang="en-US"/>
              <a:t>Notification </a:t>
            </a:r>
          </a:p>
          <a:p>
            <a:pPr marL="1600200" lvl="3" indent="-228600">
              <a:lnSpc>
                <a:spcPct val="80000"/>
              </a:lnSpc>
            </a:pPr>
            <a:r>
              <a:rPr lang="en-US"/>
              <a:t>Preserve data required for criminal investigation</a:t>
            </a:r>
          </a:p>
          <a:p>
            <a:pPr marL="1143000" lvl="2" indent="-228600">
              <a:lnSpc>
                <a:spcPct val="80000"/>
              </a:lnSpc>
            </a:pPr>
            <a:r>
              <a:rPr lang="en-US"/>
              <a:t>Eradication </a:t>
            </a:r>
          </a:p>
          <a:p>
            <a:pPr marL="1600200" lvl="3" indent="-228600">
              <a:lnSpc>
                <a:spcPct val="80000"/>
              </a:lnSpc>
            </a:pPr>
            <a:r>
              <a:rPr lang="en-US"/>
              <a:t>Change passwords or re-install OS depending on the scope</a:t>
            </a:r>
          </a:p>
          <a:p>
            <a:pPr marL="1143000" lvl="2" indent="-228600">
              <a:lnSpc>
                <a:spcPct val="80000"/>
              </a:lnSpc>
            </a:pPr>
            <a:r>
              <a:rPr lang="en-US"/>
              <a:t>Recovery - Fix the problem that caused the compromise</a:t>
            </a:r>
          </a:p>
          <a:p>
            <a:pPr marL="742950" lvl="1" indent="-285750">
              <a:lnSpc>
                <a:spcPct val="80000"/>
              </a:lnSpc>
            </a:pPr>
            <a:r>
              <a:rPr lang="en-US" sz="1600"/>
              <a:t>Exercise tactics and procedures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Vulnerability Assessments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en-US" sz="1800"/>
              <a:t>Underlying principle:  Provides the opportunity to address weaknesses before an enemy can exploit them</a:t>
            </a:r>
          </a:p>
          <a:p>
            <a:pPr marL="342900" indent="-342900">
              <a:lnSpc>
                <a:spcPct val="90000"/>
              </a:lnSpc>
            </a:pPr>
            <a:r>
              <a:rPr lang="en-US" sz="1800"/>
              <a:t>Implementation:  Scanning tools that identify vulnerabilities in computer hardware, software, networks and operating systems</a:t>
            </a:r>
          </a:p>
          <a:p>
            <a:pPr marL="342900" indent="-342900">
              <a:lnSpc>
                <a:spcPct val="90000"/>
              </a:lnSpc>
            </a:pPr>
            <a:r>
              <a:rPr lang="en-US" sz="1800"/>
              <a:t>Common techniques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sz="1600"/>
              <a:t>Multiple packages – one package may not identify all vulnerabilities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sz="1600"/>
              <a:t>Ability to identify backdoors behind the security perimeter, e.g. modems, VPNs, etc. – all potential vulnerabilities need to be assessed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sz="1600"/>
              <a:t>Correction verification mechanism – ability to check if vulnerability has been eliminated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687388" y="6292850"/>
            <a:ext cx="1901825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3144838" y="6292850"/>
            <a:ext cx="2854325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Auditing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Underlying principle:  </a:t>
            </a:r>
            <a:r>
              <a:rPr lang="en-US">
                <a:ea typeface="Times New Roman" charset="0"/>
                <a:cs typeface="Times New Roman" charset="0"/>
              </a:rPr>
              <a:t>Provides a record of actions taken within a system or network environment</a:t>
            </a:r>
            <a:endParaRPr lang="en-US"/>
          </a:p>
          <a:p>
            <a:r>
              <a:rPr lang="en-US"/>
              <a:t>Implementation:  </a:t>
            </a:r>
            <a:r>
              <a:rPr lang="en-US">
                <a:ea typeface="Times New Roman" charset="0"/>
                <a:cs typeface="Times New Roman" charset="0"/>
              </a:rPr>
              <a:t>Network and host level auditing programs</a:t>
            </a:r>
          </a:p>
          <a:p>
            <a:r>
              <a:rPr lang="en-US"/>
              <a:t>Common techniques</a:t>
            </a:r>
            <a:endParaRPr lang="en-US">
              <a:ea typeface="Times New Roman" charset="0"/>
              <a:cs typeface="Times New Roman" charset="0"/>
            </a:endParaRPr>
          </a:p>
          <a:p>
            <a:pPr lvl="1"/>
            <a:r>
              <a:rPr lang="en-US"/>
              <a:t>Enable auditing/accounting</a:t>
            </a:r>
          </a:p>
          <a:p>
            <a:pPr lvl="1"/>
            <a:r>
              <a:rPr lang="en-US"/>
              <a:t>Review </a:t>
            </a:r>
            <a:r>
              <a:rPr lang="en-US">
                <a:ea typeface="Times New Roman" charset="0"/>
                <a:cs typeface="Times New Roman" charset="0"/>
              </a:rPr>
              <a:t>(system/application, web, firewall, etc.)</a:t>
            </a:r>
            <a:endParaRPr lang="en-US"/>
          </a:p>
          <a:p>
            <a:pPr lvl="1"/>
            <a:r>
              <a:rPr lang="en-US"/>
              <a:t>Centralized logging/analysis</a:t>
            </a:r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All materials </a:t>
            </a:r>
            <a:r>
              <a:rPr lang="en-US" sz="3200" dirty="0" smtClean="0">
                <a:latin typeface="Arial" charset="0"/>
                <a:ea typeface="ＭＳ Ｐゴシック" charset="0"/>
                <a:cs typeface="ＭＳ Ｐゴシック" charset="0"/>
              </a:rPr>
              <a:t>are </a:t>
            </a:r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licensed under a Creative Commons </a:t>
            </a:r>
            <a:r>
              <a:rPr lang="ja-JP" altLang="en-US" sz="3200" dirty="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200" dirty="0">
                <a:latin typeface="Arial" charset="0"/>
                <a:ea typeface="ＭＳ Ｐゴシック" charset="0"/>
                <a:cs typeface="ＭＳ Ｐゴシック" charset="0"/>
              </a:rPr>
              <a:t>Share Alike</a:t>
            </a:r>
            <a:r>
              <a:rPr lang="ja-JP" altLang="en-US" sz="3200" dirty="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200" dirty="0">
                <a:latin typeface="Arial" charset="0"/>
                <a:ea typeface="ＭＳ Ｐゴシック" charset="0"/>
                <a:cs typeface="ＭＳ Ｐゴシック" charset="0"/>
              </a:rPr>
              <a:t> license.</a:t>
            </a:r>
            <a:endParaRPr lang="en-US" sz="32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http://creativecommons.org/licenses/by-sa/3.0/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049463"/>
            <a:ext cx="6324600" cy="473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3176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687388" y="6292850"/>
            <a:ext cx="1901825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3144838" y="6292850"/>
            <a:ext cx="2854325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Observations in Network Security</a:t>
            </a: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en-US"/>
              <a:t>Firewalls work well</a:t>
            </a:r>
          </a:p>
          <a:p>
            <a:pPr marL="742950" lvl="1" indent="-285750">
              <a:lnSpc>
                <a:spcPct val="90000"/>
              </a:lnSpc>
            </a:pPr>
            <a:r>
              <a:rPr lang="en-US"/>
              <a:t>The entire network security is dependent on the weakest link</a:t>
            </a:r>
          </a:p>
          <a:p>
            <a:pPr marL="742950" lvl="1" indent="-285750">
              <a:lnSpc>
                <a:spcPct val="90000"/>
              </a:lnSpc>
            </a:pPr>
            <a:r>
              <a:rPr lang="en-US"/>
              <a:t>Not all assets are behind the firewall</a:t>
            </a:r>
          </a:p>
          <a:p>
            <a:pPr marL="342900" indent="-342900">
              <a:lnSpc>
                <a:spcPct val="90000"/>
              </a:lnSpc>
            </a:pPr>
            <a:r>
              <a:rPr lang="en-US"/>
              <a:t>Operational requirements always dictate some “holes” in the firewall security policy</a:t>
            </a:r>
          </a:p>
          <a:p>
            <a:pPr marL="342900" indent="-342900">
              <a:lnSpc>
                <a:spcPct val="90000"/>
              </a:lnSpc>
            </a:pPr>
            <a:r>
              <a:rPr lang="en-US"/>
              <a:t>Intrusion detection must be used to monitor “holes”</a:t>
            </a:r>
          </a:p>
          <a:p>
            <a:pPr marL="742950" lvl="1" indent="-285750">
              <a:lnSpc>
                <a:spcPct val="90000"/>
              </a:lnSpc>
            </a:pPr>
            <a:r>
              <a:rPr lang="en-US"/>
              <a:t>If a VPN is used IDS cannot be done at the network perimeter</a:t>
            </a:r>
          </a:p>
          <a:p>
            <a:pPr marL="342900" indent="-342900">
              <a:lnSpc>
                <a:spcPct val="90000"/>
              </a:lnSpc>
            </a:pPr>
            <a:r>
              <a:rPr lang="en-US"/>
              <a:t>Firewalls must be supplemented with host level scanning</a:t>
            </a:r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687388" y="6292850"/>
            <a:ext cx="1901825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3144838" y="6292850"/>
            <a:ext cx="2854325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Observations in Host Security</a:t>
            </a:r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/>
            <a:r>
              <a:rPr lang="en-US" sz="1800"/>
              <a:t>Host security is highly dependent on specific operating system version and individual configuration</a:t>
            </a:r>
          </a:p>
          <a:p>
            <a:pPr marL="742950" lvl="1" indent="-285750"/>
            <a:r>
              <a:rPr lang="en-US" sz="1600"/>
              <a:t>A constant “patch and wait” problem</a:t>
            </a:r>
          </a:p>
          <a:p>
            <a:pPr marL="742950" lvl="1" indent="-285750"/>
            <a:r>
              <a:rPr lang="en-US" sz="1600"/>
              <a:t>Security patches often break other things or operational necessity can make applying patches impractical</a:t>
            </a:r>
          </a:p>
          <a:p>
            <a:pPr marL="742950" lvl="1" indent="-285750"/>
            <a:r>
              <a:rPr lang="en-US" sz="1600"/>
              <a:t>Often patches are not released until after vulnerabilities are being widely exploited</a:t>
            </a:r>
          </a:p>
          <a:p>
            <a:pPr marL="742950" lvl="1" indent="-285750"/>
            <a:r>
              <a:rPr lang="en-US" sz="1600"/>
              <a:t>Patches for some applications (i.e. IIS, MS SQL server, IE, etc.) are released at a rate which is unmanageable</a:t>
            </a:r>
          </a:p>
          <a:p>
            <a:pPr marL="342900" indent="-342900"/>
            <a:r>
              <a:rPr lang="en-US" sz="1800"/>
              <a:t>It is easier and more effective to block traffic to most hosts, then secure all internal hosts as time permits</a:t>
            </a:r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Challenges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/>
            <a:r>
              <a:rPr lang="en-US" sz="1800"/>
              <a:t>Multiple layers of security can make networks operations and troubleshooting very complex</a:t>
            </a:r>
          </a:p>
          <a:p>
            <a:pPr marL="342900" indent="-342900"/>
            <a:r>
              <a:rPr lang="en-US" sz="1800"/>
              <a:t>Too much dependence on vendors’ products developed with rush to market as the goal</a:t>
            </a:r>
          </a:p>
          <a:p>
            <a:pPr marL="742950" lvl="1" indent="-285750"/>
            <a:r>
              <a:rPr lang="en-US" sz="1600"/>
              <a:t>Security is often overlooked</a:t>
            </a:r>
          </a:p>
          <a:p>
            <a:pPr marL="342900" indent="-342900"/>
            <a:r>
              <a:rPr lang="en-US" sz="1800"/>
              <a:t>Applications developed with a goal of using latest technology instead of meeting the requirement</a:t>
            </a:r>
          </a:p>
          <a:p>
            <a:pPr marL="342900" indent="-342900"/>
            <a:r>
              <a:rPr lang="en-US" sz="1800"/>
              <a:t>Risk mitigations action increase complexity and cost</a:t>
            </a:r>
          </a:p>
          <a:p>
            <a:pPr marL="342900" indent="-342900"/>
            <a:r>
              <a:rPr lang="en-US" sz="1800"/>
              <a:t>Many security recommendations are dismissed because majority do not understand the threat</a:t>
            </a:r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mtClean="0"/>
              <a:t>Assessment Lessons Learned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/>
          <a:p>
            <a:fld id="{C2D7007D-55FC-414D-BE5C-AF62C20EA6E6}" type="slidenum">
              <a:rPr lang="en-US"/>
              <a:pPr/>
              <a:t>24</a:t>
            </a:fld>
            <a:endParaRPr lang="en-US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en-US" sz="1600" dirty="0"/>
              <a:t>Preparation Issues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1400" dirty="0"/>
              <a:t>Required notification process to </a:t>
            </a:r>
            <a:r>
              <a:rPr lang="en-US" sz="1400" dirty="0" smtClean="0"/>
              <a:t>organization </a:t>
            </a:r>
            <a:endParaRPr lang="en-US" sz="1400" dirty="0"/>
          </a:p>
          <a:p>
            <a:pPr marL="914400" lvl="1" indent="-457200">
              <a:lnSpc>
                <a:spcPct val="90000"/>
              </a:lnSpc>
            </a:pPr>
            <a:r>
              <a:rPr lang="en-US" sz="1400" dirty="0" smtClean="0"/>
              <a:t>Organization approval </a:t>
            </a:r>
            <a:r>
              <a:rPr lang="en-US" sz="1400" dirty="0"/>
              <a:t>for the assessment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1400" dirty="0"/>
              <a:t>Reporting templates useful to all concerned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1400" dirty="0"/>
              <a:t>Assessment objects available 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1400" dirty="0"/>
              <a:t>Staff available to participate 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1400" dirty="0"/>
              <a:t>Backing</a:t>
            </a:r>
          </a:p>
          <a:p>
            <a:pPr marL="342900" indent="-342900">
              <a:lnSpc>
                <a:spcPct val="90000"/>
              </a:lnSpc>
            </a:pPr>
            <a:r>
              <a:rPr lang="en-US" sz="1600" dirty="0"/>
              <a:t>Preparation of the assessment plan 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1400" dirty="0"/>
              <a:t>Use any </a:t>
            </a:r>
            <a:r>
              <a:rPr lang="en-US" sz="1400" dirty="0" smtClean="0"/>
              <a:t>organization </a:t>
            </a:r>
            <a:r>
              <a:rPr lang="en-US" sz="1400" dirty="0"/>
              <a:t>specific assessment templates or guidance 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1400" dirty="0" smtClean="0"/>
              <a:t>Organization specific </a:t>
            </a:r>
            <a:r>
              <a:rPr lang="en-US" sz="1400" dirty="0"/>
              <a:t>assessment plan 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1400" dirty="0" smtClean="0"/>
              <a:t>Organization approval </a:t>
            </a:r>
            <a:r>
              <a:rPr lang="en-US" sz="1400" dirty="0"/>
              <a:t>of the assessment plan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1400" dirty="0"/>
              <a:t>Use </a:t>
            </a:r>
            <a:r>
              <a:rPr lang="en-US" sz="1400" dirty="0" smtClean="0"/>
              <a:t>organization approved </a:t>
            </a:r>
            <a:r>
              <a:rPr lang="en-US" sz="1400" dirty="0"/>
              <a:t>tools or </a:t>
            </a:r>
            <a:r>
              <a:rPr lang="en-US" sz="1400" dirty="0" smtClean="0"/>
              <a:t>formats</a:t>
            </a:r>
            <a:endParaRPr lang="en-US" sz="1400" dirty="0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Assessment Process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Obstacles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■"/>
            </a:pPr>
            <a:r>
              <a:rPr lang="en-US" smtClean="0"/>
              <a:t>The “Waiting Game”</a:t>
            </a:r>
          </a:p>
          <a:p>
            <a:pPr>
              <a:buFont typeface="Arial" charset="0"/>
              <a:buChar char="■"/>
            </a:pPr>
            <a:r>
              <a:rPr lang="en-US" smtClean="0"/>
              <a:t>“I don’t understand”</a:t>
            </a:r>
          </a:p>
          <a:p>
            <a:pPr>
              <a:buFont typeface="Arial" charset="0"/>
              <a:buChar char="■"/>
            </a:pPr>
            <a:r>
              <a:rPr lang="en-US" smtClean="0"/>
              <a:t>Scope is inaccurate</a:t>
            </a:r>
          </a:p>
          <a:p>
            <a:pPr>
              <a:buFont typeface="Arial" charset="0"/>
              <a:buChar char="■"/>
            </a:pPr>
            <a:r>
              <a:rPr lang="en-US" smtClean="0"/>
              <a:t>Network diagram is inaccurate</a:t>
            </a:r>
          </a:p>
          <a:p>
            <a:pPr>
              <a:buFont typeface="Arial" charset="0"/>
              <a:buChar char="■"/>
            </a:pPr>
            <a:r>
              <a:rPr lang="en-US" smtClean="0"/>
              <a:t>More systems than previously reported</a:t>
            </a:r>
          </a:p>
          <a:p>
            <a:pPr>
              <a:buFont typeface="Arial" charset="0"/>
              <a:buChar char="■"/>
            </a:pPr>
            <a:r>
              <a:rPr lang="en-US" smtClean="0"/>
              <a:t>Unanticipated technology</a:t>
            </a:r>
          </a:p>
          <a:p>
            <a:pPr>
              <a:buFont typeface="Arial" charset="0"/>
              <a:buChar char="■"/>
            </a:pPr>
            <a:r>
              <a:rPr lang="en-US" smtClean="0"/>
              <a:t>Documentation not availability</a:t>
            </a:r>
          </a:p>
          <a:p>
            <a:pPr>
              <a:buFont typeface="Arial" charset="0"/>
              <a:buChar char="■"/>
            </a:pPr>
            <a:r>
              <a:rPr lang="en-US" smtClean="0"/>
              <a:t>Script outputs not provided</a:t>
            </a:r>
          </a:p>
          <a:p>
            <a:pPr>
              <a:buFont typeface="Arial" charset="0"/>
              <a:buChar char="■"/>
            </a:pPr>
            <a:r>
              <a:rPr lang="en-US" smtClean="0"/>
              <a:t>Appropriate connectivity not provided</a:t>
            </a:r>
          </a:p>
          <a:p>
            <a:pPr>
              <a:buFont typeface="Arial" charset="0"/>
              <a:buChar char="■"/>
            </a:pPr>
            <a:r>
              <a:rPr lang="en-US" smtClean="0"/>
              <a:t>Systems administrators lying, changing script outputs, or making corrections and re-running scripts</a:t>
            </a:r>
          </a:p>
          <a:p>
            <a:pPr>
              <a:buFont typeface="Arial" charset="0"/>
              <a:buChar char="■"/>
            </a:pPr>
            <a:r>
              <a:rPr lang="en-US" smtClean="0"/>
              <a:t> Argumentative systems owners and administrators</a:t>
            </a:r>
          </a:p>
          <a:p>
            <a:pPr>
              <a:buFont typeface="Arial" charset="0"/>
              <a:buChar char="■"/>
            </a:pPr>
            <a:r>
              <a:rPr lang="en-US" smtClean="0"/>
              <a:t>Asked to change finding</a:t>
            </a:r>
          </a:p>
          <a:p>
            <a:pPr>
              <a:buFont typeface="Arial" charset="0"/>
              <a:buChar char="■"/>
            </a:pPr>
            <a:r>
              <a:rPr lang="en-US" smtClean="0"/>
              <a:t>Others...</a:t>
            </a:r>
          </a:p>
          <a:p>
            <a:pPr>
              <a:buFont typeface="Arial" charset="0"/>
              <a:buChar char="■"/>
            </a:pPr>
            <a:endParaRPr lang="en-US" smtClean="0"/>
          </a:p>
        </p:txBody>
      </p:sp>
      <p:pic>
        <p:nvPicPr>
          <p:cNvPr id="52228" name="Picture 12" descr="C:\Users\Steve\AppData\Local\Microsoft\Windows\Temporary Internet Files\Content.IE5\V0UIC3EE\MCj0078627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4600" y="1066800"/>
            <a:ext cx="1862138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Pitfalls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■"/>
            </a:pPr>
            <a:r>
              <a:rPr lang="en-US" smtClean="0"/>
              <a:t>Poorly defined scope</a:t>
            </a:r>
          </a:p>
          <a:p>
            <a:pPr>
              <a:buFont typeface="Arial" charset="0"/>
              <a:buChar char="■"/>
            </a:pPr>
            <a:r>
              <a:rPr lang="en-US" smtClean="0"/>
              <a:t>Coming in blind</a:t>
            </a:r>
          </a:p>
          <a:p>
            <a:pPr>
              <a:buFont typeface="Arial" charset="0"/>
              <a:buChar char="■"/>
            </a:pPr>
            <a:r>
              <a:rPr lang="en-US" smtClean="0"/>
              <a:t>Not anticipating common delays</a:t>
            </a:r>
          </a:p>
          <a:p>
            <a:pPr>
              <a:buFont typeface="Arial" charset="0"/>
              <a:buChar char="■"/>
            </a:pPr>
            <a:r>
              <a:rPr lang="en-US" smtClean="0"/>
              <a:t>Relying too heavily on tools</a:t>
            </a:r>
          </a:p>
          <a:p>
            <a:pPr>
              <a:buFont typeface="Arial" charset="0"/>
              <a:buChar char="■"/>
            </a:pPr>
            <a:r>
              <a:rPr lang="en-US" smtClean="0"/>
              <a:t>Relying on a checklist</a:t>
            </a:r>
          </a:p>
          <a:p>
            <a:pPr>
              <a:buFont typeface="Arial" charset="0"/>
              <a:buChar char="■"/>
            </a:pPr>
            <a:r>
              <a:rPr lang="en-US" smtClean="0"/>
              <a:t>Relying on a script</a:t>
            </a:r>
          </a:p>
          <a:p>
            <a:pPr>
              <a:buFont typeface="Arial" charset="0"/>
              <a:buChar char="■"/>
            </a:pPr>
            <a:r>
              <a:rPr lang="en-US" smtClean="0"/>
              <a:t>Reporting false positives</a:t>
            </a:r>
          </a:p>
          <a:p>
            <a:pPr>
              <a:buFont typeface="Arial" charset="0"/>
              <a:buChar char="■"/>
            </a:pPr>
            <a:r>
              <a:rPr lang="en-US" smtClean="0"/>
              <a:t>Not providing the impact of a finding</a:t>
            </a:r>
          </a:p>
          <a:p>
            <a:pPr>
              <a:buFont typeface="Arial" charset="0"/>
              <a:buChar char="■"/>
            </a:pPr>
            <a:r>
              <a:rPr lang="en-US" smtClean="0"/>
              <a:t>Inaccurately characterizing the risk</a:t>
            </a:r>
          </a:p>
          <a:p>
            <a:pPr>
              <a:buFont typeface="Arial" charset="0"/>
              <a:buChar char="■"/>
            </a:pPr>
            <a:r>
              <a:rPr lang="en-US" smtClean="0"/>
              <a:t>No network cable, power cord, other equipment</a:t>
            </a:r>
          </a:p>
          <a:p>
            <a:pPr>
              <a:buFont typeface="Arial" charset="0"/>
              <a:buChar char="■"/>
            </a:pPr>
            <a:r>
              <a:rPr lang="en-US" smtClean="0"/>
              <a:t>Temptation to change a finding</a:t>
            </a:r>
          </a:p>
          <a:p>
            <a:pPr>
              <a:buFont typeface="Arial" charset="0"/>
              <a:buChar char="■"/>
            </a:pPr>
            <a:r>
              <a:rPr lang="en-US" smtClean="0"/>
              <a:t>Arguing with a systems administrator</a:t>
            </a:r>
            <a:endParaRPr lang="en-US" i="1" smtClean="0"/>
          </a:p>
          <a:p>
            <a:pPr>
              <a:buFont typeface="Arial" charset="0"/>
              <a:buChar char="■"/>
            </a:pPr>
            <a:r>
              <a:rPr lang="en-US" i="1" smtClean="0"/>
              <a:t>Others...</a:t>
            </a:r>
          </a:p>
          <a:p>
            <a:pPr>
              <a:buFont typeface="Arial" charset="0"/>
              <a:buChar char="■"/>
            </a:pPr>
            <a:endParaRPr lang="en-US" smtClean="0"/>
          </a:p>
          <a:p>
            <a:pPr>
              <a:buFont typeface="Arial" charset="0"/>
              <a:buChar char="■"/>
            </a:pPr>
            <a:endParaRPr lang="en-US" smtClean="0"/>
          </a:p>
        </p:txBody>
      </p:sp>
      <p:pic>
        <p:nvPicPr>
          <p:cNvPr id="54276" name="Picture 11" descr="C:\Users\Steve\AppData\Local\Microsoft\Windows\Temporary Internet Files\Content.IE5\0922S0ME\MCj0078728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1066800"/>
            <a:ext cx="1600200" cy="177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/>
          <a:p>
            <a:fld id="{E4C653EF-CCE1-9347-BEF0-D85813F657CB}" type="slidenum">
              <a:rPr lang="en-US"/>
              <a:pPr/>
              <a:t>27</a:t>
            </a:fld>
            <a:endParaRPr lang="en-US"/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smtClean="0"/>
              <a:t>Organization has </a:t>
            </a:r>
            <a:r>
              <a:rPr lang="en-US" dirty="0"/>
              <a:t>not established its own baseline configurations</a:t>
            </a:r>
          </a:p>
          <a:p>
            <a:r>
              <a:rPr lang="en-US" dirty="0"/>
              <a:t>Although NSA/DISA established a gold standard, may be too much for some installations and breaks applications</a:t>
            </a:r>
          </a:p>
          <a:p>
            <a:r>
              <a:rPr lang="en-US" dirty="0"/>
              <a:t>Baseline configurations are a mandatory</a:t>
            </a:r>
            <a:br>
              <a:rPr lang="en-US" dirty="0"/>
            </a:br>
            <a:r>
              <a:rPr lang="en-US" dirty="0"/>
              <a:t>control under CM-2 of NIST SP 800-53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Baseline Configuration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/>
          <a:p>
            <a:fld id="{B1A3D31A-EDCF-1F44-AB0D-6AA3EDDBCBAF}" type="slidenum">
              <a:rPr lang="en-US"/>
              <a:pPr/>
              <a:t>28</a:t>
            </a:fld>
            <a:endParaRPr lang="en-US"/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Systems are inconsistently and improperly implemented-even within the same operational environment  </a:t>
            </a:r>
          </a:p>
          <a:p>
            <a:r>
              <a:rPr lang="en-US"/>
              <a:t>Many default configurations are still set (CM-6)</a:t>
            </a:r>
          </a:p>
          <a:p>
            <a:r>
              <a:rPr lang="en-US"/>
              <a:t>‘Least Privilege Principle’  is not appropriately implemented (AC-6)</a:t>
            </a:r>
          </a:p>
          <a:p>
            <a:r>
              <a:rPr lang="en-US"/>
              <a:t>Unsecure protocols like (ftp, telnet) 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Configuration Management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/>
          <a:p>
            <a:fld id="{6F335DE1-681F-F745-AAD2-3981D0ED14B1}" type="slidenum">
              <a:rPr lang="en-US"/>
              <a:pPr/>
              <a:t>29</a:t>
            </a:fld>
            <a:endParaRPr lang="en-US"/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/>
            <a:r>
              <a:rPr lang="en-US" dirty="0"/>
              <a:t>Security Risk Management (RM) needs to be considered right along with other project RM</a:t>
            </a:r>
          </a:p>
          <a:p>
            <a:pPr marL="342900" indent="-342900"/>
            <a:r>
              <a:rPr lang="en-US" dirty="0"/>
              <a:t>Most RM that takes place was for compliance rather than as a tool to help secure the system</a:t>
            </a:r>
          </a:p>
          <a:p>
            <a:pPr marL="342900" indent="-342900"/>
            <a:r>
              <a:rPr lang="en-US" dirty="0"/>
              <a:t>The Risk Assessments done now are of low quality and value – needs to correspond to impact level</a:t>
            </a:r>
          </a:p>
          <a:p>
            <a:pPr marL="342900" indent="-342900"/>
            <a:r>
              <a:rPr lang="en-US" dirty="0"/>
              <a:t>RM must be part of the overall project plan for the application/architecture</a:t>
            </a:r>
          </a:p>
          <a:p>
            <a:pPr marL="342900" indent="-342900"/>
            <a:r>
              <a:rPr lang="en-US" dirty="0"/>
              <a:t>Risk Assessment should be based on </a:t>
            </a:r>
            <a:r>
              <a:rPr lang="en-US" dirty="0" smtClean="0"/>
              <a:t>organization security </a:t>
            </a:r>
            <a:r>
              <a:rPr lang="en-US" dirty="0"/>
              <a:t>policy </a:t>
            </a: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Risk Management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687388" y="6292850"/>
            <a:ext cx="1901825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144838" y="6292850"/>
            <a:ext cx="2854325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42862" tIns="17462" rIns="42862" bIns="17462" anchor="b"/>
          <a:lstStyle/>
          <a:p>
            <a:r>
              <a:rPr lang="en-US" smtClean="0"/>
              <a:t>Agenda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82550" tIns="41275" rIns="82550" bIns="41275"/>
          <a:lstStyle/>
          <a:p>
            <a:pPr marL="342900" indent="-342900">
              <a:tabLst>
                <a:tab pos="3255963" algn="l"/>
                <a:tab pos="4068763" algn="l"/>
                <a:tab pos="4883150" algn="l"/>
                <a:tab pos="5695950" algn="l"/>
                <a:tab pos="6510338" algn="l"/>
              </a:tabLst>
            </a:pPr>
            <a:r>
              <a:rPr lang="en-US" smtClean="0"/>
              <a:t>Security Best Practices</a:t>
            </a:r>
          </a:p>
          <a:p>
            <a:pPr marL="342900" indent="-342900">
              <a:tabLst>
                <a:tab pos="3255963" algn="l"/>
                <a:tab pos="4068763" algn="l"/>
                <a:tab pos="4883150" algn="l"/>
                <a:tab pos="5695950" algn="l"/>
                <a:tab pos="6510338" algn="l"/>
              </a:tabLst>
            </a:pPr>
            <a:r>
              <a:rPr lang="en-US" smtClean="0"/>
              <a:t>Assessment Lessons Learned</a:t>
            </a:r>
          </a:p>
          <a:p>
            <a:pPr marL="342900" indent="-342900">
              <a:buFont typeface="Monotype Sorts" pitchFamily="-97" charset="2"/>
              <a:buNone/>
              <a:tabLst>
                <a:tab pos="3255963" algn="l"/>
                <a:tab pos="4068763" algn="l"/>
                <a:tab pos="4883150" algn="l"/>
                <a:tab pos="5695950" algn="l"/>
                <a:tab pos="6510338" algn="l"/>
              </a:tabLst>
            </a:pPr>
            <a:endParaRPr lang="en-US" smtClean="0"/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/>
          <a:p>
            <a:fld id="{C8EBCD87-CEE0-BC4A-B556-675884C12032}" type="slidenum">
              <a:rPr lang="en-US"/>
              <a:pPr/>
              <a:t>30</a:t>
            </a:fld>
            <a:endParaRPr lang="en-US"/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07988" y="1296988"/>
            <a:ext cx="8278812" cy="4570412"/>
          </a:xfrm>
        </p:spPr>
        <p:txBody>
          <a:bodyPr/>
          <a:lstStyle/>
          <a:p>
            <a:r>
              <a:rPr lang="en-US"/>
              <a:t>Applications remain vulnerable to many different types of attacks </a:t>
            </a:r>
          </a:p>
          <a:p>
            <a:pPr lvl="1"/>
            <a:r>
              <a:rPr lang="en-US"/>
              <a:t>Input is not validated</a:t>
            </a:r>
          </a:p>
          <a:p>
            <a:pPr lvl="1"/>
            <a:r>
              <a:rPr lang="en-US"/>
              <a:t>Improper session control (AC-11, AC-12)</a:t>
            </a:r>
          </a:p>
          <a:p>
            <a:pPr lvl="1"/>
            <a:r>
              <a:rPr lang="en-US"/>
              <a:t>Account Management is (AC-2) often weak and improper </a:t>
            </a:r>
          </a:p>
          <a:p>
            <a:pPr lvl="1"/>
            <a:r>
              <a:rPr lang="en-US"/>
              <a:t>Improper error handling messages</a:t>
            </a:r>
          </a:p>
          <a:p>
            <a:r>
              <a:rPr lang="en-US"/>
              <a:t>Database application vulnerable to internal threat</a:t>
            </a:r>
          </a:p>
          <a:p>
            <a:pPr lvl="1"/>
            <a:endParaRPr lang="en-US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Application Security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/>
          <a:p>
            <a:fld id="{24651297-2951-3242-98FF-2597E4071B92}" type="slidenum">
              <a:rPr lang="en-US"/>
              <a:pPr/>
              <a:t>31</a:t>
            </a:fld>
            <a:endParaRPr lang="en-US"/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Many systems operating under an Interim Authority to Operate (IATO) for extended period (CA-6)</a:t>
            </a:r>
          </a:p>
          <a:p>
            <a:r>
              <a:rPr lang="en-US" dirty="0"/>
              <a:t>Some systems did not have System Security Plans (PL-2) nor Risk Assessment (CA-2)</a:t>
            </a:r>
          </a:p>
          <a:p>
            <a:r>
              <a:rPr lang="en-US" dirty="0"/>
              <a:t>Documents developed by </a:t>
            </a:r>
            <a:r>
              <a:rPr lang="en-US" dirty="0" smtClean="0"/>
              <a:t>organization to </a:t>
            </a:r>
            <a:r>
              <a:rPr lang="en-US" dirty="0"/>
              <a:t>meet requirements, and not to solve issues (Contingency Plans)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Certification and Accreditation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/>
          <a:p>
            <a:fld id="{F9CE4046-208E-1D48-A40B-215DA670E96E}" type="slidenum">
              <a:rPr lang="en-US"/>
              <a:pPr/>
              <a:t>32</a:t>
            </a:fld>
            <a:endParaRPr lang="en-US"/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/>
            <a:r>
              <a:rPr lang="en-US" sz="1800"/>
              <a:t>Database Baselines are usually not implemented consistently</a:t>
            </a:r>
          </a:p>
          <a:p>
            <a:pPr marL="342900" indent="-342900"/>
            <a:r>
              <a:rPr lang="en-US" sz="1800"/>
              <a:t>Default accounts remain active (AC-2)</a:t>
            </a:r>
          </a:p>
          <a:p>
            <a:pPr marL="342900" indent="-342900"/>
            <a:r>
              <a:rPr lang="en-US" sz="1800"/>
              <a:t>Access management of database account is not secure </a:t>
            </a:r>
          </a:p>
          <a:p>
            <a:pPr marL="342900" indent="-342900"/>
            <a:r>
              <a:rPr lang="en-US" sz="1800"/>
              <a:t>Auditing logs are seldom enabled </a:t>
            </a:r>
          </a:p>
          <a:p>
            <a:pPr marL="342900" indent="-342900"/>
            <a:r>
              <a:rPr lang="en-US" sz="1800"/>
              <a:t>Accountability – confusion on where application DB programmer job ends and the maintainers begins has lead to implementation problems. 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Database Security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/>
          <a:p>
            <a:fld id="{B80BAEF7-BFE1-CD49-95DD-D28C8BAF1D31}" type="slidenum">
              <a:rPr lang="en-US"/>
              <a:pPr/>
              <a:t>33</a:t>
            </a:fld>
            <a:endParaRPr lang="en-US"/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The ‘Principle of Least Privilege is seldom implemented correctly (AC-6)</a:t>
            </a:r>
          </a:p>
          <a:p>
            <a:pPr>
              <a:lnSpc>
                <a:spcPct val="80000"/>
              </a:lnSpc>
            </a:pPr>
            <a:r>
              <a:rPr lang="en-US" sz="1800"/>
              <a:t>Systems have excessive ports and protocols enabled providing unnecessary access (CM-6)</a:t>
            </a:r>
          </a:p>
          <a:p>
            <a:pPr>
              <a:lnSpc>
                <a:spcPct val="80000"/>
              </a:lnSpc>
            </a:pPr>
            <a:r>
              <a:rPr lang="en-US" sz="1800"/>
              <a:t>Excessive access were being granted into sensitive databases  (AC-2)</a:t>
            </a:r>
          </a:p>
          <a:p>
            <a:pPr>
              <a:lnSpc>
                <a:spcPct val="80000"/>
              </a:lnSpc>
            </a:pPr>
            <a:r>
              <a:rPr lang="en-US" sz="1800"/>
              <a:t>Administrator interfaces open directly to the Internet  (AC-17)</a:t>
            </a:r>
          </a:p>
          <a:p>
            <a:pPr>
              <a:lnSpc>
                <a:spcPct val="80000"/>
              </a:lnSpc>
            </a:pPr>
            <a:r>
              <a:rPr lang="en-US" sz="1800"/>
              <a:t>Developers often have full privileges into the production environment (AC-6/SA-8,10)</a:t>
            </a:r>
          </a:p>
          <a:p>
            <a:pPr>
              <a:lnSpc>
                <a:spcPct val="80000"/>
              </a:lnSpc>
            </a:pPr>
            <a:r>
              <a:rPr lang="en-US" sz="1800"/>
              <a:t>Files often had world read, write and execute permissions (UNIX) (AC-4)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Access Control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20788"/>
            <a:ext cx="8278813" cy="4570412"/>
          </a:xfrm>
        </p:spPr>
        <p:txBody>
          <a:bodyPr/>
          <a:lstStyle/>
          <a:p>
            <a:pPr marL="342900" indent="-342900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Elements of Assessments</a:t>
            </a:r>
            <a:endParaRPr lang="en-US" dirty="0"/>
          </a:p>
          <a:p>
            <a:pPr marL="914400" lvl="1" indent="-457200">
              <a:defRPr/>
            </a:pPr>
            <a:r>
              <a:rPr lang="en-US" sz="1600" dirty="0"/>
              <a:t>Look at system partitioning</a:t>
            </a:r>
          </a:p>
          <a:p>
            <a:pPr marL="914400" lvl="1" indent="-457200">
              <a:defRPr/>
            </a:pPr>
            <a:r>
              <a:rPr lang="en-US" sz="1600" dirty="0"/>
              <a:t>Centralized audit log important</a:t>
            </a:r>
          </a:p>
          <a:p>
            <a:pPr marL="914400" lvl="1" indent="-457200">
              <a:defRPr/>
            </a:pPr>
            <a:r>
              <a:rPr lang="en-US" sz="1600" dirty="0"/>
              <a:t>Look for social engineering opportunities</a:t>
            </a:r>
          </a:p>
          <a:p>
            <a:pPr marL="914400" lvl="1" indent="-457200">
              <a:defRPr/>
            </a:pPr>
            <a:r>
              <a:rPr lang="en-US" sz="1600" dirty="0"/>
              <a:t>Examine for defense in depth (or lack of)</a:t>
            </a:r>
          </a:p>
          <a:p>
            <a:pPr marL="914400" lvl="1" indent="-457200">
              <a:defRPr/>
            </a:pPr>
            <a:r>
              <a:rPr lang="en-US" sz="1600" dirty="0"/>
              <a:t>Assessments confirm </a:t>
            </a:r>
            <a:r>
              <a:rPr lang="en-US" sz="1600" dirty="0" smtClean="0"/>
              <a:t>organization policies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Active Assessments</a:t>
            </a:r>
          </a:p>
          <a:p>
            <a:pPr marL="914400" lvl="1" indent="-457200">
              <a:lnSpc>
                <a:spcPct val="90000"/>
              </a:lnSpc>
              <a:defRPr/>
            </a:pPr>
            <a:r>
              <a:rPr lang="en-US" sz="1600" dirty="0"/>
              <a:t>Scan (ping sweep, port scans, OS Detection)</a:t>
            </a:r>
          </a:p>
          <a:p>
            <a:pPr marL="914400" lvl="1" indent="-457200">
              <a:lnSpc>
                <a:spcPct val="90000"/>
              </a:lnSpc>
              <a:defRPr/>
            </a:pPr>
            <a:r>
              <a:rPr lang="en-US" sz="1600" dirty="0"/>
              <a:t>Enumerate (users, list file shares, identify applications)</a:t>
            </a:r>
          </a:p>
          <a:p>
            <a:pPr marL="914400" lvl="1" indent="-457200">
              <a:lnSpc>
                <a:spcPct val="90000"/>
              </a:lnSpc>
              <a:defRPr/>
            </a:pPr>
            <a:r>
              <a:rPr lang="en-US" sz="1600" dirty="0"/>
              <a:t>Access (password "sniff", file share brute force, SAM DB, buffer overflows)</a:t>
            </a:r>
          </a:p>
          <a:p>
            <a:pPr marL="914400" lvl="1" indent="-457200">
              <a:lnSpc>
                <a:spcPct val="90000"/>
              </a:lnSpc>
              <a:defRPr/>
            </a:pPr>
            <a:r>
              <a:rPr lang="en-US" sz="1600" dirty="0"/>
              <a:t>Escalate privileges (crack passwords, known exploits)</a:t>
            </a:r>
          </a:p>
          <a:p>
            <a:pPr marL="914400" lvl="1" indent="-457200">
              <a:lnSpc>
                <a:spcPct val="90000"/>
              </a:lnSpc>
              <a:defRPr/>
            </a:pPr>
            <a:r>
              <a:rPr lang="en-US" sz="1600" dirty="0"/>
              <a:t>Pilfer (evaluate trusts)</a:t>
            </a:r>
            <a:endParaRPr lang="en-US" dirty="0"/>
          </a:p>
        </p:txBody>
      </p:sp>
      <p:sp>
        <p:nvSpPr>
          <p:cNvPr id="69635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Operating Systems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278813" cy="4570413"/>
          </a:xfrm>
        </p:spPr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en-US" sz="1800"/>
              <a:t>There are critical security implications of improper DNS configuration</a:t>
            </a:r>
          </a:p>
          <a:p>
            <a:pPr marL="342900" indent="-342900">
              <a:lnSpc>
                <a:spcPct val="90000"/>
              </a:lnSpc>
            </a:pPr>
            <a:r>
              <a:rPr lang="en-US" sz="1800"/>
              <a:t>Thorough evaluation of DNS must be completed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1600"/>
              <a:t>Automated tools provide a network view of the service (nessus, nmap, dig, dnswalk)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1600"/>
              <a:t>Automated tools will not tell you additional information such as improper ACL’s, logging config, transfer hosts and other details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1600"/>
              <a:t>Manual review of named.conf or equivalent</a:t>
            </a:r>
          </a:p>
          <a:p>
            <a:pPr marL="342900" indent="-342900">
              <a:lnSpc>
                <a:spcPct val="90000"/>
              </a:lnSpc>
            </a:pPr>
            <a:r>
              <a:rPr lang="en-US" sz="1800"/>
              <a:t>Assessor should have DNS references on hand during review if not familiar with DNS configuration settings</a:t>
            </a:r>
          </a:p>
        </p:txBody>
      </p:sp>
      <p:sp>
        <p:nvSpPr>
          <p:cNvPr id="70659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Services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/>
          <a:p>
            <a:fld id="{A3CDB9B2-DB95-9948-B36D-88328E6D7DC5}" type="slidenum">
              <a:rPr lang="en-US"/>
              <a:pPr/>
              <a:t>36</a:t>
            </a:fld>
            <a:endParaRPr lang="en-US"/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07988" y="1447800"/>
            <a:ext cx="8583612" cy="4570413"/>
          </a:xfrm>
        </p:spPr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en-US" sz="1800"/>
              <a:t>Windows Best Practices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1400"/>
              <a:t>Patches and additional software 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1400"/>
              <a:t>Minimize Network Services (e.g., IIS, AD)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1400"/>
              <a:t>Minimize Boot Services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1400"/>
              <a:t>Enhance Logging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1400"/>
              <a:t>File/Directory Permissions/Access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1400"/>
              <a:t>System Access, Authentication, and Authorization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1400"/>
              <a:t>User Accounts and Environment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1400"/>
              <a:t>System Partitioning</a:t>
            </a:r>
          </a:p>
          <a:p>
            <a:pPr marL="342900" indent="-342900">
              <a:lnSpc>
                <a:spcPct val="90000"/>
              </a:lnSpc>
            </a:pPr>
            <a:r>
              <a:rPr lang="en-US" sz="1800"/>
              <a:t>Follow best practice and configuration guides </a:t>
            </a:r>
          </a:p>
          <a:p>
            <a:pPr marL="342900" indent="-342900">
              <a:lnSpc>
                <a:spcPct val="90000"/>
              </a:lnSpc>
            </a:pPr>
            <a:r>
              <a:rPr lang="en-US" sz="1800"/>
              <a:t>Always set complex passwords and change them often</a:t>
            </a:r>
          </a:p>
          <a:p>
            <a:pPr marL="342900" indent="-342900">
              <a:lnSpc>
                <a:spcPct val="90000"/>
              </a:lnSpc>
            </a:pPr>
            <a:r>
              <a:rPr lang="en-US" sz="1800"/>
              <a:t>Perform periodic assessments</a:t>
            </a:r>
            <a:endParaRPr lang="en-US" sz="2400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Common Findings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/>
          <a:p>
            <a:fld id="{D8CF4D3F-4A2C-9E4A-B044-1397EB007AD2}" type="slidenum">
              <a:rPr lang="en-US"/>
              <a:pPr/>
              <a:t>37</a:t>
            </a:fld>
            <a:endParaRPr lang="en-US"/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07988" y="1447800"/>
            <a:ext cx="8583612" cy="4570413"/>
          </a:xfrm>
        </p:spPr>
        <p:txBody>
          <a:bodyPr/>
          <a:lstStyle/>
          <a:p>
            <a:pPr marL="342900" indent="-342900"/>
            <a:r>
              <a:rPr lang="en-US" sz="2400"/>
              <a:t>UNIX Best Practices</a:t>
            </a:r>
          </a:p>
          <a:p>
            <a:pPr marL="914400" lvl="1" indent="-457200"/>
            <a:r>
              <a:rPr lang="en-US" sz="1600"/>
              <a:t>Patches and additional software (e.g., OpenSSH, TCP Wrappers)</a:t>
            </a:r>
          </a:p>
          <a:p>
            <a:pPr marL="914400" lvl="1" indent="-457200"/>
            <a:r>
              <a:rPr lang="en-US" sz="1600"/>
              <a:t>Minimize Network Services (e.g., inetd, sendmail)</a:t>
            </a:r>
          </a:p>
          <a:p>
            <a:pPr marL="914400" lvl="1" indent="-457200"/>
            <a:r>
              <a:rPr lang="en-US" sz="1600"/>
              <a:t>Minimize Boot Services</a:t>
            </a:r>
          </a:p>
          <a:p>
            <a:pPr marL="914400" lvl="1" indent="-457200"/>
            <a:r>
              <a:rPr lang="en-US" sz="1600"/>
              <a:t>Kernel Tuning</a:t>
            </a:r>
          </a:p>
          <a:p>
            <a:pPr marL="914400" lvl="1" indent="-457200"/>
            <a:r>
              <a:rPr lang="en-US" sz="1600"/>
              <a:t>Enhance Logging</a:t>
            </a:r>
          </a:p>
          <a:p>
            <a:pPr marL="914400" lvl="1" indent="-457200"/>
            <a:r>
              <a:rPr lang="en-US" sz="1600"/>
              <a:t>File/Directory Permissions/Access</a:t>
            </a:r>
          </a:p>
          <a:p>
            <a:pPr marL="914400" lvl="1" indent="-457200"/>
            <a:r>
              <a:rPr lang="en-US" sz="1600"/>
              <a:t>System Access, Authentication, and Authorization</a:t>
            </a:r>
          </a:p>
          <a:p>
            <a:pPr marL="914400" lvl="1" indent="-457200"/>
            <a:r>
              <a:rPr lang="en-US" sz="1600"/>
              <a:t>User Accounts and Environment</a:t>
            </a:r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Common Findings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/>
          <a:p>
            <a:fld id="{449D651A-38E7-4140-9004-B2E025C04253}" type="slidenum">
              <a:rPr lang="en-US"/>
              <a:pPr/>
              <a:t>38</a:t>
            </a:fld>
            <a:endParaRPr lang="en-US"/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lnSpc>
                <a:spcPct val="80000"/>
              </a:lnSpc>
            </a:pPr>
            <a:r>
              <a:rPr lang="en-US" sz="2100"/>
              <a:t>Network Observations</a:t>
            </a:r>
          </a:p>
          <a:p>
            <a:pPr marL="914400" lvl="1" indent="-457200">
              <a:lnSpc>
                <a:spcPct val="80000"/>
              </a:lnSpc>
            </a:pPr>
            <a:r>
              <a:rPr lang="en-US"/>
              <a:t>Disable unneeded services and protocols</a:t>
            </a:r>
          </a:p>
          <a:p>
            <a:pPr marL="914400" lvl="1" indent="-457200">
              <a:lnSpc>
                <a:spcPct val="80000"/>
              </a:lnSpc>
            </a:pPr>
            <a:r>
              <a:rPr lang="en-US"/>
              <a:t>Encrypt routing updates with strongest algorithm available</a:t>
            </a:r>
          </a:p>
          <a:p>
            <a:pPr marL="342900" indent="-342900">
              <a:lnSpc>
                <a:spcPct val="80000"/>
              </a:lnSpc>
            </a:pPr>
            <a:r>
              <a:rPr lang="en-US"/>
              <a:t>Poor ACL’s</a:t>
            </a:r>
          </a:p>
          <a:p>
            <a:pPr marL="342900" indent="-342900">
              <a:lnSpc>
                <a:spcPct val="80000"/>
              </a:lnSpc>
            </a:pPr>
            <a:r>
              <a:rPr lang="en-US"/>
              <a:t>Lack of Auditing</a:t>
            </a:r>
          </a:p>
          <a:p>
            <a:pPr marL="342900" indent="-342900">
              <a:lnSpc>
                <a:spcPct val="80000"/>
              </a:lnSpc>
            </a:pPr>
            <a:r>
              <a:rPr lang="en-US"/>
              <a:t>Poor Configuration</a:t>
            </a:r>
          </a:p>
          <a:p>
            <a:pPr marL="342900" indent="-342900">
              <a:lnSpc>
                <a:spcPct val="80000"/>
              </a:lnSpc>
            </a:pPr>
            <a:r>
              <a:rPr lang="en-US"/>
              <a:t>Operational requirements always dictate some “holes” in the firewall security policy</a:t>
            </a:r>
          </a:p>
          <a:p>
            <a:pPr marL="342900" indent="-342900">
              <a:lnSpc>
                <a:spcPct val="80000"/>
              </a:lnSpc>
            </a:pPr>
            <a:r>
              <a:rPr lang="en-US"/>
              <a:t>Intrusion detection must be used to monitor “holes”</a:t>
            </a:r>
          </a:p>
          <a:p>
            <a:pPr marL="342900" indent="-342900">
              <a:lnSpc>
                <a:spcPct val="80000"/>
              </a:lnSpc>
            </a:pPr>
            <a:r>
              <a:rPr lang="en-US"/>
              <a:t>Firewalls must be supplemented with host level scanning</a:t>
            </a:r>
          </a:p>
          <a:p>
            <a:pPr marL="342900" indent="-342900">
              <a:lnSpc>
                <a:spcPct val="80000"/>
              </a:lnSpc>
            </a:pPr>
            <a:r>
              <a:rPr lang="en-US"/>
              <a:t>External recursion allowed</a:t>
            </a:r>
          </a:p>
          <a:p>
            <a:pPr marL="342900" indent="-342900">
              <a:lnSpc>
                <a:spcPct val="80000"/>
              </a:lnSpc>
            </a:pPr>
            <a:endParaRPr lang="en-US"/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Common Findings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8382000" y="6400800"/>
            <a:ext cx="533400" cy="152400"/>
          </a:xfrm>
          <a:prstGeom prst="rect">
            <a:avLst/>
          </a:prstGeom>
          <a:noFill/>
        </p:spPr>
        <p:txBody>
          <a:bodyPr/>
          <a:lstStyle/>
          <a:p>
            <a:fld id="{2DE4C866-3C57-7C49-95E2-45806DF17E5E}" type="slidenum">
              <a:rPr lang="en-US"/>
              <a:pPr/>
              <a:t>39</a:t>
            </a:fld>
            <a:endParaRPr lang="en-US"/>
          </a:p>
        </p:txBody>
      </p:sp>
      <p:sp>
        <p:nvSpPr>
          <p:cNvPr id="75779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lnSpc>
                <a:spcPct val="80000"/>
              </a:lnSpc>
            </a:pPr>
            <a:r>
              <a:rPr lang="en-US" sz="1800"/>
              <a:t>What have we learned from assessments?</a:t>
            </a:r>
          </a:p>
          <a:p>
            <a:pPr marL="342900" indent="-342900">
              <a:lnSpc>
                <a:spcPct val="80000"/>
              </a:lnSpc>
            </a:pPr>
            <a:r>
              <a:rPr lang="en-US" sz="1800" b="0"/>
              <a:t>The system owners have many controls which are not being addressed</a:t>
            </a:r>
          </a:p>
          <a:p>
            <a:pPr marL="342900" indent="-342900">
              <a:lnSpc>
                <a:spcPct val="80000"/>
              </a:lnSpc>
            </a:pPr>
            <a:r>
              <a:rPr lang="en-US" sz="1800" b="0"/>
              <a:t>Need SLA in procurement phase</a:t>
            </a:r>
          </a:p>
          <a:p>
            <a:pPr marL="342900" indent="-342900">
              <a:lnSpc>
                <a:spcPct val="80000"/>
              </a:lnSpc>
            </a:pPr>
            <a:r>
              <a:rPr lang="en-US" sz="1800" b="0"/>
              <a:t>The information systems security office has areas that can be improved upon, especially C&amp;A, RA and CP.   </a:t>
            </a:r>
          </a:p>
          <a:p>
            <a:pPr marL="342900" indent="-342900">
              <a:lnSpc>
                <a:spcPct val="80000"/>
              </a:lnSpc>
            </a:pPr>
            <a:r>
              <a:rPr lang="en-US" sz="1800" b="0"/>
              <a:t>Embedding security into the SDLC is the best methodology NIST 800-64R2</a:t>
            </a:r>
          </a:p>
          <a:p>
            <a:pPr marL="342900" indent="-342900">
              <a:lnSpc>
                <a:spcPct val="80000"/>
              </a:lnSpc>
            </a:pPr>
            <a:r>
              <a:rPr lang="en-US" sz="1800" b="0"/>
              <a:t>Accountability is important from the system owner, to OIS, to the vendor implementing the controls</a:t>
            </a:r>
          </a:p>
          <a:p>
            <a:pPr marL="342900" indent="-342900">
              <a:lnSpc>
                <a:spcPct val="80000"/>
              </a:lnSpc>
            </a:pPr>
            <a:r>
              <a:rPr lang="en-US" sz="1800" b="0"/>
              <a:t>Standard reporting template would be useful</a:t>
            </a:r>
          </a:p>
          <a:p>
            <a:pPr marL="342900" indent="-342900">
              <a:lnSpc>
                <a:spcPct val="80000"/>
              </a:lnSpc>
            </a:pPr>
            <a:r>
              <a:rPr lang="en-US" sz="1800" b="0"/>
              <a:t>Application security tools are not generally available (code analyzer)</a:t>
            </a:r>
          </a:p>
          <a:p>
            <a:pPr marL="342900" indent="-342900">
              <a:lnSpc>
                <a:spcPct val="80000"/>
              </a:lnSpc>
            </a:pPr>
            <a:r>
              <a:rPr lang="en-US" sz="1800" b="0"/>
              <a:t>Databases behind firewalls are protected from external threats but still vulnerable to internal threats – focus on securing database application.</a:t>
            </a:r>
          </a:p>
          <a:p>
            <a:pPr marL="342900" indent="-342900">
              <a:lnSpc>
                <a:spcPct val="80000"/>
              </a:lnSpc>
            </a:pPr>
            <a:r>
              <a:rPr lang="en-US" sz="1800" b="0"/>
              <a:t>Information security not part of technical architecture</a:t>
            </a:r>
          </a:p>
          <a:p>
            <a:pPr marL="342900" indent="-342900">
              <a:lnSpc>
                <a:spcPct val="80000"/>
              </a:lnSpc>
            </a:pPr>
            <a:endParaRPr lang="en-US" sz="1800" b="0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Conclusions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687388" y="6292850"/>
            <a:ext cx="1901825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144838" y="6292850"/>
            <a:ext cx="2854325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42862" tIns="17462" rIns="42862" bIns="17462" anchor="b"/>
          <a:lstStyle/>
          <a:p>
            <a:r>
              <a:rPr lang="en-US"/>
              <a:t>Best Practices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82550" tIns="41275" rIns="82550" bIns="41275"/>
          <a:lstStyle/>
          <a:p>
            <a:pPr marL="342900" indent="-342900">
              <a:tabLst>
                <a:tab pos="3255963" algn="l"/>
                <a:tab pos="4068763" algn="l"/>
                <a:tab pos="4883150" algn="l"/>
                <a:tab pos="5695950" algn="l"/>
                <a:tab pos="6510338" algn="l"/>
              </a:tabLst>
            </a:pPr>
            <a:r>
              <a:rPr lang="en-US"/>
              <a:t>Build security in from the beginning</a:t>
            </a:r>
          </a:p>
          <a:p>
            <a:pPr marL="342900" indent="-342900">
              <a:tabLst>
                <a:tab pos="3255963" algn="l"/>
                <a:tab pos="4068763" algn="l"/>
                <a:tab pos="4883150" algn="l"/>
                <a:tab pos="5695950" algn="l"/>
                <a:tab pos="6510338" algn="l"/>
              </a:tabLst>
            </a:pPr>
            <a:r>
              <a:rPr lang="en-US"/>
              <a:t>Establish an approach that protects high value systems from a sophisticated adversary</a:t>
            </a:r>
          </a:p>
          <a:p>
            <a:pPr marL="342900" indent="-342900">
              <a:tabLst>
                <a:tab pos="3255963" algn="l"/>
                <a:tab pos="4068763" algn="l"/>
                <a:tab pos="4883150" algn="l"/>
                <a:tab pos="5695950" algn="l"/>
                <a:tab pos="6510338" algn="l"/>
              </a:tabLst>
            </a:pPr>
            <a:r>
              <a:rPr lang="en-US"/>
              <a:t>Embrace the principles of Defense-in-Depth</a:t>
            </a:r>
          </a:p>
          <a:p>
            <a:pPr marL="342900" indent="-342900">
              <a:tabLst>
                <a:tab pos="3255963" algn="l"/>
                <a:tab pos="4068763" algn="l"/>
                <a:tab pos="4883150" algn="l"/>
                <a:tab pos="5695950" algn="l"/>
                <a:tab pos="6510338" algn="l"/>
              </a:tabLst>
            </a:pPr>
            <a:r>
              <a:rPr lang="en-US"/>
              <a:t>Establish a fault tolerant security model</a:t>
            </a:r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5" name="Picture 4" descr="Question and Answer Sess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328738"/>
            <a:ext cx="6400800" cy="467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9773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Security in Design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en-US"/>
              <a:t>Up-front design criteria for hosts, networks, applications and systems</a:t>
            </a:r>
          </a:p>
          <a:p>
            <a:pPr marL="342900" indent="-342900">
              <a:lnSpc>
                <a:spcPct val="90000"/>
              </a:lnSpc>
            </a:pPr>
            <a:r>
              <a:rPr lang="en-US"/>
              <a:t>Difficult to retrofit information protection into an environment where none previously existed</a:t>
            </a:r>
          </a:p>
          <a:p>
            <a:pPr marL="342900" indent="-342900">
              <a:lnSpc>
                <a:spcPct val="90000"/>
              </a:lnSpc>
            </a:pPr>
            <a:r>
              <a:rPr lang="en-US"/>
              <a:t>Protection designed into a system should be consistent with the threat to which it is likely to be exposed</a:t>
            </a:r>
          </a:p>
          <a:p>
            <a:pPr marL="342900" indent="-342900">
              <a:lnSpc>
                <a:spcPct val="90000"/>
              </a:lnSpc>
            </a:pPr>
            <a:r>
              <a:rPr lang="en-US"/>
              <a:t>Major consideration should be given to the class of vulnerabilities that are likely to be present in a specific environment      </a:t>
            </a:r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Security in Design (cont.)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en-US" sz="2400"/>
              <a:t>Common techniques: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sz="2000"/>
              <a:t>Provide mechanisms for unique identification and authentication, auditing and discretionary access 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sz="2000"/>
              <a:t>Develop applications that do not require additional software that is not or cannot be secured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sz="2000"/>
              <a:t>Ensure applications can function on an operating system that has been securely configured, consistent with best commercial and DOD guidelines</a:t>
            </a:r>
          </a:p>
          <a:p>
            <a:pPr marL="342900" indent="-342900">
              <a:lnSpc>
                <a:spcPct val="90000"/>
              </a:lnSpc>
            </a:pPr>
            <a:endParaRPr lang="en-US" sz="2400"/>
          </a:p>
          <a:p>
            <a:pPr marL="342900" indent="-342900"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687388" y="6292850"/>
            <a:ext cx="1901825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144838" y="6292850"/>
            <a:ext cx="2854325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Security Approach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Identify assets</a:t>
            </a:r>
          </a:p>
          <a:p>
            <a:r>
              <a:rPr lang="en-US"/>
              <a:t>Identify potential threats</a:t>
            </a:r>
          </a:p>
          <a:p>
            <a:r>
              <a:rPr lang="en-US"/>
              <a:t>Segment networks based on sensitivity and community of interest</a:t>
            </a:r>
          </a:p>
          <a:p>
            <a:r>
              <a:rPr lang="en-US"/>
              <a:t>Implement Defense-in-Depth </a:t>
            </a:r>
          </a:p>
          <a:p>
            <a:r>
              <a:rPr lang="en-US"/>
              <a:t>Continually re-assess security posture</a:t>
            </a:r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687388" y="6292850"/>
            <a:ext cx="1901825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144838" y="6292850"/>
            <a:ext cx="2854325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Common Assets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Office information systems</a:t>
            </a:r>
          </a:p>
          <a:p>
            <a:r>
              <a:rPr lang="en-US"/>
              <a:t>Public affairs web server</a:t>
            </a:r>
          </a:p>
          <a:p>
            <a:r>
              <a:rPr lang="en-US"/>
              <a:t>Command and control information</a:t>
            </a:r>
          </a:p>
          <a:p>
            <a:r>
              <a:rPr lang="en-US"/>
              <a:t>Logistics information</a:t>
            </a:r>
          </a:p>
          <a:p>
            <a:r>
              <a:rPr lang="en-US"/>
              <a:t>Personnel information</a:t>
            </a:r>
          </a:p>
          <a:p>
            <a:r>
              <a:rPr lang="en-US"/>
              <a:t>Financial information</a:t>
            </a:r>
          </a:p>
          <a:p>
            <a:r>
              <a:rPr lang="en-US"/>
              <a:t>Communications infrastructure</a:t>
            </a:r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687388" y="6292850"/>
            <a:ext cx="1901825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144838" y="6292850"/>
            <a:ext cx="2854325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Potential Threats 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Accidental loss of data</a:t>
            </a:r>
          </a:p>
          <a:p>
            <a:r>
              <a:rPr lang="en-US"/>
              <a:t>Malicious users</a:t>
            </a:r>
          </a:p>
          <a:p>
            <a:r>
              <a:rPr lang="en-US"/>
              <a:t>Hackers</a:t>
            </a:r>
          </a:p>
          <a:p>
            <a:r>
              <a:rPr lang="en-US"/>
              <a:t>Terrorists</a:t>
            </a:r>
          </a:p>
          <a:p>
            <a:r>
              <a:rPr lang="en-US"/>
              <a:t>Directed foreign intelligence collection</a:t>
            </a:r>
          </a:p>
          <a:p>
            <a:r>
              <a:rPr lang="en-US"/>
              <a:t>Targeted information warfare attack</a:t>
            </a:r>
          </a:p>
          <a:p>
            <a:r>
              <a:rPr lang="en-US"/>
              <a:t>Virus attacks</a:t>
            </a:r>
          </a:p>
          <a:p>
            <a:r>
              <a:rPr lang="en-US"/>
              <a:t>Malicious code</a:t>
            </a:r>
          </a:p>
          <a:p>
            <a:r>
              <a:rPr lang="en-US"/>
              <a:t>Denial of service</a:t>
            </a:r>
          </a:p>
        </p:txBody>
      </p:sp>
    </p:spTree>
  </p:cSld>
  <p:clrMapOvr>
    <a:masterClrMapping/>
  </p:clrMapOvr>
  <p:transition xmlns:p14="http://schemas.microsoft.com/office/powerpoint/2010/main" spd="slow"/>
</p:sld>
</file>

<file path=ppt/theme/theme1.xml><?xml version="1.0" encoding="utf-8"?>
<a:theme xmlns:a="http://schemas.openxmlformats.org/drawingml/2006/main" name="briefing">
  <a:themeElements>
    <a:clrScheme name="">
      <a:dk1>
        <a:srgbClr val="000000"/>
      </a:dk1>
      <a:lt1>
        <a:srgbClr val="FFFFFF"/>
      </a:lt1>
      <a:dk2>
        <a:srgbClr val="003399"/>
      </a:dk2>
      <a:lt2>
        <a:srgbClr val="808080"/>
      </a:lt2>
      <a:accent1>
        <a:srgbClr val="FFCC99"/>
      </a:accent1>
      <a:accent2>
        <a:srgbClr val="FF9999"/>
      </a:accent2>
      <a:accent3>
        <a:srgbClr val="FFFFFF"/>
      </a:accent3>
      <a:accent4>
        <a:srgbClr val="000000"/>
      </a:accent4>
      <a:accent5>
        <a:srgbClr val="FFE2CA"/>
      </a:accent5>
      <a:accent6>
        <a:srgbClr val="E78A8A"/>
      </a:accent6>
      <a:hlink>
        <a:srgbClr val="0000FF"/>
      </a:hlink>
      <a:folHlink>
        <a:srgbClr val="990099"/>
      </a:folHlink>
    </a:clrScheme>
    <a:fontScheme name="CCKS-Templat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99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ts val="2500"/>
          </a:lnSpc>
          <a:spcBef>
            <a:spcPct val="0"/>
          </a:spcBef>
          <a:spcAft>
            <a:spcPts val="1000"/>
          </a:spcAft>
          <a:buClr>
            <a:srgbClr val="FDAA03"/>
          </a:buClr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99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ts val="2500"/>
          </a:lnSpc>
          <a:spcBef>
            <a:spcPct val="0"/>
          </a:spcBef>
          <a:spcAft>
            <a:spcPts val="1000"/>
          </a:spcAft>
          <a:buClr>
            <a:srgbClr val="FDAA03"/>
          </a:buClr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CKS-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KS-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CKS-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KS-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KS-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KS-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KS-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KS-Template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CC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8AB9E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MITRE Work" ma:contentTypeID="0x010100823A99C636F7423283FB0D200866C613005B26DFEC304C4945BD1198DEDFFA4FFD" ma:contentTypeVersion="0" ma:contentTypeDescription="Materials and documents that contain MITRE authored content and other content directly attributable to MITRE and its work" ma:contentTypeScope="" ma:versionID="5a137711611cdc83b4429d1f485c3679">
  <xsd:schema xmlns:xsd="http://www.w3.org/2001/XMLSchema" xmlns:p="http://schemas.microsoft.com/office/2006/metadata/properties" xmlns:ns1="http://schemas.microsoft.com/sharepoint/v3" xmlns:ns2="http://schemas.microsoft.com/sharepoint/v3/fields" targetNamespace="http://schemas.microsoft.com/office/2006/metadata/properties" ma:root="true" ma:fieldsID="c4a7a31472296cf49e6db98b90eb8398" ns1:_="" ns2:_="">
    <xsd:import namespace="http://schemas.microsoft.com/sharepoint/v3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Contributor" minOccurs="0"/>
                <xsd:element ref="ns1:MITRE_x0020_Sensitivity"/>
                <xsd:element ref="ns1:Release_x0020_Statement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MITRE_x0020_Sensitivity" ma:index="10" ma:displayName="Sensitivity" ma:default="Internal MITRE Information" ma:internalName="MITRE_x0020_Sensitivity">
      <xsd:simpleType>
        <xsd:restriction base="dms:Choice">
          <xsd:enumeration value="Public Information"/>
          <xsd:enumeration value="Internal MITRE Information"/>
          <xsd:enumeration value="Sensitive Information"/>
          <xsd:enumeration value="Highly Sensitive Information"/>
        </xsd:restriction>
      </xsd:simpleType>
    </xsd:element>
    <xsd:element name="Release_x0020_Statement" ma:index="11" ma:displayName="Release Statement" ma:default="For Internal MITRE Use" ma:internalName="Release_x0020_Statement">
      <xsd:simpleType>
        <xsd:union memberTypes="dms:Text">
          <xsd:simpleType>
            <xsd:restriction base="dms:Choice">
              <xsd:enumeration value="Approved for Public Release"/>
              <xsd:enumeration value="For Internal MITRE Use"/>
              <xsd:enumeration value="For Release to All Sponsors"/>
              <xsd:enumeration value="For Limited Internal MITRE Use"/>
              <xsd:enumeration value="For Limited External Release"/>
              <xsd:enumeration value="Privileged: Sensitive Personal Information"/>
              <xsd:enumeration value="MITRE Proprietary"/>
              <xsd:enumeration value="Source Selection Sensitive"/>
              <xsd:enumeration value="Restricted: Highly Sensitive Personal Information"/>
            </xsd:restriction>
          </xsd:simpleType>
        </xsd:union>
      </xsd:simpleType>
    </xsd:element>
  </xsd:schema>
  <xsd:schema xmlns:xsd="http://www.w3.org/2001/XMLSchema" xmlns:dms="http://schemas.microsoft.com/office/2006/documentManagement/types" targetNamespace="http://schemas.microsoft.com/sharepoint/v3/fields" elementFormDefault="qualified">
    <xsd:import namespace="http://schemas.microsoft.com/office/2006/documentManagement/types"/>
    <xsd:element name="_Contributor" ma:index="9" nillable="true" ma:displayName="Contributor" ma:description="One or more people or organizations that contributed to this resource" ma:internalName="_Contributor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8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>
  <documentManagement>
    <MITRE_x0020_Sensitivity xmlns="http://schemas.microsoft.com/sharepoint/v3">Internal MITRE Information</MITRE_x0020_Sensitivity>
    <_Contributor xmlns="http://schemas.microsoft.com/sharepoint/v3/fields" xsi:nil="true"/>
    <Release_x0020_Statement xmlns="http://schemas.microsoft.com/sharepoint/v3">For Internal MITRE Use</Release_x0020_Statement>
  </documentManagement>
</p:properties>
</file>

<file path=customXml/itemProps1.xml><?xml version="1.0" encoding="utf-8"?>
<ds:datastoreItem xmlns:ds="http://schemas.openxmlformats.org/officeDocument/2006/customXml" ds:itemID="{6C4608DB-B338-4A12-ACCD-E96014E3B91E}">
  <ds:schemaRefs>
    <ds:schemaRef ds:uri="http://schemas.microsoft.com/office/2006/metadata/customXsn"/>
  </ds:schemaRefs>
</ds:datastoreItem>
</file>

<file path=customXml/itemProps2.xml><?xml version="1.0" encoding="utf-8"?>
<ds:datastoreItem xmlns:ds="http://schemas.openxmlformats.org/officeDocument/2006/customXml" ds:itemID="{481E7291-61BC-45E5-A046-F03BAE52AD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sharepoint/v3/field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C52D0652-F5B6-417F-8844-4199DF157737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6011E5F6-85AB-45EB-8FFC-042EC0C55FC2}">
  <ds:schemaRefs>
    <ds:schemaRef ds:uri="http://schemas.microsoft.com/office/2006/metadata/properties"/>
    <ds:schemaRef ds:uri="http://schemas.microsoft.com/sharepoint/v3"/>
    <ds:schemaRef ds:uri="http://schemas.microsoft.com/sharepoint/v3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mitrebriefing_2_2009</Template>
  <TotalTime>136</TotalTime>
  <Words>2611</Words>
  <Application>Microsoft Macintosh PowerPoint</Application>
  <PresentationFormat>On-screen Show (4:3)</PresentationFormat>
  <Paragraphs>351</Paragraphs>
  <Slides>40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briefing</vt:lpstr>
      <vt:lpstr>Security Best Practices</vt:lpstr>
      <vt:lpstr>All materials are licensed under a Creative Commons “Share Alike” license.</vt:lpstr>
      <vt:lpstr>Agenda</vt:lpstr>
      <vt:lpstr>Best Practices</vt:lpstr>
      <vt:lpstr>Security in Design</vt:lpstr>
      <vt:lpstr>Security in Design (cont.)</vt:lpstr>
      <vt:lpstr>Security Approach</vt:lpstr>
      <vt:lpstr>Common Assets</vt:lpstr>
      <vt:lpstr>Potential Threats </vt:lpstr>
      <vt:lpstr>Defense-in-Depth</vt:lpstr>
      <vt:lpstr>Security Configuration Management </vt:lpstr>
      <vt:lpstr>Boundary Protection</vt:lpstr>
      <vt:lpstr>Boundary Protection (cont.)</vt:lpstr>
      <vt:lpstr>Boundary Protection (cont.)</vt:lpstr>
      <vt:lpstr>Anti-Virus</vt:lpstr>
      <vt:lpstr>Intrusion Detection</vt:lpstr>
      <vt:lpstr>Incident Response</vt:lpstr>
      <vt:lpstr>Vulnerability Assessments</vt:lpstr>
      <vt:lpstr>Auditing</vt:lpstr>
      <vt:lpstr>Observations in Network Security</vt:lpstr>
      <vt:lpstr>Observations in Host Security</vt:lpstr>
      <vt:lpstr>Challenges</vt:lpstr>
      <vt:lpstr>Assessment Lessons Learned</vt:lpstr>
      <vt:lpstr>Assessment Process</vt:lpstr>
      <vt:lpstr>Obstacles</vt:lpstr>
      <vt:lpstr>Pitfalls</vt:lpstr>
      <vt:lpstr>Baseline Configuration</vt:lpstr>
      <vt:lpstr>Configuration Management</vt:lpstr>
      <vt:lpstr>Risk Management</vt:lpstr>
      <vt:lpstr>Application Security</vt:lpstr>
      <vt:lpstr>Certification and Accreditation</vt:lpstr>
      <vt:lpstr>Database Security</vt:lpstr>
      <vt:lpstr>Access Control</vt:lpstr>
      <vt:lpstr>Operating Systems</vt:lpstr>
      <vt:lpstr>Services</vt:lpstr>
      <vt:lpstr>Common Findings</vt:lpstr>
      <vt:lpstr>Common Findings</vt:lpstr>
      <vt:lpstr>Common Findings</vt:lpstr>
      <vt:lpstr>Conclusions</vt:lpstr>
      <vt:lpstr>Questions</vt:lpstr>
    </vt:vector>
  </TitlesOfParts>
  <Company>The MITRE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D1S1_TSV404_Course_Intro_2011_v1.pptx</dc:title>
  <dc:subject>Vulnerability Assessment Training Course Intro</dc:subject>
  <dc:creator>Dr. Steven Gosnell, Nathan B. Adams</dc:creator>
  <cp:lastModifiedBy>bla</cp:lastModifiedBy>
  <cp:revision>28</cp:revision>
  <cp:lastPrinted>2011-02-25T20:22:41Z</cp:lastPrinted>
  <dcterms:created xsi:type="dcterms:W3CDTF">2011-03-01T05:01:09Z</dcterms:created>
  <dcterms:modified xsi:type="dcterms:W3CDTF">2012-06-23T20:02:29Z</dcterms:modified>
</cp:coreProperties>
</file>