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8D5354-3105-9D4F-A23F-4ADBF076E8E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531" autoAdjust="0"/>
  </p:normalViewPr>
  <p:slideViewPr>
    <p:cSldViewPr snapToGrid="0" snapToObjects="1">
      <p:cViewPr varScale="1">
        <p:scale>
          <a:sx n="63" d="100"/>
          <a:sy n="63" d="100"/>
        </p:scale>
        <p:origin x="-2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C6A5A-F240-6F45-BE84-F2616A1B108D}" type="datetimeFigureOut">
              <a:rPr lang="en-US" smtClean="0"/>
              <a:t>9/1/14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05356-4CAE-D84E-A1EB-BE3D977A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49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3B0F1-826B-4748-96A1-93EEFED4C9FF}" type="datetimeFigureOut">
              <a:rPr lang="en-US" smtClean="0"/>
              <a:t>9/1/14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02E4A-A8D8-0549-9943-0A13D6A9C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69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5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[Image Sources]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Top, http://</a:t>
            </a:r>
            <a:r>
              <a:rPr lang="en-US" dirty="0" err="1" smtClean="0"/>
              <a:t>thetalentcode.com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-content/uploads/119498535838791757esperimento_chimico_arch_01.svg_.med_.png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Middle, Microsoft clip art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Right, http://</a:t>
            </a:r>
            <a:r>
              <a:rPr lang="en-US" dirty="0" err="1" smtClean="0"/>
              <a:t>static.fjcdn.com</a:t>
            </a:r>
            <a:r>
              <a:rPr lang="en-US" dirty="0" smtClean="0"/>
              <a:t>/pictures/Curiosity+killed+the+cat.+source+smosh+facebook+page_06d5f5_3980829.jpg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78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86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0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1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[Image Sources]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Left, http://test3-img.ehowcdn.com/article-new/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ehow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/images/a01/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/m9/start-yoga-as-male-beginner-800x800.jpg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Middle-left,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www.bbc.co.uk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northyorkshire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/content/images/2006/04/05/downward_dog_400x300.jpg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Middle-right,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www.spiritualhealingportal.com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/images/photo/yoga9.jpg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media.giantbomb.com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/uploads/0/3/665089-a2dhalsim_thumb.png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8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[Image Sources]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Top, http://</a:t>
            </a:r>
            <a:r>
              <a:rPr lang="en-US" dirty="0" err="1" smtClean="0"/>
              <a:t>www.thirdcoastrs.com</a:t>
            </a:r>
            <a:r>
              <a:rPr lang="en-US" dirty="0" smtClean="0"/>
              <a:t>/AP-353%20ASIAN%20GNOME%20-%20BOWING%204web.jpg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Middle, http://</a:t>
            </a:r>
            <a:r>
              <a:rPr lang="en-US" dirty="0" err="1" smtClean="0"/>
              <a:t>thumbs.dreamstime.com</a:t>
            </a:r>
            <a:r>
              <a:rPr lang="en-US" dirty="0" smtClean="0"/>
              <a:t>/thumblarge_510/127589357290776N.jpg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5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[Image Sources]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http://</a:t>
            </a:r>
            <a:r>
              <a:rPr lang="en-US" dirty="0" err="1" smtClean="0"/>
              <a:t>domaingang.com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-content/uploads/2012/10/domain-</a:t>
            </a:r>
            <a:r>
              <a:rPr lang="en-US" dirty="0" err="1" smtClean="0"/>
              <a:t>list.jpg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6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1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[Image Sources]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nostarch.com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/sites/default/files/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imagecache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product_main_page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practical_malware_analysis.png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Middle, http://img2.imagesbn.com/images/77180000/77183529.JPG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Right, http://secure-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ecsd.elsevier.com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/covers/80/Tango2/large/9781597494724.jpg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4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3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2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1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2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4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3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3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Malware Dynamic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Veronica Kovah</a:t>
            </a:r>
          </a:p>
          <a:p>
            <a:r>
              <a:rPr lang="en-US" dirty="0" err="1"/>
              <a:t>vkovah.ost</a:t>
            </a:r>
            <a:r>
              <a:rPr lang="en-US" dirty="0"/>
              <a:t> at </a:t>
            </a:r>
            <a:r>
              <a:rPr lang="en-US" dirty="0" err="1"/>
              <a:t>gmail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39257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http://</a:t>
            </a:r>
            <a:r>
              <a:rPr lang="en-US" sz="2600" dirty="0" err="1"/>
              <a:t>opensecuritytraining.info</a:t>
            </a:r>
            <a:r>
              <a:rPr lang="en-US" sz="2600" dirty="0"/>
              <a:t>/</a:t>
            </a:r>
            <a:r>
              <a:rPr lang="en-US" sz="2600" dirty="0" err="1"/>
              <a:t>MalwareDynamicAnalysis.html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383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Conventions (1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Slides with               on the left corner means we will perform hands-on lab activities</a:t>
            </a:r>
          </a:p>
          <a:p>
            <a:r>
              <a:rPr lang="en-US" dirty="0"/>
              <a:t>Slides with          include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answers </a:t>
            </a:r>
            <a:r>
              <a:rPr lang="en-US" dirty="0"/>
              <a:t>to lab questions,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often follows lab slides.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Please </a:t>
            </a:r>
            <a:r>
              <a:rPr lang="en-US" b="1" dirty="0">
                <a:solidFill>
                  <a:srgbClr val="FF0000"/>
                </a:solidFill>
              </a:rPr>
              <a:t>do not read the </a:t>
            </a:r>
            <a:r>
              <a:rPr lang="en-US" b="1" dirty="0" smtClean="0">
                <a:solidFill>
                  <a:srgbClr val="FF0000"/>
                </a:solidFill>
              </a:rPr>
              <a:t>answers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before you finish a lab ;)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Slides with </a:t>
            </a:r>
            <a:r>
              <a:rPr lang="en-US" dirty="0" smtClean="0"/>
              <a:t>a green </a:t>
            </a:r>
            <a:r>
              <a:rPr lang="en-US" dirty="0"/>
              <a:t>bar on </a:t>
            </a:r>
            <a:r>
              <a:rPr lang="en-US" dirty="0" smtClean="0"/>
              <a:t>top </a:t>
            </a:r>
            <a:r>
              <a:rPr lang="en-US" dirty="0"/>
              <a:t>means </a:t>
            </a:r>
            <a:r>
              <a:rPr lang="en-US" dirty="0" smtClean="0"/>
              <a:t>it’s background context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482" y="1263189"/>
            <a:ext cx="851693" cy="866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70" y="2554616"/>
            <a:ext cx="485282" cy="485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339" y="2594857"/>
            <a:ext cx="2922117" cy="182498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Conventions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Lines starting with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:\&gt;</a:t>
            </a:r>
            <a:r>
              <a:rPr lang="en-US" dirty="0"/>
              <a:t>  means, you are asked to type in a DOS window on the Windows XP VM but it does not mean the command needs to be executed at the top level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$</a:t>
            </a:r>
            <a:r>
              <a:rPr lang="en-US" dirty="0" smtClean="0"/>
              <a:t> </a:t>
            </a:r>
            <a:r>
              <a:rPr lang="en-US" dirty="0"/>
              <a:t>means, you are asked to type in a Linux terminal on the Ubuntu host </a:t>
            </a:r>
            <a:r>
              <a:rPr lang="en-US" dirty="0" smtClean="0"/>
              <a:t>machine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4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</a:t>
            </a: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Ubuntu host machine</a:t>
            </a:r>
          </a:p>
          <a:p>
            <a:pPr lvl="1"/>
            <a:r>
              <a:rPr lang="en-US" dirty="0"/>
              <a:t>$ cd ~/</a:t>
            </a:r>
            <a:r>
              <a:rPr lang="en-US" dirty="0" err="1"/>
              <a:t>MalwareClass</a:t>
            </a:r>
            <a:r>
              <a:rPr lang="en-US" dirty="0"/>
              <a:t> &amp;&amp; </a:t>
            </a:r>
            <a:r>
              <a:rPr lang="en-US" dirty="0" err="1" smtClean="0"/>
              <a:t>ls</a:t>
            </a:r>
            <a:endParaRPr lang="en-US" dirty="0" smtClean="0"/>
          </a:p>
          <a:p>
            <a:pPr lvl="1"/>
            <a:r>
              <a:rPr lang="en-US" dirty="0" smtClean="0"/>
              <a:t>$ cd ~/Updates &amp;&amp; </a:t>
            </a:r>
            <a:r>
              <a:rPr lang="en-US" dirty="0" err="1" smtClean="0"/>
              <a:t>ls</a:t>
            </a:r>
            <a:endParaRPr lang="en-US" dirty="0"/>
          </a:p>
          <a:p>
            <a:pPr lvl="1"/>
            <a:r>
              <a:rPr lang="en-US" dirty="0" smtClean="0"/>
              <a:t>$ </a:t>
            </a:r>
            <a:r>
              <a:rPr lang="en-US" dirty="0" err="1"/>
              <a:t>virtualbox</a:t>
            </a:r>
            <a:r>
              <a:rPr lang="en-US" dirty="0"/>
              <a:t> &amp;</a:t>
            </a:r>
          </a:p>
          <a:p>
            <a:r>
              <a:rPr lang="en-US" dirty="0"/>
              <a:t>On the </a:t>
            </a:r>
            <a:r>
              <a:rPr lang="en-US" i="1" dirty="0"/>
              <a:t>victim</a:t>
            </a:r>
            <a:r>
              <a:rPr lang="en-US" dirty="0"/>
              <a:t> VM</a:t>
            </a:r>
          </a:p>
          <a:p>
            <a:pPr lvl="1"/>
            <a:r>
              <a:rPr lang="en-US" dirty="0"/>
              <a:t>On Desktop, open </a:t>
            </a:r>
            <a:r>
              <a:rPr lang="en-US" dirty="0" err="1"/>
              <a:t>MalwareClass</a:t>
            </a:r>
            <a:r>
              <a:rPr lang="en-US" dirty="0"/>
              <a:t> </a:t>
            </a:r>
            <a:r>
              <a:rPr lang="en-US" dirty="0" smtClean="0"/>
              <a:t>directory</a:t>
            </a:r>
            <a:endParaRPr lang="en-US" dirty="0"/>
          </a:p>
          <a:p>
            <a:r>
              <a:rPr lang="en-US" dirty="0"/>
              <a:t>Please see Notes for citation and check out the original 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2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All </a:t>
            </a:r>
            <a:r>
              <a:rPr lang="en-US" sz="3600" dirty="0"/>
              <a:t>materials is licensed under </a:t>
            </a:r>
            <a:r>
              <a:rPr lang="en-US" sz="3600" dirty="0" smtClean="0"/>
              <a:t>a Creative </a:t>
            </a:r>
            <a:r>
              <a:rPr lang="en-US" sz="3600" dirty="0"/>
              <a:t>Commons “Share Alike</a:t>
            </a:r>
            <a:r>
              <a:rPr lang="en-US" sz="3600" dirty="0" smtClean="0"/>
              <a:t>” license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2089954"/>
            <a:ext cx="5838092" cy="4369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465" y="1458692"/>
            <a:ext cx="65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sa</a:t>
            </a:r>
            <a:r>
              <a:rPr lang="en-US" dirty="0"/>
              <a:t>/3.0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class is for </a:t>
            </a: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are interested in computer security </a:t>
            </a:r>
          </a:p>
          <a:p>
            <a:r>
              <a:rPr lang="en-US" dirty="0"/>
              <a:t>Who want to understand how malware works  </a:t>
            </a:r>
          </a:p>
          <a:p>
            <a:r>
              <a:rPr lang="en-US" dirty="0"/>
              <a:t>Who want to start working on malware analysis, or who have recently started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68656" y="3850822"/>
            <a:ext cx="9294451" cy="2919689"/>
            <a:chOff x="-2034175" y="1834627"/>
            <a:chExt cx="10909661" cy="34270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34175" y="2732189"/>
              <a:ext cx="3418318" cy="22733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000" y="1834627"/>
              <a:ext cx="8621486" cy="3427079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7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 </a:t>
            </a:r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Xeno</a:t>
            </a:r>
            <a:r>
              <a:rPr lang="en-US" dirty="0" smtClean="0"/>
              <a:t> </a:t>
            </a:r>
            <a:r>
              <a:rPr lang="en-US" dirty="0"/>
              <a:t>Kovah, Ben </a:t>
            </a:r>
            <a:r>
              <a:rPr lang="en-US" dirty="0" err="1"/>
              <a:t>Schmoker</a:t>
            </a:r>
            <a:r>
              <a:rPr lang="en-US" dirty="0"/>
              <a:t> and Frank </a:t>
            </a:r>
            <a:r>
              <a:rPr lang="en-US" dirty="0" err="1"/>
              <a:t>Poz</a:t>
            </a:r>
            <a:r>
              <a:rPr lang="en-US" dirty="0"/>
              <a:t> for reviewing class materials</a:t>
            </a:r>
          </a:p>
          <a:p>
            <a:r>
              <a:rPr lang="en-US" dirty="0"/>
              <a:t>Ezra Moses, MITRE Institute tech support for setting up Ubuntu on the lab machines</a:t>
            </a:r>
          </a:p>
          <a:p>
            <a:r>
              <a:rPr lang="en-US" dirty="0" err="1"/>
              <a:t>Openmalware.org</a:t>
            </a:r>
            <a:r>
              <a:rPr lang="en-US" dirty="0"/>
              <a:t> (</a:t>
            </a:r>
            <a:r>
              <a:rPr lang="en-US" dirty="0" err="1"/>
              <a:t>offensivecomputing.net</a:t>
            </a:r>
            <a:r>
              <a:rPr lang="en-US" dirty="0"/>
              <a:t>) for sharing samples, very good resource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474" y="1302429"/>
            <a:ext cx="3244191" cy="2173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895" y="378504"/>
            <a:ext cx="1057275" cy="923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978" y="378504"/>
            <a:ext cx="1046375" cy="914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1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me and </a:t>
            </a:r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BE in CS and MS in CE (but mostly CS background)</a:t>
            </a:r>
          </a:p>
          <a:p>
            <a:r>
              <a:rPr lang="en-US" dirty="0"/>
              <a:t>Security related work experience:</a:t>
            </a:r>
          </a:p>
          <a:p>
            <a:pPr lvl="1"/>
            <a:r>
              <a:rPr lang="en-US" dirty="0"/>
              <a:t>Malware analysis and analysis tool development</a:t>
            </a:r>
          </a:p>
          <a:p>
            <a:pPr lvl="1"/>
            <a:r>
              <a:rPr lang="en-US" dirty="0"/>
              <a:t>Security product reverse </a:t>
            </a:r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Windows </a:t>
            </a:r>
            <a:r>
              <a:rPr lang="en-US" dirty="0"/>
              <a:t>memory integrity measurement/verification</a:t>
            </a:r>
          </a:p>
          <a:p>
            <a:pPr lvl="1"/>
            <a:r>
              <a:rPr lang="en-US" dirty="0" smtClean="0"/>
              <a:t>Vulnerability </a:t>
            </a:r>
            <a:r>
              <a:rPr lang="en-US" dirty="0"/>
              <a:t>research</a:t>
            </a:r>
          </a:p>
          <a:p>
            <a:pPr lvl="1"/>
            <a:r>
              <a:rPr lang="en-US" dirty="0"/>
              <a:t>Network IDS/IPS signature </a:t>
            </a:r>
            <a:r>
              <a:rPr lang="en-US" dirty="0" smtClean="0"/>
              <a:t>development</a:t>
            </a:r>
            <a:endParaRPr lang="en-US" dirty="0"/>
          </a:p>
          <a:p>
            <a:r>
              <a:rPr lang="en-US" dirty="0"/>
              <a:t>Like hands-on work (coding, debugging, and reversing) </a:t>
            </a:r>
          </a:p>
          <a:p>
            <a:r>
              <a:rPr lang="en-US" dirty="0"/>
              <a:t>How about you? Any particular topic that you want to learn from this class?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 1: Introduction</a:t>
            </a:r>
          </a:p>
          <a:p>
            <a:pPr lvl="1"/>
            <a:r>
              <a:rPr lang="en-US" dirty="0"/>
              <a:t>Observing an isolated malware analysis lab setup</a:t>
            </a:r>
          </a:p>
          <a:p>
            <a:pPr lvl="1"/>
            <a:r>
              <a:rPr lang="en-US" dirty="0"/>
              <a:t>Malware terminology</a:t>
            </a:r>
          </a:p>
          <a:p>
            <a:pPr lvl="1"/>
            <a:r>
              <a:rPr lang="en-US" dirty="0"/>
              <a:t>RAT exploration - Poison IVY</a:t>
            </a:r>
          </a:p>
          <a:p>
            <a:pPr lvl="1"/>
            <a:r>
              <a:rPr lang="en-US" dirty="0"/>
              <a:t>Behavioral analysis</a:t>
            </a:r>
          </a:p>
          <a:p>
            <a:r>
              <a:rPr lang="en-US" dirty="0"/>
              <a:t>Part 2: Persistence techniques</a:t>
            </a:r>
          </a:p>
          <a:p>
            <a:pPr lvl="1"/>
            <a:r>
              <a:rPr lang="en-US" dirty="0"/>
              <a:t>Using registry keys</a:t>
            </a:r>
          </a:p>
          <a:p>
            <a:pPr lvl="1"/>
            <a:r>
              <a:rPr lang="en-US" dirty="0"/>
              <a:t>Using file systems</a:t>
            </a:r>
          </a:p>
          <a:p>
            <a:pPr lvl="1"/>
            <a:r>
              <a:rPr lang="en-US" dirty="0"/>
              <a:t>Using Windows services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557" y="0"/>
            <a:ext cx="2235443" cy="19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6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3: Maneuvering techniques</a:t>
            </a:r>
          </a:p>
          <a:p>
            <a:pPr lvl="1"/>
            <a:r>
              <a:rPr lang="en-US" dirty="0"/>
              <a:t>(How malware strategically positions itself to access critical resources)</a:t>
            </a:r>
            <a:endParaRPr lang="en-US" dirty="0"/>
          </a:p>
          <a:p>
            <a:pPr lvl="1"/>
            <a:r>
              <a:rPr lang="en-US" dirty="0"/>
              <a:t>DLL/code injection</a:t>
            </a:r>
          </a:p>
          <a:p>
            <a:pPr lvl="1"/>
            <a:r>
              <a:rPr lang="en-US" dirty="0"/>
              <a:t>DLL search order hijacking...</a:t>
            </a:r>
          </a:p>
          <a:p>
            <a:r>
              <a:rPr lang="en-US" dirty="0"/>
              <a:t>Part 4: Malware functionality</a:t>
            </a:r>
          </a:p>
          <a:p>
            <a:pPr lvl="1"/>
            <a:r>
              <a:rPr lang="en-US" dirty="0" err="1"/>
              <a:t>Keylogging</a:t>
            </a:r>
            <a:r>
              <a:rPr lang="en-US" dirty="0"/>
              <a:t>, Phone home, Security degrading, Self-destruction, etc.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5: Using an all-in-one sandbox</a:t>
            </a:r>
          </a:p>
          <a:p>
            <a:pPr lvl="1"/>
            <a:r>
              <a:rPr lang="en-US" dirty="0"/>
              <a:t>Cuckoo </a:t>
            </a:r>
            <a:r>
              <a:rPr lang="en-US" dirty="0" smtClean="0"/>
              <a:t>Sandbox</a:t>
            </a:r>
          </a:p>
          <a:p>
            <a:pPr lvl="1"/>
            <a:r>
              <a:rPr lang="en-US" dirty="0"/>
              <a:t>Malware Attribute Enumeration and Characterization (MAEC)</a:t>
            </a:r>
          </a:p>
          <a:p>
            <a:pPr lvl="1"/>
            <a:r>
              <a:rPr lang="en-US" dirty="0"/>
              <a:t>Different sandbox results comparison</a:t>
            </a:r>
          </a:p>
          <a:p>
            <a:r>
              <a:rPr lang="en-US" dirty="0"/>
              <a:t>Part 6: Actionable output</a:t>
            </a:r>
          </a:p>
          <a:p>
            <a:pPr lvl="1"/>
            <a:r>
              <a:rPr lang="en-US" dirty="0" err="1"/>
              <a:t>Yara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Snort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689100"/>
            <a:ext cx="8655803" cy="3471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5160720"/>
            <a:ext cx="8505265" cy="11161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27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797</Words>
  <Application>Microsoft Macintosh PowerPoint</Application>
  <PresentationFormat>On-screen Show (4:3)</PresentationFormat>
  <Paragraphs>125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Malware Dynamic Analysis</vt:lpstr>
      <vt:lpstr>All materials is licensed under a Creative Commons “Share Alike” license</vt:lpstr>
      <vt:lpstr>This class is for people</vt:lpstr>
      <vt:lpstr>Thanks to</vt:lpstr>
      <vt:lpstr>About me and you</vt:lpstr>
      <vt:lpstr>Outline (1)</vt:lpstr>
      <vt:lpstr>Outline (2)</vt:lpstr>
      <vt:lpstr>Outline (3)</vt:lpstr>
      <vt:lpstr>Books</vt:lpstr>
      <vt:lpstr>Class Conventions (1)</vt:lpstr>
      <vt:lpstr>Class Conventions (2)</vt:lpstr>
      <vt:lpstr>Class Materials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Dynamic Analysis</dc:title>
  <dc:creator>Veronica Kovah</dc:creator>
  <cp:lastModifiedBy>Veronica Kovah</cp:lastModifiedBy>
  <cp:revision>47</cp:revision>
  <dcterms:created xsi:type="dcterms:W3CDTF">2014-08-24T20:24:38Z</dcterms:created>
  <dcterms:modified xsi:type="dcterms:W3CDTF">2014-09-02T01:09:12Z</dcterms:modified>
</cp:coreProperties>
</file>