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61" r:id="rId4"/>
    <p:sldId id="266" r:id="rId5"/>
    <p:sldId id="263" r:id="rId6"/>
    <p:sldId id="301" r:id="rId7"/>
    <p:sldId id="264" r:id="rId8"/>
    <p:sldId id="265" r:id="rId9"/>
    <p:sldId id="267" r:id="rId10"/>
    <p:sldId id="269" r:id="rId11"/>
    <p:sldId id="270" r:id="rId12"/>
    <p:sldId id="271" r:id="rId13"/>
    <p:sldId id="273" r:id="rId14"/>
    <p:sldId id="274" r:id="rId15"/>
    <p:sldId id="262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7" r:id="rId29"/>
    <p:sldId id="288" r:id="rId30"/>
    <p:sldId id="289" r:id="rId31"/>
    <p:sldId id="286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8D5354-3105-9D4F-A23F-4ADBF076E8E0}">
          <p14:sldIdLst>
            <p14:sldId id="256"/>
            <p14:sldId id="257"/>
            <p14:sldId id="261"/>
            <p14:sldId id="266"/>
            <p14:sldId id="263"/>
            <p14:sldId id="301"/>
            <p14:sldId id="264"/>
            <p14:sldId id="265"/>
            <p14:sldId id="267"/>
            <p14:sldId id="269"/>
            <p14:sldId id="270"/>
            <p14:sldId id="271"/>
            <p14:sldId id="273"/>
            <p14:sldId id="274"/>
            <p14:sldId id="262"/>
            <p14:sldId id="272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5"/>
            <p14:sldId id="284"/>
            <p14:sldId id="287"/>
            <p14:sldId id="288"/>
            <p14:sldId id="289"/>
            <p14:sldId id="286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88" autoAdjust="0"/>
  </p:normalViewPr>
  <p:slideViewPr>
    <p:cSldViewPr snapToGrid="0" snapToObjects="1">
      <p:cViewPr>
        <p:scale>
          <a:sx n="75" d="100"/>
          <a:sy n="75" d="100"/>
        </p:scale>
        <p:origin x="-235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6C05-8732-D34A-AD79-360D067EFC7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ED1DB-C932-DE4B-B52D-95B2721A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15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B0F1-826B-4748-96A1-93EEFED4C9FF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2E4A-A8D8-0549-9943-0A13D6A9C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9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Kovah, Rootkits: What they are, and how to find them,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opensecuritytraining.info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Rootkits.html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307A24-5DC3-F74A-8265-C895A86B1A01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Russinovich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4. Management Mechanisms, Windows Internals 4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44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Registry Value Types,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/en-us/library/windows/desktop/ms724884(v=vs.85).</a:t>
            </a:r>
            <a:r>
              <a:rPr lang="en-US" dirty="0" err="1" smtClean="0"/>
              <a:t>aspx</a:t>
            </a: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Predefined Keys,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/en-us/library/windows/desktop/ms724836(v=vs.85).</a:t>
            </a:r>
            <a:r>
              <a:rPr lang="en-US" dirty="0" err="1" smtClean="0"/>
              <a:t>aspx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HKEY_CLASSES_ROOT Key,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/en-us/library/windows/desktop/ms724475(v=vs.85).</a:t>
            </a:r>
            <a:r>
              <a:rPr lang="en-US" dirty="0" err="1" smtClean="0"/>
              <a:t>aspx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Merged View of HKEY_CLASSES_ROOT,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/en-us/library/windows/desktop/ms724498(v=vs.85).</a:t>
            </a:r>
            <a:r>
              <a:rPr lang="en-US" dirty="0" err="1" smtClean="0"/>
              <a:t>aspx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9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Russinovich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4. Management Mechanisms, Windows Internals 4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Registry Hives, 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/en-us/library/windows/desktop/ms724877(v=vs.85).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Klein,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www.sepago.de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/2008/05/04/free-tool-list-registry-links-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reglink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71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11. Malware Behavior, Practical Malware Analysis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Harbour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Malware Persistence without the Windows Registry, https://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blog.mandiant.com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/archives/1207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Reverend Bill Blunden,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Chatper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6. Patching System Routines, The Rootkit Arsenal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Marco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Guiliani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Mebromi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first BIOS rootkit in the wild,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www.webroot.com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/blog/2011/09/13/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mebromi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-the-first-bios-rootkit-in-the-wild/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Nicolas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Falliere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W32.Stuxnet Dossier,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www.symantec.com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/content/en/us/enterprise/media/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security_response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/whitepapers/w32_stuxnet_dossier.pdf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67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Russinovich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Autoruns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technet.microsoft.com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sysinternals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/bb963902.aspx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30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0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0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Security Authority Subsystem Service,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en.wikipedia.org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/wiki/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Local_Security_Authority_Subsystem_Service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2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Regshot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code.google.com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regshot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4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0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Silberscharz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Galvin, Chapter 4. Processes, Operating System Concepts 5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7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Kovah, The Life of Binaries,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opensecuritytraining.info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LifeOfBinaries.html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82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Russinovich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Sysinternals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Suite,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technet.microsoft.com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sysinternals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/bb842062.aspx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9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Russinovich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4. Management Mechanisms, Windows Internals 4th Edition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21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[References]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Start, http://</a:t>
            </a:r>
            <a:r>
              <a:rPr lang="en-US" dirty="0" err="1" smtClean="0"/>
              <a:t>technet.microsoft.com</a:t>
            </a:r>
            <a:r>
              <a:rPr lang="en-US" dirty="0" smtClean="0"/>
              <a:t>/en-us/library/cc959920.aspx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0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0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Marco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Pontello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http://mark0.net/soft-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www.gadgetreview.com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-content/uploads/2012/05/Dog-Pirate-Costume-650x472.jpg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5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Pietrek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 In-Depth Look into the Win32 Portable Executable File Format,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/en-us/magazine/cc301805.aspx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Kovah, The Life of Binaries,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opensecuritytraining.info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LifeOfBinaries.html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1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Daniel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Pistelli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Explorer Suite,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www.ntcore.com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exsuite.php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1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UPX,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upx.sourceforge.net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ASPack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www.aspack.com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aspack.html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MPRESS,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www.matcode.com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Themida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www.oreans.com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themida.php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54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Kovah, The Life of Binaries,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opensecuritytraining.info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LifeOfBinaries.html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8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1. Basic Static Techniques, Practical Malware Analysis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Microsoft Windows library files,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en.wikipedia.org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/wiki/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Microsoft_Windows_library_files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 USER,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en.wikipedia.org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/wiki/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Windows_USER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Malware Dynamic </a:t>
            </a:r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Veronica Kovah</a:t>
            </a:r>
          </a:p>
          <a:p>
            <a:r>
              <a:rPr lang="en-US" dirty="0" err="1"/>
              <a:t>vkovah.ost</a:t>
            </a:r>
            <a:r>
              <a:rPr lang="en-US" dirty="0"/>
              <a:t> at </a:t>
            </a:r>
            <a:r>
              <a:rPr lang="en-US" dirty="0" err="1"/>
              <a:t>gmail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9257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/>
              <a:t>http://</a:t>
            </a:r>
            <a:r>
              <a:rPr lang="en-US" sz="2600" dirty="0" err="1"/>
              <a:t>opensecuritytraining.info</a:t>
            </a:r>
            <a:r>
              <a:rPr lang="en-US" sz="2600" dirty="0"/>
              <a:t>/</a:t>
            </a:r>
            <a:r>
              <a:rPr lang="en-US" sz="2600" dirty="0" err="1"/>
              <a:t>MalwareDynamicAnalysis.html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383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8850ED-A521-A545-9E83-50F027D5D10A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2531" name="Rounded Rectangle 6"/>
          <p:cNvSpPr>
            <a:spLocks noChangeArrowheads="1"/>
          </p:cNvSpPr>
          <p:nvPr/>
        </p:nvSpPr>
        <p:spPr bwMode="auto">
          <a:xfrm>
            <a:off x="2952750" y="3200400"/>
            <a:ext cx="3600450" cy="1676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Kernel32.dll</a:t>
            </a:r>
          </a:p>
          <a:p>
            <a:r>
              <a:rPr lang="en-US"/>
              <a:t>WriteFile(){</a:t>
            </a:r>
          </a:p>
          <a:p>
            <a:r>
              <a:rPr lang="en-US"/>
              <a:t>   Call IAT:NtWriteFile()</a:t>
            </a:r>
          </a:p>
          <a:p>
            <a:r>
              <a:rPr lang="en-US"/>
              <a:t>}</a:t>
            </a:r>
          </a:p>
        </p:txBody>
      </p:sp>
      <p:sp>
        <p:nvSpPr>
          <p:cNvPr id="22532" name="Rounded Rectangle 8"/>
          <p:cNvSpPr>
            <a:spLocks noChangeArrowheads="1"/>
          </p:cNvSpPr>
          <p:nvPr/>
        </p:nvSpPr>
        <p:spPr bwMode="auto">
          <a:xfrm>
            <a:off x="2952750" y="5181600"/>
            <a:ext cx="3238500" cy="1676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err="1"/>
              <a:t>MyApp.exe</a:t>
            </a:r>
            <a:endParaRPr lang="en-US" dirty="0"/>
          </a:p>
          <a:p>
            <a:r>
              <a:rPr lang="en-US" dirty="0"/>
              <a:t>…</a:t>
            </a:r>
          </a:p>
          <a:p>
            <a:r>
              <a:rPr lang="en-US" dirty="0"/>
              <a:t>Call </a:t>
            </a:r>
            <a:r>
              <a:rPr lang="en-US" dirty="0" err="1"/>
              <a:t>IAT:WriteFile</a:t>
            </a:r>
            <a:r>
              <a:rPr lang="en-US" dirty="0"/>
              <a:t>()</a:t>
            </a:r>
          </a:p>
          <a:p>
            <a:r>
              <a:rPr lang="en-US" dirty="0"/>
              <a:t>…</a:t>
            </a:r>
          </a:p>
        </p:txBody>
      </p:sp>
      <p:sp>
        <p:nvSpPr>
          <p:cNvPr id="22533" name="Rounded Rectangle 9"/>
          <p:cNvSpPr>
            <a:spLocks noChangeArrowheads="1"/>
          </p:cNvSpPr>
          <p:nvPr/>
        </p:nvSpPr>
        <p:spPr bwMode="auto">
          <a:xfrm>
            <a:off x="2952750" y="1295400"/>
            <a:ext cx="3752850" cy="1676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Ntdll.dll</a:t>
            </a:r>
          </a:p>
          <a:p>
            <a:r>
              <a:rPr lang="en-US" sz="2000"/>
              <a:t>NtWriteFile(){</a:t>
            </a:r>
          </a:p>
          <a:p>
            <a:r>
              <a:rPr lang="en-US" sz="2000"/>
              <a:t>   mov eax,  0x112  </a:t>
            </a:r>
          </a:p>
          <a:p>
            <a:r>
              <a:rPr lang="en-US" sz="2000"/>
              <a:t>   int 0x2E </a:t>
            </a:r>
            <a:r>
              <a:rPr lang="en-US" sz="2000" i="1" u="sng"/>
              <a:t>OR</a:t>
            </a:r>
            <a:r>
              <a:rPr lang="en-US" sz="2000" i="1"/>
              <a:t> </a:t>
            </a:r>
            <a:r>
              <a:rPr lang="en-US" sz="2000"/>
              <a:t>sysenter</a:t>
            </a:r>
          </a:p>
          <a:p>
            <a:r>
              <a:rPr lang="en-US" sz="2000"/>
              <a:t>}</a:t>
            </a:r>
          </a:p>
        </p:txBody>
      </p:sp>
      <p:cxnSp>
        <p:nvCxnSpPr>
          <p:cNvPr id="22534" name="Straight Connector 11"/>
          <p:cNvCxnSpPr>
            <a:cxnSpLocks noChangeShapeType="1"/>
          </p:cNvCxnSpPr>
          <p:nvPr/>
        </p:nvCxnSpPr>
        <p:spPr bwMode="auto">
          <a:xfrm>
            <a:off x="0" y="914400"/>
            <a:ext cx="914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5" name="TextBox 12"/>
          <p:cNvSpPr txBox="1">
            <a:spLocks noChangeArrowheads="1"/>
          </p:cNvSpPr>
          <p:nvPr/>
        </p:nvSpPr>
        <p:spPr bwMode="auto">
          <a:xfrm>
            <a:off x="152400" y="228600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Kernel</a:t>
            </a:r>
          </a:p>
        </p:txBody>
      </p:sp>
      <p:sp>
        <p:nvSpPr>
          <p:cNvPr id="22536" name="TextBox 13"/>
          <p:cNvSpPr txBox="1">
            <a:spLocks noChangeArrowheads="1"/>
          </p:cNvSpPr>
          <p:nvPr/>
        </p:nvSpPr>
        <p:spPr bwMode="auto">
          <a:xfrm>
            <a:off x="152400" y="9906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User</a:t>
            </a:r>
          </a:p>
        </p:txBody>
      </p:sp>
      <p:sp>
        <p:nvSpPr>
          <p:cNvPr id="15" name="Curved Left Arrow 14"/>
          <p:cNvSpPr>
            <a:spLocks noChangeArrowheads="1"/>
          </p:cNvSpPr>
          <p:nvPr/>
        </p:nvSpPr>
        <p:spPr bwMode="auto">
          <a:xfrm flipH="1" flipV="1">
            <a:off x="2286000" y="3810000"/>
            <a:ext cx="609600" cy="24384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Curved Left Arrow 18"/>
          <p:cNvSpPr>
            <a:spLocks noChangeArrowheads="1"/>
          </p:cNvSpPr>
          <p:nvPr/>
        </p:nvSpPr>
        <p:spPr bwMode="auto">
          <a:xfrm flipH="1" flipV="1">
            <a:off x="2362200" y="1905000"/>
            <a:ext cx="609600" cy="24384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Curved Left Arrow 19"/>
          <p:cNvSpPr>
            <a:spLocks noChangeArrowheads="1"/>
          </p:cNvSpPr>
          <p:nvPr/>
        </p:nvSpPr>
        <p:spPr bwMode="auto">
          <a:xfrm flipH="1" flipV="1">
            <a:off x="2514600" y="457200"/>
            <a:ext cx="609600" cy="1981200"/>
          </a:xfrm>
          <a:prstGeom prst="curvedLeftArrow">
            <a:avLst>
              <a:gd name="adj1" fmla="val 24992"/>
              <a:gd name="adj2" fmla="val 49999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Curved Left Arrow 20"/>
          <p:cNvSpPr>
            <a:spLocks noChangeArrowheads="1"/>
          </p:cNvSpPr>
          <p:nvPr/>
        </p:nvSpPr>
        <p:spPr bwMode="auto">
          <a:xfrm flipV="1">
            <a:off x="6553200" y="0"/>
            <a:ext cx="609600" cy="24384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Right Arrow 30"/>
          <p:cNvSpPr>
            <a:spLocks noChangeArrowheads="1"/>
          </p:cNvSpPr>
          <p:nvPr/>
        </p:nvSpPr>
        <p:spPr bwMode="auto">
          <a:xfrm>
            <a:off x="838200" y="5334000"/>
            <a:ext cx="1295400" cy="381000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TextBox 31"/>
          <p:cNvSpPr txBox="1">
            <a:spLocks noChangeArrowheads="1"/>
          </p:cNvSpPr>
          <p:nvPr/>
        </p:nvSpPr>
        <p:spPr bwMode="auto">
          <a:xfrm>
            <a:off x="0" y="5105400"/>
            <a:ext cx="852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Start </a:t>
            </a:r>
          </a:p>
          <a:p>
            <a:r>
              <a:rPr lang="en-US"/>
              <a:t>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5711799"/>
            <a:ext cx="256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</a:p>
        </p:txBody>
      </p:sp>
    </p:spTree>
    <p:extLst>
      <p:ext uri="{BB962C8B-B14F-4D97-AF65-F5344CB8AC3E}">
        <p14:creationId xmlns:p14="http://schemas.microsoft.com/office/powerpoint/2010/main" val="95340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Registry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Repository for configuration and control of Windows systems </a:t>
            </a:r>
          </a:p>
          <a:p>
            <a:r>
              <a:rPr lang="en-US" dirty="0" err="1"/>
              <a:t>Systemwide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Which device drivers to load, how to configure memory manager, process manager, etc. </a:t>
            </a:r>
          </a:p>
          <a:p>
            <a:pPr lvl="1"/>
            <a:r>
              <a:rPr lang="en-US" dirty="0"/>
              <a:t>Applications read </a:t>
            </a:r>
            <a:r>
              <a:rPr lang="en-US" dirty="0" err="1"/>
              <a:t>systemwide</a:t>
            </a:r>
            <a:r>
              <a:rPr lang="en-US" dirty="0"/>
              <a:t> settings</a:t>
            </a:r>
          </a:p>
          <a:p>
            <a:r>
              <a:rPr lang="en-US" dirty="0"/>
              <a:t>Per-user settings</a:t>
            </a:r>
          </a:p>
          <a:p>
            <a:pPr lvl="1"/>
            <a:r>
              <a:rPr lang="en-US" dirty="0"/>
              <a:t>Per-user preferences</a:t>
            </a:r>
          </a:p>
          <a:p>
            <a:pPr lvl="1"/>
            <a:r>
              <a:rPr lang="en-US" dirty="0"/>
              <a:t>Most-recently accessed documents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5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Registry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Registry </a:t>
            </a:r>
            <a:r>
              <a:rPr lang="en-US" dirty="0"/>
              <a:t>key is a container consisting of other keys (</a:t>
            </a:r>
            <a:r>
              <a:rPr lang="en-US" dirty="0" err="1"/>
              <a:t>subkeys</a:t>
            </a:r>
            <a:r>
              <a:rPr lang="en-US" dirty="0"/>
              <a:t>) or values</a:t>
            </a:r>
          </a:p>
          <a:p>
            <a:r>
              <a:rPr lang="en-US" dirty="0" smtClean="0"/>
              <a:t>Registry value </a:t>
            </a:r>
            <a:r>
              <a:rPr lang="en-US" dirty="0"/>
              <a:t>stores data whose type can be REG_SZ, REG_DWORD, REG_BINARY, etc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679095"/>
              </p:ext>
            </p:extLst>
          </p:nvPr>
        </p:nvGraphicFramePr>
        <p:xfrm>
          <a:off x="457200" y="3295464"/>
          <a:ext cx="8229600" cy="3078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71840"/>
                <a:gridCol w="5080477"/>
                <a:gridCol w="877283"/>
              </a:tblGrid>
              <a:tr h="1918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Root Key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Stored 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Link</a:t>
                      </a:r>
                      <a:endParaRPr lang="en-US" sz="1600" dirty="0"/>
                    </a:p>
                  </a:txBody>
                  <a:tcPr/>
                </a:tc>
              </a:tr>
              <a:tr h="4822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HKEY_CLASSES_ROOT (HKCR)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 association and Component Object Model (COM) object registration (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ProgID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CLSID)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Merged</a:t>
                      </a:r>
                      <a:endParaRPr lang="en-US" sz="1600" dirty="0"/>
                    </a:p>
                  </a:txBody>
                  <a:tcPr/>
                </a:tc>
              </a:tr>
              <a:tr h="4822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HKEY_CURRENT_USER (HKCU)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associated with the currently logged-on 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404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HKEY_LOCAL_MACHINE (HKLM)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settings for the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340652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HKEY_USERS (HKU)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the accounts on the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4599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HKEY_CURRENT_CONFIG (HKCC)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hardware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86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Registry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0533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REG_LINK</a:t>
            </a:r>
          </a:p>
          <a:p>
            <a:pPr lvl="1"/>
            <a:r>
              <a:rPr lang="en-US" dirty="0"/>
              <a:t>HKEY_CURRENT_USER is a link to HKEY_USERS\Security ID (SID) of current user </a:t>
            </a:r>
          </a:p>
          <a:p>
            <a:pPr lvl="1"/>
            <a:r>
              <a:rPr lang="en-US" dirty="0"/>
              <a:t>HKEY_CURRENT_CONFIG is a link to  HKLM\SYSTEM\</a:t>
            </a:r>
            <a:r>
              <a:rPr lang="en-US" dirty="0" err="1"/>
              <a:t>CurrentControlSet</a:t>
            </a:r>
            <a:r>
              <a:rPr lang="en-US" dirty="0"/>
              <a:t>\Hardware Profiles\Current</a:t>
            </a:r>
          </a:p>
          <a:p>
            <a:pPr lvl="1"/>
            <a:r>
              <a:rPr lang="en-US" dirty="0"/>
              <a:t>HKLM\SYSTEM\</a:t>
            </a:r>
            <a:r>
              <a:rPr lang="en-US" dirty="0" err="1"/>
              <a:t>CurrentControlSet</a:t>
            </a:r>
            <a:r>
              <a:rPr lang="en-US" dirty="0"/>
              <a:t> is a link to HKLM\SYSTEM\</a:t>
            </a:r>
            <a:r>
              <a:rPr lang="en-US" dirty="0" smtClean="0"/>
              <a:t>ControlSet00X, where </a:t>
            </a:r>
            <a:r>
              <a:rPr lang="en-US" i="1" dirty="0" smtClean="0"/>
              <a:t>X</a:t>
            </a:r>
            <a:r>
              <a:rPr lang="en-US" dirty="0" smtClean="0"/>
              <a:t> is a number</a:t>
            </a:r>
            <a:endParaRPr lang="en-US" dirty="0"/>
          </a:p>
          <a:p>
            <a:r>
              <a:rPr lang="en-US" dirty="0"/>
              <a:t>Registry Hive</a:t>
            </a:r>
          </a:p>
          <a:p>
            <a:pPr lvl="1"/>
            <a:r>
              <a:rPr lang="en-US" dirty="0" smtClean="0"/>
              <a:t>“Logical </a:t>
            </a:r>
            <a:r>
              <a:rPr lang="en-US" dirty="0"/>
              <a:t>group of keys, </a:t>
            </a:r>
            <a:r>
              <a:rPr lang="en-US" dirty="0" err="1"/>
              <a:t>subkeys</a:t>
            </a:r>
            <a:r>
              <a:rPr lang="en-US" dirty="0"/>
              <a:t> and values in the registry that has a set of supporting files containing backups of its </a:t>
            </a:r>
            <a:r>
              <a:rPr lang="en-US" dirty="0" smtClean="0"/>
              <a:t>data”</a:t>
            </a:r>
            <a:r>
              <a:rPr lang="en-US" baseline="30000" dirty="0"/>
              <a:t> </a:t>
            </a:r>
            <a:r>
              <a:rPr lang="en-US" baseline="30000" dirty="0" smtClean="0"/>
              <a:t>[see notes]</a:t>
            </a:r>
            <a:endParaRPr lang="en-US" baseline="30000" dirty="0"/>
          </a:p>
          <a:p>
            <a:pPr lvl="2"/>
            <a:r>
              <a:rPr lang="en-US" dirty="0" smtClean="0"/>
              <a:t>HKLM</a:t>
            </a:r>
            <a:r>
              <a:rPr lang="en-US" dirty="0"/>
              <a:t>\</a:t>
            </a:r>
            <a:r>
              <a:rPr lang="en-US" dirty="0" smtClean="0"/>
              <a:t>SAM is stored in c</a:t>
            </a:r>
            <a:r>
              <a:rPr lang="en-US" dirty="0"/>
              <a:t>:\windows\system32\</a:t>
            </a:r>
            <a:r>
              <a:rPr lang="en-US" dirty="0" err="1" smtClean="0"/>
              <a:t>config</a:t>
            </a:r>
            <a:r>
              <a:rPr lang="en-US" dirty="0" smtClean="0"/>
              <a:t>\SAM</a:t>
            </a:r>
            <a:endParaRPr lang="en-US" dirty="0"/>
          </a:p>
          <a:p>
            <a:pPr lvl="1"/>
            <a:r>
              <a:rPr lang="en-US" dirty="0"/>
              <a:t>Or constructed dynamically in memory</a:t>
            </a:r>
          </a:p>
          <a:p>
            <a:pPr lvl="2"/>
            <a:r>
              <a:rPr lang="en-US" dirty="0"/>
              <a:t>HKLM\HARDWARE is a volatile hive in memory 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The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r>
              <a:rPr lang="en-US" dirty="0"/>
              <a:t>Which registry location does HKCU point to?  </a:t>
            </a:r>
          </a:p>
          <a:p>
            <a:pPr lvl="1"/>
            <a:r>
              <a:rPr lang="en-US" dirty="0"/>
              <a:t>Use Registry Editor (</a:t>
            </a:r>
            <a:r>
              <a:rPr lang="en-US" dirty="0" err="1"/>
              <a:t>regedit.exe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start→run→regedit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PsGetSid.exe</a:t>
            </a:r>
            <a:r>
              <a:rPr lang="en-US" dirty="0"/>
              <a:t> to get the current user's SID</a:t>
            </a:r>
          </a:p>
          <a:p>
            <a:pPr lvl="2"/>
            <a:r>
              <a:rPr lang="en-US" dirty="0"/>
              <a:t>C:\&gt; cd c:\</a:t>
            </a:r>
            <a:r>
              <a:rPr lang="en-US" dirty="0" err="1"/>
              <a:t>SysinternalSuite</a:t>
            </a:r>
            <a:endParaRPr lang="en-US" dirty="0"/>
          </a:p>
          <a:p>
            <a:pPr lvl="2"/>
            <a:r>
              <a:rPr lang="en-US" dirty="0"/>
              <a:t>C:\&gt; </a:t>
            </a:r>
            <a:r>
              <a:rPr lang="en-US" dirty="0" err="1"/>
              <a:t>psgetsid.exe</a:t>
            </a:r>
            <a:r>
              <a:rPr lang="en-US" dirty="0"/>
              <a:t> student </a:t>
            </a:r>
          </a:p>
          <a:p>
            <a:r>
              <a:rPr lang="en-US" dirty="0" err="1"/>
              <a:t>Nirsoft's</a:t>
            </a:r>
            <a:r>
              <a:rPr lang="en-US" dirty="0"/>
              <a:t> </a:t>
            </a:r>
            <a:r>
              <a:rPr lang="en-US" dirty="0" err="1"/>
              <a:t>regscanner.exe</a:t>
            </a:r>
            <a:r>
              <a:rPr lang="en-US" dirty="0"/>
              <a:t> provides various search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54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Techniques to survive after reboot</a:t>
            </a:r>
          </a:p>
          <a:p>
            <a:r>
              <a:rPr lang="en-US" dirty="0"/>
              <a:t>Registry Key</a:t>
            </a:r>
          </a:p>
          <a:p>
            <a:r>
              <a:rPr lang="en-US" dirty="0"/>
              <a:t>File System</a:t>
            </a:r>
          </a:p>
          <a:p>
            <a:pPr lvl="1"/>
            <a:r>
              <a:rPr lang="en-US" dirty="0"/>
              <a:t>Startup locations</a:t>
            </a:r>
          </a:p>
          <a:p>
            <a:pPr lvl="1"/>
            <a:r>
              <a:rPr lang="en-US" dirty="0"/>
              <a:t>DLL search order hijacking</a:t>
            </a:r>
          </a:p>
          <a:p>
            <a:pPr lvl="1"/>
            <a:r>
              <a:rPr lang="en-US" dirty="0" err="1"/>
              <a:t>Trojanizing</a:t>
            </a:r>
            <a:r>
              <a:rPr lang="en-US" dirty="0"/>
              <a:t> system files</a:t>
            </a:r>
          </a:p>
          <a:p>
            <a:r>
              <a:rPr lang="en-US" dirty="0" smtClean="0"/>
              <a:t>Master Boot Record (MBR)</a:t>
            </a:r>
            <a:endParaRPr lang="en-US" dirty="0"/>
          </a:p>
          <a:p>
            <a:r>
              <a:rPr lang="en-US" dirty="0" smtClean="0"/>
              <a:t>Basic </a:t>
            </a:r>
            <a:r>
              <a:rPr lang="en-US" dirty="0" err="1" smtClean="0"/>
              <a:t>Input/Output</a:t>
            </a:r>
            <a:r>
              <a:rPr lang="en-US" dirty="0" smtClean="0"/>
              <a:t> System (BIOS)</a:t>
            </a:r>
            <a:endParaRPr lang="en-US" dirty="0"/>
          </a:p>
          <a:p>
            <a:r>
              <a:rPr lang="en-US" dirty="0"/>
              <a:t>Uranium Enrichment Centrifuge PLCs :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53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autoruns.exe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comprehensive list of items which malware could use to be persistence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85573"/>
            <a:ext cx="8229600" cy="214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07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autoruns.exe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r>
              <a:rPr lang="en-US" dirty="0"/>
              <a:t>Select </a:t>
            </a:r>
            <a:r>
              <a:rPr lang="en-US" dirty="0" err="1"/>
              <a:t>Options→Filter</a:t>
            </a:r>
            <a:r>
              <a:rPr lang="en-US" dirty="0"/>
              <a:t> Options...→Include Empty Locations, then press F5 to refresh</a:t>
            </a:r>
          </a:p>
          <a:p>
            <a:pPr lvl="1"/>
            <a:r>
              <a:rPr lang="en-US" dirty="0"/>
              <a:t>You can see all locations that </a:t>
            </a:r>
            <a:r>
              <a:rPr lang="en-US" dirty="0" err="1"/>
              <a:t>autoruns.exe</a:t>
            </a:r>
            <a:r>
              <a:rPr lang="en-US" dirty="0"/>
              <a:t> checks</a:t>
            </a:r>
          </a:p>
          <a:p>
            <a:pPr lvl="1"/>
            <a:r>
              <a:rPr lang="en-US" dirty="0"/>
              <a:t>Deselect the option to have cleaner view for the rest of the class</a:t>
            </a:r>
          </a:p>
          <a:p>
            <a:r>
              <a:rPr lang="en-US" dirty="0"/>
              <a:t>Highlight a registry key, then double click</a:t>
            </a:r>
          </a:p>
          <a:p>
            <a:pPr lvl="1"/>
            <a:r>
              <a:rPr lang="en-US" dirty="0"/>
              <a:t>You can see the selected registry in Registry Editor</a:t>
            </a:r>
          </a:p>
          <a:p>
            <a:r>
              <a:rPr lang="en-US" dirty="0"/>
              <a:t>Click the different category tabs and look around how they are grouped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0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1: Introduction</a:t>
            </a:r>
          </a:p>
          <a:p>
            <a:pPr lvl="1"/>
            <a:r>
              <a:rPr lang="en-US" dirty="0"/>
              <a:t>Observing an isolated malware analysis lab setup</a:t>
            </a:r>
          </a:p>
          <a:p>
            <a:pPr lvl="1"/>
            <a:r>
              <a:rPr lang="en-US" dirty="0"/>
              <a:t>Malware terminology</a:t>
            </a:r>
          </a:p>
          <a:p>
            <a:pPr lvl="1"/>
            <a:r>
              <a:rPr lang="en-US" dirty="0"/>
              <a:t>RAT exploration - Poison IVY</a:t>
            </a:r>
          </a:p>
          <a:p>
            <a:pPr lvl="1"/>
            <a:r>
              <a:rPr lang="en-US" dirty="0"/>
              <a:t>Behavioral analysis</a:t>
            </a:r>
          </a:p>
          <a:p>
            <a:r>
              <a:rPr lang="en-US" dirty="0"/>
              <a:t>Part 2: Persistence 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Using registry keys</a:t>
            </a:r>
          </a:p>
          <a:p>
            <a:pPr lvl="1"/>
            <a:r>
              <a:rPr lang="en-US" dirty="0"/>
              <a:t>Using file systems</a:t>
            </a:r>
          </a:p>
          <a:p>
            <a:pPr lvl="1"/>
            <a:r>
              <a:rPr lang="en-US" dirty="0"/>
              <a:t>Using Windows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Frequently Used Registry Key 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78159"/>
              </p:ext>
            </p:extLst>
          </p:nvPr>
        </p:nvGraphicFramePr>
        <p:xfrm>
          <a:off x="302725" y="1397000"/>
          <a:ext cx="8536617" cy="4929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6617"/>
              </a:tblGrid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 smtClean="0"/>
                        <a:t>Administrator privilege is required to update HKLM</a:t>
                      </a:r>
                      <a:br>
                        <a:rPr lang="en-US" sz="1800" b="1" u="none" strike="noStrike" kern="1200" dirty="0" smtClean="0"/>
                      </a:br>
                      <a:r>
                        <a:rPr lang="en-US" sz="1800" u="none" strike="noStrike" kern="1200" dirty="0" smtClean="0"/>
                        <a:t>(The list is not comprehensive nor more important than others, which are not listed here)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914">
                <a:tc>
                  <a:txBody>
                    <a:bodyPr/>
                    <a:lstStyle/>
                    <a:p>
                      <a:r>
                        <a:rPr lang="en-US" sz="1800" u="none" strike="noStrike" kern="1200" dirty="0" smtClean="0"/>
                        <a:t>HKLM\SOFTWARE\Microsoft\Windows\</a:t>
                      </a:r>
                      <a:r>
                        <a:rPr lang="en-US" sz="1800" u="none" strike="noStrike" kern="1200" dirty="0" err="1" smtClean="0"/>
                        <a:t>CurrentVersion</a:t>
                      </a:r>
                      <a:r>
                        <a:rPr lang="en-US" sz="1800" u="none" strike="noStrike" kern="1200" dirty="0" smtClean="0"/>
                        <a:t>\Run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/>
                        <a:t>HKLM\SOFTWARE\Microsoft\Windows NT\</a:t>
                      </a:r>
                      <a:r>
                        <a:rPr lang="en-US" sz="1800" u="none" strike="noStrike" kern="1200" dirty="0" err="1" smtClean="0"/>
                        <a:t>CurrentVersion</a:t>
                      </a:r>
                      <a:r>
                        <a:rPr lang="en-US" sz="1800" u="none" strike="noStrike" kern="1200" dirty="0" smtClean="0"/>
                        <a:t>\</a:t>
                      </a:r>
                      <a:r>
                        <a:rPr lang="en-US" sz="1800" u="none" strike="noStrike" kern="1200" dirty="0" err="1" smtClean="0"/>
                        <a:t>Winlogon</a:t>
                      </a:r>
                      <a:r>
                        <a:rPr lang="en-US" sz="1800" u="none" strike="noStrike" kern="1200" dirty="0" smtClean="0"/>
                        <a:t>\”Shell” and “</a:t>
                      </a:r>
                      <a:r>
                        <a:rPr lang="en-US" sz="1800" u="none" strike="noStrike" kern="1200" dirty="0" err="1" smtClean="0"/>
                        <a:t>UserInit</a:t>
                      </a:r>
                      <a:r>
                        <a:rPr lang="en-US" sz="1800" u="none" strike="noStrike" kern="1200" dirty="0" smtClean="0"/>
                        <a:t>”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/>
                        <a:t>HKLM\SOFTWARE\Microsoft\Windows NT\</a:t>
                      </a:r>
                      <a:r>
                        <a:rPr lang="en-US" sz="1800" u="none" strike="noStrike" kern="1200" dirty="0" err="1" smtClean="0"/>
                        <a:t>CurrentVersion</a:t>
                      </a:r>
                      <a:r>
                        <a:rPr lang="en-US" sz="1800" u="none" strike="noStrike" kern="1200" dirty="0" smtClean="0"/>
                        <a:t>\Windows\”</a:t>
                      </a:r>
                      <a:r>
                        <a:rPr lang="en-US" sz="1800" u="none" strike="noStrike" kern="1200" dirty="0" err="1" smtClean="0"/>
                        <a:t>Appinit_Dlls</a:t>
                      </a:r>
                      <a:r>
                        <a:rPr lang="en-US" sz="1800" u="none" strike="noStrike" kern="1200" dirty="0" smtClean="0"/>
                        <a:t>”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/>
                        <a:t>HKLM\System\</a:t>
                      </a:r>
                      <a:r>
                        <a:rPr lang="en-US" sz="1800" u="none" strike="noStrike" kern="1200" dirty="0" err="1" smtClean="0"/>
                        <a:t>CurrentControlSet</a:t>
                      </a:r>
                      <a:r>
                        <a:rPr lang="en-US" sz="1800" u="none" strike="noStrike" kern="1200" dirty="0" smtClean="0"/>
                        <a:t>\Control\Session Manager\</a:t>
                      </a:r>
                      <a:r>
                        <a:rPr lang="en-US" sz="1800" u="none" strike="noStrike" kern="1200" dirty="0" err="1" smtClean="0"/>
                        <a:t>KnownDlls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/>
                        <a:t>HKLM\System\</a:t>
                      </a:r>
                      <a:r>
                        <a:rPr lang="en-US" sz="1800" u="none" strike="noStrike" kern="1200" dirty="0" err="1" smtClean="0"/>
                        <a:t>CurrentControlSet</a:t>
                      </a:r>
                      <a:r>
                        <a:rPr lang="en-US" sz="1800" u="none" strike="noStrike" kern="1200" dirty="0" smtClean="0"/>
                        <a:t>\Services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/>
                        <a:t>HKLM\Software\Microsoft\Windows NT\</a:t>
                      </a:r>
                      <a:r>
                        <a:rPr lang="en-US" sz="1800" u="none" strike="noStrike" kern="1200" dirty="0" err="1" smtClean="0"/>
                        <a:t>CurrentVersion</a:t>
                      </a:r>
                      <a:r>
                        <a:rPr lang="en-US" sz="1800" u="none" strike="noStrike" kern="1200" dirty="0" smtClean="0"/>
                        <a:t>\Image File Execution Options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/>
                        <a:t>HKLM\Software\Microsoft\Windows\</a:t>
                      </a:r>
                      <a:r>
                        <a:rPr lang="en-US" sz="1800" u="none" strike="noStrike" kern="1200" dirty="0" err="1" smtClean="0"/>
                        <a:t>CurrentVersion</a:t>
                      </a:r>
                      <a:r>
                        <a:rPr lang="en-US" sz="1800" u="none" strike="noStrike" kern="1200" dirty="0" smtClean="0"/>
                        <a:t>\Explorer\Browser Helper Objects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4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All </a:t>
            </a:r>
            <a:r>
              <a:rPr lang="en-US" sz="3600" dirty="0"/>
              <a:t>materials is licensed under </a:t>
            </a:r>
            <a:r>
              <a:rPr lang="en-US" sz="3600" dirty="0" smtClean="0"/>
              <a:t>a Creative </a:t>
            </a:r>
            <a:r>
              <a:rPr lang="en-US" sz="3600" dirty="0"/>
              <a:t>Commons “Share Alike</a:t>
            </a:r>
            <a:r>
              <a:rPr lang="en-US" sz="3600" dirty="0" smtClean="0"/>
              <a:t>” license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2089954"/>
            <a:ext cx="5838092" cy="4369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465" y="1458692"/>
            <a:ext cx="650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/3.0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6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Frequently Used Registry Key (2)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52860"/>
              </p:ext>
            </p:extLst>
          </p:nvPr>
        </p:nvGraphicFramePr>
        <p:xfrm>
          <a:off x="302725" y="1397000"/>
          <a:ext cx="8536617" cy="2445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6617"/>
              </a:tblGrid>
              <a:tr h="601914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Without administrator privileges, malware can persist with the following registry keys</a:t>
                      </a: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(The list is not comprehensive nor more important than others, which are not listed here)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914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HKCU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\Software\Microsoft\Windows\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CurrentVersion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\Run			</a:t>
                      </a: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HKCU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\Software\Policies\Microsoft\Windows\System\Scripts\Logon</a:t>
                      </a:r>
                    </a:p>
                  </a:txBody>
                  <a:tcPr/>
                </a:tc>
              </a:tr>
              <a:tr h="601914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HKCU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\SOFTWARE\Microsoft\Windows NT\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CurrentVersion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\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Winlogon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\Shell		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541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“Image File Execution Options” registry </a:t>
            </a:r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Start </a:t>
            </a:r>
            <a:r>
              <a:rPr lang="en-US" dirty="0" err="1"/>
              <a:t>regedit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Search the following registry </a:t>
            </a:r>
            <a:r>
              <a:rPr lang="en-US" dirty="0" smtClean="0"/>
              <a:t>key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HKLM\Software\Microsoft\Windows NT\</a:t>
            </a:r>
            <a:r>
              <a:rPr lang="en-US" dirty="0" err="1"/>
              <a:t>CurrentVersion</a:t>
            </a:r>
            <a:r>
              <a:rPr lang="en-US" dirty="0"/>
              <a:t>\Image File Execution Options”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Check if registry key </a:t>
            </a:r>
            <a:r>
              <a:rPr lang="en-US" i="1" dirty="0" err="1"/>
              <a:t>taskmgr.exe</a:t>
            </a:r>
            <a:r>
              <a:rPr lang="en-US" dirty="0"/>
              <a:t> exists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Run </a:t>
            </a:r>
            <a:r>
              <a:rPr lang="en-US" dirty="0" err="1"/>
              <a:t>procexp.exe</a:t>
            </a:r>
            <a:r>
              <a:rPr lang="en-US" dirty="0"/>
              <a:t> and select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Options</a:t>
            </a:r>
            <a:r>
              <a:rPr lang="en-US" dirty="0" err="1"/>
              <a:t>→Replace</a:t>
            </a:r>
            <a:r>
              <a:rPr lang="en-US" dirty="0"/>
              <a:t> Task Manager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In the Registry Editor hit F5 to refresh the data</a:t>
            </a:r>
          </a:p>
          <a:p>
            <a:r>
              <a:rPr lang="en-US" dirty="0"/>
              <a:t>How could malware use this to persist?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72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1: Introduction</a:t>
            </a:r>
          </a:p>
          <a:p>
            <a:pPr lvl="1"/>
            <a:r>
              <a:rPr lang="en-US" dirty="0"/>
              <a:t>Observing an isolated malware analysis lab setup</a:t>
            </a:r>
          </a:p>
          <a:p>
            <a:pPr lvl="1"/>
            <a:r>
              <a:rPr lang="en-US" dirty="0"/>
              <a:t>Malware terminology</a:t>
            </a:r>
          </a:p>
          <a:p>
            <a:pPr lvl="1"/>
            <a:r>
              <a:rPr lang="en-US" dirty="0"/>
              <a:t>RAT exploration - Poison IVY</a:t>
            </a:r>
          </a:p>
          <a:p>
            <a:pPr lvl="1"/>
            <a:r>
              <a:rPr lang="en-US" dirty="0"/>
              <a:t>Behavioral analysis</a:t>
            </a:r>
          </a:p>
          <a:p>
            <a:r>
              <a:rPr lang="en-US" dirty="0"/>
              <a:t>Part 2: Persistence techniques</a:t>
            </a:r>
          </a:p>
          <a:p>
            <a:pPr lvl="1"/>
            <a:r>
              <a:rPr lang="en-US" dirty="0"/>
              <a:t>Using registry keys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Using file systems</a:t>
            </a:r>
          </a:p>
          <a:p>
            <a:pPr lvl="1"/>
            <a:r>
              <a:rPr lang="en-US" dirty="0"/>
              <a:t>Using Windows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37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Persistence Using File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Startup locations</a:t>
            </a:r>
          </a:p>
          <a:p>
            <a:pPr lvl="1"/>
            <a:r>
              <a:rPr lang="en-US" dirty="0"/>
              <a:t>For the logged-in user: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%</a:t>
            </a:r>
            <a:r>
              <a:rPr lang="en-US" dirty="0"/>
              <a:t>USERPROFILE%\Start Menu\Programs\Startup</a:t>
            </a:r>
          </a:p>
          <a:p>
            <a:pPr lvl="1"/>
            <a:r>
              <a:rPr lang="en-US" dirty="0"/>
              <a:t>For all users: </a:t>
            </a:r>
            <a:br>
              <a:rPr lang="en-US" dirty="0"/>
            </a:br>
            <a:r>
              <a:rPr lang="en-US" dirty="0" smtClean="0"/>
              <a:t>%</a:t>
            </a:r>
            <a:r>
              <a:rPr lang="en-US" dirty="0"/>
              <a:t>ALLUSERSPROFILE%\Start Menu\Programs\Startup</a:t>
            </a:r>
          </a:p>
          <a:p>
            <a:r>
              <a:rPr lang="en-US" dirty="0"/>
              <a:t>Check the environment variables</a:t>
            </a:r>
          </a:p>
          <a:p>
            <a:pPr lvl="1"/>
            <a:r>
              <a:rPr lang="en-US" dirty="0"/>
              <a:t>C:\&gt; set</a:t>
            </a:r>
          </a:p>
          <a:p>
            <a:pPr lvl="1"/>
            <a:r>
              <a:rPr lang="en-US" dirty="0"/>
              <a:t>To see the above two environment variables only</a:t>
            </a:r>
          </a:p>
          <a:p>
            <a:pPr lvl="2"/>
            <a:r>
              <a:rPr lang="en-US" dirty="0"/>
              <a:t>C:\&gt; echo %USERPROFILE%</a:t>
            </a:r>
          </a:p>
          <a:p>
            <a:pPr lvl="2"/>
            <a:r>
              <a:rPr lang="en-US" dirty="0"/>
              <a:t>C:\&gt; echo %ALLUSERSPROFILE%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30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</a:t>
            </a:r>
            <a:r>
              <a:rPr lang="en-US" dirty="0" err="1"/>
              <a:t>IMworm</a:t>
            </a:r>
            <a:r>
              <a:rPr lang="en-US" dirty="0"/>
              <a:t> persist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the host machine, make sure </a:t>
            </a:r>
            <a:r>
              <a:rPr lang="en-US" dirty="0" err="1"/>
              <a:t>inetsim</a:t>
            </a:r>
            <a:r>
              <a:rPr lang="en-US" dirty="0"/>
              <a:t> is not running to observe the same results for this lab</a:t>
            </a:r>
          </a:p>
          <a:p>
            <a:pPr lvl="1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r>
              <a:rPr lang="en-US" dirty="0"/>
              <a:t> | </a:t>
            </a:r>
            <a:r>
              <a:rPr lang="en-US" dirty="0" err="1"/>
              <a:t>grep</a:t>
            </a:r>
            <a:r>
              <a:rPr lang="en-US" dirty="0"/>
              <a:t> </a:t>
            </a:r>
            <a:r>
              <a:rPr lang="en-US" dirty="0" err="1"/>
              <a:t>inetsim</a:t>
            </a:r>
            <a:endParaRPr lang="en-US" dirty="0"/>
          </a:p>
          <a:p>
            <a:pPr lvl="1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kill -9 {PID}</a:t>
            </a:r>
          </a:p>
          <a:p>
            <a:r>
              <a:rPr lang="en-US" dirty="0"/>
              <a:t>Using </a:t>
            </a:r>
            <a:r>
              <a:rPr lang="en-US" dirty="0" err="1"/>
              <a:t>Autoruns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</a:t>
            </a:r>
            <a:r>
              <a:rPr lang="en-US" dirty="0" err="1"/>
              <a:t>Autoruns</a:t>
            </a:r>
            <a:r>
              <a:rPr lang="en-US" dirty="0"/>
              <a:t>, then </a:t>
            </a:r>
            <a:r>
              <a:rPr lang="en-US" dirty="0" err="1"/>
              <a:t>File→save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Run </a:t>
            </a:r>
            <a:r>
              <a:rPr lang="en-US" dirty="0" err="1"/>
              <a:t>IMworm</a:t>
            </a:r>
            <a:r>
              <a:rPr lang="en-US" dirty="0"/>
              <a:t>/</a:t>
            </a:r>
            <a:r>
              <a:rPr lang="en-US" dirty="0" err="1"/>
              <a:t>malware.exe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Press </a:t>
            </a:r>
            <a:r>
              <a:rPr lang="en-US" dirty="0"/>
              <a:t>F5 to refresh </a:t>
            </a:r>
            <a:r>
              <a:rPr lang="en-US" dirty="0" err="1"/>
              <a:t>Autoruns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File</a:t>
            </a:r>
            <a:r>
              <a:rPr lang="en-US" dirty="0" err="1"/>
              <a:t>→Compare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How </a:t>
            </a:r>
            <a:r>
              <a:rPr lang="en-US" dirty="0"/>
              <a:t>does the malware persist?</a:t>
            </a:r>
          </a:p>
          <a:p>
            <a:pPr lvl="1"/>
            <a:r>
              <a:rPr lang="en-US" dirty="0"/>
              <a:t>Observe what files are created in which directories</a:t>
            </a:r>
          </a:p>
          <a:p>
            <a:pPr lvl="1"/>
            <a:r>
              <a:rPr lang="en-US" dirty="0"/>
              <a:t>Observe what registry keys are created/modified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1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the </a:t>
            </a:r>
            <a:r>
              <a:rPr lang="en-US" dirty="0" err="1"/>
              <a:t>IMworm</a:t>
            </a:r>
            <a:r>
              <a:rPr lang="en-US" dirty="0"/>
              <a:t> Lab 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</a:t>
            </a:r>
            <a:r>
              <a:rPr lang="en-US" dirty="0" err="1" smtClean="0"/>
              <a:t>Autoruns</a:t>
            </a:r>
            <a:r>
              <a:rPr lang="en-US" dirty="0" smtClean="0"/>
              <a:t> </a:t>
            </a:r>
            <a:r>
              <a:rPr lang="en-US" dirty="0"/>
              <a:t>shows that malware persists by using the following registries and the Startup directory</a:t>
            </a:r>
          </a:p>
          <a:p>
            <a:pPr lvl="1"/>
            <a:r>
              <a:rPr lang="en-US" i="1" dirty="0" err="1"/>
              <a:t>lsass.exe</a:t>
            </a:r>
            <a:r>
              <a:rPr lang="en-US" dirty="0"/>
              <a:t> is created in c:\WINDOWS\system</a:t>
            </a:r>
          </a:p>
          <a:p>
            <a:pPr lvl="1"/>
            <a:r>
              <a:rPr lang="en-US" dirty="0"/>
              <a:t>“c:\WINDOWS\system\</a:t>
            </a:r>
            <a:r>
              <a:rPr lang="en-US" dirty="0" err="1"/>
              <a:t>lsass.exe</a:t>
            </a:r>
            <a:r>
              <a:rPr lang="en-US" dirty="0"/>
              <a:t>” is added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HKLM</a:t>
            </a:r>
            <a:r>
              <a:rPr lang="en-US" dirty="0"/>
              <a:t>\SOFTWARE\Microsoft\Windows NT\</a:t>
            </a:r>
            <a:r>
              <a:rPr lang="en-US" dirty="0" err="1"/>
              <a:t>CurrentVersion</a:t>
            </a:r>
            <a:r>
              <a:rPr lang="en-US" dirty="0"/>
              <a:t>\</a:t>
            </a:r>
            <a:r>
              <a:rPr lang="en-US" dirty="0" err="1"/>
              <a:t>Winlogon</a:t>
            </a:r>
            <a:r>
              <a:rPr lang="en-US" dirty="0"/>
              <a:t>\</a:t>
            </a:r>
            <a:r>
              <a:rPr lang="en-US" dirty="0" err="1"/>
              <a:t>Userinit</a:t>
            </a:r>
            <a:endParaRPr lang="en-US" dirty="0"/>
          </a:p>
          <a:p>
            <a:pPr lvl="1"/>
            <a:r>
              <a:rPr lang="en-US" dirty="0"/>
              <a:t>“c:\WINDOWS\system\</a:t>
            </a:r>
            <a:r>
              <a:rPr lang="en-US" dirty="0" err="1"/>
              <a:t>lsass.exe</a:t>
            </a:r>
            <a:r>
              <a:rPr lang="en-US" dirty="0"/>
              <a:t>” is added </a:t>
            </a: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>HKLM</a:t>
            </a:r>
            <a:r>
              <a:rPr lang="en-US" dirty="0"/>
              <a:t>\SOFTWARE\Microsoft\Windows NT\</a:t>
            </a:r>
            <a:r>
              <a:rPr lang="en-US" dirty="0" err="1"/>
              <a:t>CurrentVersion</a:t>
            </a:r>
            <a:r>
              <a:rPr lang="en-US" dirty="0"/>
              <a:t>\</a:t>
            </a:r>
            <a:r>
              <a:rPr lang="en-US" dirty="0" err="1"/>
              <a:t>Winlogon</a:t>
            </a:r>
            <a:r>
              <a:rPr lang="en-US" dirty="0"/>
              <a:t>\Shell</a:t>
            </a:r>
          </a:p>
          <a:p>
            <a:pPr lvl="1"/>
            <a:r>
              <a:rPr lang="en-US" i="1" dirty="0" err="1"/>
              <a:t>msconfig.exe</a:t>
            </a:r>
            <a:r>
              <a:rPr lang="en-US" dirty="0"/>
              <a:t> is created </a:t>
            </a: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/>
              <a:t>C</a:t>
            </a:r>
            <a:r>
              <a:rPr lang="en-US" dirty="0"/>
              <a:t>:\Documents and Settings\All Users\Start Menu\Programs\Start 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07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the </a:t>
            </a:r>
            <a:r>
              <a:rPr lang="en-US" dirty="0" err="1"/>
              <a:t>IMworm</a:t>
            </a:r>
            <a:r>
              <a:rPr lang="en-US" dirty="0"/>
              <a:t> Lab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lsass.exe</a:t>
            </a:r>
            <a:r>
              <a:rPr lang="en-US" dirty="0"/>
              <a:t> and </a:t>
            </a:r>
            <a:r>
              <a:rPr lang="en-US" dirty="0" err="1"/>
              <a:t>msconfig.exe</a:t>
            </a:r>
            <a:r>
              <a:rPr lang="en-US" dirty="0"/>
              <a:t> are identical files.</a:t>
            </a:r>
          </a:p>
          <a:p>
            <a:r>
              <a:rPr lang="en-US" dirty="0"/>
              <a:t>You cannot see the two files via Windows Explorer or the DOS prompt. We will have a lab to analyze how the malware hides these files</a:t>
            </a:r>
          </a:p>
          <a:p>
            <a:r>
              <a:rPr lang="en-US" dirty="0"/>
              <a:t>Notice that the file names are chosen to impersonate existing MS files</a:t>
            </a:r>
          </a:p>
          <a:p>
            <a:pPr lvl="1"/>
            <a:r>
              <a:rPr lang="en-US" dirty="0" err="1"/>
              <a:t>lsass.exe</a:t>
            </a:r>
            <a:r>
              <a:rPr lang="en-US" dirty="0"/>
              <a:t>: Local Security Authority Subsystem Service</a:t>
            </a:r>
          </a:p>
          <a:p>
            <a:pPr lvl="1"/>
            <a:r>
              <a:rPr lang="en-US" dirty="0" err="1"/>
              <a:t>msconfig.exe</a:t>
            </a:r>
            <a:r>
              <a:rPr lang="en-US" dirty="0"/>
              <a:t>: System </a:t>
            </a:r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40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IMworm</a:t>
            </a:r>
            <a:r>
              <a:rPr lang="en-US" dirty="0"/>
              <a:t> with </a:t>
            </a:r>
            <a:r>
              <a:rPr lang="en-US" dirty="0" err="1" smtClean="0"/>
              <a:t>Regshot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this lab, we will use </a:t>
            </a:r>
            <a:r>
              <a:rPr lang="en-US" dirty="0" err="1"/>
              <a:t>Regshot</a:t>
            </a:r>
            <a:r>
              <a:rPr lang="en-US" dirty="0"/>
              <a:t> to observe how the malware persists</a:t>
            </a:r>
          </a:p>
          <a:p>
            <a:r>
              <a:rPr lang="en-US" dirty="0"/>
              <a:t>Using </a:t>
            </a:r>
            <a:r>
              <a:rPr lang="en-US" dirty="0" err="1"/>
              <a:t>Regshot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</a:t>
            </a:r>
            <a:r>
              <a:rPr lang="en-US" dirty="0" err="1" smtClean="0"/>
              <a:t>Regshot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MalwareClass</a:t>
            </a:r>
            <a:r>
              <a:rPr lang="en-US" dirty="0" smtClean="0"/>
              <a:t>/tools/v5_regshot_1.8.3...)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1st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Run </a:t>
            </a:r>
            <a:r>
              <a:rPr lang="en-US" dirty="0" err="1"/>
              <a:t>IMworm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2nd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Compare</a:t>
            </a:r>
            <a:r>
              <a:rPr lang="en-US" dirty="0"/>
              <a:t> button</a:t>
            </a:r>
          </a:p>
          <a:p>
            <a:r>
              <a:rPr lang="en-US" dirty="0"/>
              <a:t>Compare the current results with the previous lab's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45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1: Introduction</a:t>
            </a:r>
          </a:p>
          <a:p>
            <a:pPr lvl="1"/>
            <a:r>
              <a:rPr lang="en-US" dirty="0"/>
              <a:t>Observing an isolated malware analysis lab setup</a:t>
            </a:r>
          </a:p>
          <a:p>
            <a:pPr lvl="1"/>
            <a:r>
              <a:rPr lang="en-US" dirty="0"/>
              <a:t>Malware terminology</a:t>
            </a:r>
          </a:p>
          <a:p>
            <a:pPr lvl="1"/>
            <a:r>
              <a:rPr lang="en-US" dirty="0"/>
              <a:t>RAT exploration - Poison IVY</a:t>
            </a:r>
          </a:p>
          <a:p>
            <a:pPr lvl="1"/>
            <a:r>
              <a:rPr lang="en-US" dirty="0"/>
              <a:t>Behavioral analysis</a:t>
            </a:r>
          </a:p>
          <a:p>
            <a:r>
              <a:rPr lang="en-US" dirty="0"/>
              <a:t>Part 2: Persistence techniques</a:t>
            </a:r>
          </a:p>
          <a:p>
            <a:pPr lvl="1"/>
            <a:r>
              <a:rPr lang="en-US" dirty="0"/>
              <a:t>Using registry keys</a:t>
            </a:r>
          </a:p>
          <a:p>
            <a:pPr lvl="1"/>
            <a:r>
              <a:rPr lang="en-US" dirty="0"/>
              <a:t>Using file systems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Using Windows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7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instance of program code in execution</a:t>
            </a:r>
          </a:p>
          <a:p>
            <a:pPr lvl="1"/>
            <a:r>
              <a:rPr lang="en-US" dirty="0"/>
              <a:t>An executable file itself is not a process</a:t>
            </a:r>
          </a:p>
          <a:p>
            <a:r>
              <a:rPr lang="en-US" dirty="0"/>
              <a:t>Each process has own virtual memory address space and executable and library files, stacks, and heap reside on it   </a:t>
            </a:r>
          </a:p>
          <a:p>
            <a:r>
              <a:rPr lang="en-US" dirty="0"/>
              <a:t>APIs to access to other process's memory</a:t>
            </a:r>
          </a:p>
          <a:p>
            <a:pPr lvl="1"/>
            <a:r>
              <a:rPr lang="en-US" dirty="0" err="1"/>
              <a:t>ReadProcessMemory</a:t>
            </a:r>
            <a:r>
              <a:rPr lang="en-US" dirty="0"/>
              <a:t>, </a:t>
            </a:r>
            <a:r>
              <a:rPr lang="en-US" dirty="0" err="1"/>
              <a:t>WriteProcessMemory</a:t>
            </a:r>
            <a:r>
              <a:rPr lang="en-US" dirty="0"/>
              <a:t>, </a:t>
            </a:r>
            <a:r>
              <a:rPr lang="en-US" dirty="0" err="1"/>
              <a:t>VirtualAllocEx</a:t>
            </a:r>
            <a:endParaRPr lang="en-US" dirty="0"/>
          </a:p>
          <a:p>
            <a:r>
              <a:rPr lang="en-US" dirty="0"/>
              <a:t>On process context switch, the state of the process and the resources are stored in Process Control Block for resumption later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1: Introduction</a:t>
            </a:r>
          </a:p>
          <a:p>
            <a:pPr lvl="1"/>
            <a:r>
              <a:rPr lang="en-US" dirty="0"/>
              <a:t>Observing an isolated malware analysis lab setup</a:t>
            </a:r>
          </a:p>
          <a:p>
            <a:pPr lvl="1"/>
            <a:r>
              <a:rPr lang="en-US" dirty="0"/>
              <a:t>Malware terminology</a:t>
            </a:r>
          </a:p>
          <a:p>
            <a:pPr lvl="1"/>
            <a:r>
              <a:rPr lang="en-US" dirty="0"/>
              <a:t>RAT exploration - Poison IVY</a:t>
            </a:r>
          </a:p>
          <a:p>
            <a:pPr lvl="1"/>
            <a:r>
              <a:rPr lang="en-US" dirty="0"/>
              <a:t>Behavioral analysis</a:t>
            </a:r>
          </a:p>
          <a:p>
            <a:r>
              <a:rPr lang="en-US" dirty="0">
                <a:solidFill>
                  <a:srgbClr val="FF0000"/>
                </a:solidFill>
              </a:rPr>
              <a:t>Part 2: Persistence techniques</a:t>
            </a:r>
          </a:p>
          <a:p>
            <a:pPr lvl="1"/>
            <a:r>
              <a:rPr lang="en-US" dirty="0"/>
              <a:t>Using registry keys</a:t>
            </a:r>
          </a:p>
          <a:p>
            <a:pPr lvl="1"/>
            <a:r>
              <a:rPr lang="en-US" dirty="0"/>
              <a:t>Using file systems</a:t>
            </a:r>
          </a:p>
          <a:p>
            <a:pPr lvl="1"/>
            <a:r>
              <a:rPr lang="en-US" dirty="0"/>
              <a:t>Using Windows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62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Loader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4808" y="6356350"/>
            <a:ext cx="2133600" cy="365125"/>
          </a:xfrm>
        </p:spPr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0808" y="6356350"/>
            <a:ext cx="2133600" cy="365125"/>
          </a:xfrm>
        </p:spPr>
        <p:txBody>
          <a:bodyPr/>
          <a:lstStyle/>
          <a:p>
            <a:fld id="{146D4681-E3FD-C045-B7A1-5EF44EFB4F72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930808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9A95CC99-843E-614F-B4EA-83841E3B7BE7}" type="slidenum">
              <a:rPr lang="en-US" sz="1400" smtClean="0"/>
              <a:pPr/>
              <a:t>30</a:t>
            </a:fld>
            <a:endParaRPr lang="en-US" sz="140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3808" y="529221"/>
            <a:ext cx="194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Files on Disk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34808" y="1600200"/>
            <a:ext cx="1524000" cy="1219200"/>
            <a:chOff x="457200" y="1600200"/>
            <a:chExt cx="1524000" cy="1219200"/>
          </a:xfrm>
        </p:grpSpPr>
        <p:sp>
          <p:nvSpPr>
            <p:cNvPr id="11" name="Rounded Rectangle 4"/>
            <p:cNvSpPr>
              <a:spLocks noChangeArrowheads="1"/>
            </p:cNvSpPr>
            <p:nvPr/>
          </p:nvSpPr>
          <p:spPr bwMode="auto">
            <a:xfrm>
              <a:off x="457200" y="1600200"/>
              <a:ext cx="1317540" cy="1219200"/>
            </a:xfrm>
            <a:prstGeom prst="roundRect">
              <a:avLst>
                <a:gd name="adj" fmla="val 16667"/>
              </a:avLst>
            </a:prstGeom>
            <a:solidFill>
              <a:srgbClr val="8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457200" y="1600200"/>
              <a:ext cx="1524000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Code</a:t>
              </a:r>
            </a:p>
            <a:p>
              <a:r>
                <a:rPr lang="en-US" sz="1400"/>
                <a:t>Data</a:t>
              </a:r>
            </a:p>
            <a:p>
              <a:r>
                <a:rPr lang="en-US" sz="1400"/>
                <a:t>Import MyLib1</a:t>
              </a:r>
            </a:p>
            <a:p>
              <a:r>
                <a:rPr lang="en-US" sz="1400"/>
                <a:t>Import MyLib2</a:t>
              </a:r>
            </a:p>
            <a:p>
              <a:r>
                <a:rPr lang="en-US" sz="1400"/>
                <a:t>Import LibC</a:t>
              </a:r>
            </a:p>
          </p:txBody>
        </p:sp>
        <p:cxnSp>
          <p:nvCxnSpPr>
            <p:cNvPr id="13" name="Straight Connector 8"/>
            <p:cNvCxnSpPr>
              <a:cxnSpLocks noChangeShapeType="1"/>
            </p:cNvCxnSpPr>
            <p:nvPr/>
          </p:nvCxnSpPr>
          <p:spPr bwMode="auto">
            <a:xfrm>
              <a:off x="457200" y="1903412"/>
              <a:ext cx="131754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9"/>
            <p:cNvCxnSpPr>
              <a:cxnSpLocks noChangeShapeType="1"/>
            </p:cNvCxnSpPr>
            <p:nvPr/>
          </p:nvCxnSpPr>
          <p:spPr bwMode="auto">
            <a:xfrm>
              <a:off x="457200" y="2131933"/>
              <a:ext cx="1317540" cy="1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Group 44"/>
          <p:cNvGrpSpPr/>
          <p:nvPr/>
        </p:nvGrpSpPr>
        <p:grpSpPr>
          <a:xfrm>
            <a:off x="834808" y="3417888"/>
            <a:ext cx="1524000" cy="1219200"/>
            <a:chOff x="457200" y="3417888"/>
            <a:chExt cx="1524000" cy="1219200"/>
          </a:xfrm>
        </p:grpSpPr>
        <p:sp>
          <p:nvSpPr>
            <p:cNvPr id="16" name="Rounded Rectangle 13"/>
            <p:cNvSpPr>
              <a:spLocks noChangeArrowheads="1"/>
            </p:cNvSpPr>
            <p:nvPr/>
          </p:nvSpPr>
          <p:spPr bwMode="auto">
            <a:xfrm>
              <a:off x="457200" y="3417888"/>
              <a:ext cx="1317540" cy="1219200"/>
            </a:xfrm>
            <a:prstGeom prst="roundRect">
              <a:avLst>
                <a:gd name="adj" fmla="val 16667"/>
              </a:avLst>
            </a:prstGeom>
            <a:solidFill>
              <a:srgbClr val="8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Box 14"/>
            <p:cNvSpPr txBox="1">
              <a:spLocks noChangeArrowheads="1"/>
            </p:cNvSpPr>
            <p:nvPr/>
          </p:nvSpPr>
          <p:spPr bwMode="auto">
            <a:xfrm>
              <a:off x="457200" y="3417888"/>
              <a:ext cx="1524000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Code</a:t>
              </a:r>
            </a:p>
            <a:p>
              <a:r>
                <a:rPr lang="en-US" sz="1400"/>
                <a:t>Data</a:t>
              </a:r>
            </a:p>
            <a:p>
              <a:endParaRPr lang="en-US" sz="1400"/>
            </a:p>
            <a:p>
              <a:r>
                <a:rPr lang="en-US" sz="1400"/>
                <a:t>Import MyLib2</a:t>
              </a:r>
            </a:p>
            <a:p>
              <a:r>
                <a:rPr lang="en-US" sz="1400"/>
                <a:t>…</a:t>
              </a:r>
            </a:p>
          </p:txBody>
        </p:sp>
        <p:cxnSp>
          <p:nvCxnSpPr>
            <p:cNvPr id="18" name="Straight Connector 15"/>
            <p:cNvCxnSpPr>
              <a:cxnSpLocks noChangeShapeType="1"/>
            </p:cNvCxnSpPr>
            <p:nvPr/>
          </p:nvCxnSpPr>
          <p:spPr bwMode="auto">
            <a:xfrm>
              <a:off x="457200" y="3721100"/>
              <a:ext cx="131754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6"/>
            <p:cNvCxnSpPr>
              <a:cxnSpLocks noChangeShapeType="1"/>
            </p:cNvCxnSpPr>
            <p:nvPr/>
          </p:nvCxnSpPr>
          <p:spPr bwMode="auto">
            <a:xfrm>
              <a:off x="457200" y="3949700"/>
              <a:ext cx="131754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385546" y="1214438"/>
            <a:ext cx="2430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WickedSweetApp.exe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834808" y="5105400"/>
            <a:ext cx="1524000" cy="1219200"/>
            <a:chOff x="457200" y="5322888"/>
            <a:chExt cx="1524000" cy="1219200"/>
          </a:xfrm>
        </p:grpSpPr>
        <p:sp>
          <p:nvSpPr>
            <p:cNvPr id="22" name="Rounded Rectangle 24"/>
            <p:cNvSpPr>
              <a:spLocks noChangeArrowheads="1"/>
            </p:cNvSpPr>
            <p:nvPr/>
          </p:nvSpPr>
          <p:spPr bwMode="auto">
            <a:xfrm>
              <a:off x="457200" y="5322888"/>
              <a:ext cx="1317540" cy="1219200"/>
            </a:xfrm>
            <a:prstGeom prst="roundRect">
              <a:avLst>
                <a:gd name="adj" fmla="val 16667"/>
              </a:avLst>
            </a:prstGeom>
            <a:solidFill>
              <a:srgbClr val="8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Box 25"/>
            <p:cNvSpPr txBox="1">
              <a:spLocks noChangeArrowheads="1"/>
            </p:cNvSpPr>
            <p:nvPr/>
          </p:nvSpPr>
          <p:spPr bwMode="auto">
            <a:xfrm>
              <a:off x="457200" y="5322888"/>
              <a:ext cx="1524000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/>
                <a:t>Code</a:t>
              </a:r>
            </a:p>
            <a:p>
              <a:r>
                <a:rPr lang="en-US" sz="1400"/>
                <a:t>Data</a:t>
              </a:r>
            </a:p>
            <a:p>
              <a:endParaRPr lang="en-US" sz="1400"/>
            </a:p>
            <a:p>
              <a:endParaRPr lang="en-US" sz="1400"/>
            </a:p>
            <a:p>
              <a:r>
                <a:rPr lang="en-US" sz="1400"/>
                <a:t>…</a:t>
              </a:r>
            </a:p>
          </p:txBody>
        </p:sp>
        <p:cxnSp>
          <p:nvCxnSpPr>
            <p:cNvPr id="24" name="Straight Connector 26"/>
            <p:cNvCxnSpPr>
              <a:cxnSpLocks noChangeShapeType="1"/>
            </p:cNvCxnSpPr>
            <p:nvPr/>
          </p:nvCxnSpPr>
          <p:spPr bwMode="auto">
            <a:xfrm>
              <a:off x="457200" y="5626100"/>
              <a:ext cx="131754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7"/>
            <p:cNvCxnSpPr>
              <a:cxnSpLocks noChangeShapeType="1"/>
            </p:cNvCxnSpPr>
            <p:nvPr/>
          </p:nvCxnSpPr>
          <p:spPr bwMode="auto">
            <a:xfrm>
              <a:off x="457200" y="5854700"/>
              <a:ext cx="131754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911008" y="30480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MyLib1.dll</a:t>
            </a:r>
          </a:p>
        </p:txBody>
      </p: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906246" y="4737100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MyLib2.dll</a:t>
            </a:r>
          </a:p>
        </p:txBody>
      </p:sp>
      <p:sp>
        <p:nvSpPr>
          <p:cNvPr id="28" name="Rounded Rectangle 30"/>
          <p:cNvSpPr>
            <a:spLocks noChangeArrowheads="1"/>
          </p:cNvSpPr>
          <p:nvPr/>
        </p:nvSpPr>
        <p:spPr bwMode="auto">
          <a:xfrm>
            <a:off x="6473608" y="685800"/>
            <a:ext cx="2438400" cy="61722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6626008" y="-68263"/>
            <a:ext cx="1936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Virtual Memory</a:t>
            </a:r>
          </a:p>
          <a:p>
            <a:r>
              <a:rPr lang="en-US" sz="2000"/>
              <a:t>Address Space</a:t>
            </a:r>
          </a:p>
        </p:txBody>
      </p:sp>
      <p:cxnSp>
        <p:nvCxnSpPr>
          <p:cNvPr id="30" name="Straight Connector 33"/>
          <p:cNvCxnSpPr>
            <a:cxnSpLocks noChangeShapeType="1"/>
            <a:stCxn id="28" idx="1"/>
            <a:endCxn id="28" idx="3"/>
          </p:cNvCxnSpPr>
          <p:nvPr/>
        </p:nvCxnSpPr>
        <p:spPr bwMode="auto">
          <a:xfrm rot="10800000" flipH="1">
            <a:off x="6473608" y="3771900"/>
            <a:ext cx="24384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7083208" y="685800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Kernel</a:t>
            </a:r>
          </a:p>
        </p:txBody>
      </p:sp>
      <p:sp>
        <p:nvSpPr>
          <p:cNvPr id="32" name="TextBox 35"/>
          <p:cNvSpPr txBox="1">
            <a:spLocks noChangeArrowheads="1"/>
          </p:cNvSpPr>
          <p:nvPr/>
        </p:nvSpPr>
        <p:spPr bwMode="auto">
          <a:xfrm>
            <a:off x="6854608" y="3733800"/>
            <a:ext cx="165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Userspace</a:t>
            </a:r>
          </a:p>
        </p:txBody>
      </p:sp>
      <p:sp>
        <p:nvSpPr>
          <p:cNvPr id="33" name="Rounded Rectangle 36"/>
          <p:cNvSpPr>
            <a:spLocks noChangeArrowheads="1"/>
          </p:cNvSpPr>
          <p:nvPr/>
        </p:nvSpPr>
        <p:spPr bwMode="auto">
          <a:xfrm>
            <a:off x="6473608" y="5105400"/>
            <a:ext cx="2438400" cy="304800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WickedSweetApp.exe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6473608" y="2895600"/>
            <a:ext cx="24384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Executable Loader</a:t>
            </a:r>
          </a:p>
        </p:txBody>
      </p:sp>
      <p:sp>
        <p:nvSpPr>
          <p:cNvPr id="35" name="Rounded Rectangle 39"/>
          <p:cNvSpPr>
            <a:spLocks noChangeArrowheads="1"/>
          </p:cNvSpPr>
          <p:nvPr/>
        </p:nvSpPr>
        <p:spPr bwMode="auto">
          <a:xfrm>
            <a:off x="6473608" y="5943600"/>
            <a:ext cx="2438400" cy="304800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36" name="Rounded Rectangle 40"/>
          <p:cNvSpPr>
            <a:spLocks noChangeArrowheads="1"/>
          </p:cNvSpPr>
          <p:nvPr/>
        </p:nvSpPr>
        <p:spPr bwMode="auto">
          <a:xfrm>
            <a:off x="6473608" y="6248400"/>
            <a:ext cx="2438400" cy="304800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37" name="Rounded Rectangle 41"/>
          <p:cNvSpPr>
            <a:spLocks noChangeArrowheads="1"/>
          </p:cNvSpPr>
          <p:nvPr/>
        </p:nvSpPr>
        <p:spPr bwMode="auto">
          <a:xfrm>
            <a:off x="6473608" y="54864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LibC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473608" y="4267200"/>
            <a:ext cx="2438400" cy="304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6473608" y="4648200"/>
            <a:ext cx="2438400" cy="304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40" name="Freeform 48"/>
          <p:cNvSpPr>
            <a:spLocks noChangeArrowheads="1"/>
          </p:cNvSpPr>
          <p:nvPr/>
        </p:nvSpPr>
        <p:spPr bwMode="auto">
          <a:xfrm>
            <a:off x="2147671" y="2127250"/>
            <a:ext cx="4876800" cy="3040063"/>
          </a:xfrm>
          <a:custGeom>
            <a:avLst/>
            <a:gdLst>
              <a:gd name="T0" fmla="*/ 0 w 4877524"/>
              <a:gd name="T1" fmla="*/ 0 h 3039557"/>
              <a:gd name="T2" fmla="*/ 4302413 w 4877524"/>
              <a:gd name="T3" fmla="*/ 924416 h 3039557"/>
              <a:gd name="T4" fmla="*/ 3402916 w 4877524"/>
              <a:gd name="T5" fmla="*/ 2305595 h 3039557"/>
              <a:gd name="T6" fmla="*/ 4269901 w 4877524"/>
              <a:gd name="T7" fmla="*/ 3045128 h 3039557"/>
              <a:gd name="T8" fmla="*/ 0 60000 65536"/>
              <a:gd name="T9" fmla="*/ 0 60000 65536"/>
              <a:gd name="T10" fmla="*/ 0 60000 65536"/>
              <a:gd name="T11" fmla="*/ 0 60000 65536"/>
              <a:gd name="T12" fmla="*/ 0 w 4877524"/>
              <a:gd name="T13" fmla="*/ 0 h 3039557"/>
              <a:gd name="T14" fmla="*/ 4877524 w 4877524"/>
              <a:gd name="T15" fmla="*/ 3039557 h 30395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77524" h="3039557">
                <a:moveTo>
                  <a:pt x="0" y="0"/>
                </a:moveTo>
                <a:cubicBezTo>
                  <a:pt x="1870682" y="269579"/>
                  <a:pt x="3741365" y="539159"/>
                  <a:pt x="4309444" y="922722"/>
                </a:cubicBezTo>
                <a:cubicBezTo>
                  <a:pt x="4877524" y="1306285"/>
                  <a:pt x="3413904" y="1948572"/>
                  <a:pt x="3408477" y="2301378"/>
                </a:cubicBezTo>
                <a:cubicBezTo>
                  <a:pt x="3403050" y="2654184"/>
                  <a:pt x="4276879" y="3039557"/>
                  <a:pt x="4276879" y="3039557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9"/>
          <p:cNvSpPr>
            <a:spLocks noChangeArrowheads="1"/>
          </p:cNvSpPr>
          <p:nvPr/>
        </p:nvSpPr>
        <p:spPr bwMode="auto">
          <a:xfrm>
            <a:off x="2125446" y="2876550"/>
            <a:ext cx="4921250" cy="3224213"/>
          </a:xfrm>
          <a:custGeom>
            <a:avLst/>
            <a:gdLst>
              <a:gd name="T0" fmla="*/ 0 w 4920943"/>
              <a:gd name="T1" fmla="*/ 1075108 h 3224102"/>
              <a:gd name="T2" fmla="*/ 4344990 w 4920943"/>
              <a:gd name="T3" fmla="*/ 271488 h 3224102"/>
              <a:gd name="T4" fmla="*/ 3475994 w 4920943"/>
              <a:gd name="T5" fmla="*/ 2704058 h 3224102"/>
              <a:gd name="T6" fmla="*/ 4247229 w 4920943"/>
              <a:gd name="T7" fmla="*/ 3225323 h 3224102"/>
              <a:gd name="T8" fmla="*/ 0 60000 65536"/>
              <a:gd name="T9" fmla="*/ 0 60000 65536"/>
              <a:gd name="T10" fmla="*/ 0 60000 65536"/>
              <a:gd name="T11" fmla="*/ 0 60000 65536"/>
              <a:gd name="T12" fmla="*/ 0 w 4920943"/>
              <a:gd name="T13" fmla="*/ 0 h 3224102"/>
              <a:gd name="T14" fmla="*/ 4920943 w 4920943"/>
              <a:gd name="T15" fmla="*/ 3224102 h 3224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20943" h="3224102">
                <a:moveTo>
                  <a:pt x="0" y="1074701"/>
                </a:moveTo>
                <a:cubicBezTo>
                  <a:pt x="1881537" y="537350"/>
                  <a:pt x="3763075" y="0"/>
                  <a:pt x="4342009" y="271389"/>
                </a:cubicBezTo>
                <a:cubicBezTo>
                  <a:pt x="4920943" y="542778"/>
                  <a:pt x="3489889" y="2210916"/>
                  <a:pt x="3473607" y="2703035"/>
                </a:cubicBezTo>
                <a:cubicBezTo>
                  <a:pt x="3457325" y="3195154"/>
                  <a:pt x="4244314" y="3224102"/>
                  <a:pt x="4244314" y="3224102"/>
                </a:cubicBezTo>
              </a:path>
            </a:pathLst>
          </a:custGeom>
          <a:noFill/>
          <a:ln w="38100">
            <a:solidFill>
              <a:schemeClr val="tx1"/>
            </a:solidFill>
            <a:prstDash val="lgDashDot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52"/>
          <p:cNvSpPr>
            <a:spLocks noChangeArrowheads="1"/>
          </p:cNvSpPr>
          <p:nvPr/>
        </p:nvSpPr>
        <p:spPr bwMode="auto">
          <a:xfrm>
            <a:off x="2190533" y="3108325"/>
            <a:ext cx="4894263" cy="3743325"/>
          </a:xfrm>
          <a:custGeom>
            <a:avLst/>
            <a:gdLst>
              <a:gd name="T0" fmla="*/ 0 w 4893806"/>
              <a:gd name="T1" fmla="*/ 2634029 h 3743358"/>
              <a:gd name="T2" fmla="*/ 4270409 w 4893806"/>
              <a:gd name="T3" fmla="*/ 94070 h 3743358"/>
              <a:gd name="T4" fmla="*/ 3770565 w 4893806"/>
              <a:gd name="T5" fmla="*/ 3198463 h 3743358"/>
              <a:gd name="T6" fmla="*/ 4205211 w 4893806"/>
              <a:gd name="T7" fmla="*/ 3361275 h 3743358"/>
              <a:gd name="T8" fmla="*/ 0 60000 65536"/>
              <a:gd name="T9" fmla="*/ 0 60000 65536"/>
              <a:gd name="T10" fmla="*/ 0 60000 65536"/>
              <a:gd name="T11" fmla="*/ 0 60000 65536"/>
              <a:gd name="T12" fmla="*/ 0 w 4893806"/>
              <a:gd name="T13" fmla="*/ 0 h 3743358"/>
              <a:gd name="T14" fmla="*/ 4893806 w 4893806"/>
              <a:gd name="T15" fmla="*/ 3743358 h 37433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93806" h="3743358">
                <a:moveTo>
                  <a:pt x="0" y="2634282"/>
                </a:moveTo>
                <a:cubicBezTo>
                  <a:pt x="1819121" y="1317141"/>
                  <a:pt x="3638242" y="0"/>
                  <a:pt x="4266024" y="94081"/>
                </a:cubicBezTo>
                <a:cubicBezTo>
                  <a:pt x="4893806" y="188163"/>
                  <a:pt x="3777548" y="2654184"/>
                  <a:pt x="3766693" y="3198771"/>
                </a:cubicBezTo>
                <a:cubicBezTo>
                  <a:pt x="3755838" y="3743358"/>
                  <a:pt x="4200894" y="3361605"/>
                  <a:pt x="4200894" y="3361605"/>
                </a:cubicBezTo>
              </a:path>
            </a:pathLst>
          </a:custGeom>
          <a:noFill/>
          <a:ln w="38100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083" y="5977528"/>
            <a:ext cx="3563471" cy="34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40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Many processes, each with their own view of memory,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/>
              <a:t>the kernel schedules different ones to run at different </a:t>
            </a:r>
            <a:r>
              <a:rPr lang="en-US" sz="2400" dirty="0" smtClean="0"/>
              <a:t>times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692" y="6356350"/>
            <a:ext cx="2133600" cy="365125"/>
          </a:xfrm>
        </p:spPr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4692" y="6356350"/>
            <a:ext cx="2133600" cy="365125"/>
          </a:xfrm>
        </p:spPr>
        <p:txBody>
          <a:bodyPr/>
          <a:lstStyle/>
          <a:p>
            <a:fld id="{146D4681-E3FD-C045-B7A1-5EF44EFB4F72}" type="slidenum">
              <a:rPr lang="en-US" smtClean="0"/>
              <a:t>31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93837" y="1216467"/>
            <a:ext cx="1694176" cy="5088632"/>
            <a:chOff x="324931" y="1302272"/>
            <a:chExt cx="1880067" cy="5088632"/>
          </a:xfrm>
        </p:grpSpPr>
        <p:grpSp>
          <p:nvGrpSpPr>
            <p:cNvPr id="36" name="Group 35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24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5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27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28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2418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WickedSweetApp.exe</a:t>
                </a:r>
              </a:p>
            </p:txBody>
          </p:sp>
          <p:sp>
            <p:nvSpPr>
              <p:cNvPr id="30" name="Rounded Rectangle 39"/>
              <p:cNvSpPr>
                <a:spLocks noChangeArrowheads="1"/>
              </p:cNvSpPr>
              <p:nvPr/>
            </p:nvSpPr>
            <p:spPr bwMode="auto">
              <a:xfrm>
                <a:off x="6473608" y="50800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MyLib1.dll</a:t>
                </a:r>
              </a:p>
            </p:txBody>
          </p:sp>
          <p:sp>
            <p:nvSpPr>
              <p:cNvPr id="31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3912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MyLib2.dll</a:t>
                </a:r>
              </a:p>
            </p:txBody>
          </p:sp>
          <p:sp>
            <p:nvSpPr>
              <p:cNvPr id="32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6473608" y="3352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6473608" y="3733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123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62850" y="1216467"/>
            <a:ext cx="1694180" cy="5088632"/>
            <a:chOff x="324926" y="1302272"/>
            <a:chExt cx="1880071" cy="5088632"/>
          </a:xfrm>
        </p:grpSpPr>
        <p:grpSp>
          <p:nvGrpSpPr>
            <p:cNvPr id="53" name="Group 52"/>
            <p:cNvGrpSpPr/>
            <p:nvPr/>
          </p:nvGrpSpPr>
          <p:grpSpPr>
            <a:xfrm>
              <a:off x="324926" y="1671604"/>
              <a:ext cx="1880071" cy="4719300"/>
              <a:chOff x="6473603" y="1269921"/>
              <a:chExt cx="2213197" cy="4719300"/>
            </a:xfrm>
          </p:grpSpPr>
          <p:sp>
            <p:nvSpPr>
              <p:cNvPr id="55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6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58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59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3561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Calc.exe</a:t>
                </a:r>
                <a:endParaRPr lang="en-US" sz="1200" dirty="0"/>
              </a:p>
            </p:txBody>
          </p:sp>
          <p:sp>
            <p:nvSpPr>
              <p:cNvPr id="60" name="Rounded Rectangle 39"/>
              <p:cNvSpPr>
                <a:spLocks noChangeArrowheads="1"/>
              </p:cNvSpPr>
              <p:nvPr/>
            </p:nvSpPr>
            <p:spPr bwMode="auto">
              <a:xfrm>
                <a:off x="6473603" y="51753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61" name="Rounded Rectangle 40"/>
              <p:cNvSpPr>
                <a:spLocks noChangeArrowheads="1"/>
              </p:cNvSpPr>
              <p:nvPr/>
            </p:nvSpPr>
            <p:spPr bwMode="auto">
              <a:xfrm>
                <a:off x="6473603" y="54483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Kernel32.dll</a:t>
                </a:r>
                <a:endParaRPr lang="en-US" sz="1200" dirty="0"/>
              </a:p>
            </p:txBody>
          </p:sp>
          <p:sp>
            <p:nvSpPr>
              <p:cNvPr id="62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>
                <a:off x="6473608" y="3479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6473608" y="38862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422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737503" y="1210533"/>
            <a:ext cx="1694176" cy="5088632"/>
            <a:chOff x="324931" y="1302272"/>
            <a:chExt cx="1880067" cy="5088632"/>
          </a:xfrm>
        </p:grpSpPr>
        <p:grpSp>
          <p:nvGrpSpPr>
            <p:cNvPr id="66" name="Group 65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68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9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0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71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72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1402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Explorer.exe</a:t>
                </a:r>
                <a:endParaRPr lang="en-US" sz="1200" dirty="0"/>
              </a:p>
            </p:txBody>
          </p:sp>
          <p:sp>
            <p:nvSpPr>
              <p:cNvPr id="73" name="Rounded Rectangle 39"/>
              <p:cNvSpPr>
                <a:spLocks noChangeArrowheads="1"/>
              </p:cNvSpPr>
              <p:nvPr/>
            </p:nvSpPr>
            <p:spPr bwMode="auto">
              <a:xfrm>
                <a:off x="6473609" y="5181256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74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454306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</a:t>
                </a:r>
                <a:r>
                  <a:rPr lang="en-US" sz="1200" dirty="0"/>
                  <a:t>.dll</a:t>
                </a:r>
              </a:p>
            </p:txBody>
          </p:sp>
          <p:sp>
            <p:nvSpPr>
              <p:cNvPr id="75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6473608" y="31877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77" name="Rounded Rectangle 76"/>
              <p:cNvSpPr/>
              <p:nvPr/>
            </p:nvSpPr>
            <p:spPr bwMode="auto">
              <a:xfrm>
                <a:off x="6473608" y="38227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17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02685" y="1216467"/>
            <a:ext cx="1694176" cy="5088632"/>
            <a:chOff x="324931" y="1302272"/>
            <a:chExt cx="1880067" cy="5088632"/>
          </a:xfrm>
        </p:grpSpPr>
        <p:grpSp>
          <p:nvGrpSpPr>
            <p:cNvPr id="79" name="Group 78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81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2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3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84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85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3561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iexplore.exe</a:t>
                </a:r>
                <a:endParaRPr lang="en-US" sz="1200" dirty="0"/>
              </a:p>
            </p:txBody>
          </p:sp>
          <p:sp>
            <p:nvSpPr>
              <p:cNvPr id="86" name="Rounded Rectangle 39"/>
              <p:cNvSpPr>
                <a:spLocks noChangeArrowheads="1"/>
              </p:cNvSpPr>
              <p:nvPr/>
            </p:nvSpPr>
            <p:spPr bwMode="auto">
              <a:xfrm>
                <a:off x="6473608" y="51753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87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4483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</a:t>
                </a:r>
                <a:r>
                  <a:rPr lang="en-US" sz="1200" dirty="0"/>
                  <a:t>.dll</a:t>
                </a:r>
              </a:p>
            </p:txBody>
          </p:sp>
          <p:sp>
            <p:nvSpPr>
              <p:cNvPr id="88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89" name="Rounded Rectangle 88"/>
              <p:cNvSpPr/>
              <p:nvPr/>
            </p:nvSpPr>
            <p:spPr bwMode="auto">
              <a:xfrm>
                <a:off x="6473608" y="314332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90" name="Rounded Rectangle 89"/>
              <p:cNvSpPr/>
              <p:nvPr/>
            </p:nvSpPr>
            <p:spPr bwMode="auto">
              <a:xfrm>
                <a:off x="6473608" y="37846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105</a:t>
              </a:r>
              <a:endParaRPr lang="en-US" dirty="0"/>
            </a:p>
          </p:txBody>
        </p:sp>
      </p:grpSp>
      <p:sp>
        <p:nvSpPr>
          <p:cNvPr id="94" name="Rounded Rectangle 30"/>
          <p:cNvSpPr>
            <a:spLocks noChangeArrowheads="1"/>
          </p:cNvSpPr>
          <p:nvPr/>
        </p:nvSpPr>
        <p:spPr bwMode="auto">
          <a:xfrm>
            <a:off x="7277371" y="1585800"/>
            <a:ext cx="1689923" cy="150735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extBox 34"/>
          <p:cNvSpPr txBox="1">
            <a:spLocks noChangeArrowheads="1"/>
          </p:cNvSpPr>
          <p:nvPr/>
        </p:nvSpPr>
        <p:spPr bwMode="auto">
          <a:xfrm>
            <a:off x="7565984" y="1733516"/>
            <a:ext cx="11505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 smtClean="0"/>
              <a:t>Kernel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(“System process”)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7565984" y="1216467"/>
            <a:ext cx="108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PID: 4</a:t>
            </a:r>
            <a:endParaRPr lang="en-US" dirty="0"/>
          </a:p>
        </p:txBody>
      </p:sp>
      <p:sp>
        <p:nvSpPr>
          <p:cNvPr id="106" name="Rounded Rectangular Callout 105"/>
          <p:cNvSpPr/>
          <p:nvPr/>
        </p:nvSpPr>
        <p:spPr>
          <a:xfrm>
            <a:off x="2523066" y="6502400"/>
            <a:ext cx="2779562" cy="355600"/>
          </a:xfrm>
          <a:prstGeom prst="wedgeRoundRectCallout">
            <a:avLst>
              <a:gd name="adj1" fmla="val -38620"/>
              <a:gd name="adj2" fmla="val -13846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Currently Running Code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56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Running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r>
              <a:rPr lang="en-US" dirty="0"/>
              <a:t>Use Task Manager</a:t>
            </a:r>
          </a:p>
          <a:p>
            <a:pPr lvl="1"/>
            <a:r>
              <a:rPr lang="en-US" dirty="0" err="1"/>
              <a:t>Start→Run</a:t>
            </a:r>
            <a:r>
              <a:rPr lang="en-US" dirty="0"/>
              <a:t>...→type “</a:t>
            </a:r>
            <a:r>
              <a:rPr lang="en-US" dirty="0" err="1"/>
              <a:t>taskmgr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Select “Processes” tab</a:t>
            </a:r>
          </a:p>
          <a:p>
            <a:pPr lvl="1"/>
            <a:r>
              <a:rPr lang="en-US" dirty="0" err="1"/>
              <a:t>View→Select</a:t>
            </a:r>
            <a:r>
              <a:rPr lang="en-US" dirty="0"/>
              <a:t> Columns...→check PID</a:t>
            </a:r>
          </a:p>
          <a:p>
            <a:r>
              <a:rPr lang="en-US" dirty="0"/>
              <a:t>Use </a:t>
            </a:r>
            <a:r>
              <a:rPr lang="en-US" dirty="0" err="1"/>
              <a:t>SysInternals</a:t>
            </a:r>
            <a:r>
              <a:rPr lang="en-US" dirty="0"/>
              <a:t>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 shortcut key is on the desktop)</a:t>
            </a:r>
          </a:p>
          <a:p>
            <a:pPr lvl="1"/>
            <a:r>
              <a:rPr lang="en-US" dirty="0"/>
              <a:t>Process Explorer (</a:t>
            </a:r>
            <a:r>
              <a:rPr lang="en-US" dirty="0" err="1"/>
              <a:t>procexp.exe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Process Monitor (</a:t>
            </a:r>
            <a:r>
              <a:rPr lang="en-US" dirty="0" err="1"/>
              <a:t>procmon.exe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Show registry, network, file system activities</a:t>
            </a:r>
          </a:p>
          <a:p>
            <a:r>
              <a:rPr lang="en-US" dirty="0"/>
              <a:t>What's the </a:t>
            </a:r>
            <a:r>
              <a:rPr lang="en-US" dirty="0" err="1"/>
              <a:t>calc.exe's</a:t>
            </a:r>
            <a:r>
              <a:rPr lang="en-US" dirty="0"/>
              <a:t> PID and which process is its parent?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26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DLL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CFF Explorer</a:t>
            </a:r>
          </a:p>
          <a:p>
            <a:pPr lvl="1"/>
            <a:r>
              <a:rPr lang="en-US" dirty="0"/>
              <a:t>Open c:\Windows\</a:t>
            </a:r>
            <a:r>
              <a:rPr lang="en-US" dirty="0" err="1"/>
              <a:t>notepad.exe</a:t>
            </a:r>
            <a:endParaRPr lang="en-US" dirty="0"/>
          </a:p>
          <a:p>
            <a:pPr lvl="1"/>
            <a:r>
              <a:rPr lang="en-US" dirty="0"/>
              <a:t>How many DLLs are imported directly by </a:t>
            </a:r>
            <a:r>
              <a:rPr lang="en-US" dirty="0" err="1"/>
              <a:t>notepad.exe</a:t>
            </a:r>
            <a:r>
              <a:rPr lang="en-US" dirty="0"/>
              <a:t>?</a:t>
            </a:r>
          </a:p>
          <a:p>
            <a:r>
              <a:rPr lang="en-US" dirty="0"/>
              <a:t>Start </a:t>
            </a:r>
            <a:r>
              <a:rPr lang="en-US" dirty="0" err="1"/>
              <a:t>notepad.exe</a:t>
            </a:r>
            <a:endParaRPr lang="en-US" dirty="0"/>
          </a:p>
          <a:p>
            <a:r>
              <a:rPr lang="en-US" dirty="0"/>
              <a:t>Use Process Explorer</a:t>
            </a:r>
          </a:p>
          <a:p>
            <a:pPr lvl="1"/>
            <a:r>
              <a:rPr lang="en-US" dirty="0"/>
              <a:t>On the menu bar, select</a:t>
            </a:r>
          </a:p>
          <a:p>
            <a:pPr lvl="2"/>
            <a:r>
              <a:rPr lang="en-US" dirty="0" err="1"/>
              <a:t>View→Show</a:t>
            </a:r>
            <a:r>
              <a:rPr lang="en-US" dirty="0"/>
              <a:t> Lower Pane</a:t>
            </a:r>
          </a:p>
          <a:p>
            <a:pPr lvl="2"/>
            <a:r>
              <a:rPr lang="en-US" dirty="0" err="1"/>
              <a:t>View→Lower</a:t>
            </a:r>
            <a:r>
              <a:rPr lang="en-US" dirty="0"/>
              <a:t> Pane </a:t>
            </a:r>
            <a:r>
              <a:rPr lang="en-US" dirty="0" err="1"/>
              <a:t>View→DLLs</a:t>
            </a:r>
            <a:endParaRPr lang="en-US" dirty="0"/>
          </a:p>
          <a:p>
            <a:pPr lvl="1"/>
            <a:r>
              <a:rPr lang="en-US" dirty="0"/>
              <a:t>How many DLLs are loaded?</a:t>
            </a:r>
          </a:p>
          <a:p>
            <a:r>
              <a:rPr lang="en-US" dirty="0"/>
              <a:t>Another good tool: Dependency Walker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05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Microsoft Windows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Long-running </a:t>
            </a:r>
            <a:r>
              <a:rPr lang="en-US" dirty="0" err="1"/>
              <a:t>executables</a:t>
            </a:r>
            <a:r>
              <a:rPr lang="en-US" dirty="0"/>
              <a:t> without user interaction (like a *nix daemon)</a:t>
            </a:r>
          </a:p>
          <a:p>
            <a:r>
              <a:rPr lang="en-US" dirty="0"/>
              <a:t>Can be automatically started when the computer boots</a:t>
            </a:r>
          </a:p>
          <a:p>
            <a:r>
              <a:rPr lang="en-US" dirty="0" err="1"/>
              <a:t>CreateService</a:t>
            </a:r>
            <a:r>
              <a:rPr lang="en-US" dirty="0"/>
              <a:t>() Windows API is called to register a service</a:t>
            </a:r>
          </a:p>
          <a:p>
            <a:r>
              <a:rPr lang="en-US" dirty="0"/>
              <a:t>Registered services can be found under the registry key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HKLM</a:t>
            </a:r>
            <a:r>
              <a:rPr lang="en-US" dirty="0"/>
              <a:t>\System\</a:t>
            </a:r>
            <a:r>
              <a:rPr lang="en-US" dirty="0" err="1"/>
              <a:t>CurrentControlSet</a:t>
            </a:r>
            <a:r>
              <a:rPr lang="en-US" dirty="0"/>
              <a:t>\Services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6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SvcHost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C:\Windows\System32\</a:t>
            </a:r>
            <a:r>
              <a:rPr lang="en-US" dirty="0" err="1"/>
              <a:t>svchost.exe</a:t>
            </a:r>
            <a:r>
              <a:rPr lang="en-US" dirty="0"/>
              <a:t> is a generic host process for services that run from DLLs</a:t>
            </a:r>
          </a:p>
          <a:p>
            <a:r>
              <a:rPr lang="en-US" dirty="0"/>
              <a:t>Multiple instances are often running</a:t>
            </a:r>
          </a:p>
          <a:p>
            <a:pPr lvl="1"/>
            <a:r>
              <a:rPr lang="en-US" dirty="0"/>
              <a:t>One instance contains a group of services</a:t>
            </a:r>
          </a:p>
          <a:p>
            <a:r>
              <a:rPr lang="en-US" dirty="0"/>
              <a:t>Groups are listed in the registry </a:t>
            </a:r>
            <a:r>
              <a:rPr lang="en-US" dirty="0" smtClean="0"/>
              <a:t>key</a:t>
            </a:r>
            <a:br>
              <a:rPr lang="en-US" dirty="0" smtClean="0"/>
            </a:br>
            <a:r>
              <a:rPr lang="en-US" sz="2400" dirty="0" smtClean="0"/>
              <a:t>HKLM</a:t>
            </a:r>
            <a:r>
              <a:rPr lang="en-US" sz="2400" dirty="0"/>
              <a:t>\Software\Microsoft\Windows NT\</a:t>
            </a:r>
            <a:r>
              <a:rPr lang="en-US" sz="2400" dirty="0" err="1"/>
              <a:t>CurrentVersion</a:t>
            </a:r>
            <a:r>
              <a:rPr lang="en-US" sz="2400" dirty="0"/>
              <a:t>\</a:t>
            </a:r>
            <a:r>
              <a:rPr lang="en-US" sz="2400" dirty="0" err="1"/>
              <a:t>Svchost</a:t>
            </a:r>
            <a:endParaRPr lang="en-US" sz="2400" dirty="0"/>
          </a:p>
          <a:p>
            <a:r>
              <a:rPr lang="en-US" dirty="0"/>
              <a:t>It is common to have malware name itself </a:t>
            </a:r>
            <a:r>
              <a:rPr lang="en-US" dirty="0" err="1"/>
              <a:t>svchost.exe</a:t>
            </a:r>
            <a:r>
              <a:rPr lang="en-US" dirty="0"/>
              <a:t> but run from somewhere other than C:\Windows\System32, e.g. C:\Windows</a:t>
            </a:r>
          </a:p>
          <a:p>
            <a:r>
              <a:rPr lang="en-US" dirty="0"/>
              <a:t>Or alternatively they will just add a new DLL for the real </a:t>
            </a:r>
            <a:r>
              <a:rPr lang="en-US" dirty="0" err="1"/>
              <a:t>svchost</a:t>
            </a:r>
            <a:r>
              <a:rPr lang="en-US" dirty="0"/>
              <a:t> to run as a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4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Running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r>
              <a:rPr lang="en-US" dirty="0"/>
              <a:t>Use Services, a Windows administrative tool</a:t>
            </a:r>
          </a:p>
          <a:p>
            <a:pPr lvl="1"/>
            <a:r>
              <a:rPr lang="en-US" dirty="0" smtClean="0"/>
              <a:t>Start → </a:t>
            </a:r>
            <a:r>
              <a:rPr lang="en-US" dirty="0" smtClean="0"/>
              <a:t>Control </a:t>
            </a:r>
            <a:r>
              <a:rPr lang="en-US" dirty="0"/>
              <a:t>Panel → Administrative Tools → </a:t>
            </a:r>
            <a:r>
              <a:rPr lang="en-US" dirty="0" smtClean="0"/>
              <a:t>Services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 smtClean="0"/>
              <a:t>PsService.exe</a:t>
            </a:r>
            <a:r>
              <a:rPr lang="en-US" dirty="0"/>
              <a:t>, a </a:t>
            </a:r>
            <a:r>
              <a:rPr lang="en-US" dirty="0" err="1"/>
              <a:t>SysInternals</a:t>
            </a:r>
            <a:r>
              <a:rPr lang="en-US" dirty="0"/>
              <a:t> tool</a:t>
            </a:r>
          </a:p>
          <a:p>
            <a:pPr lvl="1"/>
            <a:r>
              <a:rPr lang="en-US" dirty="0"/>
              <a:t>C:\&gt; cd c:\</a:t>
            </a:r>
            <a:r>
              <a:rPr lang="en-US" dirty="0" err="1"/>
              <a:t>SysinternalSuite</a:t>
            </a:r>
            <a:endParaRPr lang="en-US" dirty="0"/>
          </a:p>
          <a:p>
            <a:pPr lvl="1"/>
            <a:r>
              <a:rPr lang="en-US" dirty="0"/>
              <a:t>C:\&gt; </a:t>
            </a:r>
            <a:r>
              <a:rPr lang="en-US" dirty="0" err="1"/>
              <a:t>PsService.exe</a:t>
            </a:r>
            <a:r>
              <a:rPr lang="en-US" dirty="0"/>
              <a:t>  </a:t>
            </a:r>
          </a:p>
          <a:p>
            <a:r>
              <a:rPr lang="en-US" dirty="0"/>
              <a:t>Or you can also use a Windows tool, </a:t>
            </a:r>
            <a:r>
              <a:rPr lang="en-US" dirty="0" err="1"/>
              <a:t>sc.exe</a:t>
            </a:r>
            <a:endParaRPr lang="en-US" dirty="0"/>
          </a:p>
          <a:p>
            <a:pPr lvl="1"/>
            <a:r>
              <a:rPr lang="en-US" dirty="0"/>
              <a:t>C:\&gt; </a:t>
            </a:r>
            <a:r>
              <a:rPr lang="en-US" dirty="0" err="1"/>
              <a:t>sc</a:t>
            </a:r>
            <a:r>
              <a:rPr lang="en-US" dirty="0"/>
              <a:t> query state= all</a:t>
            </a:r>
          </a:p>
          <a:p>
            <a:r>
              <a:rPr lang="en-US" dirty="0"/>
              <a:t>Find “Terminal Services” service, what's its status?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62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SVCHOST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many </a:t>
            </a:r>
            <a:r>
              <a:rPr lang="en-US" dirty="0" err="1"/>
              <a:t>svchost.exe</a:t>
            </a:r>
            <a:r>
              <a:rPr lang="en-US" dirty="0"/>
              <a:t> instances are running?</a:t>
            </a:r>
          </a:p>
          <a:p>
            <a:pPr lvl="1"/>
            <a:r>
              <a:rPr lang="en-US" dirty="0"/>
              <a:t>Use Process Explorer</a:t>
            </a:r>
          </a:p>
          <a:p>
            <a:r>
              <a:rPr lang="en-US" dirty="0"/>
              <a:t>List service groups run by </a:t>
            </a:r>
            <a:r>
              <a:rPr lang="en-US" dirty="0" err="1"/>
              <a:t>svchost.exe</a:t>
            </a:r>
            <a:r>
              <a:rPr lang="en-US" dirty="0"/>
              <a:t> by checking the following registry key</a:t>
            </a:r>
          </a:p>
          <a:p>
            <a:pPr lvl="1"/>
            <a:r>
              <a:rPr lang="en-US" dirty="0"/>
              <a:t>HKLM\Software\Microsoft\Windows NT\</a:t>
            </a:r>
            <a:r>
              <a:rPr lang="en-US" dirty="0" err="1"/>
              <a:t>CurrentVersion</a:t>
            </a:r>
            <a:r>
              <a:rPr lang="en-US" dirty="0"/>
              <a:t>\</a:t>
            </a:r>
            <a:r>
              <a:rPr lang="en-US" dirty="0" err="1"/>
              <a:t>Svchost</a:t>
            </a:r>
            <a:endParaRPr lang="en-US" dirty="0"/>
          </a:p>
          <a:p>
            <a:r>
              <a:rPr lang="en-US" dirty="0"/>
              <a:t>Look at the </a:t>
            </a:r>
            <a:r>
              <a:rPr lang="en-US" dirty="0" err="1"/>
              <a:t>DcomLaunch</a:t>
            </a:r>
            <a:r>
              <a:rPr lang="en-US" dirty="0"/>
              <a:t> group – it has two services, “</a:t>
            </a:r>
            <a:r>
              <a:rPr lang="en-US" dirty="0" err="1"/>
              <a:t>DcomLaunch</a:t>
            </a:r>
            <a:r>
              <a:rPr lang="en-US" dirty="0"/>
              <a:t>” and “</a:t>
            </a:r>
            <a:r>
              <a:rPr lang="en-US" dirty="0" err="1"/>
              <a:t>TermService</a:t>
            </a:r>
            <a:r>
              <a:rPr lang="en-US" dirty="0"/>
              <a:t>”</a:t>
            </a:r>
          </a:p>
          <a:p>
            <a:r>
              <a:rPr lang="en-US" dirty="0"/>
              <a:t>Check the following registry key to identify services</a:t>
            </a:r>
          </a:p>
          <a:p>
            <a:pPr lvl="1"/>
            <a:r>
              <a:rPr lang="en-US" dirty="0"/>
              <a:t>HKLM\System\</a:t>
            </a:r>
            <a:r>
              <a:rPr lang="en-US" dirty="0" err="1"/>
              <a:t>CurrentControlSet</a:t>
            </a:r>
            <a:r>
              <a:rPr lang="en-US" dirty="0"/>
              <a:t>\Services\</a:t>
            </a:r>
            <a:r>
              <a:rPr lang="en-US" dirty="0" err="1"/>
              <a:t>TermService</a:t>
            </a:r>
            <a:endParaRPr lang="en-US" dirty="0"/>
          </a:p>
          <a:p>
            <a:r>
              <a:rPr lang="en-US" dirty="0"/>
              <a:t>Under the </a:t>
            </a:r>
            <a:r>
              <a:rPr lang="en-US" dirty="0" err="1"/>
              <a:t>TermService</a:t>
            </a:r>
            <a:r>
              <a:rPr lang="en-US" dirty="0"/>
              <a:t> registry key, </a:t>
            </a:r>
          </a:p>
          <a:p>
            <a:pPr lvl="1"/>
            <a:r>
              <a:rPr lang="en-US" dirty="0"/>
              <a:t>What is the </a:t>
            </a:r>
            <a:r>
              <a:rPr lang="en-US" i="1" dirty="0" err="1"/>
              <a:t>ImagePath</a:t>
            </a:r>
            <a:r>
              <a:rPr lang="en-US" i="1" dirty="0"/>
              <a:t> </a:t>
            </a:r>
            <a:r>
              <a:rPr lang="en-US" dirty="0"/>
              <a:t>value?</a:t>
            </a:r>
          </a:p>
          <a:p>
            <a:pPr lvl="1"/>
            <a:r>
              <a:rPr lang="en-US" dirty="0"/>
              <a:t>In the </a:t>
            </a:r>
            <a:r>
              <a:rPr lang="en-US" dirty="0" err="1"/>
              <a:t>subkey</a:t>
            </a:r>
            <a:r>
              <a:rPr lang="en-US" dirty="0"/>
              <a:t> </a:t>
            </a:r>
            <a:r>
              <a:rPr lang="en-US" i="1" dirty="0"/>
              <a:t>Parameters, w</a:t>
            </a:r>
            <a:r>
              <a:rPr lang="en-US" dirty="0"/>
              <a:t>hat's in </a:t>
            </a:r>
            <a:r>
              <a:rPr lang="en-US" i="1" dirty="0" err="1"/>
              <a:t>ServiceDLL</a:t>
            </a:r>
            <a:r>
              <a:rPr lang="en-US" dirty="0"/>
              <a:t> value?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805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Normal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the following registry key to identify services</a:t>
            </a:r>
          </a:p>
          <a:p>
            <a:pPr lvl="1"/>
            <a:r>
              <a:rPr lang="en-US" dirty="0"/>
              <a:t>HKLM\System\</a:t>
            </a:r>
            <a:r>
              <a:rPr lang="en-US" dirty="0" err="1"/>
              <a:t>CurrentControlSet</a:t>
            </a:r>
            <a:r>
              <a:rPr lang="en-US" dirty="0"/>
              <a:t>\Services\</a:t>
            </a:r>
            <a:r>
              <a:rPr lang="en-US" dirty="0" err="1"/>
              <a:t>CiSvc</a:t>
            </a:r>
            <a:endParaRPr lang="en-US" dirty="0"/>
          </a:p>
          <a:p>
            <a:r>
              <a:rPr lang="en-US" dirty="0"/>
              <a:t>Under the </a:t>
            </a:r>
            <a:r>
              <a:rPr lang="en-US" dirty="0" err="1"/>
              <a:t>CiSvc</a:t>
            </a:r>
            <a:r>
              <a:rPr lang="en-US" dirty="0"/>
              <a:t> registry key. </a:t>
            </a:r>
          </a:p>
          <a:p>
            <a:pPr lvl="1"/>
            <a:r>
              <a:rPr lang="en-US" dirty="0"/>
              <a:t>What is the </a:t>
            </a:r>
            <a:r>
              <a:rPr lang="en-US" i="1" dirty="0" err="1"/>
              <a:t>ImagePath</a:t>
            </a:r>
            <a:r>
              <a:rPr lang="en-US" i="1" dirty="0"/>
              <a:t> </a:t>
            </a:r>
            <a:r>
              <a:rPr lang="en-US" dirty="0"/>
              <a:t>value?</a:t>
            </a:r>
          </a:p>
          <a:p>
            <a:pPr lvl="2"/>
            <a:r>
              <a:rPr lang="en-US" dirty="0"/>
              <a:t>For this service the image path is the executable that's invoked directly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Start</a:t>
            </a:r>
            <a:r>
              <a:rPr lang="en-US" dirty="0"/>
              <a:t> value determines whether this starts at boot, when the user logs in, or only manually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04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Hydraq</a:t>
            </a:r>
            <a:r>
              <a:rPr lang="en-US" dirty="0"/>
              <a:t> persist?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</a:t>
            </a:r>
            <a:r>
              <a:rPr lang="en-US" dirty="0" err="1"/>
              <a:t>Autoruns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</a:t>
            </a:r>
            <a:r>
              <a:rPr lang="en-US" dirty="0" err="1"/>
              <a:t>Autoruns</a:t>
            </a:r>
            <a:r>
              <a:rPr lang="en-US" dirty="0"/>
              <a:t>, then </a:t>
            </a:r>
            <a:r>
              <a:rPr lang="en-US" dirty="0" err="1"/>
              <a:t>File→save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Run </a:t>
            </a:r>
            <a:r>
              <a:rPr lang="en-US" dirty="0" err="1"/>
              <a:t>Hydraq</a:t>
            </a:r>
            <a:r>
              <a:rPr lang="en-US" dirty="0"/>
              <a:t>/</a:t>
            </a:r>
            <a:r>
              <a:rPr lang="en-US" dirty="0" err="1"/>
              <a:t>malware.exe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Press </a:t>
            </a:r>
            <a:r>
              <a:rPr lang="en-US" dirty="0"/>
              <a:t>F5 to refresh </a:t>
            </a:r>
            <a:r>
              <a:rPr lang="en-US" dirty="0" err="1"/>
              <a:t>Autoruns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err="1" smtClean="0"/>
              <a:t>File</a:t>
            </a:r>
            <a:r>
              <a:rPr lang="en-US" dirty="0" err="1"/>
              <a:t>→Compare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How </a:t>
            </a:r>
            <a:r>
              <a:rPr lang="en-US" dirty="0"/>
              <a:t>does the malware persist?</a:t>
            </a:r>
          </a:p>
          <a:p>
            <a:pPr lvl="1"/>
            <a:r>
              <a:rPr lang="en-US" dirty="0"/>
              <a:t>Observe what files are created in which directories</a:t>
            </a:r>
          </a:p>
          <a:p>
            <a:pPr lvl="1"/>
            <a:r>
              <a:rPr lang="en-US" dirty="0"/>
              <a:t>Observe what registry keys are created/modified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9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Identifying File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 5 files' formats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~</a:t>
            </a:r>
            <a:r>
              <a:rPr lang="en-US" dirty="0"/>
              <a:t>/</a:t>
            </a:r>
            <a:r>
              <a:rPr lang="en-US" dirty="0" err="1"/>
              <a:t>MalwareClass</a:t>
            </a:r>
            <a:r>
              <a:rPr lang="en-US" dirty="0"/>
              <a:t>/samples/unknown/</a:t>
            </a:r>
          </a:p>
          <a:p>
            <a:pPr lvl="1"/>
            <a:r>
              <a:rPr lang="en-US" dirty="0"/>
              <a:t>By using </a:t>
            </a:r>
            <a:r>
              <a:rPr lang="en-US" b="1" i="1" dirty="0">
                <a:solidFill>
                  <a:srgbClr val="0000FF"/>
                </a:solidFill>
              </a:rPr>
              <a:t>file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and </a:t>
            </a:r>
            <a:r>
              <a:rPr lang="en-US" b="1" i="1" dirty="0" err="1">
                <a:solidFill>
                  <a:srgbClr val="0000FF"/>
                </a:solidFill>
              </a:rPr>
              <a:t>TrID</a:t>
            </a:r>
            <a:r>
              <a:rPr lang="en-US" dirty="0"/>
              <a:t> tools on Ubuntu</a:t>
            </a:r>
          </a:p>
          <a:p>
            <a:pPr lvl="2"/>
            <a:r>
              <a:rPr lang="en-US" dirty="0"/>
              <a:t>$ file ~/</a:t>
            </a:r>
            <a:r>
              <a:rPr lang="en-US" dirty="0" err="1"/>
              <a:t>MalwareClass</a:t>
            </a:r>
            <a:r>
              <a:rPr lang="en-US" dirty="0"/>
              <a:t>/samples/unknown/sample04.exe</a:t>
            </a:r>
          </a:p>
          <a:p>
            <a:pPr lvl="2"/>
            <a:r>
              <a:rPr lang="en-US" dirty="0"/>
              <a:t>$ cd ~/</a:t>
            </a:r>
            <a:r>
              <a:rPr lang="en-US" dirty="0" err="1"/>
              <a:t>MalwareClass</a:t>
            </a:r>
            <a:r>
              <a:rPr lang="en-US" dirty="0"/>
              <a:t>/tools/</a:t>
            </a:r>
            <a:r>
              <a:rPr lang="en-US" dirty="0" err="1"/>
              <a:t>TrID</a:t>
            </a:r>
            <a:r>
              <a:rPr lang="en-US" dirty="0"/>
              <a:t>/ </a:t>
            </a:r>
          </a:p>
          <a:p>
            <a:pPr lvl="2"/>
            <a:r>
              <a:rPr lang="en-US" dirty="0"/>
              <a:t>$ ./</a:t>
            </a:r>
            <a:r>
              <a:rPr lang="en-US" dirty="0" err="1"/>
              <a:t>trid</a:t>
            </a:r>
            <a:r>
              <a:rPr lang="en-US" dirty="0"/>
              <a:t> ~/</a:t>
            </a:r>
            <a:r>
              <a:rPr lang="en-US" dirty="0" err="1"/>
              <a:t>MalwareClass</a:t>
            </a:r>
            <a:r>
              <a:rPr lang="en-US" dirty="0"/>
              <a:t>/samples/unknown/sample04.exe</a:t>
            </a:r>
          </a:p>
          <a:p>
            <a:pPr lvl="1"/>
            <a:r>
              <a:rPr lang="en-US" dirty="0"/>
              <a:t>By using </a:t>
            </a:r>
            <a:r>
              <a:rPr lang="en-US" b="1" i="1" dirty="0" err="1">
                <a:solidFill>
                  <a:srgbClr val="0000FF"/>
                </a:solidFill>
              </a:rPr>
              <a:t>TrIDNet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on the </a:t>
            </a:r>
            <a:r>
              <a:rPr lang="en-US" i="1" dirty="0"/>
              <a:t>victim</a:t>
            </a:r>
            <a:r>
              <a:rPr lang="en-US" dirty="0"/>
              <a:t> VM </a:t>
            </a:r>
          </a:p>
          <a:p>
            <a:r>
              <a:rPr lang="en-US" dirty="0"/>
              <a:t>File extension</a:t>
            </a:r>
          </a:p>
          <a:p>
            <a:pPr lvl="1"/>
            <a:r>
              <a:rPr lang="en-US" dirty="0"/>
              <a:t>Don't rely on the file extension at all!!</a:t>
            </a:r>
          </a:p>
          <a:p>
            <a:pPr lvl="1"/>
            <a:r>
              <a:rPr lang="en-US" dirty="0"/>
              <a:t>exe, </a:t>
            </a:r>
            <a:r>
              <a:rPr lang="en-US" dirty="0" err="1"/>
              <a:t>dll</a:t>
            </a:r>
            <a:r>
              <a:rPr lang="en-US" dirty="0"/>
              <a:t>, </a:t>
            </a:r>
            <a:r>
              <a:rPr lang="en-US" dirty="0" err="1"/>
              <a:t>pdf</a:t>
            </a:r>
            <a:r>
              <a:rPr lang="en-US" dirty="0"/>
              <a:t>, doc, </a:t>
            </a:r>
            <a:r>
              <a:rPr lang="en-US" dirty="0" err="1"/>
              <a:t>docx</a:t>
            </a:r>
            <a:r>
              <a:rPr lang="en-US" dirty="0"/>
              <a:t>, </a:t>
            </a:r>
            <a:r>
              <a:rPr lang="en-US" dirty="0" err="1"/>
              <a:t>xls</a:t>
            </a:r>
            <a:r>
              <a:rPr lang="en-US" dirty="0"/>
              <a:t>, </a:t>
            </a:r>
            <a:r>
              <a:rPr lang="en-US" dirty="0" err="1"/>
              <a:t>xlsx</a:t>
            </a:r>
            <a:r>
              <a:rPr lang="en-US" dirty="0"/>
              <a:t>, </a:t>
            </a:r>
            <a:r>
              <a:rPr lang="en-US" dirty="0" err="1"/>
              <a:t>ppt</a:t>
            </a:r>
            <a:r>
              <a:rPr lang="en-US" dirty="0"/>
              <a:t>, </a:t>
            </a:r>
            <a:r>
              <a:rPr lang="en-US" dirty="0" err="1"/>
              <a:t>pptx</a:t>
            </a:r>
            <a:r>
              <a:rPr lang="en-US" dirty="0"/>
              <a:t>, jpg, etc. </a:t>
            </a:r>
          </a:p>
          <a:p>
            <a:r>
              <a:rPr lang="en-US" dirty="0"/>
              <a:t>This class focuses on malware in PE files (.exe, .</a:t>
            </a:r>
            <a:r>
              <a:rPr lang="en-US" dirty="0" err="1"/>
              <a:t>dll</a:t>
            </a:r>
            <a:r>
              <a:rPr lang="en-US" dirty="0"/>
              <a:t>, .sys, .</a:t>
            </a:r>
            <a:r>
              <a:rPr lang="en-US" dirty="0" err="1"/>
              <a:t>scr</a:t>
            </a:r>
            <a:r>
              <a:rPr lang="en-US" dirty="0"/>
              <a:t>, .</a:t>
            </a:r>
            <a:r>
              <a:rPr lang="en-US" dirty="0" err="1"/>
              <a:t>ocx</a:t>
            </a:r>
            <a:r>
              <a:rPr lang="en-US" dirty="0"/>
              <a:t>, etc.)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8898" y="274638"/>
            <a:ext cx="199136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20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the </a:t>
            </a:r>
            <a:r>
              <a:rPr lang="en-US" dirty="0" err="1"/>
              <a:t>Hydraq</a:t>
            </a:r>
            <a:r>
              <a:rPr lang="en-US" dirty="0"/>
              <a:t>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</a:t>
            </a:r>
            <a:r>
              <a:rPr lang="en-US" dirty="0" err="1" smtClean="0"/>
              <a:t>Autoruns</a:t>
            </a:r>
            <a:r>
              <a:rPr lang="en-US" dirty="0" smtClean="0"/>
              <a:t> </a:t>
            </a:r>
            <a:r>
              <a:rPr lang="en-US" dirty="0"/>
              <a:t>shows that malware persists by registering a service </a:t>
            </a:r>
            <a:r>
              <a:rPr lang="en-US" dirty="0" err="1"/>
              <a:t>RaS</a:t>
            </a:r>
            <a:r>
              <a:rPr lang="en-US" dirty="0"/>
              <a:t>????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the last 4 characters are random)</a:t>
            </a:r>
          </a:p>
          <a:p>
            <a:pPr lvl="1"/>
            <a:r>
              <a:rPr lang="en-US" dirty="0"/>
              <a:t>Double click the newly added </a:t>
            </a:r>
            <a:r>
              <a:rPr lang="en-US" dirty="0" err="1"/>
              <a:t>RaS</a:t>
            </a:r>
            <a:r>
              <a:rPr lang="en-US" dirty="0"/>
              <a:t>???? service</a:t>
            </a:r>
          </a:p>
          <a:p>
            <a:pPr lvl="1"/>
            <a:r>
              <a:rPr lang="en-US" dirty="0" err="1"/>
              <a:t>ImagePath</a:t>
            </a:r>
            <a:r>
              <a:rPr lang="en-US" dirty="0"/>
              <a:t> value's data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%</a:t>
            </a:r>
            <a:r>
              <a:rPr lang="en-US" dirty="0" err="1"/>
              <a:t>SystemRoot</a:t>
            </a:r>
            <a:r>
              <a:rPr lang="en-US" dirty="0"/>
              <a:t>%\System32\</a:t>
            </a:r>
            <a:r>
              <a:rPr lang="en-US" dirty="0" err="1"/>
              <a:t>svchost.exe</a:t>
            </a:r>
            <a:r>
              <a:rPr lang="en-US" dirty="0"/>
              <a:t> -k </a:t>
            </a:r>
            <a:r>
              <a:rPr lang="en-US" dirty="0" err="1"/>
              <a:t>netsvcs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RaS</a:t>
            </a:r>
            <a:r>
              <a:rPr lang="en-US" dirty="0"/>
              <a:t>???? runs as part of </a:t>
            </a:r>
            <a:r>
              <a:rPr lang="en-US" i="1" dirty="0" err="1"/>
              <a:t>netsvcs</a:t>
            </a:r>
            <a:r>
              <a:rPr lang="en-US" dirty="0"/>
              <a:t> service group</a:t>
            </a:r>
          </a:p>
          <a:p>
            <a:pPr lvl="1"/>
            <a:r>
              <a:rPr lang="en-US" dirty="0" err="1"/>
              <a:t>Parameters→ServiceDll</a:t>
            </a:r>
            <a:r>
              <a:rPr lang="en-US" dirty="0"/>
              <a:t> value's data is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c:\windows\system32\</a:t>
            </a:r>
            <a:r>
              <a:rPr lang="en-US" dirty="0" err="1"/>
              <a:t>rasmon.dll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Check if </a:t>
            </a:r>
            <a:r>
              <a:rPr lang="en-US" dirty="0" err="1"/>
              <a:t>RaS</a:t>
            </a:r>
            <a:r>
              <a:rPr lang="en-US" dirty="0"/>
              <a:t>???? is added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HKLM</a:t>
            </a:r>
            <a:r>
              <a:rPr lang="en-US" dirty="0"/>
              <a:t>\SOFTWARE\Microsoft\Windows NT\</a:t>
            </a:r>
            <a:r>
              <a:rPr lang="en-US" dirty="0" err="1"/>
              <a:t>CurrentVersion</a:t>
            </a:r>
            <a:r>
              <a:rPr lang="en-US" dirty="0"/>
              <a:t>\</a:t>
            </a:r>
            <a:r>
              <a:rPr lang="en-US" dirty="0" err="1"/>
              <a:t>SvcHost</a:t>
            </a:r>
            <a:r>
              <a:rPr lang="en-US" dirty="0"/>
              <a:t>\</a:t>
            </a:r>
            <a:r>
              <a:rPr lang="en-US" dirty="0" err="1"/>
              <a:t>netsvcs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452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Hydraq</a:t>
            </a:r>
            <a:r>
              <a:rPr lang="en-US" dirty="0"/>
              <a:t> with </a:t>
            </a:r>
            <a:r>
              <a:rPr lang="en-US" dirty="0" err="1"/>
              <a:t>Regshot</a:t>
            </a:r>
            <a:r>
              <a:rPr lang="en-US" dirty="0"/>
              <a:t> 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lab, we will use </a:t>
            </a:r>
            <a:r>
              <a:rPr lang="en-US" dirty="0" err="1"/>
              <a:t>Regshot</a:t>
            </a:r>
            <a:r>
              <a:rPr lang="en-US" dirty="0"/>
              <a:t> to observe how the malware persists</a:t>
            </a:r>
          </a:p>
          <a:p>
            <a:r>
              <a:rPr lang="en-US" dirty="0"/>
              <a:t>Using </a:t>
            </a:r>
            <a:r>
              <a:rPr lang="en-US" dirty="0" err="1"/>
              <a:t>Regshot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</a:t>
            </a:r>
            <a:r>
              <a:rPr lang="en-US" dirty="0" err="1"/>
              <a:t>Regshot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/>
              <a:t>MalwareClass</a:t>
            </a:r>
            <a:r>
              <a:rPr lang="en-US" dirty="0"/>
              <a:t>/tools/v5_regshot_1.8.3...)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1st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Run </a:t>
            </a:r>
            <a:r>
              <a:rPr lang="en-US" dirty="0" err="1"/>
              <a:t>Hydraq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2nd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Compare</a:t>
            </a:r>
            <a:r>
              <a:rPr lang="en-US" dirty="0"/>
              <a:t> button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736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Hydraq</a:t>
            </a:r>
            <a:r>
              <a:rPr lang="en-US" dirty="0"/>
              <a:t> with </a:t>
            </a:r>
            <a:r>
              <a:rPr lang="en-US" dirty="0" err="1"/>
              <a:t>Regshot</a:t>
            </a:r>
            <a:r>
              <a:rPr lang="en-US" dirty="0"/>
              <a:t> 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Compare the current results with the previous lab's results</a:t>
            </a:r>
          </a:p>
          <a:p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HKLM</a:t>
            </a:r>
            <a:r>
              <a:rPr lang="en-US" dirty="0"/>
              <a:t>\SYSTEM\</a:t>
            </a:r>
            <a:r>
              <a:rPr lang="en-US" dirty="0" err="1"/>
              <a:t>CurrentControlSet</a:t>
            </a:r>
            <a:r>
              <a:rPr lang="en-US" dirty="0"/>
              <a:t> is a pointer to HKLM\SYSTEM\</a:t>
            </a:r>
            <a:r>
              <a:rPr lang="en-US" dirty="0" smtClean="0"/>
              <a:t>ControlSet00X</a:t>
            </a:r>
          </a:p>
          <a:p>
            <a:pPr lvl="2"/>
            <a:r>
              <a:rPr lang="en-US" dirty="0" smtClean="0"/>
              <a:t>Check </a:t>
            </a:r>
            <a:r>
              <a:rPr lang="en-US" dirty="0"/>
              <a:t>HKLM\System\Select</a:t>
            </a:r>
          </a:p>
          <a:p>
            <a:pPr lvl="1"/>
            <a:r>
              <a:rPr lang="en-US" dirty="0" smtClean="0"/>
              <a:t>Start value</a:t>
            </a:r>
          </a:p>
          <a:p>
            <a:pPr marL="800100" lvl="2" indent="0">
              <a:buNone/>
            </a:pPr>
            <a:r>
              <a:rPr lang="en-US" dirty="0" smtClean="0"/>
              <a:t>0: Boot (loaded by kernel loader)</a:t>
            </a:r>
          </a:p>
          <a:p>
            <a:pPr marL="800100" lvl="2" indent="0">
              <a:buNone/>
            </a:pPr>
            <a:r>
              <a:rPr lang="en-US" dirty="0" smtClean="0"/>
              <a:t>1: System (loaded by I/O subsystem)</a:t>
            </a:r>
          </a:p>
          <a:p>
            <a:pPr marL="800100" lvl="2" indent="0">
              <a:buNone/>
            </a:pPr>
            <a:r>
              <a:rPr lang="en-US" dirty="0" smtClean="0"/>
              <a:t>2: Automatic (loaded by Service Control Manager)</a:t>
            </a:r>
          </a:p>
          <a:p>
            <a:pPr marL="800100" lvl="2" indent="0">
              <a:buNone/>
            </a:pPr>
            <a:r>
              <a:rPr lang="en-US" dirty="0" smtClean="0"/>
              <a:t>3: Manual</a:t>
            </a:r>
          </a:p>
          <a:p>
            <a:pPr marL="800100" lvl="2" indent="0">
              <a:buNone/>
            </a:pPr>
            <a:r>
              <a:rPr lang="en-US" dirty="0" smtClean="0"/>
              <a:t>4: Disabled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 (Portable Executable) is the file format for Windows' executable binaries</a:t>
            </a:r>
          </a:p>
          <a:p>
            <a:pPr lvl="1"/>
            <a:r>
              <a:rPr lang="en-US" dirty="0"/>
              <a:t>You can find imported libraries/functions from the PE headers</a:t>
            </a:r>
          </a:p>
          <a:p>
            <a:r>
              <a:rPr lang="en-US" dirty="0"/>
              <a:t>3 conventional ways to use libraries</a:t>
            </a:r>
          </a:p>
          <a:p>
            <a:pPr lvl="1"/>
            <a:r>
              <a:rPr lang="en-US" dirty="0"/>
              <a:t>Dynamic link at compile time: .</a:t>
            </a:r>
            <a:r>
              <a:rPr lang="en-US" dirty="0" err="1"/>
              <a:t>dll</a:t>
            </a:r>
            <a:r>
              <a:rPr lang="en-US" dirty="0"/>
              <a:t> files are loaded into the memory space of a process at load time, and the main executable just calls the needed functions in the DLLs</a:t>
            </a:r>
          </a:p>
          <a:p>
            <a:pPr lvl="1"/>
            <a:r>
              <a:rPr lang="en-US" dirty="0" err="1"/>
              <a:t>LoadLibrary</a:t>
            </a:r>
            <a:r>
              <a:rPr lang="en-US" dirty="0"/>
              <a:t> at run time: .</a:t>
            </a:r>
            <a:r>
              <a:rPr lang="en-US" dirty="0" err="1"/>
              <a:t>dll</a:t>
            </a:r>
            <a:r>
              <a:rPr lang="en-US" dirty="0"/>
              <a:t> files are loaded into the memory space of a process on run time</a:t>
            </a:r>
          </a:p>
          <a:p>
            <a:pPr lvl="1"/>
            <a:r>
              <a:rPr lang="en-US" dirty="0"/>
              <a:t>Static link at compile time: .lib files are combined into a PE  file to make a big fat file that doesn't have external dependencies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1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CFF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 editor/analysis tool</a:t>
            </a:r>
          </a:p>
          <a:p>
            <a:r>
              <a:rPr lang="en-US" dirty="0" smtClean="0"/>
              <a:t>Follow the mini-lab to take a look at </a:t>
            </a:r>
            <a:r>
              <a:rPr lang="en-US" dirty="0" err="1" smtClean="0"/>
              <a:t>calc.exe</a:t>
            </a:r>
            <a:r>
              <a:rPr lang="en-US" dirty="0" smtClean="0"/>
              <a:t> (Calculator) with CFF Explorer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Revert the </a:t>
            </a:r>
            <a:r>
              <a:rPr lang="en-US" i="1" dirty="0" smtClean="0"/>
              <a:t>victim</a:t>
            </a:r>
            <a:r>
              <a:rPr lang="en-US" dirty="0" smtClean="0"/>
              <a:t> VM to ‘RC8’ snapshot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CFF Explorer and </a:t>
            </a:r>
            <a:r>
              <a:rPr lang="en-US" dirty="0"/>
              <a:t>open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C:\Windows\System32\</a:t>
            </a:r>
            <a:r>
              <a:rPr lang="en-US" dirty="0" err="1" smtClean="0"/>
              <a:t>calc.exe</a:t>
            </a:r>
            <a:endParaRPr lang="en-US" dirty="0" smtClean="0"/>
          </a:p>
          <a:p>
            <a:pPr lvl="2"/>
            <a:r>
              <a:rPr lang="en-US" dirty="0" smtClean="0"/>
              <a:t>start button-&gt;CFF Explorer</a:t>
            </a:r>
          </a:p>
          <a:p>
            <a:pPr lvl="1"/>
            <a:r>
              <a:rPr lang="en-US" dirty="0" smtClean="0"/>
              <a:t>How many functions are imported from Kernel32.dll?</a:t>
            </a:r>
          </a:p>
          <a:p>
            <a:pPr lvl="1"/>
            <a:r>
              <a:rPr lang="en-US" dirty="0" smtClean="0"/>
              <a:t>List 3 functions imported from Kernel32.dll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Originally used to compress </a:t>
            </a:r>
            <a:r>
              <a:rPr lang="en-US" dirty="0" err="1"/>
              <a:t>executables</a:t>
            </a:r>
            <a:r>
              <a:rPr lang="en-US" dirty="0"/>
              <a:t> back when disk space was at a premium</a:t>
            </a:r>
          </a:p>
          <a:p>
            <a:r>
              <a:rPr lang="en-US" dirty="0"/>
              <a:t>The executable then decompresses itself in memory and runs as normal</a:t>
            </a:r>
          </a:p>
          <a:p>
            <a:r>
              <a:rPr lang="en-US" dirty="0"/>
              <a:t>Nowadays they are mostly used for obfuscating binaries. Specifically since all the data for the original binary is compressed and/or encrypted, it prevents analysts from being able to infer things about the binary based on strings or function imports</a:t>
            </a:r>
          </a:p>
          <a:p>
            <a:r>
              <a:rPr lang="en-US" dirty="0"/>
              <a:t>UPX, </a:t>
            </a:r>
            <a:r>
              <a:rPr lang="en-US" dirty="0" err="1"/>
              <a:t>ASPack</a:t>
            </a:r>
            <a:r>
              <a:rPr lang="en-US" dirty="0"/>
              <a:t>, MPRESS, </a:t>
            </a:r>
            <a:r>
              <a:rPr lang="en-US" dirty="0" err="1"/>
              <a:t>Themida</a:t>
            </a:r>
            <a:r>
              <a:rPr lang="en-US" dirty="0"/>
              <a:t>, etc.</a:t>
            </a:r>
          </a:p>
          <a:p>
            <a:r>
              <a:rPr lang="en-US" dirty="0"/>
              <a:t>For dynamic analysis, since we will actually execute a sample, this is not a hindrance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23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212850"/>
            <a:ext cx="8848725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Packing: File On </a:t>
            </a:r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00332" y="5720265"/>
            <a:ext cx="330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Life of Binaries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7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Library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20013"/>
              </p:ext>
            </p:extLst>
          </p:nvPr>
        </p:nvGraphicFramePr>
        <p:xfrm>
          <a:off x="457200" y="1496711"/>
          <a:ext cx="8229600" cy="476916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74090"/>
                <a:gridCol w="6455510"/>
              </a:tblGrid>
              <a:tr h="487243">
                <a:tc>
                  <a:txBody>
                    <a:bodyPr/>
                    <a:lstStyle/>
                    <a:p>
                      <a:r>
                        <a:rPr lang="en-US" dirty="0" smtClean="0"/>
                        <a:t>DLL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780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Kernel32.dll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Provides APIs for memory management, file operations, process/thread creation  </a:t>
                      </a:r>
                    </a:p>
                  </a:txBody>
                  <a:tcPr/>
                </a:tc>
              </a:tr>
              <a:tr h="6780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User32.dll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Implements Windows USER component to provide graphical user interface such as menu bar, scroll bar, button, mouse pointer cursor,  etc.</a:t>
                      </a:r>
                    </a:p>
                  </a:txBody>
                  <a:tcPr/>
                </a:tc>
              </a:tr>
              <a:tr h="6780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GDI32.dll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Exports Graphics Device Interface functions for drawing, text output, font management, etc.</a:t>
                      </a:r>
                    </a:p>
                  </a:txBody>
                  <a:tcPr/>
                </a:tc>
              </a:tr>
              <a:tr h="6780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Ntdll.dll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to kernel for memory management, file operations, process/thread creation. It is not normally used by Windows applications directly</a:t>
                      </a:r>
                    </a:p>
                  </a:txBody>
                  <a:tcPr/>
                </a:tc>
              </a:tr>
              <a:tr h="4188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Ws2_32.dll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Exports Windows Sockets APIs</a:t>
                      </a:r>
                    </a:p>
                  </a:txBody>
                  <a:tcPr/>
                </a:tc>
              </a:tr>
              <a:tr h="67809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Wininet.dll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Provides high level network API such as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HttpOpenRequest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FtpGetFile</a:t>
                      </a:r>
                      <a:endParaRPr lang="en-US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19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</TotalTime>
  <Words>3289</Words>
  <Application>Microsoft Macintosh PowerPoint</Application>
  <PresentationFormat>On-screen Show (4:3)</PresentationFormat>
  <Paragraphs>588</Paragraphs>
  <Slides>42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Malware Dynamic Analysis Part 2</vt:lpstr>
      <vt:lpstr>All materials is licensed under a Creative Commons “Share Alike” license</vt:lpstr>
      <vt:lpstr>Where are we at?</vt:lpstr>
      <vt:lpstr> Identifying File Types</vt:lpstr>
      <vt:lpstr>PE File</vt:lpstr>
      <vt:lpstr>CFF Explorer</vt:lpstr>
      <vt:lpstr>Packers</vt:lpstr>
      <vt:lpstr>Packing: File On Disk</vt:lpstr>
      <vt:lpstr>Windows Library Files</vt:lpstr>
      <vt:lpstr>PowerPoint Presentation</vt:lpstr>
      <vt:lpstr>The Registry (1)</vt:lpstr>
      <vt:lpstr>The Registry (2)</vt:lpstr>
      <vt:lpstr>The Registry (3)</vt:lpstr>
      <vt:lpstr>Checking The Registry</vt:lpstr>
      <vt:lpstr>Persistence</vt:lpstr>
      <vt:lpstr>autoruns.exe</vt:lpstr>
      <vt:lpstr>autoruns.exe</vt:lpstr>
      <vt:lpstr>Where are we at?</vt:lpstr>
      <vt:lpstr>Frequently Used Registry Key (1)</vt:lpstr>
      <vt:lpstr>Frequently Used Registry Key (2)</vt:lpstr>
      <vt:lpstr>Observing “Image File Execution Options” registry key</vt:lpstr>
      <vt:lpstr>Where are we at?</vt:lpstr>
      <vt:lpstr>Persistence Using File System</vt:lpstr>
      <vt:lpstr>How does IMworm persist?</vt:lpstr>
      <vt:lpstr>Answers for the IMworm Lab (1)</vt:lpstr>
      <vt:lpstr>Answers for the IMworm Lab (2)</vt:lpstr>
      <vt:lpstr>Observing IMworm with Regshot</vt:lpstr>
      <vt:lpstr>Where are we at?</vt:lpstr>
      <vt:lpstr>Process</vt:lpstr>
      <vt:lpstr>Loader Overview</vt:lpstr>
      <vt:lpstr>Many processes, each with their own view of memory,  and the kernel schedules different ones to run at different times</vt:lpstr>
      <vt:lpstr>Checking Running Processes</vt:lpstr>
      <vt:lpstr>Finding DLL dependencies</vt:lpstr>
      <vt:lpstr>Microsoft Windows Services</vt:lpstr>
      <vt:lpstr>SvcHost</vt:lpstr>
      <vt:lpstr>Checking Running Services</vt:lpstr>
      <vt:lpstr>Checking SVCHOST Services</vt:lpstr>
      <vt:lpstr>Checking Normal Services</vt:lpstr>
      <vt:lpstr>How does Hydraq persist?</vt:lpstr>
      <vt:lpstr>Answers for the Hydraq lab</vt:lpstr>
      <vt:lpstr>Observing Hydraq with Regshot (1)</vt:lpstr>
      <vt:lpstr>Observing Hydraq with Regshot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Dynamic Analysis</dc:title>
  <dc:creator>Veronica Kovah</dc:creator>
  <cp:lastModifiedBy>Veronica Kovah</cp:lastModifiedBy>
  <cp:revision>231</cp:revision>
  <dcterms:created xsi:type="dcterms:W3CDTF">2014-08-24T20:24:38Z</dcterms:created>
  <dcterms:modified xsi:type="dcterms:W3CDTF">2014-09-19T00:56:15Z</dcterms:modified>
</cp:coreProperties>
</file>