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4"/>
  </p:notesMasterIdLst>
  <p:handoutMasterIdLst>
    <p:handoutMasterId r:id="rId45"/>
  </p:handoutMasterIdLst>
  <p:sldIdLst>
    <p:sldId id="256" r:id="rId2"/>
    <p:sldId id="257" r:id="rId3"/>
    <p:sldId id="261" r:id="rId4"/>
    <p:sldId id="266" r:id="rId5"/>
    <p:sldId id="263" r:id="rId6"/>
    <p:sldId id="301" r:id="rId7"/>
    <p:sldId id="264" r:id="rId8"/>
    <p:sldId id="265" r:id="rId9"/>
    <p:sldId id="267" r:id="rId10"/>
    <p:sldId id="269" r:id="rId11"/>
    <p:sldId id="270" r:id="rId12"/>
    <p:sldId id="271" r:id="rId13"/>
    <p:sldId id="273" r:id="rId14"/>
    <p:sldId id="274" r:id="rId15"/>
    <p:sldId id="262" r:id="rId16"/>
    <p:sldId id="272" r:id="rId17"/>
    <p:sldId id="275" r:id="rId18"/>
    <p:sldId id="276" r:id="rId19"/>
    <p:sldId id="277" r:id="rId20"/>
    <p:sldId id="278" r:id="rId21"/>
    <p:sldId id="279" r:id="rId22"/>
    <p:sldId id="280" r:id="rId23"/>
    <p:sldId id="281" r:id="rId24"/>
    <p:sldId id="282" r:id="rId25"/>
    <p:sldId id="283" r:id="rId26"/>
    <p:sldId id="285" r:id="rId27"/>
    <p:sldId id="284" r:id="rId28"/>
    <p:sldId id="287" r:id="rId29"/>
    <p:sldId id="288" r:id="rId30"/>
    <p:sldId id="289" r:id="rId31"/>
    <p:sldId id="286" r:id="rId32"/>
    <p:sldId id="290" r:id="rId33"/>
    <p:sldId id="291" r:id="rId34"/>
    <p:sldId id="292" r:id="rId35"/>
    <p:sldId id="293" r:id="rId36"/>
    <p:sldId id="294" r:id="rId37"/>
    <p:sldId id="295" r:id="rId38"/>
    <p:sldId id="296" r:id="rId39"/>
    <p:sldId id="297" r:id="rId40"/>
    <p:sldId id="298" r:id="rId41"/>
    <p:sldId id="299" r:id="rId42"/>
    <p:sldId id="300" r:id="rId4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678D5354-3105-9D4F-A23F-4ADBF076E8E0}">
          <p14:sldIdLst>
            <p14:sldId id="256"/>
            <p14:sldId id="257"/>
            <p14:sldId id="261"/>
            <p14:sldId id="266"/>
            <p14:sldId id="263"/>
            <p14:sldId id="301"/>
            <p14:sldId id="264"/>
            <p14:sldId id="265"/>
            <p14:sldId id="267"/>
            <p14:sldId id="269"/>
            <p14:sldId id="270"/>
            <p14:sldId id="271"/>
            <p14:sldId id="273"/>
            <p14:sldId id="274"/>
            <p14:sldId id="262"/>
            <p14:sldId id="272"/>
            <p14:sldId id="275"/>
            <p14:sldId id="276"/>
            <p14:sldId id="277"/>
            <p14:sldId id="278"/>
            <p14:sldId id="279"/>
            <p14:sldId id="280"/>
            <p14:sldId id="281"/>
            <p14:sldId id="282"/>
            <p14:sldId id="283"/>
            <p14:sldId id="285"/>
            <p14:sldId id="284"/>
            <p14:sldId id="287"/>
            <p14:sldId id="288"/>
            <p14:sldId id="289"/>
            <p14:sldId id="286"/>
            <p14:sldId id="290"/>
            <p14:sldId id="291"/>
            <p14:sldId id="292"/>
            <p14:sldId id="293"/>
            <p14:sldId id="294"/>
            <p14:sldId id="295"/>
            <p14:sldId id="296"/>
            <p14:sldId id="297"/>
            <p14:sldId id="298"/>
            <p14:sldId id="299"/>
            <p14:sldId id="300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notes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1588" autoAdjust="0"/>
  </p:normalViewPr>
  <p:slideViewPr>
    <p:cSldViewPr snapToGrid="0" snapToObjects="1">
      <p:cViewPr>
        <p:scale>
          <a:sx n="75" d="100"/>
          <a:sy n="75" d="100"/>
        </p:scale>
        <p:origin x="-2352" y="-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46" Type="http://schemas.openxmlformats.org/officeDocument/2006/relationships/printerSettings" Target="printerSettings/printerSettings1.bin"/><Relationship Id="rId47" Type="http://schemas.openxmlformats.org/officeDocument/2006/relationships/presProps" Target="presProps.xml"/><Relationship Id="rId48" Type="http://schemas.openxmlformats.org/officeDocument/2006/relationships/viewProps" Target="viewProps.xml"/><Relationship Id="rId49" Type="http://schemas.openxmlformats.org/officeDocument/2006/relationships/theme" Target="theme/theme1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5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notesMaster" Target="notesMasters/notesMaster1.xml"/><Relationship Id="rId45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D36C05-8732-D34A-AD79-360D067EFC7B}" type="datetimeFigureOut">
              <a:rPr lang="en-US" smtClean="0"/>
              <a:t>9/18/14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2ED1DB-C932-DE4B-B52D-95B2721AC7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501518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E3B0F1-826B-4748-96A1-93EEFED4C9FF}" type="datetimeFigureOut">
              <a:rPr lang="en-US" smtClean="0"/>
              <a:t>9/18/14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602E4A-A8D8-0549-9943-0A13D6A9C3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626971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2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4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602E4A-A8D8-0549-9943-0A13D6A9C35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155786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sz="1200" b="1" i="0" u="none" strike="noStrik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[References]</a:t>
            </a:r>
            <a:endParaRPr lang="en-US" sz="1200" b="0" i="0" u="none" strike="noStrike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171450" indent="-171450">
              <a:buFont typeface="Arial"/>
              <a:buChar char="•"/>
            </a:pP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Xeno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Kovah, Rootkits: What they are, and how to find them, http://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opensecuritytraining.info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/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Rootkits.html</a:t>
            </a:r>
            <a:endParaRPr lang="en-US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355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38307A24-5DC3-F74A-8265-C895A86B1A01}" type="slidenum">
              <a:rPr lang="en-US" sz="1200"/>
              <a:pPr/>
              <a:t>10</a:t>
            </a:fld>
            <a:endParaRPr lang="en-US" sz="120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1" i="0" u="none" strike="noStrik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[References]</a:t>
            </a:r>
            <a:endParaRPr lang="en-US" sz="1200" b="0" i="0" u="none" strike="noStrike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171450" indent="-171450">
              <a:buFont typeface="Arial"/>
              <a:buChar char="•"/>
            </a:pP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Mark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Russinovich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et al., Chapter 4. Management Mechanisms, Windows Internals 4</a:t>
            </a:r>
            <a:r>
              <a:rPr lang="en-US" sz="1200" b="0" i="0" u="none" strike="noStrike" kern="1200" baseline="30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Edition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602E4A-A8D8-0549-9943-0A13D6A9C35B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544481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i="0" u="none" strike="noStrik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[References]</a:t>
            </a:r>
            <a:endParaRPr lang="en-US" dirty="0" smtClean="0"/>
          </a:p>
          <a:p>
            <a:pPr marL="171450" indent="-171450">
              <a:buFont typeface="Arial"/>
              <a:buChar char="•"/>
            </a:pPr>
            <a:r>
              <a:rPr lang="en-US" dirty="0" smtClean="0"/>
              <a:t>Registry Value Types, http://</a:t>
            </a:r>
            <a:r>
              <a:rPr lang="en-US" dirty="0" err="1" smtClean="0"/>
              <a:t>msdn.microsoft.com</a:t>
            </a:r>
            <a:r>
              <a:rPr lang="en-US" dirty="0" smtClean="0"/>
              <a:t>/en-us/library/windows/desktop/ms724884(v=vs.85).</a:t>
            </a:r>
            <a:r>
              <a:rPr lang="en-US" dirty="0" err="1" smtClean="0"/>
              <a:t>aspx</a:t>
            </a:r>
            <a:endParaRPr lang="en-US" dirty="0" smtClean="0"/>
          </a:p>
          <a:p>
            <a:pPr marL="171450" marR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en-US" dirty="0" smtClean="0"/>
              <a:t>Predefined Keys, http://</a:t>
            </a:r>
            <a:r>
              <a:rPr lang="en-US" dirty="0" err="1" smtClean="0"/>
              <a:t>msdn.microsoft.com</a:t>
            </a:r>
            <a:r>
              <a:rPr lang="en-US" dirty="0" smtClean="0"/>
              <a:t>/en-us/library/windows/desktop/ms724836(v=vs.85).</a:t>
            </a:r>
            <a:r>
              <a:rPr lang="en-US" dirty="0" err="1" smtClean="0"/>
              <a:t>aspx</a:t>
            </a:r>
            <a:endParaRPr lang="en-US" dirty="0" smtClean="0"/>
          </a:p>
          <a:p>
            <a:pPr marL="171450" indent="-171450">
              <a:buFont typeface="Arial"/>
              <a:buChar char="•"/>
            </a:pPr>
            <a:r>
              <a:rPr lang="en-US" dirty="0" smtClean="0"/>
              <a:t>HKEY_CLASSES_ROOT Key, http://</a:t>
            </a:r>
            <a:r>
              <a:rPr lang="en-US" dirty="0" err="1" smtClean="0"/>
              <a:t>msdn.microsoft.com</a:t>
            </a:r>
            <a:r>
              <a:rPr lang="en-US" dirty="0" smtClean="0"/>
              <a:t>/en-us/library/windows/desktop/ms724475(v=vs.85).</a:t>
            </a:r>
            <a:r>
              <a:rPr lang="en-US" dirty="0" err="1" smtClean="0"/>
              <a:t>aspx</a:t>
            </a:r>
            <a:endParaRPr lang="en-US" dirty="0" smtClean="0"/>
          </a:p>
          <a:p>
            <a:pPr marL="171450" indent="-171450">
              <a:buFont typeface="Arial"/>
              <a:buChar char="•"/>
            </a:pPr>
            <a:r>
              <a:rPr lang="en-US" dirty="0" smtClean="0"/>
              <a:t>Merged View of HKEY_CLASSES_ROOT, http://</a:t>
            </a:r>
            <a:r>
              <a:rPr lang="en-US" dirty="0" err="1" smtClean="0"/>
              <a:t>msdn.microsoft.com</a:t>
            </a:r>
            <a:r>
              <a:rPr lang="en-US" dirty="0" smtClean="0"/>
              <a:t>/en-us/library/windows/desktop/ms724498(v=vs.85).</a:t>
            </a:r>
            <a:r>
              <a:rPr lang="en-US" dirty="0" err="1" smtClean="0"/>
              <a:t>aspx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602E4A-A8D8-0549-9943-0A13D6A9C35B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964900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1" i="0" u="none" strike="noStrik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[References]</a:t>
            </a:r>
            <a:endParaRPr lang="en-US" sz="1200" b="0" i="0" u="none" strike="noStrike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171450" indent="-171450">
              <a:buFont typeface="Arial"/>
              <a:buChar char="•"/>
            </a:pP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Mark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Russinovich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et al., Chapter 4. Management Mechanisms, Windows Internals 4</a:t>
            </a:r>
            <a:r>
              <a:rPr lang="en-US" sz="1200" b="0" i="0" u="none" strike="noStrike" kern="1200" baseline="30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Edition</a:t>
            </a:r>
            <a:endParaRPr lang="en-US" sz="1200" b="0" i="0" u="none" strike="noStrike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171450" indent="-171450">
              <a:buFont typeface="Arial"/>
              <a:buChar char="•"/>
            </a:pPr>
            <a:r>
              <a:rPr lang="en-US" sz="1200" b="0" i="0" u="none" strike="noStrik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Registry Hives, http://</a:t>
            </a:r>
            <a:r>
              <a:rPr lang="en-US" sz="1200" b="0" i="0" u="none" strike="noStrike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msdn.microsoft.com</a:t>
            </a:r>
            <a:r>
              <a:rPr lang="en-US" sz="1200" b="0" i="0" u="none" strike="noStrik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/en-us/library/windows/desktop/ms724877(v=vs.85).</a:t>
            </a:r>
            <a:r>
              <a:rPr lang="en-US" sz="1200" b="0" i="0" u="none" strike="noStrike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aspx</a:t>
            </a:r>
            <a:endParaRPr lang="en-US" sz="1200" b="0" i="0" u="none" strike="noStrike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171450" indent="-171450">
              <a:buFont typeface="Arial"/>
              <a:buChar char="•"/>
            </a:pP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Heige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Klein, http://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www.sepago.de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/d/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helge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/2008/05/04/free-tool-list-registry-links-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reglink</a:t>
            </a:r>
            <a:endParaRPr lang="en-US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602E4A-A8D8-0549-9943-0A13D6A9C35B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977198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1" i="0" u="none" strike="noStrik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[References]</a:t>
            </a:r>
            <a:endParaRPr lang="en-US" sz="1200" b="0" i="0" u="none" strike="noStrike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171450" indent="-171450">
              <a:buFont typeface="Arial"/>
              <a:buChar char="•"/>
            </a:pP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Michael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Sikorski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et al., Chapter 11. Malware Behavior, Practical Malware Analysis</a:t>
            </a:r>
          </a:p>
          <a:p>
            <a:pPr marL="171450" marR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Nick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Harbour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Malware Persistence without the Windows Registry, https://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blog.mandiant.com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/archives/1207</a:t>
            </a:r>
          </a:p>
          <a:p>
            <a:pPr marL="171450" marR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Reverend Bill Blunden,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Chatper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6. Patching System Routines, The Rootkit Arsenal</a:t>
            </a:r>
          </a:p>
          <a:p>
            <a:pPr marL="171450" marR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Marco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Guiliani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Mebromi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: the first BIOS rootkit in the wild, http://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www.webroot.com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/blog/2011/09/13/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mebromi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-the-first-bios-rootkit-in-the-wild/</a:t>
            </a:r>
          </a:p>
          <a:p>
            <a:pPr marL="171450" indent="-171450">
              <a:buFont typeface="Arial"/>
              <a:buChar char="•"/>
            </a:pP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Nicolas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Falliere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et al., W32.Stuxnet Dossier, http://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www.symantec.com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/content/en/us/enterprise/media/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security_response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/whitepapers/w32_stuxnet_dossier.pdf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602E4A-A8D8-0549-9943-0A13D6A9C35B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326763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1" i="0" u="none" strike="noStrik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[References]</a:t>
            </a:r>
            <a:endParaRPr lang="en-US" sz="1200" b="0" i="0" u="none" strike="noStrike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171450" indent="-171450">
              <a:buFont typeface="Arial"/>
              <a:buChar char="•"/>
            </a:pP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Mark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Russinovich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et al.,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Autoruns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http://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technet.microsoft.com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/en-us/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sysinternals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/bb963902.aspx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602E4A-A8D8-0549-9943-0A13D6A9C35B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813091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602E4A-A8D8-0549-9943-0A13D6A9C35B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696014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602E4A-A8D8-0549-9943-0A13D6A9C35B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696014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1" i="0" u="none" strike="noStrik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[References]</a:t>
            </a:r>
            <a:endParaRPr lang="en-US" sz="1200" b="0" i="0" u="none" strike="noStrike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171450" indent="-171450">
              <a:buFont typeface="Arial"/>
              <a:buChar char="•"/>
            </a:pP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Local Security Authority Subsystem Service, http://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en.wikipedia.org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/wiki/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Local_Security_Authority_Subsystem_Service</a:t>
            </a:r>
            <a:endParaRPr lang="en-US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602E4A-A8D8-0549-9943-0A13D6A9C35B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694271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1" i="0" u="none" strike="noStrik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[References]</a:t>
            </a:r>
            <a:endParaRPr lang="en-US" sz="1200" b="0" i="0" u="none" strike="noStrike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171450" indent="-171450">
              <a:buFont typeface="Arial"/>
              <a:buChar char="•"/>
            </a:pP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Regshot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http://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code.google.com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/p/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regshot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/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602E4A-A8D8-0549-9943-0A13D6A9C35B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769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602E4A-A8D8-0549-9943-0A13D6A9C35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221454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602E4A-A8D8-0549-9943-0A13D6A9C35B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696014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1" i="0" u="none" strike="noStrik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[References]</a:t>
            </a:r>
            <a:endParaRPr lang="en-US" sz="1200" b="0" i="0" u="none" strike="noStrike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171450" indent="-171450">
              <a:buFont typeface="Arial"/>
              <a:buChar char="•"/>
            </a:pP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Silberscharz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Galvin, Chapter 4. Processes, Operating System Concepts 5</a:t>
            </a:r>
            <a:r>
              <a:rPr lang="en-US" sz="1200" b="0" i="0" u="none" strike="noStrike" kern="1200" baseline="30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Edition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602E4A-A8D8-0549-9943-0A13D6A9C35B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230726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1" i="0" u="none" strike="noStrik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[References]</a:t>
            </a:r>
            <a:endParaRPr lang="en-US" sz="1200" b="0" i="0" u="none" strike="noStrike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171450" indent="-171450">
              <a:buFont typeface="Arial"/>
              <a:buChar char="•"/>
            </a:pP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Xeno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Kovah, The Life of Binaries, http://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opensecuritytraining.info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/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LifeOfBinaries.html</a:t>
            </a:r>
            <a:endParaRPr lang="en-US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602E4A-A8D8-0549-9943-0A13D6A9C35B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6618232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1" i="0" u="none" strike="noStrik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[References]</a:t>
            </a:r>
            <a:endParaRPr lang="en-US" sz="1200" b="0" i="0" u="none" strike="noStrike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171450" indent="-171450">
              <a:buFont typeface="Arial"/>
              <a:buChar char="•"/>
            </a:pP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Mark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Russinovich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Sysinternals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Suite, http://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technet.microsoft.com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/en-us/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sysinternals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/bb842062.aspx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602E4A-A8D8-0549-9943-0A13D6A9C35B}" type="slidenum">
              <a:rPr lang="en-US" smtClean="0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4659150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1" i="0" u="none" strike="noStrik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[References]</a:t>
            </a:r>
            <a:endParaRPr lang="en-US" sz="1200" b="0" i="0" u="none" strike="noStrike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171450" indent="-171450">
              <a:buFont typeface="Arial"/>
              <a:buChar char="•"/>
            </a:pP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Mark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Russinovich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et al., Chapter 4. Management Mechanisms, Windows Internals 4th Edition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602E4A-A8D8-0549-9943-0A13D6A9C35B}" type="slidenum">
              <a:rPr lang="en-US" smtClean="0"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921568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 smtClean="0"/>
              <a:t>[References]</a:t>
            </a:r>
          </a:p>
          <a:p>
            <a:pPr marL="171450" indent="-171450">
              <a:buFont typeface="Arial"/>
              <a:buChar char="•"/>
            </a:pPr>
            <a:r>
              <a:rPr lang="en-US" dirty="0" smtClean="0"/>
              <a:t>Start, http://</a:t>
            </a:r>
            <a:r>
              <a:rPr lang="en-US" dirty="0" err="1" smtClean="0"/>
              <a:t>technet.microsoft.com</a:t>
            </a:r>
            <a:r>
              <a:rPr lang="en-US" dirty="0" smtClean="0"/>
              <a:t>/en-us/library/cc959920.aspx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602E4A-A8D8-0549-9943-0A13D6A9C35B}" type="slidenum">
              <a:rPr lang="en-US" smtClean="0"/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22069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602E4A-A8D8-0549-9943-0A13D6A9C35B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696014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1" i="0" u="none" strike="noStrik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[References]</a:t>
            </a:r>
            <a:endParaRPr lang="en-US" sz="1200" b="0" i="0" u="none" strike="noStrike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171450" indent="-171450">
              <a:buFont typeface="Arial"/>
              <a:buChar char="•"/>
            </a:pP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Marco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Pontello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TrID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http://mark0.net/soft-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trid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e.html</a:t>
            </a:r>
            <a:endParaRPr lang="en-US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US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b="1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[Image Sources]</a:t>
            </a:r>
            <a:endParaRPr lang="en-US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171450" indent="-171450">
              <a:buFont typeface="Arial"/>
              <a:buChar char="•"/>
            </a:pP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Right, http://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www.gadgetreview.com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/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wp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-content/uploads/2012/05/Dog-Pirate-Costume-650x472.jpg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602E4A-A8D8-0549-9943-0A13D6A9C35B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215865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1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[References]</a:t>
            </a:r>
          </a:p>
          <a:p>
            <a:pPr marL="171450" indent="-171450">
              <a:buFont typeface="Arial"/>
              <a:buChar char="•"/>
            </a:pP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Matt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Pietrek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An In-Depth Look into the Win32 Portable Executable File Format, http://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msdn.microsoft.com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/en-us/magazine/cc301805.aspx</a:t>
            </a:r>
          </a:p>
          <a:p>
            <a:pPr marL="171450" indent="-171450">
              <a:buFont typeface="Arial"/>
              <a:buChar char="•"/>
            </a:pP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Xeno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Kovah, The Life of Binaries, http://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opensecuritytraining.info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/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LifeOfBinaries.html</a:t>
            </a:r>
            <a:endParaRPr lang="en-US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US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602E4A-A8D8-0549-9943-0A13D6A9C35B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488120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1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[References]</a:t>
            </a:r>
          </a:p>
          <a:p>
            <a:pPr marL="171450" indent="-171450">
              <a:buFont typeface="Arial"/>
              <a:buChar char="•"/>
            </a:pP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Daniel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Pistelli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Explorer Suite, http://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www.ntcore.com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/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exsuite.php</a:t>
            </a:r>
            <a:endParaRPr lang="en-US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US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602E4A-A8D8-0549-9943-0A13D6A9C35B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488120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1" i="0" u="none" strike="noStrik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[References]</a:t>
            </a:r>
            <a:endParaRPr lang="en-US" sz="1200" b="0" i="0" u="none" strike="noStrike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171450" indent="-171450">
              <a:buFont typeface="Arial"/>
              <a:buChar char="•"/>
            </a:pP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UPX, http://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upx.sourceforge.net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/ </a:t>
            </a:r>
          </a:p>
          <a:p>
            <a:pPr marL="171450" indent="-171450">
              <a:buFont typeface="Arial"/>
              <a:buChar char="•"/>
            </a:pP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ASPack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http://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www.aspack.com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/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aspack.html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</a:p>
          <a:p>
            <a:pPr marL="171450" indent="-171450">
              <a:buFont typeface="Arial"/>
              <a:buChar char="•"/>
            </a:pP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MPRESS, http://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www.matcode.com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/</a:t>
            </a:r>
          </a:p>
          <a:p>
            <a:pPr marL="171450" indent="-171450">
              <a:buFont typeface="Arial"/>
              <a:buChar char="•"/>
            </a:pP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Themida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http://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www.oreans.com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/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themida.php</a:t>
            </a:r>
            <a:endParaRPr lang="en-US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602E4A-A8D8-0549-9943-0A13D6A9C35B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415409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1" i="0" u="none" strike="noStrik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[References]</a:t>
            </a:r>
            <a:endParaRPr lang="en-US" sz="1200" b="0" i="0" u="none" strike="noStrike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171450" indent="-171450">
              <a:buFont typeface="Arial"/>
              <a:buChar char="•"/>
            </a:pP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Xeno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Kovah, The Life of Binaries, http://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opensecuritytraining.info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/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LifeOfBinaries.html</a:t>
            </a:r>
            <a:endParaRPr lang="en-US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602E4A-A8D8-0549-9943-0A13D6A9C35B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842822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1" i="0" u="none" strike="noStrik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[References]</a:t>
            </a:r>
            <a:endParaRPr lang="en-US" sz="1200" b="0" i="0" u="none" strike="noStrike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171450" indent="-171450">
              <a:buFont typeface="Arial"/>
              <a:buChar char="•"/>
            </a:pP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Michael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Sikorski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et al., Chapter 1. Basic Static Techniques, Practical Malware Analysis</a:t>
            </a:r>
          </a:p>
          <a:p>
            <a:pPr marL="171450" indent="-171450">
              <a:buFont typeface="Arial"/>
              <a:buChar char="•"/>
            </a:pP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Microsoft Windows library files, http://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en.wikipedia.org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/wiki/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Microsoft_Windows_library_files</a:t>
            </a:r>
            <a:endParaRPr lang="en-US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171450" indent="-171450">
              <a:buFont typeface="Arial"/>
              <a:buChar char="•"/>
            </a:pP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Windows USER, http://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en.wikipedia.org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/wiki/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Windows_USER</a:t>
            </a:r>
            <a:endParaRPr lang="en-US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602E4A-A8D8-0549-9943-0A13D6A9C35B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50716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See notes for citation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D4681-E3FD-C045-B7A1-5EF44EFB4F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74325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See notes for citation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D4681-E3FD-C045-B7A1-5EF44EFB4F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12243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See notes for citation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D4681-E3FD-C045-B7A1-5EF44EFB4F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77208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See notes for citation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D4681-E3FD-C045-B7A1-5EF44EFB4F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17134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See notes for citation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D4681-E3FD-C045-B7A1-5EF44EFB4F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19231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See notes for citation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D4681-E3FD-C045-B7A1-5EF44EFB4F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82261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See notes for citation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D4681-E3FD-C045-B7A1-5EF44EFB4F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76430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See notes for citation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D4681-E3FD-C045-B7A1-5EF44EFB4F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29340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See notes for citation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D4681-E3FD-C045-B7A1-5EF44EFB4F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97897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See notes for citation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D4681-E3FD-C045-B7A1-5EF44EFB4F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116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See notes for citation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D4681-E3FD-C045-B7A1-5EF44EFB4F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31310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See notes for citation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6D4681-E3FD-C045-B7A1-5EF44EFB4F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86499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ctr" defTabSz="457200" rtl="0" eaLnBrk="1" latinLnBrk="0" hangingPunct="1"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5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Relationship Id="rId3" Type="http://schemas.openxmlformats.org/officeDocument/2006/relationships/image" Target="../media/image6.png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Relationship Id="rId3" Type="http://schemas.openxmlformats.org/officeDocument/2006/relationships/image" Target="../media/image2.png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2.xml"/><Relationship Id="rId3" Type="http://schemas.openxmlformats.org/officeDocument/2006/relationships/image" Target="../media/image7.png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Relationship Id="rId3" Type="http://schemas.openxmlformats.org/officeDocument/2006/relationships/image" Target="../media/image2.png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Relationship Id="rId3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Malware Dynamic </a:t>
            </a:r>
            <a:r>
              <a:rPr lang="en-US" dirty="0" smtClean="0"/>
              <a:t>Analysis</a:t>
            </a:r>
            <a:br>
              <a:rPr lang="en-US" dirty="0" smtClean="0"/>
            </a:br>
            <a:r>
              <a:rPr lang="en-US" dirty="0" smtClean="0"/>
              <a:t>Part 2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Veronica Kovah</a:t>
            </a:r>
          </a:p>
          <a:p>
            <a:r>
              <a:rPr lang="en-US" dirty="0" err="1"/>
              <a:t>vkovah.ost</a:t>
            </a:r>
            <a:r>
              <a:rPr lang="en-US" dirty="0"/>
              <a:t> at </a:t>
            </a:r>
            <a:r>
              <a:rPr lang="en-US" dirty="0" err="1"/>
              <a:t>gmail</a:t>
            </a:r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See notes for citation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D4681-E3FD-C045-B7A1-5EF44EFB4F72}" type="slidenum">
              <a:rPr lang="en-US" smtClean="0"/>
              <a:t>1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0" y="5392578"/>
            <a:ext cx="9144000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600" dirty="0"/>
              <a:t>http://</a:t>
            </a:r>
            <a:r>
              <a:rPr lang="en-US" sz="2600" dirty="0" err="1"/>
              <a:t>opensecuritytraining.info</a:t>
            </a:r>
            <a:r>
              <a:rPr lang="en-US" sz="2600" dirty="0"/>
              <a:t>/</a:t>
            </a:r>
            <a:r>
              <a:rPr lang="en-US" sz="2600" dirty="0" err="1"/>
              <a:t>MalwareDynamicAnalysis.html</a:t>
            </a: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7338300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9144000" cy="274638"/>
          </a:xfrm>
          <a:prstGeom prst="rect">
            <a:avLst/>
          </a:prstGeom>
          <a:solidFill>
            <a:srgbClr val="008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53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FD8850ED-A521-A545-9E83-50F027D5D10A}" type="slidenum">
              <a:rPr lang="en-US" sz="1400"/>
              <a:pPr/>
              <a:t>10</a:t>
            </a:fld>
            <a:endParaRPr lang="en-US" sz="1400"/>
          </a:p>
        </p:txBody>
      </p:sp>
      <p:sp>
        <p:nvSpPr>
          <p:cNvPr id="22531" name="Rounded Rectangle 6"/>
          <p:cNvSpPr>
            <a:spLocks noChangeArrowheads="1"/>
          </p:cNvSpPr>
          <p:nvPr/>
        </p:nvSpPr>
        <p:spPr bwMode="auto">
          <a:xfrm>
            <a:off x="2952750" y="3200400"/>
            <a:ext cx="3600450" cy="1676400"/>
          </a:xfrm>
          <a:prstGeom prst="roundRect">
            <a:avLst>
              <a:gd name="adj" fmla="val 16667"/>
            </a:avLst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r>
              <a:rPr lang="en-US"/>
              <a:t>Kernel32.dll</a:t>
            </a:r>
          </a:p>
          <a:p>
            <a:r>
              <a:rPr lang="en-US"/>
              <a:t>WriteFile(){</a:t>
            </a:r>
          </a:p>
          <a:p>
            <a:r>
              <a:rPr lang="en-US"/>
              <a:t>   Call IAT:NtWriteFile()</a:t>
            </a:r>
          </a:p>
          <a:p>
            <a:r>
              <a:rPr lang="en-US"/>
              <a:t>}</a:t>
            </a:r>
          </a:p>
        </p:txBody>
      </p:sp>
      <p:sp>
        <p:nvSpPr>
          <p:cNvPr id="22532" name="Rounded Rectangle 8"/>
          <p:cNvSpPr>
            <a:spLocks noChangeArrowheads="1"/>
          </p:cNvSpPr>
          <p:nvPr/>
        </p:nvSpPr>
        <p:spPr bwMode="auto">
          <a:xfrm>
            <a:off x="2952750" y="5181600"/>
            <a:ext cx="3238500" cy="1676400"/>
          </a:xfrm>
          <a:prstGeom prst="roundRect">
            <a:avLst>
              <a:gd name="adj" fmla="val 16667"/>
            </a:avLst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r>
              <a:rPr lang="en-US" dirty="0" err="1"/>
              <a:t>MyApp.exe</a:t>
            </a:r>
            <a:endParaRPr lang="en-US" dirty="0"/>
          </a:p>
          <a:p>
            <a:r>
              <a:rPr lang="en-US" dirty="0"/>
              <a:t>…</a:t>
            </a:r>
          </a:p>
          <a:p>
            <a:r>
              <a:rPr lang="en-US" dirty="0"/>
              <a:t>Call </a:t>
            </a:r>
            <a:r>
              <a:rPr lang="en-US" dirty="0" err="1"/>
              <a:t>IAT:WriteFile</a:t>
            </a:r>
            <a:r>
              <a:rPr lang="en-US" dirty="0"/>
              <a:t>()</a:t>
            </a:r>
          </a:p>
          <a:p>
            <a:r>
              <a:rPr lang="en-US" dirty="0"/>
              <a:t>…</a:t>
            </a:r>
          </a:p>
        </p:txBody>
      </p:sp>
      <p:sp>
        <p:nvSpPr>
          <p:cNvPr id="22533" name="Rounded Rectangle 9"/>
          <p:cNvSpPr>
            <a:spLocks noChangeArrowheads="1"/>
          </p:cNvSpPr>
          <p:nvPr/>
        </p:nvSpPr>
        <p:spPr bwMode="auto">
          <a:xfrm>
            <a:off x="2952750" y="1295400"/>
            <a:ext cx="3752850" cy="1676400"/>
          </a:xfrm>
          <a:prstGeom prst="roundRect">
            <a:avLst>
              <a:gd name="adj" fmla="val 16667"/>
            </a:avLst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r>
              <a:rPr lang="en-US" sz="2000"/>
              <a:t>Ntdll.dll</a:t>
            </a:r>
          </a:p>
          <a:p>
            <a:r>
              <a:rPr lang="en-US" sz="2000"/>
              <a:t>NtWriteFile(){</a:t>
            </a:r>
          </a:p>
          <a:p>
            <a:r>
              <a:rPr lang="en-US" sz="2000"/>
              <a:t>   mov eax,  0x112  </a:t>
            </a:r>
          </a:p>
          <a:p>
            <a:r>
              <a:rPr lang="en-US" sz="2000"/>
              <a:t>   int 0x2E </a:t>
            </a:r>
            <a:r>
              <a:rPr lang="en-US" sz="2000" i="1" u="sng"/>
              <a:t>OR</a:t>
            </a:r>
            <a:r>
              <a:rPr lang="en-US" sz="2000" i="1"/>
              <a:t> </a:t>
            </a:r>
            <a:r>
              <a:rPr lang="en-US" sz="2000"/>
              <a:t>sysenter</a:t>
            </a:r>
          </a:p>
          <a:p>
            <a:r>
              <a:rPr lang="en-US" sz="2000"/>
              <a:t>}</a:t>
            </a:r>
          </a:p>
        </p:txBody>
      </p:sp>
      <p:cxnSp>
        <p:nvCxnSpPr>
          <p:cNvPr id="22534" name="Straight Connector 11"/>
          <p:cNvCxnSpPr>
            <a:cxnSpLocks noChangeShapeType="1"/>
          </p:cNvCxnSpPr>
          <p:nvPr/>
        </p:nvCxnSpPr>
        <p:spPr bwMode="auto">
          <a:xfrm>
            <a:off x="0" y="914400"/>
            <a:ext cx="9144000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2535" name="TextBox 12"/>
          <p:cNvSpPr txBox="1">
            <a:spLocks noChangeArrowheads="1"/>
          </p:cNvSpPr>
          <p:nvPr/>
        </p:nvSpPr>
        <p:spPr bwMode="auto">
          <a:xfrm>
            <a:off x="152400" y="228600"/>
            <a:ext cx="107473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/>
              <a:t>Kernel</a:t>
            </a:r>
          </a:p>
        </p:txBody>
      </p:sp>
      <p:sp>
        <p:nvSpPr>
          <p:cNvPr id="22536" name="TextBox 13"/>
          <p:cNvSpPr txBox="1">
            <a:spLocks noChangeArrowheads="1"/>
          </p:cNvSpPr>
          <p:nvPr/>
        </p:nvSpPr>
        <p:spPr bwMode="auto">
          <a:xfrm>
            <a:off x="152400" y="990600"/>
            <a:ext cx="8382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/>
              <a:t>User</a:t>
            </a:r>
          </a:p>
        </p:txBody>
      </p:sp>
      <p:sp>
        <p:nvSpPr>
          <p:cNvPr id="15" name="Curved Left Arrow 14"/>
          <p:cNvSpPr>
            <a:spLocks noChangeArrowheads="1"/>
          </p:cNvSpPr>
          <p:nvPr/>
        </p:nvSpPr>
        <p:spPr bwMode="auto">
          <a:xfrm flipH="1" flipV="1">
            <a:off x="2286000" y="3810000"/>
            <a:ext cx="609600" cy="2438400"/>
          </a:xfrm>
          <a:prstGeom prst="curvedLeftArrow">
            <a:avLst>
              <a:gd name="adj1" fmla="val 25000"/>
              <a:gd name="adj2" fmla="val 50000"/>
              <a:gd name="adj3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" name="Curved Left Arrow 18"/>
          <p:cNvSpPr>
            <a:spLocks noChangeArrowheads="1"/>
          </p:cNvSpPr>
          <p:nvPr/>
        </p:nvSpPr>
        <p:spPr bwMode="auto">
          <a:xfrm flipH="1" flipV="1">
            <a:off x="2362200" y="1905000"/>
            <a:ext cx="609600" cy="2438400"/>
          </a:xfrm>
          <a:prstGeom prst="curvedLeftArrow">
            <a:avLst>
              <a:gd name="adj1" fmla="val 25000"/>
              <a:gd name="adj2" fmla="val 50000"/>
              <a:gd name="adj3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" name="Curved Left Arrow 19"/>
          <p:cNvSpPr>
            <a:spLocks noChangeArrowheads="1"/>
          </p:cNvSpPr>
          <p:nvPr/>
        </p:nvSpPr>
        <p:spPr bwMode="auto">
          <a:xfrm flipH="1" flipV="1">
            <a:off x="2514600" y="457200"/>
            <a:ext cx="609600" cy="1981200"/>
          </a:xfrm>
          <a:prstGeom prst="curvedLeftArrow">
            <a:avLst>
              <a:gd name="adj1" fmla="val 24992"/>
              <a:gd name="adj2" fmla="val 49999"/>
              <a:gd name="adj3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" name="Curved Left Arrow 20"/>
          <p:cNvSpPr>
            <a:spLocks noChangeArrowheads="1"/>
          </p:cNvSpPr>
          <p:nvPr/>
        </p:nvSpPr>
        <p:spPr bwMode="auto">
          <a:xfrm flipV="1">
            <a:off x="6553200" y="0"/>
            <a:ext cx="609600" cy="2438400"/>
          </a:xfrm>
          <a:prstGeom prst="curvedLeftArrow">
            <a:avLst>
              <a:gd name="adj1" fmla="val 25000"/>
              <a:gd name="adj2" fmla="val 50000"/>
              <a:gd name="adj3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545" name="Right Arrow 30"/>
          <p:cNvSpPr>
            <a:spLocks noChangeArrowheads="1"/>
          </p:cNvSpPr>
          <p:nvPr/>
        </p:nvSpPr>
        <p:spPr bwMode="auto">
          <a:xfrm>
            <a:off x="838200" y="5334000"/>
            <a:ext cx="1295400" cy="381000"/>
          </a:xfrm>
          <a:prstGeom prst="rightArrow">
            <a:avLst>
              <a:gd name="adj1" fmla="val 50000"/>
              <a:gd name="adj2" fmla="val 49993"/>
            </a:avLst>
          </a:prstGeom>
          <a:solidFill>
            <a:srgbClr val="008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2546" name="TextBox 31"/>
          <p:cNvSpPr txBox="1">
            <a:spLocks noChangeArrowheads="1"/>
          </p:cNvSpPr>
          <p:nvPr/>
        </p:nvSpPr>
        <p:spPr bwMode="auto">
          <a:xfrm>
            <a:off x="0" y="5105400"/>
            <a:ext cx="852488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/>
              <a:t>Start </a:t>
            </a:r>
          </a:p>
          <a:p>
            <a:r>
              <a:rPr lang="en-US"/>
              <a:t>Here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See notes for citation</a:t>
            </a:r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6553200" y="5711799"/>
            <a:ext cx="25627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From the Rootkits class</a:t>
            </a:r>
          </a:p>
        </p:txBody>
      </p:sp>
    </p:spTree>
    <p:extLst>
      <p:ext uri="{BB962C8B-B14F-4D97-AF65-F5344CB8AC3E}">
        <p14:creationId xmlns:p14="http://schemas.microsoft.com/office/powerpoint/2010/main" val="9534007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9" grpId="0" animBg="1"/>
      <p:bldP spid="20" grpId="0" animBg="1"/>
      <p:bldP spid="21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Registry (1)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Repository for configuration and control of Windows systems </a:t>
            </a:r>
          </a:p>
          <a:p>
            <a:r>
              <a:rPr lang="en-US" dirty="0" err="1"/>
              <a:t>Systemwide</a:t>
            </a:r>
            <a:r>
              <a:rPr lang="en-US" dirty="0"/>
              <a:t> </a:t>
            </a:r>
          </a:p>
          <a:p>
            <a:pPr lvl="1"/>
            <a:r>
              <a:rPr lang="en-US" dirty="0"/>
              <a:t>Which device drivers to load, how to configure memory manager, process manager, etc. </a:t>
            </a:r>
          </a:p>
          <a:p>
            <a:pPr lvl="1"/>
            <a:r>
              <a:rPr lang="en-US" dirty="0"/>
              <a:t>Applications read </a:t>
            </a:r>
            <a:r>
              <a:rPr lang="en-US" dirty="0" err="1"/>
              <a:t>systemwide</a:t>
            </a:r>
            <a:r>
              <a:rPr lang="en-US" dirty="0"/>
              <a:t> settings</a:t>
            </a:r>
          </a:p>
          <a:p>
            <a:r>
              <a:rPr lang="en-US" dirty="0"/>
              <a:t>Per-user settings</a:t>
            </a:r>
          </a:p>
          <a:p>
            <a:pPr lvl="1"/>
            <a:r>
              <a:rPr lang="en-US" dirty="0"/>
              <a:t>Per-user preferences</a:t>
            </a:r>
          </a:p>
          <a:p>
            <a:pPr lvl="1"/>
            <a:r>
              <a:rPr lang="en-US" dirty="0"/>
              <a:t>Most-recently accessed documents 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See notes for citation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D4681-E3FD-C045-B7A1-5EF44EFB4F72}" type="slidenum">
              <a:rPr lang="en-US" smtClean="0"/>
              <a:t>11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0" y="0"/>
            <a:ext cx="9144000" cy="274638"/>
          </a:xfrm>
          <a:prstGeom prst="rect">
            <a:avLst/>
          </a:prstGeom>
          <a:solidFill>
            <a:srgbClr val="008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23595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Registry (2)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Registry </a:t>
            </a:r>
            <a:r>
              <a:rPr lang="en-US" dirty="0"/>
              <a:t>key is a container consisting of other keys (</a:t>
            </a:r>
            <a:r>
              <a:rPr lang="en-US" dirty="0" err="1"/>
              <a:t>subkeys</a:t>
            </a:r>
            <a:r>
              <a:rPr lang="en-US" dirty="0"/>
              <a:t>) or values</a:t>
            </a:r>
          </a:p>
          <a:p>
            <a:r>
              <a:rPr lang="en-US" dirty="0" smtClean="0"/>
              <a:t>Registry value </a:t>
            </a:r>
            <a:r>
              <a:rPr lang="en-US" dirty="0"/>
              <a:t>stores data whose type can be REG_SZ, REG_DWORD, REG_BINARY, etc</a:t>
            </a:r>
            <a:r>
              <a:rPr lang="en-US" dirty="0" smtClean="0"/>
              <a:t>.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See notes for citation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D4681-E3FD-C045-B7A1-5EF44EFB4F72}" type="slidenum">
              <a:rPr lang="en-US" smtClean="0"/>
              <a:t>12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0" y="0"/>
            <a:ext cx="9144000" cy="274638"/>
          </a:xfrm>
          <a:prstGeom prst="rect">
            <a:avLst/>
          </a:prstGeom>
          <a:solidFill>
            <a:srgbClr val="008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1679095"/>
              </p:ext>
            </p:extLst>
          </p:nvPr>
        </p:nvGraphicFramePr>
        <p:xfrm>
          <a:off x="457200" y="3295464"/>
          <a:ext cx="8229600" cy="3078480"/>
        </p:xfrm>
        <a:graphic>
          <a:graphicData uri="http://schemas.openxmlformats.org/drawingml/2006/table">
            <a:tbl>
              <a:tblPr firstRow="1" bandRow="1">
                <a:tableStyleId>{3C2FFA5D-87B4-456A-9821-1D502468CF0F}</a:tableStyleId>
              </a:tblPr>
              <a:tblGrid>
                <a:gridCol w="2271840"/>
                <a:gridCol w="5080477"/>
                <a:gridCol w="877283"/>
              </a:tblGrid>
              <a:tr h="191827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5 Root Key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Stored Information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Link</a:t>
                      </a:r>
                      <a:endParaRPr lang="en-US" sz="1600" dirty="0"/>
                    </a:p>
                  </a:txBody>
                  <a:tcPr/>
                </a:tc>
              </a:tr>
              <a:tr h="482298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HKEY_CLASSES_ROOT (HKCR)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File association and Component Object Model (COM) object registration (</a:t>
                      </a:r>
                      <a:r>
                        <a:rPr lang="en-US" sz="1800" b="0" i="0" u="none" strike="noStrike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e.g</a:t>
                      </a:r>
                      <a:r>
                        <a:rPr lang="en-US" sz="1800" b="0" i="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i="0" u="none" strike="noStrike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ProgID</a:t>
                      </a:r>
                      <a:r>
                        <a:rPr lang="en-US" sz="1800" b="0" i="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and CLSID)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Merged</a:t>
                      </a:r>
                      <a:endParaRPr lang="en-US" sz="1600" dirty="0"/>
                    </a:p>
                  </a:txBody>
                  <a:tcPr/>
                </a:tc>
              </a:tr>
              <a:tr h="482298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HKEY_CURRENT_USER (HKCU)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Data associated with the currently logged-on user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Yes</a:t>
                      </a:r>
                      <a:endParaRPr lang="en-US" sz="1600" dirty="0"/>
                    </a:p>
                  </a:txBody>
                  <a:tcPr/>
                </a:tc>
              </a:tr>
              <a:tr h="404939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HKEY_LOCAL_MACHINE (HKLM)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Global settings for the machine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No</a:t>
                      </a:r>
                      <a:endParaRPr lang="en-US" sz="1600" dirty="0"/>
                    </a:p>
                  </a:txBody>
                  <a:tcPr/>
                </a:tc>
              </a:tr>
              <a:tr h="340652">
                <a:tc>
                  <a:txBody>
                    <a:bodyPr/>
                    <a:lstStyle/>
                    <a:p>
                      <a:r>
                        <a:rPr lang="en-US" sz="1600" b="0" i="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HKEY_USERS (HKU)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All the accounts on the machine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No</a:t>
                      </a:r>
                      <a:endParaRPr lang="en-US" sz="1600" dirty="0"/>
                    </a:p>
                  </a:txBody>
                  <a:tcPr/>
                </a:tc>
              </a:tr>
              <a:tr h="459916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HKEY_CURRENT_CONFIG (HKCC)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Current hardware profile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Yes</a:t>
                      </a:r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458632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Registry (3)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600200"/>
            <a:ext cx="8500533" cy="4525963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REG_LINK</a:t>
            </a:r>
          </a:p>
          <a:p>
            <a:pPr lvl="1"/>
            <a:r>
              <a:rPr lang="en-US" dirty="0"/>
              <a:t>HKEY_CURRENT_USER is a link to HKEY_USERS\Security ID (SID) of current user </a:t>
            </a:r>
          </a:p>
          <a:p>
            <a:pPr lvl="1"/>
            <a:r>
              <a:rPr lang="en-US" dirty="0"/>
              <a:t>HKEY_CURRENT_CONFIG is a link to  HKLM\SYSTEM\</a:t>
            </a:r>
            <a:r>
              <a:rPr lang="en-US" dirty="0" err="1"/>
              <a:t>CurrentControlSet</a:t>
            </a:r>
            <a:r>
              <a:rPr lang="en-US" dirty="0"/>
              <a:t>\Hardware Profiles\Current</a:t>
            </a:r>
          </a:p>
          <a:p>
            <a:pPr lvl="1"/>
            <a:r>
              <a:rPr lang="en-US" dirty="0"/>
              <a:t>HKLM\SYSTEM\</a:t>
            </a:r>
            <a:r>
              <a:rPr lang="en-US" dirty="0" err="1"/>
              <a:t>CurrentControlSet</a:t>
            </a:r>
            <a:r>
              <a:rPr lang="en-US" dirty="0"/>
              <a:t> is a link to HKLM\SYSTEM\</a:t>
            </a:r>
            <a:r>
              <a:rPr lang="en-US" dirty="0" smtClean="0"/>
              <a:t>ControlSet00X, where </a:t>
            </a:r>
            <a:r>
              <a:rPr lang="en-US" i="1" dirty="0" smtClean="0"/>
              <a:t>X</a:t>
            </a:r>
            <a:r>
              <a:rPr lang="en-US" dirty="0" smtClean="0"/>
              <a:t> is a number</a:t>
            </a:r>
            <a:endParaRPr lang="en-US" dirty="0"/>
          </a:p>
          <a:p>
            <a:r>
              <a:rPr lang="en-US" dirty="0"/>
              <a:t>Registry Hive</a:t>
            </a:r>
          </a:p>
          <a:p>
            <a:pPr lvl="1"/>
            <a:r>
              <a:rPr lang="en-US" dirty="0" smtClean="0"/>
              <a:t>“Logical </a:t>
            </a:r>
            <a:r>
              <a:rPr lang="en-US" dirty="0"/>
              <a:t>group of keys, </a:t>
            </a:r>
            <a:r>
              <a:rPr lang="en-US" dirty="0" err="1"/>
              <a:t>subkeys</a:t>
            </a:r>
            <a:r>
              <a:rPr lang="en-US" dirty="0"/>
              <a:t> and values in the registry that has a set of supporting files containing backups of its </a:t>
            </a:r>
            <a:r>
              <a:rPr lang="en-US" dirty="0" smtClean="0"/>
              <a:t>data”</a:t>
            </a:r>
            <a:r>
              <a:rPr lang="en-US" baseline="30000" dirty="0"/>
              <a:t> </a:t>
            </a:r>
            <a:r>
              <a:rPr lang="en-US" baseline="30000" dirty="0" smtClean="0"/>
              <a:t>[see notes]</a:t>
            </a:r>
            <a:endParaRPr lang="en-US" baseline="30000" dirty="0"/>
          </a:p>
          <a:p>
            <a:pPr lvl="2"/>
            <a:r>
              <a:rPr lang="en-US" dirty="0" smtClean="0"/>
              <a:t>HKLM</a:t>
            </a:r>
            <a:r>
              <a:rPr lang="en-US" dirty="0"/>
              <a:t>\</a:t>
            </a:r>
            <a:r>
              <a:rPr lang="en-US" dirty="0" smtClean="0"/>
              <a:t>SAM is stored in c</a:t>
            </a:r>
            <a:r>
              <a:rPr lang="en-US" dirty="0"/>
              <a:t>:\windows\system32\</a:t>
            </a:r>
            <a:r>
              <a:rPr lang="en-US" dirty="0" err="1" smtClean="0"/>
              <a:t>config</a:t>
            </a:r>
            <a:r>
              <a:rPr lang="en-US" dirty="0" smtClean="0"/>
              <a:t>\SAM</a:t>
            </a:r>
            <a:endParaRPr lang="en-US" dirty="0"/>
          </a:p>
          <a:p>
            <a:pPr lvl="1"/>
            <a:r>
              <a:rPr lang="en-US" dirty="0"/>
              <a:t>Or constructed dynamically in memory</a:t>
            </a:r>
          </a:p>
          <a:p>
            <a:pPr lvl="2"/>
            <a:r>
              <a:rPr lang="en-US" dirty="0"/>
              <a:t>HKLM\HARDWARE is a volatile hive in memory only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See notes for citation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D4681-E3FD-C045-B7A1-5EF44EFB4F72}" type="slidenum">
              <a:rPr lang="en-US" smtClean="0"/>
              <a:t>13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0" y="0"/>
            <a:ext cx="9144000" cy="274638"/>
          </a:xfrm>
          <a:prstGeom prst="rect">
            <a:avLst/>
          </a:prstGeom>
          <a:solidFill>
            <a:srgbClr val="008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4296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Checking The Registry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On the </a:t>
            </a:r>
            <a:r>
              <a:rPr lang="en-US" i="1" dirty="0"/>
              <a:t>victim</a:t>
            </a:r>
            <a:r>
              <a:rPr lang="en-US" dirty="0"/>
              <a:t> VM</a:t>
            </a:r>
          </a:p>
          <a:p>
            <a:r>
              <a:rPr lang="en-US" dirty="0"/>
              <a:t>Which registry location does HKCU point to?  </a:t>
            </a:r>
          </a:p>
          <a:p>
            <a:pPr lvl="1"/>
            <a:r>
              <a:rPr lang="en-US" dirty="0"/>
              <a:t>Use Registry Editor (</a:t>
            </a:r>
            <a:r>
              <a:rPr lang="en-US" dirty="0" err="1"/>
              <a:t>regedit.exe</a:t>
            </a:r>
            <a:r>
              <a:rPr lang="en-US" dirty="0"/>
              <a:t>)</a:t>
            </a:r>
          </a:p>
          <a:p>
            <a:pPr lvl="2"/>
            <a:r>
              <a:rPr lang="en-US" dirty="0" err="1"/>
              <a:t>start→run→regedit</a:t>
            </a:r>
            <a:endParaRPr lang="en-US" dirty="0"/>
          </a:p>
          <a:p>
            <a:pPr lvl="1"/>
            <a:r>
              <a:rPr lang="en-US" dirty="0"/>
              <a:t>Use </a:t>
            </a:r>
            <a:r>
              <a:rPr lang="en-US" dirty="0" err="1"/>
              <a:t>PsGetSid.exe</a:t>
            </a:r>
            <a:r>
              <a:rPr lang="en-US" dirty="0"/>
              <a:t> to get the current user's SID</a:t>
            </a:r>
          </a:p>
          <a:p>
            <a:pPr lvl="2"/>
            <a:r>
              <a:rPr lang="en-US" dirty="0"/>
              <a:t>C:\&gt; cd c:\</a:t>
            </a:r>
            <a:r>
              <a:rPr lang="en-US" dirty="0" err="1"/>
              <a:t>SysinternalSuite</a:t>
            </a:r>
            <a:endParaRPr lang="en-US" dirty="0"/>
          </a:p>
          <a:p>
            <a:pPr lvl="2"/>
            <a:r>
              <a:rPr lang="en-US" dirty="0"/>
              <a:t>C:\&gt; </a:t>
            </a:r>
            <a:r>
              <a:rPr lang="en-US" dirty="0" err="1"/>
              <a:t>psgetsid.exe</a:t>
            </a:r>
            <a:r>
              <a:rPr lang="en-US" dirty="0"/>
              <a:t> student </a:t>
            </a:r>
          </a:p>
          <a:p>
            <a:r>
              <a:rPr lang="en-US" dirty="0" err="1"/>
              <a:t>Nirsoft's</a:t>
            </a:r>
            <a:r>
              <a:rPr lang="en-US" dirty="0"/>
              <a:t> </a:t>
            </a:r>
            <a:r>
              <a:rPr lang="en-US" dirty="0" err="1"/>
              <a:t>regscanner.exe</a:t>
            </a:r>
            <a:r>
              <a:rPr lang="en-US" dirty="0"/>
              <a:t> provides various search </a:t>
            </a:r>
            <a:r>
              <a:rPr lang="en-US" dirty="0" smtClean="0"/>
              <a:t>options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See notes for citation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D4681-E3FD-C045-B7A1-5EF44EFB4F72}" type="slidenum">
              <a:rPr lang="en-US" smtClean="0"/>
              <a:t>14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0" y="0"/>
            <a:ext cx="9144000" cy="274638"/>
          </a:xfrm>
          <a:prstGeom prst="rect">
            <a:avLst/>
          </a:prstGeom>
          <a:solidFill>
            <a:srgbClr val="008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56232" cy="12775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565495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Persistence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Techniques to survive after reboot</a:t>
            </a:r>
          </a:p>
          <a:p>
            <a:r>
              <a:rPr lang="en-US" dirty="0"/>
              <a:t>Registry Key</a:t>
            </a:r>
          </a:p>
          <a:p>
            <a:r>
              <a:rPr lang="en-US" dirty="0"/>
              <a:t>File System</a:t>
            </a:r>
          </a:p>
          <a:p>
            <a:pPr lvl="1"/>
            <a:r>
              <a:rPr lang="en-US" dirty="0"/>
              <a:t>Startup locations</a:t>
            </a:r>
          </a:p>
          <a:p>
            <a:pPr lvl="1"/>
            <a:r>
              <a:rPr lang="en-US" dirty="0"/>
              <a:t>DLL search order hijacking</a:t>
            </a:r>
          </a:p>
          <a:p>
            <a:pPr lvl="1"/>
            <a:r>
              <a:rPr lang="en-US" dirty="0" err="1"/>
              <a:t>Trojanizing</a:t>
            </a:r>
            <a:r>
              <a:rPr lang="en-US" dirty="0"/>
              <a:t> system files</a:t>
            </a:r>
          </a:p>
          <a:p>
            <a:r>
              <a:rPr lang="en-US" dirty="0" smtClean="0"/>
              <a:t>Master Boot Record (MBR)</a:t>
            </a:r>
            <a:endParaRPr lang="en-US" dirty="0"/>
          </a:p>
          <a:p>
            <a:r>
              <a:rPr lang="en-US" dirty="0" smtClean="0"/>
              <a:t>Basic </a:t>
            </a:r>
            <a:r>
              <a:rPr lang="en-US" dirty="0" err="1" smtClean="0"/>
              <a:t>Input/Output</a:t>
            </a:r>
            <a:r>
              <a:rPr lang="en-US" dirty="0" smtClean="0"/>
              <a:t> System (BIOS)</a:t>
            </a:r>
            <a:endParaRPr lang="en-US" dirty="0"/>
          </a:p>
          <a:p>
            <a:r>
              <a:rPr lang="en-US" dirty="0"/>
              <a:t>Uranium Enrichment Centrifuge PLCs :</a:t>
            </a:r>
            <a:r>
              <a:rPr lang="en-US" dirty="0" smtClean="0"/>
              <a:t>P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See notes for citation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D4681-E3FD-C045-B7A1-5EF44EFB4F72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245378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autoruns.exe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Provides comprehensive list of items which malware could use to be persistence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See notes for citation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D4681-E3FD-C045-B7A1-5EF44EFB4F72}" type="slidenum">
              <a:rPr lang="en-US" smtClean="0"/>
              <a:t>16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3085573"/>
            <a:ext cx="8229600" cy="21484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210734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autoruns.exe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On the </a:t>
            </a:r>
            <a:r>
              <a:rPr lang="en-US" i="1" dirty="0"/>
              <a:t>victim</a:t>
            </a:r>
            <a:r>
              <a:rPr lang="en-US" dirty="0"/>
              <a:t> VM</a:t>
            </a:r>
          </a:p>
          <a:p>
            <a:r>
              <a:rPr lang="en-US" dirty="0"/>
              <a:t>Select </a:t>
            </a:r>
            <a:r>
              <a:rPr lang="en-US" dirty="0" err="1"/>
              <a:t>Options→Filter</a:t>
            </a:r>
            <a:r>
              <a:rPr lang="en-US" dirty="0"/>
              <a:t> Options...→Include Empty Locations, then press F5 to refresh</a:t>
            </a:r>
          </a:p>
          <a:p>
            <a:pPr lvl="1"/>
            <a:r>
              <a:rPr lang="en-US" dirty="0"/>
              <a:t>You can see all locations that </a:t>
            </a:r>
            <a:r>
              <a:rPr lang="en-US" dirty="0" err="1"/>
              <a:t>autoruns.exe</a:t>
            </a:r>
            <a:r>
              <a:rPr lang="en-US" dirty="0"/>
              <a:t> checks</a:t>
            </a:r>
          </a:p>
          <a:p>
            <a:pPr lvl="1"/>
            <a:r>
              <a:rPr lang="en-US" dirty="0"/>
              <a:t>Deselect the option to have cleaner view for the rest of the class</a:t>
            </a:r>
          </a:p>
          <a:p>
            <a:r>
              <a:rPr lang="en-US" dirty="0"/>
              <a:t>Highlight a registry key, then double click</a:t>
            </a:r>
          </a:p>
          <a:p>
            <a:pPr lvl="1"/>
            <a:r>
              <a:rPr lang="en-US" dirty="0"/>
              <a:t>You can see the selected registry in Registry Editor</a:t>
            </a:r>
          </a:p>
          <a:p>
            <a:r>
              <a:rPr lang="en-US" dirty="0"/>
              <a:t>Click the different category tabs and look around how they are grouped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See notes for citation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D4681-E3FD-C045-B7A1-5EF44EFB4F72}" type="slidenum">
              <a:rPr lang="en-US" smtClean="0"/>
              <a:t>17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56232" cy="12775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290297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Where are we at?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Part 1: Introduction</a:t>
            </a:r>
          </a:p>
          <a:p>
            <a:pPr lvl="1"/>
            <a:r>
              <a:rPr lang="en-US" dirty="0"/>
              <a:t>Observing an isolated malware analysis lab setup</a:t>
            </a:r>
          </a:p>
          <a:p>
            <a:pPr lvl="1"/>
            <a:r>
              <a:rPr lang="en-US" dirty="0"/>
              <a:t>Malware terminology</a:t>
            </a:r>
          </a:p>
          <a:p>
            <a:pPr lvl="1"/>
            <a:r>
              <a:rPr lang="en-US" dirty="0"/>
              <a:t>RAT exploration - Poison IVY</a:t>
            </a:r>
          </a:p>
          <a:p>
            <a:pPr lvl="1"/>
            <a:r>
              <a:rPr lang="en-US" dirty="0"/>
              <a:t>Behavioral analysis</a:t>
            </a:r>
          </a:p>
          <a:p>
            <a:r>
              <a:rPr lang="en-US" dirty="0"/>
              <a:t>Part 2: Persistence techniques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Using registry keys</a:t>
            </a:r>
          </a:p>
          <a:p>
            <a:pPr lvl="1"/>
            <a:r>
              <a:rPr lang="en-US" dirty="0"/>
              <a:t>Using file systems</a:t>
            </a:r>
          </a:p>
          <a:p>
            <a:pPr lvl="1"/>
            <a:r>
              <a:rPr lang="en-US" dirty="0"/>
              <a:t>Using Windows services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See notes for citation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D4681-E3FD-C045-B7A1-5EF44EFB4F72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296371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Frequently Used Registry Key (1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See notes for citation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D4681-E3FD-C045-B7A1-5EF44EFB4F72}" type="slidenum">
              <a:rPr lang="en-US" smtClean="0"/>
              <a:t>19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6978159"/>
              </p:ext>
            </p:extLst>
          </p:nvPr>
        </p:nvGraphicFramePr>
        <p:xfrm>
          <a:off x="302725" y="1397000"/>
          <a:ext cx="8536617" cy="492981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536617"/>
              </a:tblGrid>
              <a:tr h="601914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u="none" strike="noStrike" kern="1200" dirty="0" smtClean="0"/>
                        <a:t>Administrator privilege is required to update HKLM</a:t>
                      </a:r>
                      <a:br>
                        <a:rPr lang="en-US" sz="1800" b="1" u="none" strike="noStrike" kern="1200" dirty="0" smtClean="0"/>
                      </a:br>
                      <a:r>
                        <a:rPr lang="en-US" sz="1800" u="none" strike="noStrike" kern="1200" dirty="0" smtClean="0"/>
                        <a:t>(The list is not comprehensive nor more important than others, which are not listed here)</a:t>
                      </a:r>
                      <a:endParaRPr lang="en-US" sz="1800" b="0" i="0" u="none" strike="noStrike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601914">
                <a:tc>
                  <a:txBody>
                    <a:bodyPr/>
                    <a:lstStyle/>
                    <a:p>
                      <a:r>
                        <a:rPr lang="en-US" sz="1800" u="none" strike="noStrike" kern="1200" dirty="0" smtClean="0"/>
                        <a:t>HKLM\SOFTWARE\Microsoft\Windows\</a:t>
                      </a:r>
                      <a:r>
                        <a:rPr lang="en-US" sz="1800" u="none" strike="noStrike" kern="1200" dirty="0" err="1" smtClean="0"/>
                        <a:t>CurrentVersion</a:t>
                      </a:r>
                      <a:r>
                        <a:rPr lang="en-US" sz="1800" u="none" strike="noStrike" kern="1200" dirty="0" smtClean="0"/>
                        <a:t>\Run</a:t>
                      </a:r>
                      <a:endParaRPr lang="en-US" sz="1800" b="0" i="0" u="none" strike="noStrike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601914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u="none" strike="noStrike" kern="1200" dirty="0" smtClean="0"/>
                        <a:t>HKLM\SOFTWARE\Microsoft\Windows NT\</a:t>
                      </a:r>
                      <a:r>
                        <a:rPr lang="en-US" sz="1800" u="none" strike="noStrike" kern="1200" dirty="0" err="1" smtClean="0"/>
                        <a:t>CurrentVersion</a:t>
                      </a:r>
                      <a:r>
                        <a:rPr lang="en-US" sz="1800" u="none" strike="noStrike" kern="1200" dirty="0" smtClean="0"/>
                        <a:t>\</a:t>
                      </a:r>
                      <a:r>
                        <a:rPr lang="en-US" sz="1800" u="none" strike="noStrike" kern="1200" dirty="0" err="1" smtClean="0"/>
                        <a:t>Winlogon</a:t>
                      </a:r>
                      <a:r>
                        <a:rPr lang="en-US" sz="1800" u="none" strike="noStrike" kern="1200" dirty="0" smtClean="0"/>
                        <a:t>\”Shell” and “</a:t>
                      </a:r>
                      <a:r>
                        <a:rPr lang="en-US" sz="1800" u="none" strike="noStrike" kern="1200" dirty="0" err="1" smtClean="0"/>
                        <a:t>UserInit</a:t>
                      </a:r>
                      <a:r>
                        <a:rPr lang="en-US" sz="1800" u="none" strike="noStrike" kern="1200" dirty="0" smtClean="0"/>
                        <a:t>”</a:t>
                      </a:r>
                      <a:endParaRPr lang="en-US" sz="1800" b="0" i="0" u="none" strike="noStrike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601914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u="none" strike="noStrike" kern="1200" dirty="0" smtClean="0"/>
                        <a:t>HKLM\SOFTWARE\Microsoft\Windows NT\</a:t>
                      </a:r>
                      <a:r>
                        <a:rPr lang="en-US" sz="1800" u="none" strike="noStrike" kern="1200" dirty="0" err="1" smtClean="0"/>
                        <a:t>CurrentVersion</a:t>
                      </a:r>
                      <a:r>
                        <a:rPr lang="en-US" sz="1800" u="none" strike="noStrike" kern="1200" dirty="0" smtClean="0"/>
                        <a:t>\Windows\”</a:t>
                      </a:r>
                      <a:r>
                        <a:rPr lang="en-US" sz="1800" u="none" strike="noStrike" kern="1200" dirty="0" err="1" smtClean="0"/>
                        <a:t>Appinit_Dlls</a:t>
                      </a:r>
                      <a:r>
                        <a:rPr lang="en-US" sz="1800" u="none" strike="noStrike" kern="1200" dirty="0" smtClean="0"/>
                        <a:t>”</a:t>
                      </a:r>
                      <a:endParaRPr lang="en-US" sz="1800" b="0" i="0" u="none" strike="noStrike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601914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u="none" strike="noStrike" kern="1200" dirty="0" smtClean="0"/>
                        <a:t>HKLM\System\</a:t>
                      </a:r>
                      <a:r>
                        <a:rPr lang="en-US" sz="1800" u="none" strike="noStrike" kern="1200" dirty="0" err="1" smtClean="0"/>
                        <a:t>CurrentControlSet</a:t>
                      </a:r>
                      <a:r>
                        <a:rPr lang="en-US" sz="1800" u="none" strike="noStrike" kern="1200" dirty="0" smtClean="0"/>
                        <a:t>\Control\Session Manager\</a:t>
                      </a:r>
                      <a:r>
                        <a:rPr lang="en-US" sz="1800" u="none" strike="noStrike" kern="1200" dirty="0" err="1" smtClean="0"/>
                        <a:t>KnownDlls</a:t>
                      </a:r>
                      <a:endParaRPr lang="en-US" sz="1800" b="0" i="0" u="none" strike="noStrike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601914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u="none" strike="noStrike" kern="1200" dirty="0" smtClean="0"/>
                        <a:t>HKLM\System\</a:t>
                      </a:r>
                      <a:r>
                        <a:rPr lang="en-US" sz="1800" u="none" strike="noStrike" kern="1200" dirty="0" err="1" smtClean="0"/>
                        <a:t>CurrentControlSet</a:t>
                      </a:r>
                      <a:r>
                        <a:rPr lang="en-US" sz="1800" u="none" strike="noStrike" kern="1200" dirty="0" smtClean="0"/>
                        <a:t>\Services</a:t>
                      </a:r>
                      <a:endParaRPr lang="en-US" sz="1800" b="0" i="0" u="none" strike="noStrike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601914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u="none" strike="noStrike" kern="1200" dirty="0" smtClean="0"/>
                        <a:t>HKLM\Software\Microsoft\Windows NT\</a:t>
                      </a:r>
                      <a:r>
                        <a:rPr lang="en-US" sz="1800" u="none" strike="noStrike" kern="1200" dirty="0" err="1" smtClean="0"/>
                        <a:t>CurrentVersion</a:t>
                      </a:r>
                      <a:r>
                        <a:rPr lang="en-US" sz="1800" u="none" strike="noStrike" kern="1200" dirty="0" smtClean="0"/>
                        <a:t>\Image File Execution Options</a:t>
                      </a:r>
                      <a:endParaRPr lang="en-US" sz="1800" b="0" i="0" u="none" strike="noStrike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601914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u="none" strike="noStrike" kern="1200" dirty="0" smtClean="0"/>
                        <a:t>HKLM\Software\Microsoft\Windows\</a:t>
                      </a:r>
                      <a:r>
                        <a:rPr lang="en-US" sz="1800" u="none" strike="noStrike" kern="1200" dirty="0" err="1" smtClean="0"/>
                        <a:t>CurrentVersion</a:t>
                      </a:r>
                      <a:r>
                        <a:rPr lang="en-US" sz="1800" u="none" strike="noStrike" kern="1200" dirty="0" smtClean="0"/>
                        <a:t>\Explorer\Browser Helper Objects</a:t>
                      </a:r>
                    </a:p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74483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dirty="0" smtClean="0"/>
              <a:t>All </a:t>
            </a:r>
            <a:r>
              <a:rPr lang="en-US" sz="3600" dirty="0"/>
              <a:t>materials is licensed under </a:t>
            </a:r>
            <a:r>
              <a:rPr lang="en-US" sz="3600" dirty="0" smtClean="0"/>
              <a:t>a Creative </a:t>
            </a:r>
            <a:r>
              <a:rPr lang="en-US" sz="3600" dirty="0"/>
              <a:t>Commons “Share Alike</a:t>
            </a:r>
            <a:r>
              <a:rPr lang="en-US" sz="3600" dirty="0" smtClean="0"/>
              <a:t>” license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51000" y="2089954"/>
            <a:ext cx="5838092" cy="4369777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319465" y="1458692"/>
            <a:ext cx="65050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http://</a:t>
            </a:r>
            <a:r>
              <a:rPr lang="en-US" dirty="0" err="1"/>
              <a:t>creativecommons.org</a:t>
            </a:r>
            <a:r>
              <a:rPr lang="en-US" dirty="0"/>
              <a:t>/licenses/by-</a:t>
            </a:r>
            <a:r>
              <a:rPr lang="en-US" dirty="0" err="1"/>
              <a:t>sa</a:t>
            </a:r>
            <a:r>
              <a:rPr lang="en-US" dirty="0"/>
              <a:t>/3.0</a:t>
            </a:r>
            <a:r>
              <a:rPr lang="en-US" dirty="0" smtClean="0"/>
              <a:t>/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See notes for citation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D4681-E3FD-C045-B7A1-5EF44EFB4F7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36688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Frequently Used Registry Key (2)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See notes for citation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D4681-E3FD-C045-B7A1-5EF44EFB4F72}" type="slidenum">
              <a:rPr lang="en-US" smtClean="0"/>
              <a:t>20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0852860"/>
              </p:ext>
            </p:extLst>
          </p:nvPr>
        </p:nvGraphicFramePr>
        <p:xfrm>
          <a:off x="302725" y="1397000"/>
          <a:ext cx="8536617" cy="244582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536617"/>
              </a:tblGrid>
              <a:tr h="601914">
                <a:tc>
                  <a:txBody>
                    <a:bodyPr/>
                    <a:lstStyle/>
                    <a:p>
                      <a:r>
                        <a:rPr lang="en-US" sz="1800" b="1" i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Without administrator privileges, malware can persist with the following registry keys</a:t>
                      </a:r>
                    </a:p>
                    <a:p>
                      <a:r>
                        <a:rPr lang="en-US" sz="1800" b="0" i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(The list is not comprehensive nor more important than others, which are not listed here)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601914">
                <a:tc>
                  <a:txBody>
                    <a:bodyPr/>
                    <a:lstStyle/>
                    <a:p>
                      <a:r>
                        <a:rPr lang="en-US" sz="1800" b="1" i="0" u="none" strike="noStrike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HKCU</a:t>
                      </a:r>
                      <a:r>
                        <a:rPr lang="en-US" sz="1800" b="0" i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\Software\Microsoft\Windows\</a:t>
                      </a:r>
                      <a:r>
                        <a:rPr lang="en-US" sz="1800" b="0" i="0" u="none" strike="noStrike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CurrentVersion</a:t>
                      </a:r>
                      <a:r>
                        <a:rPr lang="en-US" sz="1800" b="0" i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\Run			</a:t>
                      </a:r>
                    </a:p>
                  </a:txBody>
                  <a:tcPr/>
                </a:tc>
              </a:tr>
              <a:tr h="601914">
                <a:tc>
                  <a:txBody>
                    <a:bodyPr/>
                    <a:lstStyle/>
                    <a:p>
                      <a:r>
                        <a:rPr lang="en-US" sz="1800" b="1" i="0" u="none" strike="noStrike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HKCU</a:t>
                      </a:r>
                      <a:r>
                        <a:rPr lang="en-US" sz="1800" b="0" i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\Software\Policies\Microsoft\Windows\System\Scripts\Logon</a:t>
                      </a:r>
                    </a:p>
                  </a:txBody>
                  <a:tcPr/>
                </a:tc>
              </a:tr>
              <a:tr h="601914">
                <a:tc>
                  <a:txBody>
                    <a:bodyPr/>
                    <a:lstStyle/>
                    <a:p>
                      <a:r>
                        <a:rPr lang="en-US" sz="1800" b="1" i="0" u="none" strike="noStrike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HKCU</a:t>
                      </a:r>
                      <a:r>
                        <a:rPr lang="en-US" sz="1800" b="0" i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\SOFTWARE\Microsoft\Windows NT\</a:t>
                      </a:r>
                      <a:r>
                        <a:rPr lang="en-US" sz="1800" b="0" i="0" u="none" strike="noStrike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CurrentVersion</a:t>
                      </a:r>
                      <a:r>
                        <a:rPr lang="en-US" sz="1800" b="0" i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\</a:t>
                      </a:r>
                      <a:r>
                        <a:rPr lang="en-US" sz="1800" b="0" i="0" u="none" strike="noStrike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Winlogon</a:t>
                      </a:r>
                      <a:r>
                        <a:rPr lang="en-US" sz="1800" b="0" i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\Shell			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654160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56232" cy="1277596"/>
          </a:xfrm>
          <a:prstGeom prst="rect">
            <a:avLst/>
          </a:prstGeom>
        </p:spPr>
      </p:pic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Observing “Image File Execution Options” registry </a:t>
            </a:r>
            <a:r>
              <a:rPr lang="en-US" dirty="0" smtClean="0"/>
              <a:t>key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arenR"/>
            </a:pPr>
            <a:r>
              <a:rPr lang="en-US" dirty="0"/>
              <a:t>Start </a:t>
            </a:r>
            <a:r>
              <a:rPr lang="en-US" dirty="0" err="1"/>
              <a:t>regedit</a:t>
            </a:r>
            <a:r>
              <a:rPr lang="en-US" dirty="0"/>
              <a:t> on the </a:t>
            </a:r>
            <a:r>
              <a:rPr lang="en-US" i="1" dirty="0"/>
              <a:t>victim</a:t>
            </a:r>
            <a:r>
              <a:rPr lang="en-US" dirty="0"/>
              <a:t> VM</a:t>
            </a:r>
          </a:p>
          <a:p>
            <a:pPr marL="514350" indent="-514350">
              <a:buFont typeface="+mj-lt"/>
              <a:buAutoNum type="arabicParenR"/>
            </a:pPr>
            <a:r>
              <a:rPr lang="en-US" dirty="0"/>
              <a:t>Search the following registry </a:t>
            </a:r>
            <a:r>
              <a:rPr lang="en-US" dirty="0" smtClean="0"/>
              <a:t>key</a:t>
            </a:r>
            <a:br>
              <a:rPr lang="en-US" dirty="0" smtClean="0"/>
            </a:br>
            <a:r>
              <a:rPr lang="en-US" dirty="0" smtClean="0"/>
              <a:t>“</a:t>
            </a:r>
            <a:r>
              <a:rPr lang="en-US" dirty="0"/>
              <a:t>HKLM\Software\Microsoft\Windows NT\</a:t>
            </a:r>
            <a:r>
              <a:rPr lang="en-US" dirty="0" err="1"/>
              <a:t>CurrentVersion</a:t>
            </a:r>
            <a:r>
              <a:rPr lang="en-US" dirty="0"/>
              <a:t>\Image File Execution Options” </a:t>
            </a:r>
          </a:p>
          <a:p>
            <a:pPr marL="514350" indent="-514350">
              <a:buFont typeface="+mj-lt"/>
              <a:buAutoNum type="arabicParenR"/>
            </a:pPr>
            <a:r>
              <a:rPr lang="en-US" dirty="0"/>
              <a:t>Check if registry key </a:t>
            </a:r>
            <a:r>
              <a:rPr lang="en-US" i="1" dirty="0" err="1"/>
              <a:t>taskmgr.exe</a:t>
            </a:r>
            <a:r>
              <a:rPr lang="en-US" dirty="0"/>
              <a:t> exists</a:t>
            </a:r>
          </a:p>
          <a:p>
            <a:pPr marL="514350" indent="-514350">
              <a:buFont typeface="+mj-lt"/>
              <a:buAutoNum type="arabicParenR"/>
            </a:pPr>
            <a:r>
              <a:rPr lang="en-US" dirty="0"/>
              <a:t>Run </a:t>
            </a:r>
            <a:r>
              <a:rPr lang="en-US" dirty="0" err="1"/>
              <a:t>procexp.exe</a:t>
            </a:r>
            <a:r>
              <a:rPr lang="en-US" dirty="0"/>
              <a:t> and select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err="1" smtClean="0"/>
              <a:t>Options</a:t>
            </a:r>
            <a:r>
              <a:rPr lang="en-US" dirty="0" err="1"/>
              <a:t>→Replace</a:t>
            </a:r>
            <a:r>
              <a:rPr lang="en-US" dirty="0"/>
              <a:t> Task Manager </a:t>
            </a:r>
          </a:p>
          <a:p>
            <a:pPr marL="514350" indent="-514350">
              <a:buFont typeface="+mj-lt"/>
              <a:buAutoNum type="arabicParenR"/>
            </a:pPr>
            <a:r>
              <a:rPr lang="en-US" dirty="0"/>
              <a:t>In the Registry Editor hit F5 to refresh the data</a:t>
            </a:r>
          </a:p>
          <a:p>
            <a:r>
              <a:rPr lang="en-US" dirty="0"/>
              <a:t>How could malware use this to persist?</a:t>
            </a:r>
          </a:p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See notes for citation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D4681-E3FD-C045-B7A1-5EF44EFB4F72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517247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Where are we at?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Part 1: Introduction</a:t>
            </a:r>
          </a:p>
          <a:p>
            <a:pPr lvl="1"/>
            <a:r>
              <a:rPr lang="en-US" dirty="0"/>
              <a:t>Observing an isolated malware analysis lab setup</a:t>
            </a:r>
          </a:p>
          <a:p>
            <a:pPr lvl="1"/>
            <a:r>
              <a:rPr lang="en-US" dirty="0"/>
              <a:t>Malware terminology</a:t>
            </a:r>
          </a:p>
          <a:p>
            <a:pPr lvl="1"/>
            <a:r>
              <a:rPr lang="en-US" dirty="0"/>
              <a:t>RAT exploration - Poison IVY</a:t>
            </a:r>
          </a:p>
          <a:p>
            <a:pPr lvl="1"/>
            <a:r>
              <a:rPr lang="en-US" dirty="0"/>
              <a:t>Behavioral analysis</a:t>
            </a:r>
          </a:p>
          <a:p>
            <a:r>
              <a:rPr lang="en-US" dirty="0"/>
              <a:t>Part 2: Persistence techniques</a:t>
            </a:r>
          </a:p>
          <a:p>
            <a:pPr lvl="1"/>
            <a:r>
              <a:rPr lang="en-US" dirty="0"/>
              <a:t>Using registry keys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Using file systems</a:t>
            </a:r>
          </a:p>
          <a:p>
            <a:pPr lvl="1"/>
            <a:r>
              <a:rPr lang="en-US" dirty="0"/>
              <a:t>Using Windows services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See notes for citation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D4681-E3FD-C045-B7A1-5EF44EFB4F72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363785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Persistence Using File </a:t>
            </a:r>
            <a:r>
              <a:rPr lang="en-US" dirty="0" smtClean="0"/>
              <a:t>System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Startup locations</a:t>
            </a:r>
          </a:p>
          <a:p>
            <a:pPr lvl="1"/>
            <a:r>
              <a:rPr lang="en-US" dirty="0"/>
              <a:t>For the logged-in user: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%</a:t>
            </a:r>
            <a:r>
              <a:rPr lang="en-US" dirty="0"/>
              <a:t>USERPROFILE%\Start Menu\Programs\Startup</a:t>
            </a:r>
          </a:p>
          <a:p>
            <a:pPr lvl="1"/>
            <a:r>
              <a:rPr lang="en-US" dirty="0"/>
              <a:t>For all users: </a:t>
            </a:r>
            <a:br>
              <a:rPr lang="en-US" dirty="0"/>
            </a:br>
            <a:r>
              <a:rPr lang="en-US" dirty="0" smtClean="0"/>
              <a:t>%</a:t>
            </a:r>
            <a:r>
              <a:rPr lang="en-US" dirty="0"/>
              <a:t>ALLUSERSPROFILE%\Start Menu\Programs\Startup</a:t>
            </a:r>
          </a:p>
          <a:p>
            <a:r>
              <a:rPr lang="en-US" dirty="0"/>
              <a:t>Check the environment variables</a:t>
            </a:r>
          </a:p>
          <a:p>
            <a:pPr lvl="1"/>
            <a:r>
              <a:rPr lang="en-US" dirty="0"/>
              <a:t>C:\&gt; set</a:t>
            </a:r>
          </a:p>
          <a:p>
            <a:pPr lvl="1"/>
            <a:r>
              <a:rPr lang="en-US" dirty="0"/>
              <a:t>To see the above two environment variables only</a:t>
            </a:r>
          </a:p>
          <a:p>
            <a:pPr lvl="2"/>
            <a:r>
              <a:rPr lang="en-US" dirty="0"/>
              <a:t>C:\&gt; echo %USERPROFILE%</a:t>
            </a:r>
          </a:p>
          <a:p>
            <a:pPr lvl="2"/>
            <a:r>
              <a:rPr lang="en-US" dirty="0"/>
              <a:t>C:\&gt; echo %ALLUSERSPROFILE% 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See notes for citation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D4681-E3FD-C045-B7A1-5EF44EFB4F72}" type="slidenum">
              <a:rPr lang="en-US" smtClean="0"/>
              <a:t>23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56232" cy="12775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933086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How does </a:t>
            </a:r>
            <a:r>
              <a:rPr lang="en-US" dirty="0" err="1"/>
              <a:t>IMworm</a:t>
            </a:r>
            <a:r>
              <a:rPr lang="en-US" dirty="0"/>
              <a:t> persist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On the host machine, make sure </a:t>
            </a:r>
            <a:r>
              <a:rPr lang="en-US" dirty="0" err="1"/>
              <a:t>inetsim</a:t>
            </a:r>
            <a:r>
              <a:rPr lang="en-US" dirty="0"/>
              <a:t> is not running to observe the same results for this lab</a:t>
            </a:r>
          </a:p>
          <a:p>
            <a:pPr lvl="1"/>
            <a:r>
              <a:rPr lang="en-US" dirty="0"/>
              <a:t>$ </a:t>
            </a:r>
            <a:r>
              <a:rPr lang="en-US" dirty="0" err="1"/>
              <a:t>sudo</a:t>
            </a:r>
            <a:r>
              <a:rPr lang="en-US" dirty="0"/>
              <a:t> </a:t>
            </a:r>
            <a:r>
              <a:rPr lang="en-US" dirty="0" err="1"/>
              <a:t>ps</a:t>
            </a:r>
            <a:r>
              <a:rPr lang="en-US" dirty="0"/>
              <a:t> -</a:t>
            </a:r>
            <a:r>
              <a:rPr lang="en-US" dirty="0" err="1"/>
              <a:t>ef</a:t>
            </a:r>
            <a:r>
              <a:rPr lang="en-US" dirty="0"/>
              <a:t> | </a:t>
            </a:r>
            <a:r>
              <a:rPr lang="en-US" dirty="0" err="1"/>
              <a:t>grep</a:t>
            </a:r>
            <a:r>
              <a:rPr lang="en-US" dirty="0"/>
              <a:t> </a:t>
            </a:r>
            <a:r>
              <a:rPr lang="en-US" dirty="0" err="1"/>
              <a:t>inetsim</a:t>
            </a:r>
            <a:endParaRPr lang="en-US" dirty="0"/>
          </a:p>
          <a:p>
            <a:pPr lvl="1"/>
            <a:r>
              <a:rPr lang="en-US" dirty="0"/>
              <a:t>$ </a:t>
            </a:r>
            <a:r>
              <a:rPr lang="en-US" dirty="0" err="1"/>
              <a:t>sudo</a:t>
            </a:r>
            <a:r>
              <a:rPr lang="en-US" dirty="0"/>
              <a:t> kill -9 {PID}</a:t>
            </a:r>
          </a:p>
          <a:p>
            <a:r>
              <a:rPr lang="en-US" dirty="0"/>
              <a:t>Using </a:t>
            </a:r>
            <a:r>
              <a:rPr lang="en-US" dirty="0" err="1"/>
              <a:t>Autoruns</a:t>
            </a:r>
            <a:r>
              <a:rPr lang="en-US" dirty="0"/>
              <a:t> on the </a:t>
            </a:r>
            <a:r>
              <a:rPr lang="en-US" i="1" dirty="0"/>
              <a:t>victim</a:t>
            </a:r>
            <a:r>
              <a:rPr lang="en-US" dirty="0"/>
              <a:t> VM</a:t>
            </a:r>
          </a:p>
          <a:p>
            <a:pPr marL="971550" lvl="1" indent="-514350">
              <a:buFont typeface="+mj-lt"/>
              <a:buAutoNum type="arabicParenR"/>
            </a:pPr>
            <a:r>
              <a:rPr lang="en-US" dirty="0" smtClean="0"/>
              <a:t>Start </a:t>
            </a:r>
            <a:r>
              <a:rPr lang="en-US" dirty="0" err="1"/>
              <a:t>Autoruns</a:t>
            </a:r>
            <a:r>
              <a:rPr lang="en-US" dirty="0"/>
              <a:t>, then </a:t>
            </a:r>
            <a:r>
              <a:rPr lang="en-US" dirty="0" err="1"/>
              <a:t>File→save</a:t>
            </a:r>
            <a:endParaRPr lang="en-US" dirty="0"/>
          </a:p>
          <a:p>
            <a:pPr marL="971550" lvl="1" indent="-514350">
              <a:buFont typeface="+mj-lt"/>
              <a:buAutoNum type="arabicParenR"/>
            </a:pPr>
            <a:r>
              <a:rPr lang="en-US" dirty="0" smtClean="0"/>
              <a:t>Run </a:t>
            </a:r>
            <a:r>
              <a:rPr lang="en-US" dirty="0" err="1"/>
              <a:t>IMworm</a:t>
            </a:r>
            <a:r>
              <a:rPr lang="en-US" dirty="0"/>
              <a:t>/</a:t>
            </a:r>
            <a:r>
              <a:rPr lang="en-US" dirty="0" err="1"/>
              <a:t>malware.exe</a:t>
            </a:r>
            <a:r>
              <a:rPr lang="en-US" dirty="0"/>
              <a:t> </a:t>
            </a:r>
          </a:p>
          <a:p>
            <a:pPr marL="971550" lvl="1" indent="-514350">
              <a:buFont typeface="+mj-lt"/>
              <a:buAutoNum type="arabicParenR"/>
            </a:pPr>
            <a:r>
              <a:rPr lang="en-US" dirty="0" smtClean="0"/>
              <a:t>Press </a:t>
            </a:r>
            <a:r>
              <a:rPr lang="en-US" dirty="0"/>
              <a:t>F5 to refresh </a:t>
            </a:r>
            <a:r>
              <a:rPr lang="en-US" dirty="0" err="1"/>
              <a:t>Autoruns</a:t>
            </a:r>
            <a:endParaRPr lang="en-US" dirty="0"/>
          </a:p>
          <a:p>
            <a:pPr marL="971550" lvl="1" indent="-514350">
              <a:buFont typeface="+mj-lt"/>
              <a:buAutoNum type="arabicParenR"/>
            </a:pPr>
            <a:r>
              <a:rPr lang="en-US" dirty="0" err="1" smtClean="0"/>
              <a:t>File</a:t>
            </a:r>
            <a:r>
              <a:rPr lang="en-US" dirty="0" err="1"/>
              <a:t>→Compare</a:t>
            </a:r>
            <a:endParaRPr lang="en-US" dirty="0"/>
          </a:p>
          <a:p>
            <a:pPr marL="0" indent="0">
              <a:buNone/>
            </a:pPr>
            <a:r>
              <a:rPr lang="en-US" dirty="0" smtClean="0">
                <a:solidFill>
                  <a:srgbClr val="0000FF"/>
                </a:solidFill>
              </a:rPr>
              <a:t>Q1.</a:t>
            </a:r>
            <a:r>
              <a:rPr lang="en-US" dirty="0" smtClean="0"/>
              <a:t> How </a:t>
            </a:r>
            <a:r>
              <a:rPr lang="en-US" dirty="0"/>
              <a:t>does the malware persist?</a:t>
            </a:r>
          </a:p>
          <a:p>
            <a:pPr lvl="1"/>
            <a:r>
              <a:rPr lang="en-US" dirty="0"/>
              <a:t>Observe what files are created in which directories</a:t>
            </a:r>
          </a:p>
          <a:p>
            <a:pPr lvl="1"/>
            <a:r>
              <a:rPr lang="en-US" dirty="0"/>
              <a:t>Observe what registry keys are created/modified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See notes for citation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D4681-E3FD-C045-B7A1-5EF44EFB4F72}" type="slidenum">
              <a:rPr lang="en-US" smtClean="0"/>
              <a:t>24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56232" cy="12775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93120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Answers for the </a:t>
            </a:r>
            <a:r>
              <a:rPr lang="en-US" dirty="0" err="1"/>
              <a:t>IMworm</a:t>
            </a:r>
            <a:r>
              <a:rPr lang="en-US" dirty="0"/>
              <a:t> Lab (1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smtClean="0">
                <a:solidFill>
                  <a:srgbClr val="0000FF"/>
                </a:solidFill>
              </a:rPr>
              <a:t>A1.</a:t>
            </a:r>
            <a:r>
              <a:rPr lang="en-US" dirty="0" smtClean="0"/>
              <a:t> </a:t>
            </a:r>
            <a:r>
              <a:rPr lang="en-US" dirty="0" err="1" smtClean="0"/>
              <a:t>Autoruns</a:t>
            </a:r>
            <a:r>
              <a:rPr lang="en-US" dirty="0" smtClean="0"/>
              <a:t> </a:t>
            </a:r>
            <a:r>
              <a:rPr lang="en-US" dirty="0"/>
              <a:t>shows that malware persists by using the following registries and the Startup directory</a:t>
            </a:r>
          </a:p>
          <a:p>
            <a:pPr lvl="1"/>
            <a:r>
              <a:rPr lang="en-US" i="1" dirty="0" err="1"/>
              <a:t>lsass.exe</a:t>
            </a:r>
            <a:r>
              <a:rPr lang="en-US" dirty="0"/>
              <a:t> is created in c:\WINDOWS\system</a:t>
            </a:r>
          </a:p>
          <a:p>
            <a:pPr lvl="1"/>
            <a:r>
              <a:rPr lang="en-US" dirty="0"/>
              <a:t>“c:\WINDOWS\system\</a:t>
            </a:r>
            <a:r>
              <a:rPr lang="en-US" dirty="0" err="1"/>
              <a:t>lsass.exe</a:t>
            </a:r>
            <a:r>
              <a:rPr lang="en-US" dirty="0"/>
              <a:t>” is added to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HKLM</a:t>
            </a:r>
            <a:r>
              <a:rPr lang="en-US" dirty="0"/>
              <a:t>\SOFTWARE\Microsoft\Windows NT\</a:t>
            </a:r>
            <a:r>
              <a:rPr lang="en-US" dirty="0" err="1"/>
              <a:t>CurrentVersion</a:t>
            </a:r>
            <a:r>
              <a:rPr lang="en-US" dirty="0"/>
              <a:t>\</a:t>
            </a:r>
            <a:r>
              <a:rPr lang="en-US" dirty="0" err="1"/>
              <a:t>Winlogon</a:t>
            </a:r>
            <a:r>
              <a:rPr lang="en-US" dirty="0"/>
              <a:t>\</a:t>
            </a:r>
            <a:r>
              <a:rPr lang="en-US" dirty="0" err="1"/>
              <a:t>Userinit</a:t>
            </a:r>
            <a:endParaRPr lang="en-US" dirty="0"/>
          </a:p>
          <a:p>
            <a:pPr lvl="1"/>
            <a:r>
              <a:rPr lang="en-US" dirty="0"/>
              <a:t>“c:\WINDOWS\system\</a:t>
            </a:r>
            <a:r>
              <a:rPr lang="en-US" dirty="0" err="1"/>
              <a:t>lsass.exe</a:t>
            </a:r>
            <a:r>
              <a:rPr lang="en-US" dirty="0"/>
              <a:t>” is added </a:t>
            </a:r>
            <a:r>
              <a:rPr lang="en-US" dirty="0" smtClean="0"/>
              <a:t>to</a:t>
            </a:r>
            <a:br>
              <a:rPr lang="en-US" dirty="0" smtClean="0"/>
            </a:br>
            <a:r>
              <a:rPr lang="en-US" dirty="0" smtClean="0"/>
              <a:t>HKLM</a:t>
            </a:r>
            <a:r>
              <a:rPr lang="en-US" dirty="0"/>
              <a:t>\SOFTWARE\Microsoft\Windows NT\</a:t>
            </a:r>
            <a:r>
              <a:rPr lang="en-US" dirty="0" err="1"/>
              <a:t>CurrentVersion</a:t>
            </a:r>
            <a:r>
              <a:rPr lang="en-US" dirty="0"/>
              <a:t>\</a:t>
            </a:r>
            <a:r>
              <a:rPr lang="en-US" dirty="0" err="1"/>
              <a:t>Winlogon</a:t>
            </a:r>
            <a:r>
              <a:rPr lang="en-US" dirty="0"/>
              <a:t>\Shell</a:t>
            </a:r>
          </a:p>
          <a:p>
            <a:pPr lvl="1"/>
            <a:r>
              <a:rPr lang="en-US" i="1" dirty="0" err="1"/>
              <a:t>msconfig.exe</a:t>
            </a:r>
            <a:r>
              <a:rPr lang="en-US" dirty="0"/>
              <a:t> is created </a:t>
            </a:r>
            <a:r>
              <a:rPr lang="en-US" dirty="0" smtClean="0"/>
              <a:t>in</a:t>
            </a:r>
            <a:br>
              <a:rPr lang="en-US" dirty="0" smtClean="0"/>
            </a:br>
            <a:r>
              <a:rPr lang="en-US" dirty="0" smtClean="0"/>
              <a:t>C</a:t>
            </a:r>
            <a:r>
              <a:rPr lang="en-US" dirty="0"/>
              <a:t>:\Documents and Settings\All Users\Start Menu\Programs\Start up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See notes for citation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D4681-E3FD-C045-B7A1-5EF44EFB4F72}" type="slidenum">
              <a:rPr lang="en-US" smtClean="0"/>
              <a:t>25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097280" cy="1097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590755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Answers for the </a:t>
            </a:r>
            <a:r>
              <a:rPr lang="en-US" dirty="0" err="1"/>
              <a:t>IMworm</a:t>
            </a:r>
            <a:r>
              <a:rPr lang="en-US" dirty="0"/>
              <a:t> Lab </a:t>
            </a:r>
            <a:r>
              <a:rPr lang="en-US" dirty="0" smtClean="0"/>
              <a:t>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err="1"/>
              <a:t>lsass.exe</a:t>
            </a:r>
            <a:r>
              <a:rPr lang="en-US" dirty="0"/>
              <a:t> and </a:t>
            </a:r>
            <a:r>
              <a:rPr lang="en-US" dirty="0" err="1"/>
              <a:t>msconfig.exe</a:t>
            </a:r>
            <a:r>
              <a:rPr lang="en-US" dirty="0"/>
              <a:t> are identical files.</a:t>
            </a:r>
          </a:p>
          <a:p>
            <a:r>
              <a:rPr lang="en-US" dirty="0"/>
              <a:t>You cannot see the two files via Windows Explorer or the DOS prompt. We will have a lab to analyze how the malware hides these files</a:t>
            </a:r>
          </a:p>
          <a:p>
            <a:r>
              <a:rPr lang="en-US" dirty="0"/>
              <a:t>Notice that the file names are chosen to impersonate existing MS files</a:t>
            </a:r>
          </a:p>
          <a:p>
            <a:pPr lvl="1"/>
            <a:r>
              <a:rPr lang="en-US" dirty="0" err="1"/>
              <a:t>lsass.exe</a:t>
            </a:r>
            <a:r>
              <a:rPr lang="en-US" dirty="0"/>
              <a:t>: Local Security Authority Subsystem Service</a:t>
            </a:r>
          </a:p>
          <a:p>
            <a:pPr lvl="1"/>
            <a:r>
              <a:rPr lang="en-US" dirty="0" err="1"/>
              <a:t>msconfig.exe</a:t>
            </a:r>
            <a:r>
              <a:rPr lang="en-US" dirty="0"/>
              <a:t>: System </a:t>
            </a:r>
            <a:r>
              <a:rPr lang="en-US" dirty="0" smtClean="0"/>
              <a:t>Configuration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See notes for citation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D4681-E3FD-C045-B7A1-5EF44EFB4F72}" type="slidenum">
              <a:rPr lang="en-US" smtClean="0"/>
              <a:t>26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097280" cy="1097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114079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256232" cy="12775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Observing </a:t>
            </a:r>
            <a:r>
              <a:rPr lang="en-US" dirty="0" err="1"/>
              <a:t>IMworm</a:t>
            </a:r>
            <a:r>
              <a:rPr lang="en-US" dirty="0"/>
              <a:t> with </a:t>
            </a:r>
            <a:r>
              <a:rPr lang="en-US" dirty="0" err="1" smtClean="0"/>
              <a:t>Regshot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In this lab, we will use </a:t>
            </a:r>
            <a:r>
              <a:rPr lang="en-US" dirty="0" err="1"/>
              <a:t>Regshot</a:t>
            </a:r>
            <a:r>
              <a:rPr lang="en-US" dirty="0"/>
              <a:t> to observe how the malware persists</a:t>
            </a:r>
          </a:p>
          <a:p>
            <a:r>
              <a:rPr lang="en-US" dirty="0"/>
              <a:t>Using </a:t>
            </a:r>
            <a:r>
              <a:rPr lang="en-US" dirty="0" err="1"/>
              <a:t>Regshot</a:t>
            </a:r>
            <a:r>
              <a:rPr lang="en-US" dirty="0"/>
              <a:t> on the </a:t>
            </a:r>
            <a:r>
              <a:rPr lang="en-US" i="1" dirty="0"/>
              <a:t>victim</a:t>
            </a:r>
            <a:r>
              <a:rPr lang="en-US" dirty="0"/>
              <a:t> VM</a:t>
            </a:r>
          </a:p>
          <a:p>
            <a:pPr marL="971550" lvl="1" indent="-514350">
              <a:buFont typeface="+mj-lt"/>
              <a:buAutoNum type="arabicParenR"/>
            </a:pPr>
            <a:r>
              <a:rPr lang="en-US" dirty="0" smtClean="0"/>
              <a:t>Start </a:t>
            </a:r>
            <a:r>
              <a:rPr lang="en-US" dirty="0" err="1" smtClean="0"/>
              <a:t>Regshot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>(</a:t>
            </a:r>
            <a:r>
              <a:rPr lang="en-US" dirty="0" err="1" smtClean="0"/>
              <a:t>MalwareClass</a:t>
            </a:r>
            <a:r>
              <a:rPr lang="en-US" dirty="0" smtClean="0"/>
              <a:t>/tools/v5_regshot_1.8.3...)</a:t>
            </a:r>
            <a:endParaRPr lang="en-US" dirty="0"/>
          </a:p>
          <a:p>
            <a:pPr marL="971550" lvl="1" indent="-514350">
              <a:buFont typeface="+mj-lt"/>
              <a:buAutoNum type="arabicParenR"/>
            </a:pPr>
            <a:r>
              <a:rPr lang="en-US" dirty="0" smtClean="0"/>
              <a:t>Click </a:t>
            </a:r>
            <a:r>
              <a:rPr lang="en-US" i="1" dirty="0"/>
              <a:t>1st shot</a:t>
            </a:r>
            <a:r>
              <a:rPr lang="en-US" dirty="0"/>
              <a:t> </a:t>
            </a:r>
            <a:r>
              <a:rPr lang="en-US" dirty="0" err="1"/>
              <a:t>button→Shot</a:t>
            </a:r>
            <a:endParaRPr lang="en-US" dirty="0"/>
          </a:p>
          <a:p>
            <a:pPr marL="971550" lvl="1" indent="-514350">
              <a:buFont typeface="+mj-lt"/>
              <a:buAutoNum type="arabicParenR"/>
            </a:pPr>
            <a:r>
              <a:rPr lang="en-US" dirty="0" smtClean="0"/>
              <a:t>Run </a:t>
            </a:r>
            <a:r>
              <a:rPr lang="en-US" dirty="0" err="1"/>
              <a:t>IMworm</a:t>
            </a:r>
            <a:r>
              <a:rPr lang="en-US" dirty="0"/>
              <a:t>/</a:t>
            </a:r>
            <a:r>
              <a:rPr lang="en-US" dirty="0" err="1"/>
              <a:t>malware.exe</a:t>
            </a:r>
            <a:endParaRPr lang="en-US" dirty="0"/>
          </a:p>
          <a:p>
            <a:pPr marL="971550" lvl="1" indent="-514350">
              <a:buFont typeface="+mj-lt"/>
              <a:buAutoNum type="arabicParenR"/>
            </a:pPr>
            <a:r>
              <a:rPr lang="en-US" dirty="0" smtClean="0"/>
              <a:t>Click </a:t>
            </a:r>
            <a:r>
              <a:rPr lang="en-US" i="1" dirty="0"/>
              <a:t>2nd shot</a:t>
            </a:r>
            <a:r>
              <a:rPr lang="en-US" dirty="0"/>
              <a:t> </a:t>
            </a:r>
            <a:r>
              <a:rPr lang="en-US" dirty="0" err="1"/>
              <a:t>button→Shot</a:t>
            </a:r>
            <a:endParaRPr lang="en-US" dirty="0"/>
          </a:p>
          <a:p>
            <a:pPr marL="971550" lvl="1" indent="-514350">
              <a:buFont typeface="+mj-lt"/>
              <a:buAutoNum type="arabicParenR"/>
            </a:pPr>
            <a:r>
              <a:rPr lang="en-US" dirty="0" smtClean="0"/>
              <a:t>Click </a:t>
            </a:r>
            <a:r>
              <a:rPr lang="en-US" i="1" dirty="0"/>
              <a:t>Compare</a:t>
            </a:r>
            <a:r>
              <a:rPr lang="en-US" dirty="0"/>
              <a:t> button</a:t>
            </a:r>
          </a:p>
          <a:p>
            <a:r>
              <a:rPr lang="en-US" dirty="0"/>
              <a:t>Compare the current results with the previous lab's results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See notes for citation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D4681-E3FD-C045-B7A1-5EF44EFB4F72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284513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Where are we at?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Part 1: Introduction</a:t>
            </a:r>
          </a:p>
          <a:p>
            <a:pPr lvl="1"/>
            <a:r>
              <a:rPr lang="en-US" dirty="0"/>
              <a:t>Observing an isolated malware analysis lab setup</a:t>
            </a:r>
          </a:p>
          <a:p>
            <a:pPr lvl="1"/>
            <a:r>
              <a:rPr lang="en-US" dirty="0"/>
              <a:t>Malware terminology</a:t>
            </a:r>
          </a:p>
          <a:p>
            <a:pPr lvl="1"/>
            <a:r>
              <a:rPr lang="en-US" dirty="0"/>
              <a:t>RAT exploration - Poison IVY</a:t>
            </a:r>
          </a:p>
          <a:p>
            <a:pPr lvl="1"/>
            <a:r>
              <a:rPr lang="en-US" dirty="0"/>
              <a:t>Behavioral analysis</a:t>
            </a:r>
          </a:p>
          <a:p>
            <a:r>
              <a:rPr lang="en-US" dirty="0"/>
              <a:t>Part 2: Persistence techniques</a:t>
            </a:r>
          </a:p>
          <a:p>
            <a:pPr lvl="1"/>
            <a:r>
              <a:rPr lang="en-US" dirty="0"/>
              <a:t>Using registry keys</a:t>
            </a:r>
          </a:p>
          <a:p>
            <a:pPr lvl="1"/>
            <a:r>
              <a:rPr lang="en-US" dirty="0"/>
              <a:t>Using file systems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Using Windows services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See notes for citation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D4681-E3FD-C045-B7A1-5EF44EFB4F72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734799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Process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An instance of program code in execution</a:t>
            </a:r>
          </a:p>
          <a:p>
            <a:pPr lvl="1"/>
            <a:r>
              <a:rPr lang="en-US" dirty="0"/>
              <a:t>An executable file itself is not a process</a:t>
            </a:r>
          </a:p>
          <a:p>
            <a:r>
              <a:rPr lang="en-US" dirty="0"/>
              <a:t>Each process has own virtual memory address space and executable and library files, stacks, and heap reside on it   </a:t>
            </a:r>
          </a:p>
          <a:p>
            <a:r>
              <a:rPr lang="en-US" dirty="0"/>
              <a:t>APIs to access to other process's memory</a:t>
            </a:r>
          </a:p>
          <a:p>
            <a:pPr lvl="1"/>
            <a:r>
              <a:rPr lang="en-US" dirty="0" err="1"/>
              <a:t>ReadProcessMemory</a:t>
            </a:r>
            <a:r>
              <a:rPr lang="en-US" dirty="0"/>
              <a:t>, </a:t>
            </a:r>
            <a:r>
              <a:rPr lang="en-US" dirty="0" err="1"/>
              <a:t>WriteProcessMemory</a:t>
            </a:r>
            <a:r>
              <a:rPr lang="en-US" dirty="0"/>
              <a:t>, </a:t>
            </a:r>
            <a:r>
              <a:rPr lang="en-US" dirty="0" err="1"/>
              <a:t>VirtualAllocEx</a:t>
            </a:r>
            <a:endParaRPr lang="en-US" dirty="0"/>
          </a:p>
          <a:p>
            <a:r>
              <a:rPr lang="en-US" dirty="0"/>
              <a:t>On process context switch, the state of the process and the resources are stored in Process Control Block for resumption later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See notes for citation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D4681-E3FD-C045-B7A1-5EF44EFB4F72}" type="slidenum">
              <a:rPr lang="en-US" smtClean="0"/>
              <a:t>29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0" y="0"/>
            <a:ext cx="9144000" cy="274638"/>
          </a:xfrm>
          <a:prstGeom prst="rect">
            <a:avLst/>
          </a:prstGeom>
          <a:solidFill>
            <a:srgbClr val="008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47038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Where are we at?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Part 1: Introduction</a:t>
            </a:r>
          </a:p>
          <a:p>
            <a:pPr lvl="1"/>
            <a:r>
              <a:rPr lang="en-US" dirty="0"/>
              <a:t>Observing an isolated malware analysis lab setup</a:t>
            </a:r>
          </a:p>
          <a:p>
            <a:pPr lvl="1"/>
            <a:r>
              <a:rPr lang="en-US" dirty="0"/>
              <a:t>Malware terminology</a:t>
            </a:r>
          </a:p>
          <a:p>
            <a:pPr lvl="1"/>
            <a:r>
              <a:rPr lang="en-US" dirty="0"/>
              <a:t>RAT exploration - Poison IVY</a:t>
            </a:r>
          </a:p>
          <a:p>
            <a:pPr lvl="1"/>
            <a:r>
              <a:rPr lang="en-US" dirty="0"/>
              <a:t>Behavioral analysis</a:t>
            </a:r>
          </a:p>
          <a:p>
            <a:r>
              <a:rPr lang="en-US" dirty="0">
                <a:solidFill>
                  <a:srgbClr val="FF0000"/>
                </a:solidFill>
              </a:rPr>
              <a:t>Part 2: Persistence techniques</a:t>
            </a:r>
          </a:p>
          <a:p>
            <a:pPr lvl="1"/>
            <a:r>
              <a:rPr lang="en-US" dirty="0"/>
              <a:t>Using registry keys</a:t>
            </a:r>
          </a:p>
          <a:p>
            <a:pPr lvl="1"/>
            <a:r>
              <a:rPr lang="en-US" dirty="0"/>
              <a:t>Using file systems</a:t>
            </a:r>
          </a:p>
          <a:p>
            <a:pPr lvl="1"/>
            <a:r>
              <a:rPr lang="en-US" dirty="0"/>
              <a:t>Using Windows services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See notes for citation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D4681-E3FD-C045-B7A1-5EF44EFB4F7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616241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Loader Overview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4808" y="6356350"/>
            <a:ext cx="2133600" cy="365125"/>
          </a:xfrm>
        </p:spPr>
        <p:txBody>
          <a:bodyPr/>
          <a:lstStyle/>
          <a:p>
            <a:r>
              <a:rPr lang="en-US" smtClean="0"/>
              <a:t>See notes for citation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930808" y="6356350"/>
            <a:ext cx="2133600" cy="365125"/>
          </a:xfrm>
        </p:spPr>
        <p:txBody>
          <a:bodyPr/>
          <a:lstStyle/>
          <a:p>
            <a:fld id="{146D4681-E3FD-C045-B7A1-5EF44EFB4F72}" type="slidenum">
              <a:rPr lang="en-US" smtClean="0"/>
              <a:t>30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0" y="0"/>
            <a:ext cx="9144000" cy="274638"/>
          </a:xfrm>
          <a:prstGeom prst="rect">
            <a:avLst/>
          </a:prstGeom>
          <a:solidFill>
            <a:srgbClr val="008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Slide Number Placeholder 5"/>
          <p:cNvSpPr txBox="1">
            <a:spLocks/>
          </p:cNvSpPr>
          <p:nvPr/>
        </p:nvSpPr>
        <p:spPr>
          <a:xfrm>
            <a:off x="6930808" y="6248400"/>
            <a:ext cx="1905000" cy="457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1143000" indent="-228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600200" indent="-228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2057400" indent="-228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5146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9718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4290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886200" indent="-228600" algn="l" defTabSz="457200" rtl="0" eaLnBrk="0" fontAlgn="base" latinLnBrk="0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fld id="{9A95CC99-843E-614F-B4EA-83841E3B7BE7}" type="slidenum">
              <a:rPr lang="en-US" sz="1400" smtClean="0"/>
              <a:pPr/>
              <a:t>30</a:t>
            </a:fld>
            <a:endParaRPr lang="en-US" sz="1400"/>
          </a:p>
        </p:txBody>
      </p:sp>
      <p:sp>
        <p:nvSpPr>
          <p:cNvPr id="9" name="TextBox 5"/>
          <p:cNvSpPr txBox="1">
            <a:spLocks noChangeArrowheads="1"/>
          </p:cNvSpPr>
          <p:nvPr/>
        </p:nvSpPr>
        <p:spPr bwMode="auto">
          <a:xfrm>
            <a:off x="453808" y="529221"/>
            <a:ext cx="19462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dirty="0"/>
              <a:t>Files on Disk</a:t>
            </a:r>
          </a:p>
        </p:txBody>
      </p:sp>
      <p:grpSp>
        <p:nvGrpSpPr>
          <p:cNvPr id="46" name="Group 45"/>
          <p:cNvGrpSpPr/>
          <p:nvPr/>
        </p:nvGrpSpPr>
        <p:grpSpPr>
          <a:xfrm>
            <a:off x="834808" y="1600200"/>
            <a:ext cx="1524000" cy="1219200"/>
            <a:chOff x="457200" y="1600200"/>
            <a:chExt cx="1524000" cy="1219200"/>
          </a:xfrm>
        </p:grpSpPr>
        <p:sp>
          <p:nvSpPr>
            <p:cNvPr id="11" name="Rounded Rectangle 4"/>
            <p:cNvSpPr>
              <a:spLocks noChangeArrowheads="1"/>
            </p:cNvSpPr>
            <p:nvPr/>
          </p:nvSpPr>
          <p:spPr bwMode="auto">
            <a:xfrm>
              <a:off x="457200" y="1600200"/>
              <a:ext cx="1317540" cy="1219200"/>
            </a:xfrm>
            <a:prstGeom prst="roundRect">
              <a:avLst>
                <a:gd name="adj" fmla="val 16667"/>
              </a:avLst>
            </a:prstGeom>
            <a:solidFill>
              <a:srgbClr val="80FF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" name="TextBox 6"/>
            <p:cNvSpPr txBox="1">
              <a:spLocks noChangeArrowheads="1"/>
            </p:cNvSpPr>
            <p:nvPr/>
          </p:nvSpPr>
          <p:spPr bwMode="auto">
            <a:xfrm>
              <a:off x="457200" y="1600200"/>
              <a:ext cx="1524000" cy="116955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 sz="1400"/>
                <a:t>Code</a:t>
              </a:r>
            </a:p>
            <a:p>
              <a:r>
                <a:rPr lang="en-US" sz="1400"/>
                <a:t>Data</a:t>
              </a:r>
            </a:p>
            <a:p>
              <a:r>
                <a:rPr lang="en-US" sz="1400"/>
                <a:t>Import MyLib1</a:t>
              </a:r>
            </a:p>
            <a:p>
              <a:r>
                <a:rPr lang="en-US" sz="1400"/>
                <a:t>Import MyLib2</a:t>
              </a:r>
            </a:p>
            <a:p>
              <a:r>
                <a:rPr lang="en-US" sz="1400"/>
                <a:t>Import LibC</a:t>
              </a:r>
            </a:p>
          </p:txBody>
        </p:sp>
        <p:cxnSp>
          <p:nvCxnSpPr>
            <p:cNvPr id="13" name="Straight Connector 8"/>
            <p:cNvCxnSpPr>
              <a:cxnSpLocks noChangeShapeType="1"/>
            </p:cNvCxnSpPr>
            <p:nvPr/>
          </p:nvCxnSpPr>
          <p:spPr bwMode="auto">
            <a:xfrm>
              <a:off x="457200" y="1903412"/>
              <a:ext cx="1317540" cy="15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4" name="Straight Connector 9"/>
            <p:cNvCxnSpPr>
              <a:cxnSpLocks noChangeShapeType="1"/>
            </p:cNvCxnSpPr>
            <p:nvPr/>
          </p:nvCxnSpPr>
          <p:spPr bwMode="auto">
            <a:xfrm>
              <a:off x="457200" y="2131933"/>
              <a:ext cx="1317540" cy="174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45" name="Group 44"/>
          <p:cNvGrpSpPr/>
          <p:nvPr/>
        </p:nvGrpSpPr>
        <p:grpSpPr>
          <a:xfrm>
            <a:off x="834808" y="3417888"/>
            <a:ext cx="1524000" cy="1219200"/>
            <a:chOff x="457200" y="3417888"/>
            <a:chExt cx="1524000" cy="1219200"/>
          </a:xfrm>
        </p:grpSpPr>
        <p:sp>
          <p:nvSpPr>
            <p:cNvPr id="16" name="Rounded Rectangle 13"/>
            <p:cNvSpPr>
              <a:spLocks noChangeArrowheads="1"/>
            </p:cNvSpPr>
            <p:nvPr/>
          </p:nvSpPr>
          <p:spPr bwMode="auto">
            <a:xfrm>
              <a:off x="457200" y="3417888"/>
              <a:ext cx="1317540" cy="1219200"/>
            </a:xfrm>
            <a:prstGeom prst="roundRect">
              <a:avLst>
                <a:gd name="adj" fmla="val 16667"/>
              </a:avLst>
            </a:prstGeom>
            <a:solidFill>
              <a:srgbClr val="80FF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TextBox 14"/>
            <p:cNvSpPr txBox="1">
              <a:spLocks noChangeArrowheads="1"/>
            </p:cNvSpPr>
            <p:nvPr/>
          </p:nvSpPr>
          <p:spPr bwMode="auto">
            <a:xfrm>
              <a:off x="457200" y="3417888"/>
              <a:ext cx="1524000" cy="116955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 sz="1400"/>
                <a:t>Code</a:t>
              </a:r>
            </a:p>
            <a:p>
              <a:r>
                <a:rPr lang="en-US" sz="1400"/>
                <a:t>Data</a:t>
              </a:r>
            </a:p>
            <a:p>
              <a:endParaRPr lang="en-US" sz="1400"/>
            </a:p>
            <a:p>
              <a:r>
                <a:rPr lang="en-US" sz="1400"/>
                <a:t>Import MyLib2</a:t>
              </a:r>
            </a:p>
            <a:p>
              <a:r>
                <a:rPr lang="en-US" sz="1400"/>
                <a:t>…</a:t>
              </a:r>
            </a:p>
          </p:txBody>
        </p:sp>
        <p:cxnSp>
          <p:nvCxnSpPr>
            <p:cNvPr id="18" name="Straight Connector 15"/>
            <p:cNvCxnSpPr>
              <a:cxnSpLocks noChangeShapeType="1"/>
            </p:cNvCxnSpPr>
            <p:nvPr/>
          </p:nvCxnSpPr>
          <p:spPr bwMode="auto">
            <a:xfrm>
              <a:off x="457200" y="3721100"/>
              <a:ext cx="1317540" cy="15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9" name="Straight Connector 16"/>
            <p:cNvCxnSpPr>
              <a:cxnSpLocks noChangeShapeType="1"/>
            </p:cNvCxnSpPr>
            <p:nvPr/>
          </p:nvCxnSpPr>
          <p:spPr bwMode="auto">
            <a:xfrm>
              <a:off x="457200" y="3949700"/>
              <a:ext cx="1317540" cy="15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20" name="TextBox 22"/>
          <p:cNvSpPr txBox="1">
            <a:spLocks noChangeArrowheads="1"/>
          </p:cNvSpPr>
          <p:nvPr/>
        </p:nvSpPr>
        <p:spPr bwMode="auto">
          <a:xfrm>
            <a:off x="385546" y="1214438"/>
            <a:ext cx="2430462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/>
              <a:t>WickedSweetApp.exe</a:t>
            </a:r>
          </a:p>
        </p:txBody>
      </p:sp>
      <p:grpSp>
        <p:nvGrpSpPr>
          <p:cNvPr id="44" name="Group 43"/>
          <p:cNvGrpSpPr/>
          <p:nvPr/>
        </p:nvGrpSpPr>
        <p:grpSpPr>
          <a:xfrm>
            <a:off x="834808" y="5105400"/>
            <a:ext cx="1524000" cy="1219200"/>
            <a:chOff x="457200" y="5322888"/>
            <a:chExt cx="1524000" cy="1219200"/>
          </a:xfrm>
        </p:grpSpPr>
        <p:sp>
          <p:nvSpPr>
            <p:cNvPr id="22" name="Rounded Rectangle 24"/>
            <p:cNvSpPr>
              <a:spLocks noChangeArrowheads="1"/>
            </p:cNvSpPr>
            <p:nvPr/>
          </p:nvSpPr>
          <p:spPr bwMode="auto">
            <a:xfrm>
              <a:off x="457200" y="5322888"/>
              <a:ext cx="1317540" cy="1219200"/>
            </a:xfrm>
            <a:prstGeom prst="roundRect">
              <a:avLst>
                <a:gd name="adj" fmla="val 16667"/>
              </a:avLst>
            </a:prstGeom>
            <a:solidFill>
              <a:srgbClr val="80FF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" name="TextBox 25"/>
            <p:cNvSpPr txBox="1">
              <a:spLocks noChangeArrowheads="1"/>
            </p:cNvSpPr>
            <p:nvPr/>
          </p:nvSpPr>
          <p:spPr bwMode="auto">
            <a:xfrm>
              <a:off x="457200" y="5322888"/>
              <a:ext cx="1524000" cy="116955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 sz="1400"/>
                <a:t>Code</a:t>
              </a:r>
            </a:p>
            <a:p>
              <a:r>
                <a:rPr lang="en-US" sz="1400"/>
                <a:t>Data</a:t>
              </a:r>
            </a:p>
            <a:p>
              <a:endParaRPr lang="en-US" sz="1400"/>
            </a:p>
            <a:p>
              <a:endParaRPr lang="en-US" sz="1400"/>
            </a:p>
            <a:p>
              <a:r>
                <a:rPr lang="en-US" sz="1400"/>
                <a:t>…</a:t>
              </a:r>
            </a:p>
          </p:txBody>
        </p:sp>
        <p:cxnSp>
          <p:nvCxnSpPr>
            <p:cNvPr id="24" name="Straight Connector 26"/>
            <p:cNvCxnSpPr>
              <a:cxnSpLocks noChangeShapeType="1"/>
            </p:cNvCxnSpPr>
            <p:nvPr/>
          </p:nvCxnSpPr>
          <p:spPr bwMode="auto">
            <a:xfrm>
              <a:off x="457200" y="5626100"/>
              <a:ext cx="1317540" cy="15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5" name="Straight Connector 27"/>
            <p:cNvCxnSpPr>
              <a:cxnSpLocks noChangeShapeType="1"/>
            </p:cNvCxnSpPr>
            <p:nvPr/>
          </p:nvCxnSpPr>
          <p:spPr bwMode="auto">
            <a:xfrm>
              <a:off x="457200" y="5854700"/>
              <a:ext cx="1317540" cy="15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26" name="TextBox 28"/>
          <p:cNvSpPr txBox="1">
            <a:spLocks noChangeArrowheads="1"/>
          </p:cNvSpPr>
          <p:nvPr/>
        </p:nvSpPr>
        <p:spPr bwMode="auto">
          <a:xfrm>
            <a:off x="911008" y="3048000"/>
            <a:ext cx="122396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/>
              <a:t>MyLib1.dll</a:t>
            </a:r>
          </a:p>
        </p:txBody>
      </p:sp>
      <p:sp>
        <p:nvSpPr>
          <p:cNvPr id="27" name="TextBox 29"/>
          <p:cNvSpPr txBox="1">
            <a:spLocks noChangeArrowheads="1"/>
          </p:cNvSpPr>
          <p:nvPr/>
        </p:nvSpPr>
        <p:spPr bwMode="auto">
          <a:xfrm>
            <a:off x="906246" y="4737100"/>
            <a:ext cx="1223962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/>
              <a:t>MyLib2.dll</a:t>
            </a:r>
          </a:p>
        </p:txBody>
      </p:sp>
      <p:sp>
        <p:nvSpPr>
          <p:cNvPr id="28" name="Rounded Rectangle 30"/>
          <p:cNvSpPr>
            <a:spLocks noChangeArrowheads="1"/>
          </p:cNvSpPr>
          <p:nvPr/>
        </p:nvSpPr>
        <p:spPr bwMode="auto">
          <a:xfrm>
            <a:off x="6473608" y="685800"/>
            <a:ext cx="2438400" cy="6172200"/>
          </a:xfrm>
          <a:prstGeom prst="roundRect">
            <a:avLst>
              <a:gd name="adj" fmla="val 16667"/>
            </a:avLst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9" name="TextBox 31"/>
          <p:cNvSpPr txBox="1">
            <a:spLocks noChangeArrowheads="1"/>
          </p:cNvSpPr>
          <p:nvPr/>
        </p:nvSpPr>
        <p:spPr bwMode="auto">
          <a:xfrm>
            <a:off x="6626008" y="-68263"/>
            <a:ext cx="1936750" cy="706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000"/>
              <a:t>Virtual Memory</a:t>
            </a:r>
          </a:p>
          <a:p>
            <a:r>
              <a:rPr lang="en-US" sz="2000"/>
              <a:t>Address Space</a:t>
            </a:r>
          </a:p>
        </p:txBody>
      </p:sp>
      <p:cxnSp>
        <p:nvCxnSpPr>
          <p:cNvPr id="30" name="Straight Connector 33"/>
          <p:cNvCxnSpPr>
            <a:cxnSpLocks noChangeShapeType="1"/>
            <a:stCxn id="28" idx="1"/>
            <a:endCxn id="28" idx="3"/>
          </p:cNvCxnSpPr>
          <p:nvPr/>
        </p:nvCxnSpPr>
        <p:spPr bwMode="auto">
          <a:xfrm rot="10800000" flipH="1">
            <a:off x="6473608" y="3771900"/>
            <a:ext cx="2438400" cy="1588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1" name="TextBox 34"/>
          <p:cNvSpPr txBox="1">
            <a:spLocks noChangeArrowheads="1"/>
          </p:cNvSpPr>
          <p:nvPr/>
        </p:nvSpPr>
        <p:spPr bwMode="auto">
          <a:xfrm>
            <a:off x="7083208" y="685800"/>
            <a:ext cx="107473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/>
              <a:t>Kernel</a:t>
            </a:r>
          </a:p>
        </p:txBody>
      </p:sp>
      <p:sp>
        <p:nvSpPr>
          <p:cNvPr id="32" name="TextBox 35"/>
          <p:cNvSpPr txBox="1">
            <a:spLocks noChangeArrowheads="1"/>
          </p:cNvSpPr>
          <p:nvPr/>
        </p:nvSpPr>
        <p:spPr bwMode="auto">
          <a:xfrm>
            <a:off x="6854608" y="3733800"/>
            <a:ext cx="165576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/>
              <a:t>Userspace</a:t>
            </a:r>
          </a:p>
        </p:txBody>
      </p:sp>
      <p:sp>
        <p:nvSpPr>
          <p:cNvPr id="33" name="Rounded Rectangle 36"/>
          <p:cNvSpPr>
            <a:spLocks noChangeArrowheads="1"/>
          </p:cNvSpPr>
          <p:nvPr/>
        </p:nvSpPr>
        <p:spPr bwMode="auto">
          <a:xfrm>
            <a:off x="6473608" y="5105400"/>
            <a:ext cx="2438400" cy="304800"/>
          </a:xfrm>
          <a:prstGeom prst="roundRect">
            <a:avLst>
              <a:gd name="adj" fmla="val 16667"/>
            </a:avLst>
          </a:prstGeom>
          <a:solidFill>
            <a:srgbClr val="80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en-US" sz="1200"/>
              <a:t>WickedSweetApp.exe</a:t>
            </a:r>
          </a:p>
        </p:txBody>
      </p:sp>
      <p:sp>
        <p:nvSpPr>
          <p:cNvPr id="34" name="Rounded Rectangle 33"/>
          <p:cNvSpPr/>
          <p:nvPr/>
        </p:nvSpPr>
        <p:spPr bwMode="auto">
          <a:xfrm>
            <a:off x="6473608" y="2895600"/>
            <a:ext cx="2438400" cy="381000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 algn="ctr">
              <a:defRPr/>
            </a:pPr>
            <a:r>
              <a:rPr lang="en-US" sz="1400" dirty="0">
                <a:solidFill>
                  <a:schemeClr val="bg1"/>
                </a:solidFill>
              </a:rPr>
              <a:t>Executable Loader</a:t>
            </a:r>
          </a:p>
        </p:txBody>
      </p:sp>
      <p:sp>
        <p:nvSpPr>
          <p:cNvPr id="35" name="Rounded Rectangle 39"/>
          <p:cNvSpPr>
            <a:spLocks noChangeArrowheads="1"/>
          </p:cNvSpPr>
          <p:nvPr/>
        </p:nvSpPr>
        <p:spPr bwMode="auto">
          <a:xfrm>
            <a:off x="6473608" y="5943600"/>
            <a:ext cx="2438400" cy="304800"/>
          </a:xfrm>
          <a:prstGeom prst="roundRect">
            <a:avLst>
              <a:gd name="adj" fmla="val 16667"/>
            </a:avLst>
          </a:prstGeom>
          <a:solidFill>
            <a:srgbClr val="80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en-US" sz="1200"/>
              <a:t>MyLib1.dll</a:t>
            </a:r>
          </a:p>
        </p:txBody>
      </p:sp>
      <p:sp>
        <p:nvSpPr>
          <p:cNvPr id="36" name="Rounded Rectangle 40"/>
          <p:cNvSpPr>
            <a:spLocks noChangeArrowheads="1"/>
          </p:cNvSpPr>
          <p:nvPr/>
        </p:nvSpPr>
        <p:spPr bwMode="auto">
          <a:xfrm>
            <a:off x="6473608" y="6248400"/>
            <a:ext cx="2438400" cy="304800"/>
          </a:xfrm>
          <a:prstGeom prst="roundRect">
            <a:avLst>
              <a:gd name="adj" fmla="val 16667"/>
            </a:avLst>
          </a:prstGeom>
          <a:solidFill>
            <a:srgbClr val="80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en-US" sz="1200"/>
              <a:t>MyLib2.dll</a:t>
            </a:r>
          </a:p>
        </p:txBody>
      </p:sp>
      <p:sp>
        <p:nvSpPr>
          <p:cNvPr id="37" name="Rounded Rectangle 41"/>
          <p:cNvSpPr>
            <a:spLocks noChangeArrowheads="1"/>
          </p:cNvSpPr>
          <p:nvPr/>
        </p:nvSpPr>
        <p:spPr bwMode="auto">
          <a:xfrm>
            <a:off x="6473608" y="5486400"/>
            <a:ext cx="2438400" cy="381000"/>
          </a:xfrm>
          <a:prstGeom prst="roundRect">
            <a:avLst>
              <a:gd name="adj" fmla="val 16667"/>
            </a:avLst>
          </a:prstGeom>
          <a:solidFill>
            <a:srgbClr val="80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en-US" sz="1200"/>
              <a:t>LibC</a:t>
            </a:r>
          </a:p>
        </p:txBody>
      </p:sp>
      <p:sp>
        <p:nvSpPr>
          <p:cNvPr id="38" name="Rounded Rectangle 37"/>
          <p:cNvSpPr/>
          <p:nvPr/>
        </p:nvSpPr>
        <p:spPr bwMode="auto">
          <a:xfrm>
            <a:off x="6473608" y="4267200"/>
            <a:ext cx="2438400" cy="304800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>
              <a:defRPr/>
            </a:pPr>
            <a:r>
              <a:rPr lang="en-US" sz="1200" dirty="0">
                <a:solidFill>
                  <a:schemeClr val="tx1"/>
                </a:solidFill>
              </a:rPr>
              <a:t>Stack</a:t>
            </a:r>
          </a:p>
        </p:txBody>
      </p:sp>
      <p:sp>
        <p:nvSpPr>
          <p:cNvPr id="39" name="Rounded Rectangle 38"/>
          <p:cNvSpPr/>
          <p:nvPr/>
        </p:nvSpPr>
        <p:spPr bwMode="auto">
          <a:xfrm>
            <a:off x="6473608" y="4648200"/>
            <a:ext cx="2438400" cy="304800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>
              <a:defRPr/>
            </a:pPr>
            <a:r>
              <a:rPr lang="en-US" sz="1200" dirty="0">
                <a:solidFill>
                  <a:schemeClr val="tx1"/>
                </a:solidFill>
              </a:rPr>
              <a:t>Heap</a:t>
            </a:r>
          </a:p>
        </p:txBody>
      </p:sp>
      <p:sp>
        <p:nvSpPr>
          <p:cNvPr id="40" name="Freeform 48"/>
          <p:cNvSpPr>
            <a:spLocks noChangeArrowheads="1"/>
          </p:cNvSpPr>
          <p:nvPr/>
        </p:nvSpPr>
        <p:spPr bwMode="auto">
          <a:xfrm>
            <a:off x="2147671" y="2127250"/>
            <a:ext cx="4876800" cy="3040063"/>
          </a:xfrm>
          <a:custGeom>
            <a:avLst/>
            <a:gdLst>
              <a:gd name="T0" fmla="*/ 0 w 4877524"/>
              <a:gd name="T1" fmla="*/ 0 h 3039557"/>
              <a:gd name="T2" fmla="*/ 4302413 w 4877524"/>
              <a:gd name="T3" fmla="*/ 924416 h 3039557"/>
              <a:gd name="T4" fmla="*/ 3402916 w 4877524"/>
              <a:gd name="T5" fmla="*/ 2305595 h 3039557"/>
              <a:gd name="T6" fmla="*/ 4269901 w 4877524"/>
              <a:gd name="T7" fmla="*/ 3045128 h 3039557"/>
              <a:gd name="T8" fmla="*/ 0 60000 65536"/>
              <a:gd name="T9" fmla="*/ 0 60000 65536"/>
              <a:gd name="T10" fmla="*/ 0 60000 65536"/>
              <a:gd name="T11" fmla="*/ 0 60000 65536"/>
              <a:gd name="T12" fmla="*/ 0 w 4877524"/>
              <a:gd name="T13" fmla="*/ 0 h 3039557"/>
              <a:gd name="T14" fmla="*/ 4877524 w 4877524"/>
              <a:gd name="T15" fmla="*/ 3039557 h 303955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877524" h="3039557">
                <a:moveTo>
                  <a:pt x="0" y="0"/>
                </a:moveTo>
                <a:cubicBezTo>
                  <a:pt x="1870682" y="269579"/>
                  <a:pt x="3741365" y="539159"/>
                  <a:pt x="4309444" y="922722"/>
                </a:cubicBezTo>
                <a:cubicBezTo>
                  <a:pt x="4877524" y="1306285"/>
                  <a:pt x="3413904" y="1948572"/>
                  <a:pt x="3408477" y="2301378"/>
                </a:cubicBezTo>
                <a:cubicBezTo>
                  <a:pt x="3403050" y="2654184"/>
                  <a:pt x="4276879" y="3039557"/>
                  <a:pt x="4276879" y="3039557"/>
                </a:cubicBezTo>
              </a:path>
            </a:pathLst>
          </a:custGeom>
          <a:noFill/>
          <a:ln w="38100">
            <a:solidFill>
              <a:schemeClr val="tx1"/>
            </a:solidFill>
            <a:prstDash val="dot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" name="Freeform 49"/>
          <p:cNvSpPr>
            <a:spLocks noChangeArrowheads="1"/>
          </p:cNvSpPr>
          <p:nvPr/>
        </p:nvSpPr>
        <p:spPr bwMode="auto">
          <a:xfrm>
            <a:off x="2125446" y="2876550"/>
            <a:ext cx="4921250" cy="3224213"/>
          </a:xfrm>
          <a:custGeom>
            <a:avLst/>
            <a:gdLst>
              <a:gd name="T0" fmla="*/ 0 w 4920943"/>
              <a:gd name="T1" fmla="*/ 1075108 h 3224102"/>
              <a:gd name="T2" fmla="*/ 4344990 w 4920943"/>
              <a:gd name="T3" fmla="*/ 271488 h 3224102"/>
              <a:gd name="T4" fmla="*/ 3475994 w 4920943"/>
              <a:gd name="T5" fmla="*/ 2704058 h 3224102"/>
              <a:gd name="T6" fmla="*/ 4247229 w 4920943"/>
              <a:gd name="T7" fmla="*/ 3225323 h 3224102"/>
              <a:gd name="T8" fmla="*/ 0 60000 65536"/>
              <a:gd name="T9" fmla="*/ 0 60000 65536"/>
              <a:gd name="T10" fmla="*/ 0 60000 65536"/>
              <a:gd name="T11" fmla="*/ 0 60000 65536"/>
              <a:gd name="T12" fmla="*/ 0 w 4920943"/>
              <a:gd name="T13" fmla="*/ 0 h 3224102"/>
              <a:gd name="T14" fmla="*/ 4920943 w 4920943"/>
              <a:gd name="T15" fmla="*/ 3224102 h 3224102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920943" h="3224102">
                <a:moveTo>
                  <a:pt x="0" y="1074701"/>
                </a:moveTo>
                <a:cubicBezTo>
                  <a:pt x="1881537" y="537350"/>
                  <a:pt x="3763075" y="0"/>
                  <a:pt x="4342009" y="271389"/>
                </a:cubicBezTo>
                <a:cubicBezTo>
                  <a:pt x="4920943" y="542778"/>
                  <a:pt x="3489889" y="2210916"/>
                  <a:pt x="3473607" y="2703035"/>
                </a:cubicBezTo>
                <a:cubicBezTo>
                  <a:pt x="3457325" y="3195154"/>
                  <a:pt x="4244314" y="3224102"/>
                  <a:pt x="4244314" y="3224102"/>
                </a:cubicBezTo>
              </a:path>
            </a:pathLst>
          </a:custGeom>
          <a:noFill/>
          <a:ln w="38100">
            <a:solidFill>
              <a:schemeClr val="tx1"/>
            </a:solidFill>
            <a:prstDash val="lgDashDotDot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" name="Freeform 52"/>
          <p:cNvSpPr>
            <a:spLocks noChangeArrowheads="1"/>
          </p:cNvSpPr>
          <p:nvPr/>
        </p:nvSpPr>
        <p:spPr bwMode="auto">
          <a:xfrm>
            <a:off x="2190533" y="3108325"/>
            <a:ext cx="4894263" cy="3743325"/>
          </a:xfrm>
          <a:custGeom>
            <a:avLst/>
            <a:gdLst>
              <a:gd name="T0" fmla="*/ 0 w 4893806"/>
              <a:gd name="T1" fmla="*/ 2634029 h 3743358"/>
              <a:gd name="T2" fmla="*/ 4270409 w 4893806"/>
              <a:gd name="T3" fmla="*/ 94070 h 3743358"/>
              <a:gd name="T4" fmla="*/ 3770565 w 4893806"/>
              <a:gd name="T5" fmla="*/ 3198463 h 3743358"/>
              <a:gd name="T6" fmla="*/ 4205211 w 4893806"/>
              <a:gd name="T7" fmla="*/ 3361275 h 3743358"/>
              <a:gd name="T8" fmla="*/ 0 60000 65536"/>
              <a:gd name="T9" fmla="*/ 0 60000 65536"/>
              <a:gd name="T10" fmla="*/ 0 60000 65536"/>
              <a:gd name="T11" fmla="*/ 0 60000 65536"/>
              <a:gd name="T12" fmla="*/ 0 w 4893806"/>
              <a:gd name="T13" fmla="*/ 0 h 3743358"/>
              <a:gd name="T14" fmla="*/ 4893806 w 4893806"/>
              <a:gd name="T15" fmla="*/ 3743358 h 374335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4893806" h="3743358">
                <a:moveTo>
                  <a:pt x="0" y="2634282"/>
                </a:moveTo>
                <a:cubicBezTo>
                  <a:pt x="1819121" y="1317141"/>
                  <a:pt x="3638242" y="0"/>
                  <a:pt x="4266024" y="94081"/>
                </a:cubicBezTo>
                <a:cubicBezTo>
                  <a:pt x="4893806" y="188163"/>
                  <a:pt x="3777548" y="2654184"/>
                  <a:pt x="3766693" y="3198771"/>
                </a:cubicBezTo>
                <a:cubicBezTo>
                  <a:pt x="3755838" y="3743358"/>
                  <a:pt x="4200894" y="3361605"/>
                  <a:pt x="4200894" y="3361605"/>
                </a:cubicBezTo>
              </a:path>
            </a:pathLst>
          </a:custGeom>
          <a:noFill/>
          <a:ln w="38100">
            <a:solidFill>
              <a:schemeClr val="tx1"/>
            </a:solidFill>
            <a:prstDash val="lg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47" name="Picture 4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00083" y="5977528"/>
            <a:ext cx="3563471" cy="3470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524022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400" dirty="0"/>
              <a:t>Many processes, each with their own view of memory, 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>and </a:t>
            </a:r>
            <a:r>
              <a:rPr lang="en-US" sz="2400" dirty="0"/>
              <a:t>the kernel schedules different ones to run at different </a:t>
            </a:r>
            <a:r>
              <a:rPr lang="en-US" sz="2400" dirty="0" smtClean="0"/>
              <a:t>times</a:t>
            </a:r>
            <a:endParaRPr lang="en-US" sz="2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08692" y="6356350"/>
            <a:ext cx="2133600" cy="365125"/>
          </a:xfrm>
        </p:spPr>
        <p:txBody>
          <a:bodyPr/>
          <a:lstStyle/>
          <a:p>
            <a:r>
              <a:rPr lang="en-US" smtClean="0"/>
              <a:t>See notes for citation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604692" y="6356350"/>
            <a:ext cx="2133600" cy="365125"/>
          </a:xfrm>
        </p:spPr>
        <p:txBody>
          <a:bodyPr/>
          <a:lstStyle/>
          <a:p>
            <a:fld id="{146D4681-E3FD-C045-B7A1-5EF44EFB4F72}" type="slidenum">
              <a:rPr lang="en-US" smtClean="0"/>
              <a:t>31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0" y="0"/>
            <a:ext cx="9144000" cy="274638"/>
          </a:xfrm>
          <a:prstGeom prst="rect">
            <a:avLst/>
          </a:prstGeom>
          <a:solidFill>
            <a:srgbClr val="008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8" name="Group 37"/>
          <p:cNvGrpSpPr/>
          <p:nvPr/>
        </p:nvGrpSpPr>
        <p:grpSpPr>
          <a:xfrm>
            <a:off x="193837" y="1216467"/>
            <a:ext cx="1694176" cy="5088632"/>
            <a:chOff x="324931" y="1302272"/>
            <a:chExt cx="1880067" cy="5088632"/>
          </a:xfrm>
        </p:grpSpPr>
        <p:grpSp>
          <p:nvGrpSpPr>
            <p:cNvPr id="36" name="Group 35"/>
            <p:cNvGrpSpPr/>
            <p:nvPr/>
          </p:nvGrpSpPr>
          <p:grpSpPr>
            <a:xfrm>
              <a:off x="324931" y="1671604"/>
              <a:ext cx="1880067" cy="4719300"/>
              <a:chOff x="6473608" y="1269921"/>
              <a:chExt cx="2213192" cy="4719300"/>
            </a:xfrm>
          </p:grpSpPr>
          <p:sp>
            <p:nvSpPr>
              <p:cNvPr id="24" name="Rounded Rectangle 30"/>
              <p:cNvSpPr>
                <a:spLocks noChangeArrowheads="1"/>
              </p:cNvSpPr>
              <p:nvPr/>
            </p:nvSpPr>
            <p:spPr bwMode="auto">
              <a:xfrm>
                <a:off x="6473608" y="1269921"/>
                <a:ext cx="2207636" cy="4719300"/>
              </a:xfrm>
              <a:prstGeom prst="roundRect">
                <a:avLst>
                  <a:gd name="adj" fmla="val 16667"/>
                </a:avLst>
              </a:prstGeom>
              <a:solidFill>
                <a:schemeClr val="accent1">
                  <a:lumMod val="40000"/>
                  <a:lumOff val="60000"/>
                </a:schemeClr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cxnSp>
            <p:nvCxnSpPr>
              <p:cNvPr id="25" name="Straight Connector 33"/>
              <p:cNvCxnSpPr>
                <a:cxnSpLocks noChangeShapeType="1"/>
              </p:cNvCxnSpPr>
              <p:nvPr/>
            </p:nvCxnSpPr>
            <p:spPr bwMode="auto">
              <a:xfrm>
                <a:off x="6479164" y="2742556"/>
                <a:ext cx="2207636" cy="0"/>
              </a:xfrm>
              <a:prstGeom prst="line">
                <a:avLst/>
              </a:prstGeom>
              <a:noFill/>
              <a:ln w="762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26" name="TextBox 34"/>
              <p:cNvSpPr txBox="1">
                <a:spLocks noChangeArrowheads="1"/>
              </p:cNvSpPr>
              <p:nvPr/>
            </p:nvSpPr>
            <p:spPr bwMode="auto">
              <a:xfrm>
                <a:off x="6850639" y="1417638"/>
                <a:ext cx="1503036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algn="ctr"/>
                <a:r>
                  <a:rPr lang="en-US" sz="1800" dirty="0"/>
                  <a:t>Kernel</a:t>
                </a:r>
              </a:p>
            </p:txBody>
          </p:sp>
          <p:sp>
            <p:nvSpPr>
              <p:cNvPr id="27" name="TextBox 35"/>
              <p:cNvSpPr txBox="1">
                <a:spLocks noChangeArrowheads="1"/>
              </p:cNvSpPr>
              <p:nvPr/>
            </p:nvSpPr>
            <p:spPr bwMode="auto">
              <a:xfrm>
                <a:off x="6473609" y="2777273"/>
                <a:ext cx="2044605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algn="ctr"/>
                <a:r>
                  <a:rPr lang="en-US" sz="1800" dirty="0" err="1"/>
                  <a:t>Userspace</a:t>
                </a:r>
                <a:endParaRPr lang="en-US" sz="1800" dirty="0"/>
              </a:p>
            </p:txBody>
          </p:sp>
          <p:sp>
            <p:nvSpPr>
              <p:cNvPr id="28" name="Rounded Rectangle 36"/>
              <p:cNvSpPr>
                <a:spLocks noChangeArrowheads="1"/>
              </p:cNvSpPr>
              <p:nvPr/>
            </p:nvSpPr>
            <p:spPr bwMode="auto">
              <a:xfrm>
                <a:off x="6473608" y="4241872"/>
                <a:ext cx="2207640" cy="275955"/>
              </a:xfrm>
              <a:prstGeom prst="roundRect">
                <a:avLst>
                  <a:gd name="adj" fmla="val 16667"/>
                </a:avLst>
              </a:prstGeom>
              <a:solidFill>
                <a:srgbClr val="80FF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algn="ctr"/>
                <a:r>
                  <a:rPr lang="en-US" sz="1200"/>
                  <a:t>WickedSweetApp.exe</a:t>
                </a:r>
              </a:p>
            </p:txBody>
          </p:sp>
          <p:sp>
            <p:nvSpPr>
              <p:cNvPr id="30" name="Rounded Rectangle 39"/>
              <p:cNvSpPr>
                <a:spLocks noChangeArrowheads="1"/>
              </p:cNvSpPr>
              <p:nvPr/>
            </p:nvSpPr>
            <p:spPr bwMode="auto">
              <a:xfrm>
                <a:off x="6473608" y="5080072"/>
                <a:ext cx="2207640" cy="275955"/>
              </a:xfrm>
              <a:prstGeom prst="roundRect">
                <a:avLst>
                  <a:gd name="adj" fmla="val 16667"/>
                </a:avLst>
              </a:prstGeom>
              <a:solidFill>
                <a:srgbClr val="80FF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algn="ctr"/>
                <a:r>
                  <a:rPr lang="en-US" sz="1200"/>
                  <a:t>MyLib1.dll</a:t>
                </a:r>
              </a:p>
            </p:txBody>
          </p:sp>
          <p:sp>
            <p:nvSpPr>
              <p:cNvPr id="31" name="Rounded Rectangle 40"/>
              <p:cNvSpPr>
                <a:spLocks noChangeArrowheads="1"/>
              </p:cNvSpPr>
              <p:nvPr/>
            </p:nvSpPr>
            <p:spPr bwMode="auto">
              <a:xfrm>
                <a:off x="6473608" y="5391222"/>
                <a:ext cx="2207640" cy="275955"/>
              </a:xfrm>
              <a:prstGeom prst="roundRect">
                <a:avLst>
                  <a:gd name="adj" fmla="val 16667"/>
                </a:avLst>
              </a:prstGeom>
              <a:solidFill>
                <a:srgbClr val="80FF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algn="ctr"/>
                <a:r>
                  <a:rPr lang="en-US" sz="1200"/>
                  <a:t>MyLib2.dll</a:t>
                </a:r>
              </a:p>
            </p:txBody>
          </p:sp>
          <p:sp>
            <p:nvSpPr>
              <p:cNvPr id="32" name="Rounded Rectangle 41"/>
              <p:cNvSpPr>
                <a:spLocks noChangeArrowheads="1"/>
              </p:cNvSpPr>
              <p:nvPr/>
            </p:nvSpPr>
            <p:spPr bwMode="auto">
              <a:xfrm>
                <a:off x="6473608" y="4630084"/>
                <a:ext cx="2207635" cy="344943"/>
              </a:xfrm>
              <a:prstGeom prst="roundRect">
                <a:avLst>
                  <a:gd name="adj" fmla="val 16667"/>
                </a:avLst>
              </a:prstGeom>
              <a:solidFill>
                <a:srgbClr val="80FF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algn="ctr"/>
                <a:r>
                  <a:rPr lang="en-US" sz="1200" dirty="0" err="1" smtClean="0"/>
                  <a:t>Ntdll.dll</a:t>
                </a:r>
                <a:endParaRPr lang="en-US" sz="1200" dirty="0"/>
              </a:p>
            </p:txBody>
          </p:sp>
          <p:sp>
            <p:nvSpPr>
              <p:cNvPr id="33" name="Rounded Rectangle 32"/>
              <p:cNvSpPr/>
              <p:nvPr/>
            </p:nvSpPr>
            <p:spPr bwMode="auto">
              <a:xfrm>
                <a:off x="6473608" y="3352872"/>
                <a:ext cx="2207640" cy="275955"/>
              </a:xfrm>
              <a:prstGeom prst="roundRect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/>
              <a:lstStyle/>
              <a:p>
                <a:pPr algn="ctr">
                  <a:defRPr/>
                </a:pPr>
                <a:r>
                  <a:rPr lang="en-US" sz="1200" dirty="0">
                    <a:solidFill>
                      <a:schemeClr val="tx1"/>
                    </a:solidFill>
                  </a:rPr>
                  <a:t>Stack</a:t>
                </a:r>
              </a:p>
            </p:txBody>
          </p:sp>
          <p:sp>
            <p:nvSpPr>
              <p:cNvPr id="34" name="Rounded Rectangle 33"/>
              <p:cNvSpPr/>
              <p:nvPr/>
            </p:nvSpPr>
            <p:spPr bwMode="auto">
              <a:xfrm>
                <a:off x="6473608" y="3733872"/>
                <a:ext cx="2207640" cy="275955"/>
              </a:xfrm>
              <a:prstGeom prst="roundRect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 algn="ctr">
                  <a:defRPr/>
                </a:pPr>
                <a:r>
                  <a:rPr lang="en-US" sz="1200" dirty="0">
                    <a:solidFill>
                      <a:schemeClr val="tx1"/>
                    </a:solidFill>
                  </a:rPr>
                  <a:t>Heap</a:t>
                </a:r>
              </a:p>
            </p:txBody>
          </p:sp>
        </p:grpSp>
        <p:sp>
          <p:nvSpPr>
            <p:cNvPr id="37" name="TextBox 36"/>
            <p:cNvSpPr txBox="1"/>
            <p:nvPr/>
          </p:nvSpPr>
          <p:spPr>
            <a:xfrm>
              <a:off x="645212" y="1302272"/>
              <a:ext cx="1201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PID: 123</a:t>
              </a:r>
              <a:endParaRPr lang="en-US" dirty="0"/>
            </a:p>
          </p:txBody>
        </p:sp>
      </p:grpSp>
      <p:grpSp>
        <p:nvGrpSpPr>
          <p:cNvPr id="52" name="Group 51"/>
          <p:cNvGrpSpPr/>
          <p:nvPr/>
        </p:nvGrpSpPr>
        <p:grpSpPr>
          <a:xfrm>
            <a:off x="1962850" y="1216467"/>
            <a:ext cx="1694180" cy="5088632"/>
            <a:chOff x="324926" y="1302272"/>
            <a:chExt cx="1880071" cy="5088632"/>
          </a:xfrm>
        </p:grpSpPr>
        <p:grpSp>
          <p:nvGrpSpPr>
            <p:cNvPr id="53" name="Group 52"/>
            <p:cNvGrpSpPr/>
            <p:nvPr/>
          </p:nvGrpSpPr>
          <p:grpSpPr>
            <a:xfrm>
              <a:off x="324926" y="1671604"/>
              <a:ext cx="1880071" cy="4719300"/>
              <a:chOff x="6473603" y="1269921"/>
              <a:chExt cx="2213197" cy="4719300"/>
            </a:xfrm>
          </p:grpSpPr>
          <p:sp>
            <p:nvSpPr>
              <p:cNvPr id="55" name="Rounded Rectangle 30"/>
              <p:cNvSpPr>
                <a:spLocks noChangeArrowheads="1"/>
              </p:cNvSpPr>
              <p:nvPr/>
            </p:nvSpPr>
            <p:spPr bwMode="auto">
              <a:xfrm>
                <a:off x="6473608" y="1269921"/>
                <a:ext cx="2207636" cy="4719300"/>
              </a:xfrm>
              <a:prstGeom prst="roundRect">
                <a:avLst>
                  <a:gd name="adj" fmla="val 16667"/>
                </a:avLst>
              </a:prstGeom>
              <a:solidFill>
                <a:schemeClr val="accent1">
                  <a:lumMod val="40000"/>
                  <a:lumOff val="60000"/>
                </a:schemeClr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cxnSp>
            <p:nvCxnSpPr>
              <p:cNvPr id="56" name="Straight Connector 33"/>
              <p:cNvCxnSpPr>
                <a:cxnSpLocks noChangeShapeType="1"/>
              </p:cNvCxnSpPr>
              <p:nvPr/>
            </p:nvCxnSpPr>
            <p:spPr bwMode="auto">
              <a:xfrm>
                <a:off x="6479164" y="2742556"/>
                <a:ext cx="2207636" cy="0"/>
              </a:xfrm>
              <a:prstGeom prst="line">
                <a:avLst/>
              </a:prstGeom>
              <a:noFill/>
              <a:ln w="762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57" name="TextBox 34"/>
              <p:cNvSpPr txBox="1">
                <a:spLocks noChangeArrowheads="1"/>
              </p:cNvSpPr>
              <p:nvPr/>
            </p:nvSpPr>
            <p:spPr bwMode="auto">
              <a:xfrm>
                <a:off x="6850639" y="1417638"/>
                <a:ext cx="1503036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algn="ctr"/>
                <a:r>
                  <a:rPr lang="en-US" sz="1800" dirty="0"/>
                  <a:t>Kernel</a:t>
                </a:r>
              </a:p>
            </p:txBody>
          </p:sp>
          <p:sp>
            <p:nvSpPr>
              <p:cNvPr id="58" name="TextBox 35"/>
              <p:cNvSpPr txBox="1">
                <a:spLocks noChangeArrowheads="1"/>
              </p:cNvSpPr>
              <p:nvPr/>
            </p:nvSpPr>
            <p:spPr bwMode="auto">
              <a:xfrm>
                <a:off x="6473609" y="2777273"/>
                <a:ext cx="2044605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algn="ctr"/>
                <a:r>
                  <a:rPr lang="en-US" sz="1800" dirty="0" err="1"/>
                  <a:t>Userspace</a:t>
                </a:r>
                <a:endParaRPr lang="en-US" sz="1800" dirty="0"/>
              </a:p>
            </p:txBody>
          </p:sp>
          <p:sp>
            <p:nvSpPr>
              <p:cNvPr id="59" name="Rounded Rectangle 36"/>
              <p:cNvSpPr>
                <a:spLocks noChangeArrowheads="1"/>
              </p:cNvSpPr>
              <p:nvPr/>
            </p:nvSpPr>
            <p:spPr bwMode="auto">
              <a:xfrm>
                <a:off x="6473608" y="4356172"/>
                <a:ext cx="2207640" cy="275955"/>
              </a:xfrm>
              <a:prstGeom prst="roundRect">
                <a:avLst>
                  <a:gd name="adj" fmla="val 16667"/>
                </a:avLst>
              </a:prstGeom>
              <a:solidFill>
                <a:srgbClr val="80FF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algn="ctr"/>
                <a:r>
                  <a:rPr lang="en-US" sz="1200" dirty="0" err="1" smtClean="0"/>
                  <a:t>Calc.exe</a:t>
                </a:r>
                <a:endParaRPr lang="en-US" sz="1200" dirty="0"/>
              </a:p>
            </p:txBody>
          </p:sp>
          <p:sp>
            <p:nvSpPr>
              <p:cNvPr id="60" name="Rounded Rectangle 39"/>
              <p:cNvSpPr>
                <a:spLocks noChangeArrowheads="1"/>
              </p:cNvSpPr>
              <p:nvPr/>
            </p:nvSpPr>
            <p:spPr bwMode="auto">
              <a:xfrm>
                <a:off x="6473603" y="5175322"/>
                <a:ext cx="2207640" cy="275955"/>
              </a:xfrm>
              <a:prstGeom prst="roundRect">
                <a:avLst>
                  <a:gd name="adj" fmla="val 16667"/>
                </a:avLst>
              </a:prstGeom>
              <a:solidFill>
                <a:srgbClr val="80FF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algn="ctr"/>
                <a:r>
                  <a:rPr lang="en-US" sz="1200" dirty="0" smtClean="0"/>
                  <a:t>User32.dll</a:t>
                </a:r>
                <a:endParaRPr lang="en-US" sz="1200" dirty="0"/>
              </a:p>
            </p:txBody>
          </p:sp>
          <p:sp>
            <p:nvSpPr>
              <p:cNvPr id="61" name="Rounded Rectangle 40"/>
              <p:cNvSpPr>
                <a:spLocks noChangeArrowheads="1"/>
              </p:cNvSpPr>
              <p:nvPr/>
            </p:nvSpPr>
            <p:spPr bwMode="auto">
              <a:xfrm>
                <a:off x="6473603" y="5448372"/>
                <a:ext cx="2207640" cy="275955"/>
              </a:xfrm>
              <a:prstGeom prst="roundRect">
                <a:avLst>
                  <a:gd name="adj" fmla="val 16667"/>
                </a:avLst>
              </a:prstGeom>
              <a:solidFill>
                <a:srgbClr val="80FF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algn="ctr"/>
                <a:r>
                  <a:rPr lang="en-US" sz="1200" dirty="0" smtClean="0"/>
                  <a:t>Kernel32.dll</a:t>
                </a:r>
                <a:endParaRPr lang="en-US" sz="1200" dirty="0"/>
              </a:p>
            </p:txBody>
          </p:sp>
          <p:sp>
            <p:nvSpPr>
              <p:cNvPr id="62" name="Rounded Rectangle 41"/>
              <p:cNvSpPr>
                <a:spLocks noChangeArrowheads="1"/>
              </p:cNvSpPr>
              <p:nvPr/>
            </p:nvSpPr>
            <p:spPr bwMode="auto">
              <a:xfrm>
                <a:off x="6473608" y="4630084"/>
                <a:ext cx="2207635" cy="344943"/>
              </a:xfrm>
              <a:prstGeom prst="roundRect">
                <a:avLst>
                  <a:gd name="adj" fmla="val 16667"/>
                </a:avLst>
              </a:prstGeom>
              <a:solidFill>
                <a:srgbClr val="80FF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algn="ctr"/>
                <a:r>
                  <a:rPr lang="en-US" sz="1200" dirty="0" err="1" smtClean="0"/>
                  <a:t>Ntdll.dll</a:t>
                </a:r>
                <a:endParaRPr lang="en-US" sz="1200" dirty="0"/>
              </a:p>
            </p:txBody>
          </p:sp>
          <p:sp>
            <p:nvSpPr>
              <p:cNvPr id="63" name="Rounded Rectangle 62"/>
              <p:cNvSpPr/>
              <p:nvPr/>
            </p:nvSpPr>
            <p:spPr bwMode="auto">
              <a:xfrm>
                <a:off x="6473608" y="3479872"/>
                <a:ext cx="2207640" cy="275955"/>
              </a:xfrm>
              <a:prstGeom prst="roundRect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/>
              <a:lstStyle/>
              <a:p>
                <a:pPr algn="ctr">
                  <a:defRPr/>
                </a:pPr>
                <a:r>
                  <a:rPr lang="en-US" sz="1200" dirty="0">
                    <a:solidFill>
                      <a:schemeClr val="tx1"/>
                    </a:solidFill>
                  </a:rPr>
                  <a:t>Stack</a:t>
                </a:r>
              </a:p>
            </p:txBody>
          </p:sp>
          <p:sp>
            <p:nvSpPr>
              <p:cNvPr id="64" name="Rounded Rectangle 63"/>
              <p:cNvSpPr/>
              <p:nvPr/>
            </p:nvSpPr>
            <p:spPr bwMode="auto">
              <a:xfrm>
                <a:off x="6473608" y="3886272"/>
                <a:ext cx="2207640" cy="275955"/>
              </a:xfrm>
              <a:prstGeom prst="roundRect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 algn="ctr">
                  <a:defRPr/>
                </a:pPr>
                <a:r>
                  <a:rPr lang="en-US" sz="1200" dirty="0">
                    <a:solidFill>
                      <a:schemeClr val="tx1"/>
                    </a:solidFill>
                  </a:rPr>
                  <a:t>Heap</a:t>
                </a:r>
              </a:p>
            </p:txBody>
          </p:sp>
        </p:grpSp>
        <p:sp>
          <p:nvSpPr>
            <p:cNvPr id="54" name="TextBox 53"/>
            <p:cNvSpPr txBox="1"/>
            <p:nvPr/>
          </p:nvSpPr>
          <p:spPr>
            <a:xfrm>
              <a:off x="645212" y="1302272"/>
              <a:ext cx="1201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PID: 422</a:t>
              </a:r>
            </a:p>
          </p:txBody>
        </p:sp>
      </p:grpSp>
      <p:grpSp>
        <p:nvGrpSpPr>
          <p:cNvPr id="65" name="Group 64"/>
          <p:cNvGrpSpPr/>
          <p:nvPr/>
        </p:nvGrpSpPr>
        <p:grpSpPr>
          <a:xfrm>
            <a:off x="3737503" y="1210533"/>
            <a:ext cx="1694176" cy="5088632"/>
            <a:chOff x="324931" y="1302272"/>
            <a:chExt cx="1880067" cy="5088632"/>
          </a:xfrm>
        </p:grpSpPr>
        <p:grpSp>
          <p:nvGrpSpPr>
            <p:cNvPr id="66" name="Group 65"/>
            <p:cNvGrpSpPr/>
            <p:nvPr/>
          </p:nvGrpSpPr>
          <p:grpSpPr>
            <a:xfrm>
              <a:off x="324931" y="1671604"/>
              <a:ext cx="1880067" cy="4719300"/>
              <a:chOff x="6473608" y="1269921"/>
              <a:chExt cx="2213192" cy="4719300"/>
            </a:xfrm>
          </p:grpSpPr>
          <p:sp>
            <p:nvSpPr>
              <p:cNvPr id="68" name="Rounded Rectangle 30"/>
              <p:cNvSpPr>
                <a:spLocks noChangeArrowheads="1"/>
              </p:cNvSpPr>
              <p:nvPr/>
            </p:nvSpPr>
            <p:spPr bwMode="auto">
              <a:xfrm>
                <a:off x="6473608" y="1269921"/>
                <a:ext cx="2207636" cy="4719300"/>
              </a:xfrm>
              <a:prstGeom prst="roundRect">
                <a:avLst>
                  <a:gd name="adj" fmla="val 16667"/>
                </a:avLst>
              </a:prstGeom>
              <a:solidFill>
                <a:schemeClr val="accent1">
                  <a:lumMod val="40000"/>
                  <a:lumOff val="60000"/>
                </a:schemeClr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cxnSp>
            <p:nvCxnSpPr>
              <p:cNvPr id="69" name="Straight Connector 33"/>
              <p:cNvCxnSpPr>
                <a:cxnSpLocks noChangeShapeType="1"/>
              </p:cNvCxnSpPr>
              <p:nvPr/>
            </p:nvCxnSpPr>
            <p:spPr bwMode="auto">
              <a:xfrm>
                <a:off x="6479164" y="2742556"/>
                <a:ext cx="2207636" cy="0"/>
              </a:xfrm>
              <a:prstGeom prst="line">
                <a:avLst/>
              </a:prstGeom>
              <a:noFill/>
              <a:ln w="762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70" name="TextBox 34"/>
              <p:cNvSpPr txBox="1">
                <a:spLocks noChangeArrowheads="1"/>
              </p:cNvSpPr>
              <p:nvPr/>
            </p:nvSpPr>
            <p:spPr bwMode="auto">
              <a:xfrm>
                <a:off x="6850639" y="1417638"/>
                <a:ext cx="1503036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algn="ctr"/>
                <a:r>
                  <a:rPr lang="en-US" sz="1800" dirty="0"/>
                  <a:t>Kernel</a:t>
                </a:r>
              </a:p>
            </p:txBody>
          </p:sp>
          <p:sp>
            <p:nvSpPr>
              <p:cNvPr id="71" name="TextBox 35"/>
              <p:cNvSpPr txBox="1">
                <a:spLocks noChangeArrowheads="1"/>
              </p:cNvSpPr>
              <p:nvPr/>
            </p:nvSpPr>
            <p:spPr bwMode="auto">
              <a:xfrm>
                <a:off x="6473609" y="2777273"/>
                <a:ext cx="2044605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algn="ctr"/>
                <a:r>
                  <a:rPr lang="en-US" sz="1800" dirty="0" err="1"/>
                  <a:t>Userspace</a:t>
                </a:r>
                <a:endParaRPr lang="en-US" sz="1800" dirty="0"/>
              </a:p>
            </p:txBody>
          </p:sp>
          <p:sp>
            <p:nvSpPr>
              <p:cNvPr id="72" name="Rounded Rectangle 36"/>
              <p:cNvSpPr>
                <a:spLocks noChangeArrowheads="1"/>
              </p:cNvSpPr>
              <p:nvPr/>
            </p:nvSpPr>
            <p:spPr bwMode="auto">
              <a:xfrm>
                <a:off x="6473608" y="4140272"/>
                <a:ext cx="2207640" cy="275955"/>
              </a:xfrm>
              <a:prstGeom prst="roundRect">
                <a:avLst>
                  <a:gd name="adj" fmla="val 16667"/>
                </a:avLst>
              </a:prstGeom>
              <a:solidFill>
                <a:srgbClr val="80FF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algn="ctr"/>
                <a:r>
                  <a:rPr lang="en-US" sz="1200" dirty="0" err="1" smtClean="0"/>
                  <a:t>Explorer.exe</a:t>
                </a:r>
                <a:endParaRPr lang="en-US" sz="1200" dirty="0"/>
              </a:p>
            </p:txBody>
          </p:sp>
          <p:sp>
            <p:nvSpPr>
              <p:cNvPr id="73" name="Rounded Rectangle 39"/>
              <p:cNvSpPr>
                <a:spLocks noChangeArrowheads="1"/>
              </p:cNvSpPr>
              <p:nvPr/>
            </p:nvSpPr>
            <p:spPr bwMode="auto">
              <a:xfrm>
                <a:off x="6473609" y="5181256"/>
                <a:ext cx="2207640" cy="275955"/>
              </a:xfrm>
              <a:prstGeom prst="roundRect">
                <a:avLst>
                  <a:gd name="adj" fmla="val 16667"/>
                </a:avLst>
              </a:prstGeom>
              <a:solidFill>
                <a:srgbClr val="80FF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algn="ctr"/>
                <a:r>
                  <a:rPr lang="en-US" sz="1200" dirty="0" smtClean="0"/>
                  <a:t>User32.dll</a:t>
                </a:r>
                <a:endParaRPr lang="en-US" sz="1200" dirty="0"/>
              </a:p>
            </p:txBody>
          </p:sp>
          <p:sp>
            <p:nvSpPr>
              <p:cNvPr id="74" name="Rounded Rectangle 40"/>
              <p:cNvSpPr>
                <a:spLocks noChangeArrowheads="1"/>
              </p:cNvSpPr>
              <p:nvPr/>
            </p:nvSpPr>
            <p:spPr bwMode="auto">
              <a:xfrm>
                <a:off x="6473608" y="5454306"/>
                <a:ext cx="2207640" cy="275955"/>
              </a:xfrm>
              <a:prstGeom prst="roundRect">
                <a:avLst>
                  <a:gd name="adj" fmla="val 16667"/>
                </a:avLst>
              </a:prstGeom>
              <a:solidFill>
                <a:srgbClr val="80FF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algn="ctr"/>
                <a:r>
                  <a:rPr lang="en-US" sz="1200" dirty="0" smtClean="0"/>
                  <a:t>Kernel32</a:t>
                </a:r>
                <a:r>
                  <a:rPr lang="en-US" sz="1200" dirty="0"/>
                  <a:t>.dll</a:t>
                </a:r>
              </a:p>
            </p:txBody>
          </p:sp>
          <p:sp>
            <p:nvSpPr>
              <p:cNvPr id="75" name="Rounded Rectangle 41"/>
              <p:cNvSpPr>
                <a:spLocks noChangeArrowheads="1"/>
              </p:cNvSpPr>
              <p:nvPr/>
            </p:nvSpPr>
            <p:spPr bwMode="auto">
              <a:xfrm>
                <a:off x="6473608" y="4630084"/>
                <a:ext cx="2207635" cy="344943"/>
              </a:xfrm>
              <a:prstGeom prst="roundRect">
                <a:avLst>
                  <a:gd name="adj" fmla="val 16667"/>
                </a:avLst>
              </a:prstGeom>
              <a:solidFill>
                <a:srgbClr val="80FF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algn="ctr"/>
                <a:r>
                  <a:rPr lang="en-US" sz="1200" dirty="0" err="1" smtClean="0"/>
                  <a:t>Ntdll.dll</a:t>
                </a:r>
                <a:endParaRPr lang="en-US" sz="1200" dirty="0"/>
              </a:p>
            </p:txBody>
          </p:sp>
          <p:sp>
            <p:nvSpPr>
              <p:cNvPr id="76" name="Rounded Rectangle 75"/>
              <p:cNvSpPr/>
              <p:nvPr/>
            </p:nvSpPr>
            <p:spPr bwMode="auto">
              <a:xfrm>
                <a:off x="6473608" y="3187772"/>
                <a:ext cx="2207640" cy="275955"/>
              </a:xfrm>
              <a:prstGeom prst="roundRect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/>
              <a:lstStyle/>
              <a:p>
                <a:pPr algn="ctr">
                  <a:defRPr/>
                </a:pPr>
                <a:r>
                  <a:rPr lang="en-US" sz="1200" dirty="0">
                    <a:solidFill>
                      <a:schemeClr val="tx1"/>
                    </a:solidFill>
                  </a:rPr>
                  <a:t>Stack</a:t>
                </a:r>
              </a:p>
            </p:txBody>
          </p:sp>
          <p:sp>
            <p:nvSpPr>
              <p:cNvPr id="77" name="Rounded Rectangle 76"/>
              <p:cNvSpPr/>
              <p:nvPr/>
            </p:nvSpPr>
            <p:spPr bwMode="auto">
              <a:xfrm>
                <a:off x="6473608" y="3822772"/>
                <a:ext cx="2207640" cy="275955"/>
              </a:xfrm>
              <a:prstGeom prst="roundRect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 algn="ctr">
                  <a:defRPr/>
                </a:pPr>
                <a:r>
                  <a:rPr lang="en-US" sz="1200" dirty="0">
                    <a:solidFill>
                      <a:schemeClr val="tx1"/>
                    </a:solidFill>
                  </a:rPr>
                  <a:t>Heap</a:t>
                </a:r>
              </a:p>
            </p:txBody>
          </p:sp>
        </p:grpSp>
        <p:sp>
          <p:nvSpPr>
            <p:cNvPr id="67" name="TextBox 66"/>
            <p:cNvSpPr txBox="1"/>
            <p:nvPr/>
          </p:nvSpPr>
          <p:spPr>
            <a:xfrm>
              <a:off x="645212" y="1302272"/>
              <a:ext cx="1201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PID: 17</a:t>
              </a:r>
              <a:endParaRPr lang="en-US" dirty="0"/>
            </a:p>
          </p:txBody>
        </p:sp>
      </p:grpSp>
      <p:grpSp>
        <p:nvGrpSpPr>
          <p:cNvPr id="78" name="Group 77"/>
          <p:cNvGrpSpPr/>
          <p:nvPr/>
        </p:nvGrpSpPr>
        <p:grpSpPr>
          <a:xfrm>
            <a:off x="5502685" y="1216467"/>
            <a:ext cx="1694176" cy="5088632"/>
            <a:chOff x="324931" y="1302272"/>
            <a:chExt cx="1880067" cy="5088632"/>
          </a:xfrm>
        </p:grpSpPr>
        <p:grpSp>
          <p:nvGrpSpPr>
            <p:cNvPr id="79" name="Group 78"/>
            <p:cNvGrpSpPr/>
            <p:nvPr/>
          </p:nvGrpSpPr>
          <p:grpSpPr>
            <a:xfrm>
              <a:off x="324931" y="1671604"/>
              <a:ext cx="1880067" cy="4719300"/>
              <a:chOff x="6473608" y="1269921"/>
              <a:chExt cx="2213192" cy="4719300"/>
            </a:xfrm>
          </p:grpSpPr>
          <p:sp>
            <p:nvSpPr>
              <p:cNvPr id="81" name="Rounded Rectangle 30"/>
              <p:cNvSpPr>
                <a:spLocks noChangeArrowheads="1"/>
              </p:cNvSpPr>
              <p:nvPr/>
            </p:nvSpPr>
            <p:spPr bwMode="auto">
              <a:xfrm>
                <a:off x="6473608" y="1269921"/>
                <a:ext cx="2207636" cy="4719300"/>
              </a:xfrm>
              <a:prstGeom prst="roundRect">
                <a:avLst>
                  <a:gd name="adj" fmla="val 16667"/>
                </a:avLst>
              </a:prstGeom>
              <a:solidFill>
                <a:schemeClr val="accent1">
                  <a:lumMod val="40000"/>
                  <a:lumOff val="60000"/>
                </a:schemeClr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cxnSp>
            <p:nvCxnSpPr>
              <p:cNvPr id="82" name="Straight Connector 33"/>
              <p:cNvCxnSpPr>
                <a:cxnSpLocks noChangeShapeType="1"/>
              </p:cNvCxnSpPr>
              <p:nvPr/>
            </p:nvCxnSpPr>
            <p:spPr bwMode="auto">
              <a:xfrm>
                <a:off x="6479164" y="2742556"/>
                <a:ext cx="2207636" cy="0"/>
              </a:xfrm>
              <a:prstGeom prst="line">
                <a:avLst/>
              </a:prstGeom>
              <a:noFill/>
              <a:ln w="762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83" name="TextBox 34"/>
              <p:cNvSpPr txBox="1">
                <a:spLocks noChangeArrowheads="1"/>
              </p:cNvSpPr>
              <p:nvPr/>
            </p:nvSpPr>
            <p:spPr bwMode="auto">
              <a:xfrm>
                <a:off x="6850639" y="1417638"/>
                <a:ext cx="1503036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algn="ctr"/>
                <a:r>
                  <a:rPr lang="en-US" sz="1800" dirty="0"/>
                  <a:t>Kernel</a:t>
                </a:r>
              </a:p>
            </p:txBody>
          </p:sp>
          <p:sp>
            <p:nvSpPr>
              <p:cNvPr id="84" name="TextBox 35"/>
              <p:cNvSpPr txBox="1">
                <a:spLocks noChangeArrowheads="1"/>
              </p:cNvSpPr>
              <p:nvPr/>
            </p:nvSpPr>
            <p:spPr bwMode="auto">
              <a:xfrm>
                <a:off x="6473609" y="2777273"/>
                <a:ext cx="2044605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0"/>
                  </a:defRPr>
                </a:lvl9pPr>
              </a:lstStyle>
              <a:p>
                <a:pPr algn="ctr"/>
                <a:r>
                  <a:rPr lang="en-US" sz="1800" dirty="0" err="1"/>
                  <a:t>Userspace</a:t>
                </a:r>
                <a:endParaRPr lang="en-US" sz="1800" dirty="0"/>
              </a:p>
            </p:txBody>
          </p:sp>
          <p:sp>
            <p:nvSpPr>
              <p:cNvPr id="85" name="Rounded Rectangle 36"/>
              <p:cNvSpPr>
                <a:spLocks noChangeArrowheads="1"/>
              </p:cNvSpPr>
              <p:nvPr/>
            </p:nvSpPr>
            <p:spPr bwMode="auto">
              <a:xfrm>
                <a:off x="6473608" y="4356172"/>
                <a:ext cx="2207640" cy="275955"/>
              </a:xfrm>
              <a:prstGeom prst="roundRect">
                <a:avLst>
                  <a:gd name="adj" fmla="val 16667"/>
                </a:avLst>
              </a:prstGeom>
              <a:solidFill>
                <a:srgbClr val="80FF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algn="ctr"/>
                <a:r>
                  <a:rPr lang="en-US" sz="1200" dirty="0" err="1" smtClean="0"/>
                  <a:t>iexplore.exe</a:t>
                </a:r>
                <a:endParaRPr lang="en-US" sz="1200" dirty="0"/>
              </a:p>
            </p:txBody>
          </p:sp>
          <p:sp>
            <p:nvSpPr>
              <p:cNvPr id="86" name="Rounded Rectangle 39"/>
              <p:cNvSpPr>
                <a:spLocks noChangeArrowheads="1"/>
              </p:cNvSpPr>
              <p:nvPr/>
            </p:nvSpPr>
            <p:spPr bwMode="auto">
              <a:xfrm>
                <a:off x="6473608" y="5175322"/>
                <a:ext cx="2207640" cy="275955"/>
              </a:xfrm>
              <a:prstGeom prst="roundRect">
                <a:avLst>
                  <a:gd name="adj" fmla="val 16667"/>
                </a:avLst>
              </a:prstGeom>
              <a:solidFill>
                <a:srgbClr val="80FF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algn="ctr"/>
                <a:r>
                  <a:rPr lang="en-US" sz="1200" dirty="0" smtClean="0"/>
                  <a:t>User32.dll</a:t>
                </a:r>
                <a:endParaRPr lang="en-US" sz="1200" dirty="0"/>
              </a:p>
            </p:txBody>
          </p:sp>
          <p:sp>
            <p:nvSpPr>
              <p:cNvPr id="87" name="Rounded Rectangle 40"/>
              <p:cNvSpPr>
                <a:spLocks noChangeArrowheads="1"/>
              </p:cNvSpPr>
              <p:nvPr/>
            </p:nvSpPr>
            <p:spPr bwMode="auto">
              <a:xfrm>
                <a:off x="6473608" y="5448372"/>
                <a:ext cx="2207640" cy="275955"/>
              </a:xfrm>
              <a:prstGeom prst="roundRect">
                <a:avLst>
                  <a:gd name="adj" fmla="val 16667"/>
                </a:avLst>
              </a:prstGeom>
              <a:solidFill>
                <a:srgbClr val="80FF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algn="ctr"/>
                <a:r>
                  <a:rPr lang="en-US" sz="1200" dirty="0" smtClean="0"/>
                  <a:t>Kernel32</a:t>
                </a:r>
                <a:r>
                  <a:rPr lang="en-US" sz="1200" dirty="0"/>
                  <a:t>.dll</a:t>
                </a:r>
              </a:p>
            </p:txBody>
          </p:sp>
          <p:sp>
            <p:nvSpPr>
              <p:cNvPr id="88" name="Rounded Rectangle 41"/>
              <p:cNvSpPr>
                <a:spLocks noChangeArrowheads="1"/>
              </p:cNvSpPr>
              <p:nvPr/>
            </p:nvSpPr>
            <p:spPr bwMode="auto">
              <a:xfrm>
                <a:off x="6473608" y="4630084"/>
                <a:ext cx="2207635" cy="344943"/>
              </a:xfrm>
              <a:prstGeom prst="roundRect">
                <a:avLst>
                  <a:gd name="adj" fmla="val 16667"/>
                </a:avLst>
              </a:prstGeom>
              <a:solidFill>
                <a:srgbClr val="80FF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 algn="ctr"/>
                <a:r>
                  <a:rPr lang="en-US" sz="1200" dirty="0" err="1" smtClean="0"/>
                  <a:t>Ntdll.dll</a:t>
                </a:r>
                <a:endParaRPr lang="en-US" sz="1200" dirty="0"/>
              </a:p>
            </p:txBody>
          </p:sp>
          <p:sp>
            <p:nvSpPr>
              <p:cNvPr id="89" name="Rounded Rectangle 88"/>
              <p:cNvSpPr/>
              <p:nvPr/>
            </p:nvSpPr>
            <p:spPr bwMode="auto">
              <a:xfrm>
                <a:off x="6473608" y="3143322"/>
                <a:ext cx="2207640" cy="275955"/>
              </a:xfrm>
              <a:prstGeom prst="roundRect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/>
              <a:lstStyle/>
              <a:p>
                <a:pPr algn="ctr">
                  <a:defRPr/>
                </a:pPr>
                <a:r>
                  <a:rPr lang="en-US" sz="1200" dirty="0">
                    <a:solidFill>
                      <a:schemeClr val="tx1"/>
                    </a:solidFill>
                  </a:rPr>
                  <a:t>Stack</a:t>
                </a:r>
              </a:p>
            </p:txBody>
          </p:sp>
          <p:sp>
            <p:nvSpPr>
              <p:cNvPr id="90" name="Rounded Rectangle 89"/>
              <p:cNvSpPr/>
              <p:nvPr/>
            </p:nvSpPr>
            <p:spPr bwMode="auto">
              <a:xfrm>
                <a:off x="6473608" y="3784672"/>
                <a:ext cx="2207640" cy="275955"/>
              </a:xfrm>
              <a:prstGeom prst="roundRect">
                <a:avLst/>
              </a:prstGeom>
              <a:ln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/>
              <a:lstStyle/>
              <a:p>
                <a:pPr algn="ctr">
                  <a:defRPr/>
                </a:pPr>
                <a:r>
                  <a:rPr lang="en-US" sz="1200" dirty="0">
                    <a:solidFill>
                      <a:schemeClr val="tx1"/>
                    </a:solidFill>
                  </a:rPr>
                  <a:t>Heap</a:t>
                </a:r>
              </a:p>
            </p:txBody>
          </p:sp>
        </p:grpSp>
        <p:sp>
          <p:nvSpPr>
            <p:cNvPr id="80" name="TextBox 79"/>
            <p:cNvSpPr txBox="1"/>
            <p:nvPr/>
          </p:nvSpPr>
          <p:spPr>
            <a:xfrm>
              <a:off x="645212" y="1302272"/>
              <a:ext cx="1201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PID: 105</a:t>
              </a:r>
              <a:endParaRPr lang="en-US" dirty="0"/>
            </a:p>
          </p:txBody>
        </p:sp>
      </p:grpSp>
      <p:sp>
        <p:nvSpPr>
          <p:cNvPr id="94" name="Rounded Rectangle 30"/>
          <p:cNvSpPr>
            <a:spLocks noChangeArrowheads="1"/>
          </p:cNvSpPr>
          <p:nvPr/>
        </p:nvSpPr>
        <p:spPr bwMode="auto">
          <a:xfrm>
            <a:off x="7277371" y="1585800"/>
            <a:ext cx="1689923" cy="1507352"/>
          </a:xfrm>
          <a:prstGeom prst="roundRect">
            <a:avLst>
              <a:gd name="adj" fmla="val 16667"/>
            </a:avLst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6" name="TextBox 34"/>
          <p:cNvSpPr txBox="1">
            <a:spLocks noChangeArrowheads="1"/>
          </p:cNvSpPr>
          <p:nvPr/>
        </p:nvSpPr>
        <p:spPr bwMode="auto">
          <a:xfrm>
            <a:off x="7565984" y="1733516"/>
            <a:ext cx="1150559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 sz="1800" dirty="0" smtClean="0"/>
              <a:t>Kernel</a:t>
            </a:r>
          </a:p>
          <a:p>
            <a:pPr algn="ctr"/>
            <a:endParaRPr lang="en-US" sz="1800" dirty="0" smtClean="0"/>
          </a:p>
          <a:p>
            <a:pPr algn="ctr"/>
            <a:r>
              <a:rPr lang="en-US" sz="1800" dirty="0" smtClean="0"/>
              <a:t>(“System process”)</a:t>
            </a:r>
            <a:endParaRPr lang="en-US" sz="1800" dirty="0"/>
          </a:p>
        </p:txBody>
      </p:sp>
      <p:sp>
        <p:nvSpPr>
          <p:cNvPr id="93" name="TextBox 92"/>
          <p:cNvSpPr txBox="1"/>
          <p:nvPr/>
        </p:nvSpPr>
        <p:spPr>
          <a:xfrm>
            <a:off x="7565984" y="1216467"/>
            <a:ext cx="10827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PID: 4</a:t>
            </a:r>
            <a:endParaRPr lang="en-US" dirty="0"/>
          </a:p>
        </p:txBody>
      </p:sp>
      <p:sp>
        <p:nvSpPr>
          <p:cNvPr id="106" name="Rounded Rectangular Callout 105"/>
          <p:cNvSpPr/>
          <p:nvPr/>
        </p:nvSpPr>
        <p:spPr>
          <a:xfrm>
            <a:off x="2523066" y="6502400"/>
            <a:ext cx="2779562" cy="355600"/>
          </a:xfrm>
          <a:prstGeom prst="wedgeRoundRectCallout">
            <a:avLst>
              <a:gd name="adj1" fmla="val -38620"/>
              <a:gd name="adj2" fmla="val -138467"/>
              <a:gd name="adj3" fmla="val 16667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Currently Running Code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085662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Checking Running Processes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On the </a:t>
            </a:r>
            <a:r>
              <a:rPr lang="en-US" i="1" dirty="0"/>
              <a:t>victim</a:t>
            </a:r>
            <a:r>
              <a:rPr lang="en-US" dirty="0"/>
              <a:t> VM</a:t>
            </a:r>
          </a:p>
          <a:p>
            <a:r>
              <a:rPr lang="en-US" dirty="0"/>
              <a:t>Use Task Manager</a:t>
            </a:r>
          </a:p>
          <a:p>
            <a:pPr lvl="1"/>
            <a:r>
              <a:rPr lang="en-US" dirty="0" err="1"/>
              <a:t>Start→Run</a:t>
            </a:r>
            <a:r>
              <a:rPr lang="en-US" dirty="0"/>
              <a:t>...→type “</a:t>
            </a:r>
            <a:r>
              <a:rPr lang="en-US" dirty="0" err="1"/>
              <a:t>taskmgr</a:t>
            </a:r>
            <a:r>
              <a:rPr lang="en-US" dirty="0"/>
              <a:t>”</a:t>
            </a:r>
          </a:p>
          <a:p>
            <a:pPr lvl="1"/>
            <a:r>
              <a:rPr lang="en-US" dirty="0"/>
              <a:t>Select “Processes” tab</a:t>
            </a:r>
          </a:p>
          <a:p>
            <a:pPr lvl="1"/>
            <a:r>
              <a:rPr lang="en-US" dirty="0" err="1"/>
              <a:t>View→Select</a:t>
            </a:r>
            <a:r>
              <a:rPr lang="en-US" dirty="0"/>
              <a:t> Columns...→check PID</a:t>
            </a:r>
          </a:p>
          <a:p>
            <a:r>
              <a:rPr lang="en-US" dirty="0"/>
              <a:t>Use </a:t>
            </a:r>
            <a:r>
              <a:rPr lang="en-US" dirty="0" err="1"/>
              <a:t>SysInternals</a:t>
            </a:r>
            <a:r>
              <a:rPr lang="en-US" dirty="0"/>
              <a:t> tools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(</a:t>
            </a:r>
            <a:r>
              <a:rPr lang="en-US" dirty="0"/>
              <a:t>a shortcut key is on the desktop)</a:t>
            </a:r>
          </a:p>
          <a:p>
            <a:pPr lvl="1"/>
            <a:r>
              <a:rPr lang="en-US" dirty="0"/>
              <a:t>Process Explorer (</a:t>
            </a:r>
            <a:r>
              <a:rPr lang="en-US" dirty="0" err="1"/>
              <a:t>procexp.exe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Process Monitor (</a:t>
            </a:r>
            <a:r>
              <a:rPr lang="en-US" dirty="0" err="1"/>
              <a:t>procmon.exe</a:t>
            </a:r>
            <a:r>
              <a:rPr lang="en-US" dirty="0"/>
              <a:t>)</a:t>
            </a:r>
          </a:p>
          <a:p>
            <a:pPr lvl="2"/>
            <a:r>
              <a:rPr lang="en-US" dirty="0"/>
              <a:t>Show registry, network, file system activities</a:t>
            </a:r>
          </a:p>
          <a:p>
            <a:r>
              <a:rPr lang="en-US" dirty="0"/>
              <a:t>What's the </a:t>
            </a:r>
            <a:r>
              <a:rPr lang="en-US" dirty="0" err="1"/>
              <a:t>calc.exe's</a:t>
            </a:r>
            <a:r>
              <a:rPr lang="en-US" dirty="0"/>
              <a:t> PID and which process is its parent?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See notes for citation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D4681-E3FD-C045-B7A1-5EF44EFB4F72}" type="slidenum">
              <a:rPr lang="en-US" smtClean="0"/>
              <a:t>32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0" y="0"/>
            <a:ext cx="9144000" cy="274638"/>
          </a:xfrm>
          <a:prstGeom prst="rect">
            <a:avLst/>
          </a:prstGeom>
          <a:solidFill>
            <a:srgbClr val="008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256232" cy="12775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232626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Finding DLL dependencies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Use CFF Explorer</a:t>
            </a:r>
          </a:p>
          <a:p>
            <a:pPr lvl="1"/>
            <a:r>
              <a:rPr lang="en-US" dirty="0"/>
              <a:t>Open c:\Windows\</a:t>
            </a:r>
            <a:r>
              <a:rPr lang="en-US" dirty="0" err="1"/>
              <a:t>notepad.exe</a:t>
            </a:r>
            <a:endParaRPr lang="en-US" dirty="0"/>
          </a:p>
          <a:p>
            <a:pPr lvl="1"/>
            <a:r>
              <a:rPr lang="en-US" dirty="0"/>
              <a:t>How many DLLs are imported directly by </a:t>
            </a:r>
            <a:r>
              <a:rPr lang="en-US" dirty="0" err="1"/>
              <a:t>notepad.exe</a:t>
            </a:r>
            <a:r>
              <a:rPr lang="en-US" dirty="0"/>
              <a:t>?</a:t>
            </a:r>
          </a:p>
          <a:p>
            <a:r>
              <a:rPr lang="en-US" dirty="0"/>
              <a:t>Start </a:t>
            </a:r>
            <a:r>
              <a:rPr lang="en-US" dirty="0" err="1"/>
              <a:t>notepad.exe</a:t>
            </a:r>
            <a:endParaRPr lang="en-US" dirty="0"/>
          </a:p>
          <a:p>
            <a:r>
              <a:rPr lang="en-US" dirty="0"/>
              <a:t>Use Process Explorer</a:t>
            </a:r>
          </a:p>
          <a:p>
            <a:pPr lvl="1"/>
            <a:r>
              <a:rPr lang="en-US" dirty="0"/>
              <a:t>On the menu bar, select</a:t>
            </a:r>
          </a:p>
          <a:p>
            <a:pPr lvl="2"/>
            <a:r>
              <a:rPr lang="en-US" dirty="0" err="1"/>
              <a:t>View→Show</a:t>
            </a:r>
            <a:r>
              <a:rPr lang="en-US" dirty="0"/>
              <a:t> Lower Pane</a:t>
            </a:r>
          </a:p>
          <a:p>
            <a:pPr lvl="2"/>
            <a:r>
              <a:rPr lang="en-US" dirty="0" err="1"/>
              <a:t>View→Lower</a:t>
            </a:r>
            <a:r>
              <a:rPr lang="en-US" dirty="0"/>
              <a:t> Pane </a:t>
            </a:r>
            <a:r>
              <a:rPr lang="en-US" dirty="0" err="1"/>
              <a:t>View→DLLs</a:t>
            </a:r>
            <a:endParaRPr lang="en-US" dirty="0"/>
          </a:p>
          <a:p>
            <a:pPr lvl="1"/>
            <a:r>
              <a:rPr lang="en-US" dirty="0"/>
              <a:t>How many DLLs are loaded?</a:t>
            </a:r>
          </a:p>
          <a:p>
            <a:r>
              <a:rPr lang="en-US" dirty="0"/>
              <a:t>Another good tool: Dependency Walker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See notes for citation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D4681-E3FD-C045-B7A1-5EF44EFB4F72}" type="slidenum">
              <a:rPr lang="en-US" smtClean="0"/>
              <a:t>33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0" y="0"/>
            <a:ext cx="9144000" cy="274638"/>
          </a:xfrm>
          <a:prstGeom prst="rect">
            <a:avLst/>
          </a:prstGeom>
          <a:solidFill>
            <a:srgbClr val="008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56232" cy="12775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060584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Microsoft Windows Services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Long-running </a:t>
            </a:r>
            <a:r>
              <a:rPr lang="en-US" dirty="0" err="1"/>
              <a:t>executables</a:t>
            </a:r>
            <a:r>
              <a:rPr lang="en-US" dirty="0"/>
              <a:t> without user interaction (like a *nix daemon)</a:t>
            </a:r>
          </a:p>
          <a:p>
            <a:r>
              <a:rPr lang="en-US" dirty="0"/>
              <a:t>Can be automatically started when the computer boots</a:t>
            </a:r>
          </a:p>
          <a:p>
            <a:r>
              <a:rPr lang="en-US" dirty="0" err="1"/>
              <a:t>CreateService</a:t>
            </a:r>
            <a:r>
              <a:rPr lang="en-US" dirty="0"/>
              <a:t>() Windows API is called to register a service</a:t>
            </a:r>
          </a:p>
          <a:p>
            <a:r>
              <a:rPr lang="en-US" dirty="0"/>
              <a:t>Registered services can be found under the registry key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HKLM</a:t>
            </a:r>
            <a:r>
              <a:rPr lang="en-US" dirty="0"/>
              <a:t>\System\</a:t>
            </a:r>
            <a:r>
              <a:rPr lang="en-US" dirty="0" err="1"/>
              <a:t>CurrentControlSet</a:t>
            </a:r>
            <a:r>
              <a:rPr lang="en-US" dirty="0"/>
              <a:t>\Services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See notes for citation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D4681-E3FD-C045-B7A1-5EF44EFB4F72}" type="slidenum">
              <a:rPr lang="en-US" smtClean="0"/>
              <a:t>34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0" y="0"/>
            <a:ext cx="9144000" cy="274638"/>
          </a:xfrm>
          <a:prstGeom prst="rect">
            <a:avLst/>
          </a:prstGeom>
          <a:solidFill>
            <a:srgbClr val="008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632655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SvcHost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C:\Windows\System32\</a:t>
            </a:r>
            <a:r>
              <a:rPr lang="en-US" dirty="0" err="1"/>
              <a:t>svchost.exe</a:t>
            </a:r>
            <a:r>
              <a:rPr lang="en-US" dirty="0"/>
              <a:t> is a generic host process for services that run from DLLs</a:t>
            </a:r>
          </a:p>
          <a:p>
            <a:r>
              <a:rPr lang="en-US" dirty="0"/>
              <a:t>Multiple instances are often running</a:t>
            </a:r>
          </a:p>
          <a:p>
            <a:pPr lvl="1"/>
            <a:r>
              <a:rPr lang="en-US" dirty="0"/>
              <a:t>One instance contains a group of services</a:t>
            </a:r>
          </a:p>
          <a:p>
            <a:r>
              <a:rPr lang="en-US" dirty="0"/>
              <a:t>Groups are listed in the registry </a:t>
            </a:r>
            <a:r>
              <a:rPr lang="en-US" dirty="0" smtClean="0"/>
              <a:t>key</a:t>
            </a:r>
            <a:br>
              <a:rPr lang="en-US" dirty="0" smtClean="0"/>
            </a:br>
            <a:r>
              <a:rPr lang="en-US" sz="2400" dirty="0" smtClean="0"/>
              <a:t>HKLM</a:t>
            </a:r>
            <a:r>
              <a:rPr lang="en-US" sz="2400" dirty="0"/>
              <a:t>\Software\Microsoft\Windows NT\</a:t>
            </a:r>
            <a:r>
              <a:rPr lang="en-US" sz="2400" dirty="0" err="1"/>
              <a:t>CurrentVersion</a:t>
            </a:r>
            <a:r>
              <a:rPr lang="en-US" sz="2400" dirty="0"/>
              <a:t>\</a:t>
            </a:r>
            <a:r>
              <a:rPr lang="en-US" sz="2400" dirty="0" err="1"/>
              <a:t>Svchost</a:t>
            </a:r>
            <a:endParaRPr lang="en-US" sz="2400" dirty="0"/>
          </a:p>
          <a:p>
            <a:r>
              <a:rPr lang="en-US" dirty="0"/>
              <a:t>It is common to have malware name itself </a:t>
            </a:r>
            <a:r>
              <a:rPr lang="en-US" dirty="0" err="1"/>
              <a:t>svchost.exe</a:t>
            </a:r>
            <a:r>
              <a:rPr lang="en-US" dirty="0"/>
              <a:t> but run from somewhere other than C:\Windows\System32, e.g. C:\Windows</a:t>
            </a:r>
          </a:p>
          <a:p>
            <a:r>
              <a:rPr lang="en-US" dirty="0"/>
              <a:t>Or alternatively they will just add a new DLL for the real </a:t>
            </a:r>
            <a:r>
              <a:rPr lang="en-US" dirty="0" err="1"/>
              <a:t>svchost</a:t>
            </a:r>
            <a:r>
              <a:rPr lang="en-US" dirty="0"/>
              <a:t> to run as a service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See notes for citation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D4681-E3FD-C045-B7A1-5EF44EFB4F72}" type="slidenum">
              <a:rPr lang="en-US" smtClean="0"/>
              <a:t>35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0" y="0"/>
            <a:ext cx="9144000" cy="274638"/>
          </a:xfrm>
          <a:prstGeom prst="rect">
            <a:avLst/>
          </a:prstGeom>
          <a:solidFill>
            <a:srgbClr val="008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920487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Checking Running </a:t>
            </a:r>
            <a:r>
              <a:rPr lang="en-US" dirty="0" smtClean="0"/>
              <a:t>Services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On the </a:t>
            </a:r>
            <a:r>
              <a:rPr lang="en-US" i="1" dirty="0"/>
              <a:t>victim</a:t>
            </a:r>
            <a:r>
              <a:rPr lang="en-US" dirty="0"/>
              <a:t> VM</a:t>
            </a:r>
          </a:p>
          <a:p>
            <a:r>
              <a:rPr lang="en-US" dirty="0"/>
              <a:t>Use Services, a Windows administrative tool</a:t>
            </a:r>
          </a:p>
          <a:p>
            <a:pPr lvl="1"/>
            <a:r>
              <a:rPr lang="en-US" dirty="0" smtClean="0"/>
              <a:t>Start → </a:t>
            </a:r>
            <a:r>
              <a:rPr lang="en-US" dirty="0" smtClean="0"/>
              <a:t>Control </a:t>
            </a:r>
            <a:r>
              <a:rPr lang="en-US" dirty="0"/>
              <a:t>Panel → Administrative Tools → </a:t>
            </a:r>
            <a:r>
              <a:rPr lang="en-US" dirty="0" smtClean="0"/>
              <a:t>Services</a:t>
            </a:r>
            <a:endParaRPr lang="en-US" dirty="0"/>
          </a:p>
          <a:p>
            <a:r>
              <a:rPr lang="en-US" dirty="0"/>
              <a:t>Use </a:t>
            </a:r>
            <a:r>
              <a:rPr lang="en-US" dirty="0" err="1" smtClean="0"/>
              <a:t>PsService.exe</a:t>
            </a:r>
            <a:r>
              <a:rPr lang="en-US" dirty="0"/>
              <a:t>, a </a:t>
            </a:r>
            <a:r>
              <a:rPr lang="en-US" dirty="0" err="1"/>
              <a:t>SysInternals</a:t>
            </a:r>
            <a:r>
              <a:rPr lang="en-US" dirty="0"/>
              <a:t> tool</a:t>
            </a:r>
          </a:p>
          <a:p>
            <a:pPr lvl="1"/>
            <a:r>
              <a:rPr lang="en-US" dirty="0"/>
              <a:t>C:\&gt; cd c:\</a:t>
            </a:r>
            <a:r>
              <a:rPr lang="en-US" dirty="0" err="1"/>
              <a:t>SysinternalSuite</a:t>
            </a:r>
            <a:endParaRPr lang="en-US" dirty="0"/>
          </a:p>
          <a:p>
            <a:pPr lvl="1"/>
            <a:r>
              <a:rPr lang="en-US" dirty="0"/>
              <a:t>C:\&gt; </a:t>
            </a:r>
            <a:r>
              <a:rPr lang="en-US" dirty="0" err="1"/>
              <a:t>PsService.exe</a:t>
            </a:r>
            <a:r>
              <a:rPr lang="en-US" dirty="0"/>
              <a:t>  </a:t>
            </a:r>
          </a:p>
          <a:p>
            <a:r>
              <a:rPr lang="en-US" dirty="0"/>
              <a:t>Or you can also use a Windows tool, </a:t>
            </a:r>
            <a:r>
              <a:rPr lang="en-US" dirty="0" err="1"/>
              <a:t>sc.exe</a:t>
            </a:r>
            <a:endParaRPr lang="en-US" dirty="0"/>
          </a:p>
          <a:p>
            <a:pPr lvl="1"/>
            <a:r>
              <a:rPr lang="en-US" dirty="0"/>
              <a:t>C:\&gt; </a:t>
            </a:r>
            <a:r>
              <a:rPr lang="en-US" dirty="0" err="1"/>
              <a:t>sc</a:t>
            </a:r>
            <a:r>
              <a:rPr lang="en-US" dirty="0"/>
              <a:t> query state= all</a:t>
            </a:r>
          </a:p>
          <a:p>
            <a:r>
              <a:rPr lang="en-US" dirty="0"/>
              <a:t>Find “Terminal Services” service, what's its status?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See notes for citation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D4681-E3FD-C045-B7A1-5EF44EFB4F72}" type="slidenum">
              <a:rPr lang="en-US" smtClean="0"/>
              <a:t>36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0" y="0"/>
            <a:ext cx="9144000" cy="274638"/>
          </a:xfrm>
          <a:prstGeom prst="rect">
            <a:avLst/>
          </a:prstGeom>
          <a:solidFill>
            <a:srgbClr val="008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56232" cy="12775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516226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Checking SVCHOST </a:t>
            </a:r>
            <a:r>
              <a:rPr lang="en-US" dirty="0" smtClean="0"/>
              <a:t>Services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How many </a:t>
            </a:r>
            <a:r>
              <a:rPr lang="en-US" dirty="0" err="1"/>
              <a:t>svchost.exe</a:t>
            </a:r>
            <a:r>
              <a:rPr lang="en-US" dirty="0"/>
              <a:t> instances are running?</a:t>
            </a:r>
          </a:p>
          <a:p>
            <a:pPr lvl="1"/>
            <a:r>
              <a:rPr lang="en-US" dirty="0"/>
              <a:t>Use Process Explorer</a:t>
            </a:r>
          </a:p>
          <a:p>
            <a:r>
              <a:rPr lang="en-US" dirty="0"/>
              <a:t>List service groups run by </a:t>
            </a:r>
            <a:r>
              <a:rPr lang="en-US" dirty="0" err="1"/>
              <a:t>svchost.exe</a:t>
            </a:r>
            <a:r>
              <a:rPr lang="en-US" dirty="0"/>
              <a:t> by checking the following registry key</a:t>
            </a:r>
          </a:p>
          <a:p>
            <a:pPr lvl="1"/>
            <a:r>
              <a:rPr lang="en-US" dirty="0"/>
              <a:t>HKLM\Software\Microsoft\Windows NT\</a:t>
            </a:r>
            <a:r>
              <a:rPr lang="en-US" dirty="0" err="1"/>
              <a:t>CurrentVersion</a:t>
            </a:r>
            <a:r>
              <a:rPr lang="en-US" dirty="0"/>
              <a:t>\</a:t>
            </a:r>
            <a:r>
              <a:rPr lang="en-US" dirty="0" err="1"/>
              <a:t>Svchost</a:t>
            </a:r>
            <a:endParaRPr lang="en-US" dirty="0"/>
          </a:p>
          <a:p>
            <a:r>
              <a:rPr lang="en-US" dirty="0"/>
              <a:t>Look at the </a:t>
            </a:r>
            <a:r>
              <a:rPr lang="en-US" dirty="0" err="1"/>
              <a:t>DcomLaunch</a:t>
            </a:r>
            <a:r>
              <a:rPr lang="en-US" dirty="0"/>
              <a:t> group – it has two services, “</a:t>
            </a:r>
            <a:r>
              <a:rPr lang="en-US" dirty="0" err="1"/>
              <a:t>DcomLaunch</a:t>
            </a:r>
            <a:r>
              <a:rPr lang="en-US" dirty="0"/>
              <a:t>” and “</a:t>
            </a:r>
            <a:r>
              <a:rPr lang="en-US" dirty="0" err="1"/>
              <a:t>TermService</a:t>
            </a:r>
            <a:r>
              <a:rPr lang="en-US" dirty="0"/>
              <a:t>”</a:t>
            </a:r>
          </a:p>
          <a:p>
            <a:r>
              <a:rPr lang="en-US" dirty="0"/>
              <a:t>Check the following registry key to identify services</a:t>
            </a:r>
          </a:p>
          <a:p>
            <a:pPr lvl="1"/>
            <a:r>
              <a:rPr lang="en-US" dirty="0"/>
              <a:t>HKLM\System\</a:t>
            </a:r>
            <a:r>
              <a:rPr lang="en-US" dirty="0" err="1"/>
              <a:t>CurrentControlSet</a:t>
            </a:r>
            <a:r>
              <a:rPr lang="en-US" dirty="0"/>
              <a:t>\Services\</a:t>
            </a:r>
            <a:r>
              <a:rPr lang="en-US" dirty="0" err="1"/>
              <a:t>TermService</a:t>
            </a:r>
            <a:endParaRPr lang="en-US" dirty="0"/>
          </a:p>
          <a:p>
            <a:r>
              <a:rPr lang="en-US" dirty="0"/>
              <a:t>Under the </a:t>
            </a:r>
            <a:r>
              <a:rPr lang="en-US" dirty="0" err="1"/>
              <a:t>TermService</a:t>
            </a:r>
            <a:r>
              <a:rPr lang="en-US" dirty="0"/>
              <a:t> registry key, </a:t>
            </a:r>
          </a:p>
          <a:p>
            <a:pPr lvl="1"/>
            <a:r>
              <a:rPr lang="en-US" dirty="0"/>
              <a:t>What is the </a:t>
            </a:r>
            <a:r>
              <a:rPr lang="en-US" i="1" dirty="0" err="1"/>
              <a:t>ImagePath</a:t>
            </a:r>
            <a:r>
              <a:rPr lang="en-US" i="1" dirty="0"/>
              <a:t> </a:t>
            </a:r>
            <a:r>
              <a:rPr lang="en-US" dirty="0"/>
              <a:t>value?</a:t>
            </a:r>
          </a:p>
          <a:p>
            <a:pPr lvl="1"/>
            <a:r>
              <a:rPr lang="en-US" dirty="0"/>
              <a:t>In the </a:t>
            </a:r>
            <a:r>
              <a:rPr lang="en-US" dirty="0" err="1"/>
              <a:t>subkey</a:t>
            </a:r>
            <a:r>
              <a:rPr lang="en-US" dirty="0"/>
              <a:t> </a:t>
            </a:r>
            <a:r>
              <a:rPr lang="en-US" i="1" dirty="0"/>
              <a:t>Parameters, w</a:t>
            </a:r>
            <a:r>
              <a:rPr lang="en-US" dirty="0"/>
              <a:t>hat's in </a:t>
            </a:r>
            <a:r>
              <a:rPr lang="en-US" i="1" dirty="0" err="1"/>
              <a:t>ServiceDLL</a:t>
            </a:r>
            <a:r>
              <a:rPr lang="en-US" dirty="0"/>
              <a:t> value?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See notes for citation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D4681-E3FD-C045-B7A1-5EF44EFB4F72}" type="slidenum">
              <a:rPr lang="en-US" smtClean="0"/>
              <a:t>37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0" y="0"/>
            <a:ext cx="9144000" cy="274638"/>
          </a:xfrm>
          <a:prstGeom prst="rect">
            <a:avLst/>
          </a:prstGeom>
          <a:solidFill>
            <a:srgbClr val="008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56232" cy="12775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580537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Checking Normal </a:t>
            </a:r>
            <a:r>
              <a:rPr lang="en-US" dirty="0" smtClean="0"/>
              <a:t>Services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Check the following registry key to identify services</a:t>
            </a:r>
          </a:p>
          <a:p>
            <a:pPr lvl="1"/>
            <a:r>
              <a:rPr lang="en-US" dirty="0"/>
              <a:t>HKLM\System\</a:t>
            </a:r>
            <a:r>
              <a:rPr lang="en-US" dirty="0" err="1"/>
              <a:t>CurrentControlSet</a:t>
            </a:r>
            <a:r>
              <a:rPr lang="en-US" dirty="0"/>
              <a:t>\Services\</a:t>
            </a:r>
            <a:r>
              <a:rPr lang="en-US" dirty="0" err="1"/>
              <a:t>CiSvc</a:t>
            </a:r>
            <a:endParaRPr lang="en-US" dirty="0"/>
          </a:p>
          <a:p>
            <a:r>
              <a:rPr lang="en-US" dirty="0"/>
              <a:t>Under the </a:t>
            </a:r>
            <a:r>
              <a:rPr lang="en-US" dirty="0" err="1"/>
              <a:t>CiSvc</a:t>
            </a:r>
            <a:r>
              <a:rPr lang="en-US" dirty="0"/>
              <a:t> registry key. </a:t>
            </a:r>
          </a:p>
          <a:p>
            <a:pPr lvl="1"/>
            <a:r>
              <a:rPr lang="en-US" dirty="0"/>
              <a:t>What is the </a:t>
            </a:r>
            <a:r>
              <a:rPr lang="en-US" i="1" dirty="0" err="1"/>
              <a:t>ImagePath</a:t>
            </a:r>
            <a:r>
              <a:rPr lang="en-US" i="1" dirty="0"/>
              <a:t> </a:t>
            </a:r>
            <a:r>
              <a:rPr lang="en-US" dirty="0"/>
              <a:t>value?</a:t>
            </a:r>
          </a:p>
          <a:p>
            <a:pPr lvl="2"/>
            <a:r>
              <a:rPr lang="en-US" dirty="0"/>
              <a:t>For this service the image path is the executable that's invoked directly</a:t>
            </a:r>
          </a:p>
          <a:p>
            <a:pPr lvl="1"/>
            <a:r>
              <a:rPr lang="en-US" dirty="0"/>
              <a:t>The </a:t>
            </a:r>
            <a:r>
              <a:rPr lang="en-US" i="1" dirty="0"/>
              <a:t>Start</a:t>
            </a:r>
            <a:r>
              <a:rPr lang="en-US" dirty="0"/>
              <a:t> value determines whether this starts at boot, when the user logs in, or only manually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See notes for citation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D4681-E3FD-C045-B7A1-5EF44EFB4F72}" type="slidenum">
              <a:rPr lang="en-US" smtClean="0"/>
              <a:t>38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0" y="0"/>
            <a:ext cx="9144000" cy="274638"/>
          </a:xfrm>
          <a:prstGeom prst="rect">
            <a:avLst/>
          </a:prstGeom>
          <a:solidFill>
            <a:srgbClr val="008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56232" cy="12775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0140441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does </a:t>
            </a:r>
            <a:r>
              <a:rPr lang="en-US" dirty="0" err="1"/>
              <a:t>Hydraq</a:t>
            </a:r>
            <a:r>
              <a:rPr lang="en-US" dirty="0"/>
              <a:t> persist?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Using </a:t>
            </a:r>
            <a:r>
              <a:rPr lang="en-US" dirty="0" err="1"/>
              <a:t>Autoruns</a:t>
            </a:r>
            <a:r>
              <a:rPr lang="en-US" dirty="0"/>
              <a:t> on the </a:t>
            </a:r>
            <a:r>
              <a:rPr lang="en-US" i="1" dirty="0"/>
              <a:t>victim</a:t>
            </a:r>
            <a:r>
              <a:rPr lang="en-US" dirty="0"/>
              <a:t> VM</a:t>
            </a:r>
          </a:p>
          <a:p>
            <a:pPr marL="971550" lvl="1" indent="-514350">
              <a:buFont typeface="+mj-lt"/>
              <a:buAutoNum type="arabicParenR"/>
            </a:pPr>
            <a:r>
              <a:rPr lang="en-US" dirty="0" smtClean="0"/>
              <a:t>Start </a:t>
            </a:r>
            <a:r>
              <a:rPr lang="en-US" dirty="0" err="1"/>
              <a:t>Autoruns</a:t>
            </a:r>
            <a:r>
              <a:rPr lang="en-US" dirty="0"/>
              <a:t>, then </a:t>
            </a:r>
            <a:r>
              <a:rPr lang="en-US" dirty="0" err="1"/>
              <a:t>File→save</a:t>
            </a:r>
            <a:endParaRPr lang="en-US" dirty="0"/>
          </a:p>
          <a:p>
            <a:pPr marL="971550" lvl="1" indent="-514350">
              <a:buFont typeface="+mj-lt"/>
              <a:buAutoNum type="arabicParenR"/>
            </a:pPr>
            <a:r>
              <a:rPr lang="en-US" dirty="0" smtClean="0"/>
              <a:t>Run </a:t>
            </a:r>
            <a:r>
              <a:rPr lang="en-US" dirty="0" err="1"/>
              <a:t>Hydraq</a:t>
            </a:r>
            <a:r>
              <a:rPr lang="en-US" dirty="0"/>
              <a:t>/</a:t>
            </a:r>
            <a:r>
              <a:rPr lang="en-US" dirty="0" err="1"/>
              <a:t>malware.exe</a:t>
            </a:r>
            <a:r>
              <a:rPr lang="en-US" dirty="0"/>
              <a:t> </a:t>
            </a:r>
          </a:p>
          <a:p>
            <a:pPr marL="971550" lvl="1" indent="-514350">
              <a:buFont typeface="+mj-lt"/>
              <a:buAutoNum type="arabicParenR"/>
            </a:pPr>
            <a:r>
              <a:rPr lang="en-US" dirty="0" smtClean="0"/>
              <a:t>Press </a:t>
            </a:r>
            <a:r>
              <a:rPr lang="en-US" dirty="0"/>
              <a:t>F5 to refresh </a:t>
            </a:r>
            <a:r>
              <a:rPr lang="en-US" dirty="0" err="1"/>
              <a:t>Autoruns</a:t>
            </a:r>
            <a:endParaRPr lang="en-US" dirty="0"/>
          </a:p>
          <a:p>
            <a:pPr marL="971550" lvl="1" indent="-514350">
              <a:buFont typeface="+mj-lt"/>
              <a:buAutoNum type="arabicParenR"/>
            </a:pPr>
            <a:r>
              <a:rPr lang="en-US" dirty="0" err="1" smtClean="0"/>
              <a:t>File</a:t>
            </a:r>
            <a:r>
              <a:rPr lang="en-US" dirty="0" err="1"/>
              <a:t>→Compare</a:t>
            </a:r>
            <a:endParaRPr lang="en-US" dirty="0"/>
          </a:p>
          <a:p>
            <a:pPr marL="0" indent="0">
              <a:buNone/>
            </a:pPr>
            <a:r>
              <a:rPr lang="en-US" dirty="0" smtClean="0">
                <a:solidFill>
                  <a:srgbClr val="0000FF"/>
                </a:solidFill>
              </a:rPr>
              <a:t>Q1.</a:t>
            </a:r>
            <a:r>
              <a:rPr lang="en-US" dirty="0" smtClean="0"/>
              <a:t> How </a:t>
            </a:r>
            <a:r>
              <a:rPr lang="en-US" dirty="0"/>
              <a:t>does the malware persist?</a:t>
            </a:r>
          </a:p>
          <a:p>
            <a:pPr lvl="1"/>
            <a:r>
              <a:rPr lang="en-US" dirty="0"/>
              <a:t>Observe what files are created in which directories</a:t>
            </a:r>
          </a:p>
          <a:p>
            <a:pPr lvl="1"/>
            <a:r>
              <a:rPr lang="en-US" dirty="0"/>
              <a:t>Observe what registry keys are created/modified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See notes for citation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D4681-E3FD-C045-B7A1-5EF44EFB4F72}" type="slidenum">
              <a:rPr lang="en-US" smtClean="0"/>
              <a:t>39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56232" cy="12775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17919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 Identifying File </a:t>
            </a:r>
            <a:r>
              <a:rPr lang="en-US" dirty="0" smtClean="0"/>
              <a:t>Types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Identify 5 files' formats in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~</a:t>
            </a:r>
            <a:r>
              <a:rPr lang="en-US" dirty="0"/>
              <a:t>/</a:t>
            </a:r>
            <a:r>
              <a:rPr lang="en-US" dirty="0" err="1"/>
              <a:t>MalwareClass</a:t>
            </a:r>
            <a:r>
              <a:rPr lang="en-US" dirty="0"/>
              <a:t>/samples/unknown/</a:t>
            </a:r>
          </a:p>
          <a:p>
            <a:pPr lvl="1"/>
            <a:r>
              <a:rPr lang="en-US" dirty="0"/>
              <a:t>By using </a:t>
            </a:r>
            <a:r>
              <a:rPr lang="en-US" b="1" i="1" dirty="0">
                <a:solidFill>
                  <a:srgbClr val="0000FF"/>
                </a:solidFill>
              </a:rPr>
              <a:t>file</a:t>
            </a:r>
            <a:r>
              <a:rPr lang="en-US" dirty="0">
                <a:solidFill>
                  <a:srgbClr val="0000FF"/>
                </a:solidFill>
              </a:rPr>
              <a:t> </a:t>
            </a:r>
            <a:r>
              <a:rPr lang="en-US" dirty="0"/>
              <a:t>and </a:t>
            </a:r>
            <a:r>
              <a:rPr lang="en-US" b="1" i="1" dirty="0" err="1">
                <a:solidFill>
                  <a:srgbClr val="0000FF"/>
                </a:solidFill>
              </a:rPr>
              <a:t>TrID</a:t>
            </a:r>
            <a:r>
              <a:rPr lang="en-US" dirty="0"/>
              <a:t> tools on Ubuntu</a:t>
            </a:r>
          </a:p>
          <a:p>
            <a:pPr lvl="2"/>
            <a:r>
              <a:rPr lang="en-US" dirty="0"/>
              <a:t>$ file ~/</a:t>
            </a:r>
            <a:r>
              <a:rPr lang="en-US" dirty="0" err="1"/>
              <a:t>MalwareClass</a:t>
            </a:r>
            <a:r>
              <a:rPr lang="en-US" dirty="0"/>
              <a:t>/samples/unknown/sample04.exe</a:t>
            </a:r>
          </a:p>
          <a:p>
            <a:pPr lvl="2"/>
            <a:r>
              <a:rPr lang="en-US" dirty="0"/>
              <a:t>$ cd ~/</a:t>
            </a:r>
            <a:r>
              <a:rPr lang="en-US" dirty="0" err="1"/>
              <a:t>MalwareClass</a:t>
            </a:r>
            <a:r>
              <a:rPr lang="en-US" dirty="0"/>
              <a:t>/tools/</a:t>
            </a:r>
            <a:r>
              <a:rPr lang="en-US" dirty="0" err="1"/>
              <a:t>TrID</a:t>
            </a:r>
            <a:r>
              <a:rPr lang="en-US" dirty="0"/>
              <a:t>/ </a:t>
            </a:r>
          </a:p>
          <a:p>
            <a:pPr lvl="2"/>
            <a:r>
              <a:rPr lang="en-US" dirty="0"/>
              <a:t>$ ./</a:t>
            </a:r>
            <a:r>
              <a:rPr lang="en-US" dirty="0" err="1"/>
              <a:t>trid</a:t>
            </a:r>
            <a:r>
              <a:rPr lang="en-US" dirty="0"/>
              <a:t> ~/</a:t>
            </a:r>
            <a:r>
              <a:rPr lang="en-US" dirty="0" err="1"/>
              <a:t>MalwareClass</a:t>
            </a:r>
            <a:r>
              <a:rPr lang="en-US" dirty="0"/>
              <a:t>/samples/unknown/sample04.exe</a:t>
            </a:r>
          </a:p>
          <a:p>
            <a:pPr lvl="1"/>
            <a:r>
              <a:rPr lang="en-US" dirty="0"/>
              <a:t>By using </a:t>
            </a:r>
            <a:r>
              <a:rPr lang="en-US" b="1" i="1" dirty="0" err="1">
                <a:solidFill>
                  <a:srgbClr val="0000FF"/>
                </a:solidFill>
              </a:rPr>
              <a:t>TrIDNet</a:t>
            </a:r>
            <a:r>
              <a:rPr lang="en-US" dirty="0">
                <a:solidFill>
                  <a:srgbClr val="0000FF"/>
                </a:solidFill>
              </a:rPr>
              <a:t> </a:t>
            </a:r>
            <a:r>
              <a:rPr lang="en-US" dirty="0"/>
              <a:t>on the </a:t>
            </a:r>
            <a:r>
              <a:rPr lang="en-US" i="1" dirty="0"/>
              <a:t>victim</a:t>
            </a:r>
            <a:r>
              <a:rPr lang="en-US" dirty="0"/>
              <a:t> VM </a:t>
            </a:r>
          </a:p>
          <a:p>
            <a:r>
              <a:rPr lang="en-US" dirty="0"/>
              <a:t>File extension</a:t>
            </a:r>
          </a:p>
          <a:p>
            <a:pPr lvl="1"/>
            <a:r>
              <a:rPr lang="en-US" dirty="0"/>
              <a:t>Don't rely on the file extension at all!!</a:t>
            </a:r>
          </a:p>
          <a:p>
            <a:pPr lvl="1"/>
            <a:r>
              <a:rPr lang="en-US" dirty="0"/>
              <a:t>exe, </a:t>
            </a:r>
            <a:r>
              <a:rPr lang="en-US" dirty="0" err="1"/>
              <a:t>dll</a:t>
            </a:r>
            <a:r>
              <a:rPr lang="en-US" dirty="0"/>
              <a:t>, </a:t>
            </a:r>
            <a:r>
              <a:rPr lang="en-US" dirty="0" err="1"/>
              <a:t>pdf</a:t>
            </a:r>
            <a:r>
              <a:rPr lang="en-US" dirty="0"/>
              <a:t>, doc, </a:t>
            </a:r>
            <a:r>
              <a:rPr lang="en-US" dirty="0" err="1"/>
              <a:t>docx</a:t>
            </a:r>
            <a:r>
              <a:rPr lang="en-US" dirty="0"/>
              <a:t>, </a:t>
            </a:r>
            <a:r>
              <a:rPr lang="en-US" dirty="0" err="1"/>
              <a:t>xls</a:t>
            </a:r>
            <a:r>
              <a:rPr lang="en-US" dirty="0"/>
              <a:t>, </a:t>
            </a:r>
            <a:r>
              <a:rPr lang="en-US" dirty="0" err="1"/>
              <a:t>xlsx</a:t>
            </a:r>
            <a:r>
              <a:rPr lang="en-US" dirty="0"/>
              <a:t>, </a:t>
            </a:r>
            <a:r>
              <a:rPr lang="en-US" dirty="0" err="1"/>
              <a:t>ppt</a:t>
            </a:r>
            <a:r>
              <a:rPr lang="en-US" dirty="0"/>
              <a:t>, </a:t>
            </a:r>
            <a:r>
              <a:rPr lang="en-US" dirty="0" err="1"/>
              <a:t>pptx</a:t>
            </a:r>
            <a:r>
              <a:rPr lang="en-US" dirty="0"/>
              <a:t>, jpg, etc. </a:t>
            </a:r>
          </a:p>
          <a:p>
            <a:r>
              <a:rPr lang="en-US" dirty="0"/>
              <a:t>This class focuses on malware in PE files (.exe, .</a:t>
            </a:r>
            <a:r>
              <a:rPr lang="en-US" dirty="0" err="1"/>
              <a:t>dll</a:t>
            </a:r>
            <a:r>
              <a:rPr lang="en-US" dirty="0"/>
              <a:t>, .sys, .</a:t>
            </a:r>
            <a:r>
              <a:rPr lang="en-US" dirty="0" err="1"/>
              <a:t>scr</a:t>
            </a:r>
            <a:r>
              <a:rPr lang="en-US" dirty="0"/>
              <a:t>, .</a:t>
            </a:r>
            <a:r>
              <a:rPr lang="en-US" dirty="0" err="1"/>
              <a:t>ocx</a:t>
            </a:r>
            <a:r>
              <a:rPr lang="en-US" dirty="0"/>
              <a:t>, etc.)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See notes for citation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D4681-E3FD-C045-B7A1-5EF44EFB4F72}" type="slidenum">
              <a:rPr lang="en-US" smtClean="0"/>
              <a:t>4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0" y="0"/>
            <a:ext cx="9144000" cy="274638"/>
          </a:xfrm>
          <a:prstGeom prst="rect">
            <a:avLst/>
          </a:prstGeom>
          <a:solidFill>
            <a:srgbClr val="008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256232" cy="1277596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88898" y="274638"/>
            <a:ext cx="1991360" cy="1600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8120230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Answers for the </a:t>
            </a:r>
            <a:r>
              <a:rPr lang="en-US" dirty="0" err="1"/>
              <a:t>Hydraq</a:t>
            </a:r>
            <a:r>
              <a:rPr lang="en-US" dirty="0"/>
              <a:t> </a:t>
            </a:r>
            <a:r>
              <a:rPr lang="en-US" dirty="0" smtClean="0"/>
              <a:t>lab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smtClean="0">
                <a:solidFill>
                  <a:srgbClr val="0000FF"/>
                </a:solidFill>
              </a:rPr>
              <a:t>A1.</a:t>
            </a:r>
            <a:r>
              <a:rPr lang="en-US" dirty="0" smtClean="0"/>
              <a:t> </a:t>
            </a:r>
            <a:r>
              <a:rPr lang="en-US" dirty="0" err="1" smtClean="0"/>
              <a:t>Autoruns</a:t>
            </a:r>
            <a:r>
              <a:rPr lang="en-US" dirty="0" smtClean="0"/>
              <a:t> </a:t>
            </a:r>
            <a:r>
              <a:rPr lang="en-US" dirty="0"/>
              <a:t>shows that malware persists by registering a service </a:t>
            </a:r>
            <a:r>
              <a:rPr lang="en-US" dirty="0" err="1"/>
              <a:t>RaS</a:t>
            </a:r>
            <a:r>
              <a:rPr lang="en-US" dirty="0"/>
              <a:t>????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(</a:t>
            </a:r>
            <a:r>
              <a:rPr lang="en-US" dirty="0"/>
              <a:t>the last 4 characters are random)</a:t>
            </a:r>
          </a:p>
          <a:p>
            <a:pPr lvl="1"/>
            <a:r>
              <a:rPr lang="en-US" dirty="0"/>
              <a:t>Double click the newly added </a:t>
            </a:r>
            <a:r>
              <a:rPr lang="en-US" dirty="0" err="1"/>
              <a:t>RaS</a:t>
            </a:r>
            <a:r>
              <a:rPr lang="en-US" dirty="0"/>
              <a:t>???? service</a:t>
            </a:r>
          </a:p>
          <a:p>
            <a:pPr lvl="1"/>
            <a:r>
              <a:rPr lang="en-US" dirty="0" err="1"/>
              <a:t>ImagePath</a:t>
            </a:r>
            <a:r>
              <a:rPr lang="en-US" dirty="0"/>
              <a:t> value's data is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“</a:t>
            </a:r>
            <a:r>
              <a:rPr lang="en-US" dirty="0"/>
              <a:t>%</a:t>
            </a:r>
            <a:r>
              <a:rPr lang="en-US" dirty="0" err="1"/>
              <a:t>SystemRoot</a:t>
            </a:r>
            <a:r>
              <a:rPr lang="en-US" dirty="0"/>
              <a:t>%\System32\</a:t>
            </a:r>
            <a:r>
              <a:rPr lang="en-US" dirty="0" err="1"/>
              <a:t>svchost.exe</a:t>
            </a:r>
            <a:r>
              <a:rPr lang="en-US" dirty="0"/>
              <a:t> -k </a:t>
            </a:r>
            <a:r>
              <a:rPr lang="en-US" dirty="0" err="1"/>
              <a:t>netsvcs</a:t>
            </a:r>
            <a:r>
              <a:rPr lang="en-US" dirty="0"/>
              <a:t>”</a:t>
            </a:r>
          </a:p>
          <a:p>
            <a:pPr lvl="1"/>
            <a:r>
              <a:rPr lang="en-US" dirty="0" err="1"/>
              <a:t>RaS</a:t>
            </a:r>
            <a:r>
              <a:rPr lang="en-US" dirty="0"/>
              <a:t>???? runs as part of </a:t>
            </a:r>
            <a:r>
              <a:rPr lang="en-US" i="1" dirty="0" err="1"/>
              <a:t>netsvcs</a:t>
            </a:r>
            <a:r>
              <a:rPr lang="en-US" dirty="0"/>
              <a:t> service group</a:t>
            </a:r>
          </a:p>
          <a:p>
            <a:pPr lvl="1"/>
            <a:r>
              <a:rPr lang="en-US" dirty="0" err="1"/>
              <a:t>Parameters→ServiceDll</a:t>
            </a:r>
            <a:r>
              <a:rPr lang="en-US" dirty="0"/>
              <a:t> value's data is 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“</a:t>
            </a:r>
            <a:r>
              <a:rPr lang="en-US" dirty="0"/>
              <a:t>c:\windows\system32\</a:t>
            </a:r>
            <a:r>
              <a:rPr lang="en-US" dirty="0" err="1"/>
              <a:t>rasmon.dll</a:t>
            </a:r>
            <a:r>
              <a:rPr lang="en-US" dirty="0"/>
              <a:t>”</a:t>
            </a:r>
          </a:p>
          <a:p>
            <a:pPr lvl="1"/>
            <a:r>
              <a:rPr lang="en-US" dirty="0"/>
              <a:t>Check if </a:t>
            </a:r>
            <a:r>
              <a:rPr lang="en-US" dirty="0" err="1"/>
              <a:t>RaS</a:t>
            </a:r>
            <a:r>
              <a:rPr lang="en-US" dirty="0"/>
              <a:t>???? is added to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HKLM</a:t>
            </a:r>
            <a:r>
              <a:rPr lang="en-US" dirty="0"/>
              <a:t>\SOFTWARE\Microsoft\Windows NT\</a:t>
            </a:r>
            <a:r>
              <a:rPr lang="en-US" dirty="0" err="1"/>
              <a:t>CurrentVersion</a:t>
            </a:r>
            <a:r>
              <a:rPr lang="en-US" dirty="0"/>
              <a:t>\</a:t>
            </a:r>
            <a:r>
              <a:rPr lang="en-US" dirty="0" err="1"/>
              <a:t>SvcHost</a:t>
            </a:r>
            <a:r>
              <a:rPr lang="en-US" dirty="0"/>
              <a:t>\</a:t>
            </a:r>
            <a:r>
              <a:rPr lang="en-US" dirty="0" err="1"/>
              <a:t>netsvcs</a:t>
            </a:r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See notes for citation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D4681-E3FD-C045-B7A1-5EF44EFB4F72}" type="slidenum">
              <a:rPr lang="en-US" smtClean="0"/>
              <a:t>40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097280" cy="1097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0345222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56232" cy="12775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Observing </a:t>
            </a:r>
            <a:r>
              <a:rPr lang="en-US" dirty="0" err="1"/>
              <a:t>Hydraq</a:t>
            </a:r>
            <a:r>
              <a:rPr lang="en-US" dirty="0"/>
              <a:t> with </a:t>
            </a:r>
            <a:r>
              <a:rPr lang="en-US" dirty="0" err="1"/>
              <a:t>Regshot</a:t>
            </a:r>
            <a:r>
              <a:rPr lang="en-US" dirty="0"/>
              <a:t> (1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In this lab, we will use </a:t>
            </a:r>
            <a:r>
              <a:rPr lang="en-US" dirty="0" err="1"/>
              <a:t>Regshot</a:t>
            </a:r>
            <a:r>
              <a:rPr lang="en-US" dirty="0"/>
              <a:t> to observe how the malware persists</a:t>
            </a:r>
          </a:p>
          <a:p>
            <a:r>
              <a:rPr lang="en-US" dirty="0"/>
              <a:t>Using </a:t>
            </a:r>
            <a:r>
              <a:rPr lang="en-US" dirty="0" err="1"/>
              <a:t>Regshot</a:t>
            </a:r>
            <a:r>
              <a:rPr lang="en-US" dirty="0"/>
              <a:t> on the </a:t>
            </a:r>
            <a:r>
              <a:rPr lang="en-US" i="1" dirty="0"/>
              <a:t>victim</a:t>
            </a:r>
            <a:r>
              <a:rPr lang="en-US" dirty="0"/>
              <a:t> VM</a:t>
            </a:r>
          </a:p>
          <a:p>
            <a:pPr marL="971550" lvl="1" indent="-514350">
              <a:buFont typeface="+mj-lt"/>
              <a:buAutoNum type="arabicParenR"/>
            </a:pPr>
            <a:r>
              <a:rPr lang="en-US" dirty="0" smtClean="0"/>
              <a:t>Start </a:t>
            </a:r>
            <a:r>
              <a:rPr lang="en-US" dirty="0" err="1"/>
              <a:t>Regshot</a:t>
            </a:r>
            <a:r>
              <a:rPr lang="en-US" dirty="0"/>
              <a:t>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(</a:t>
            </a:r>
            <a:r>
              <a:rPr lang="en-US" dirty="0" err="1"/>
              <a:t>MalwareClass</a:t>
            </a:r>
            <a:r>
              <a:rPr lang="en-US" dirty="0"/>
              <a:t>/tools/v5_regshot_1.8.3...)</a:t>
            </a:r>
          </a:p>
          <a:p>
            <a:pPr marL="971550" lvl="1" indent="-514350">
              <a:buFont typeface="+mj-lt"/>
              <a:buAutoNum type="arabicParenR"/>
            </a:pPr>
            <a:r>
              <a:rPr lang="en-US" dirty="0" smtClean="0"/>
              <a:t>Click </a:t>
            </a:r>
            <a:r>
              <a:rPr lang="en-US" i="1" dirty="0"/>
              <a:t>1st shot</a:t>
            </a:r>
            <a:r>
              <a:rPr lang="en-US" dirty="0"/>
              <a:t> </a:t>
            </a:r>
            <a:r>
              <a:rPr lang="en-US" dirty="0" err="1"/>
              <a:t>button→Shot</a:t>
            </a:r>
            <a:endParaRPr lang="en-US" dirty="0"/>
          </a:p>
          <a:p>
            <a:pPr marL="971550" lvl="1" indent="-514350">
              <a:buFont typeface="+mj-lt"/>
              <a:buAutoNum type="arabicParenR"/>
            </a:pPr>
            <a:r>
              <a:rPr lang="en-US" dirty="0" smtClean="0"/>
              <a:t>Run </a:t>
            </a:r>
            <a:r>
              <a:rPr lang="en-US" dirty="0" err="1"/>
              <a:t>Hydraq</a:t>
            </a:r>
            <a:r>
              <a:rPr lang="en-US" dirty="0"/>
              <a:t>/</a:t>
            </a:r>
            <a:r>
              <a:rPr lang="en-US" dirty="0" err="1"/>
              <a:t>malware.exe</a:t>
            </a:r>
            <a:endParaRPr lang="en-US" dirty="0"/>
          </a:p>
          <a:p>
            <a:pPr marL="971550" lvl="1" indent="-514350">
              <a:buFont typeface="+mj-lt"/>
              <a:buAutoNum type="arabicParenR"/>
            </a:pPr>
            <a:r>
              <a:rPr lang="en-US" dirty="0" smtClean="0"/>
              <a:t>Click </a:t>
            </a:r>
            <a:r>
              <a:rPr lang="en-US" i="1" dirty="0"/>
              <a:t>2nd shot</a:t>
            </a:r>
            <a:r>
              <a:rPr lang="en-US" dirty="0"/>
              <a:t> </a:t>
            </a:r>
            <a:r>
              <a:rPr lang="en-US" dirty="0" err="1"/>
              <a:t>button→Shot</a:t>
            </a:r>
            <a:endParaRPr lang="en-US" dirty="0"/>
          </a:p>
          <a:p>
            <a:pPr marL="971550" lvl="1" indent="-514350">
              <a:buFont typeface="+mj-lt"/>
              <a:buAutoNum type="arabicParenR"/>
            </a:pPr>
            <a:r>
              <a:rPr lang="en-US" dirty="0" smtClean="0"/>
              <a:t>Click </a:t>
            </a:r>
            <a:r>
              <a:rPr lang="en-US" i="1" dirty="0"/>
              <a:t>Compare</a:t>
            </a:r>
            <a:r>
              <a:rPr lang="en-US" dirty="0"/>
              <a:t> button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See notes for citation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D4681-E3FD-C045-B7A1-5EF44EFB4F72}" type="slidenum">
              <a:rPr lang="en-US" smtClean="0"/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2873659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256232" cy="12775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Observing </a:t>
            </a:r>
            <a:r>
              <a:rPr lang="en-US" dirty="0" err="1"/>
              <a:t>Hydraq</a:t>
            </a:r>
            <a:r>
              <a:rPr lang="en-US" dirty="0"/>
              <a:t> with </a:t>
            </a:r>
            <a:r>
              <a:rPr lang="en-US" dirty="0" err="1"/>
              <a:t>Regshot</a:t>
            </a:r>
            <a:r>
              <a:rPr lang="en-US" dirty="0"/>
              <a:t> (2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Compare the current results with the previous lab's results</a:t>
            </a:r>
          </a:p>
          <a:p>
            <a:r>
              <a:rPr lang="en-US" dirty="0" smtClean="0"/>
              <a:t>Notes</a:t>
            </a:r>
          </a:p>
          <a:p>
            <a:pPr lvl="1"/>
            <a:r>
              <a:rPr lang="en-US" dirty="0" smtClean="0"/>
              <a:t>HKLM</a:t>
            </a:r>
            <a:r>
              <a:rPr lang="en-US" dirty="0"/>
              <a:t>\SYSTEM\</a:t>
            </a:r>
            <a:r>
              <a:rPr lang="en-US" dirty="0" err="1"/>
              <a:t>CurrentControlSet</a:t>
            </a:r>
            <a:r>
              <a:rPr lang="en-US" dirty="0"/>
              <a:t> is a pointer to HKLM\SYSTEM\</a:t>
            </a:r>
            <a:r>
              <a:rPr lang="en-US" dirty="0" smtClean="0"/>
              <a:t>ControlSet00X</a:t>
            </a:r>
          </a:p>
          <a:p>
            <a:pPr lvl="2"/>
            <a:r>
              <a:rPr lang="en-US" dirty="0" smtClean="0"/>
              <a:t>Check </a:t>
            </a:r>
            <a:r>
              <a:rPr lang="en-US" dirty="0"/>
              <a:t>HKLM\System\Select</a:t>
            </a:r>
          </a:p>
          <a:p>
            <a:pPr lvl="1"/>
            <a:r>
              <a:rPr lang="en-US" dirty="0" smtClean="0"/>
              <a:t>Start value</a:t>
            </a:r>
          </a:p>
          <a:p>
            <a:pPr marL="800100" lvl="2" indent="0">
              <a:buNone/>
            </a:pPr>
            <a:r>
              <a:rPr lang="en-US" dirty="0" smtClean="0"/>
              <a:t>0: Boot (loaded by kernel loader)</a:t>
            </a:r>
          </a:p>
          <a:p>
            <a:pPr marL="800100" lvl="2" indent="0">
              <a:buNone/>
            </a:pPr>
            <a:r>
              <a:rPr lang="en-US" dirty="0" smtClean="0"/>
              <a:t>1: System (loaded by I/O subsystem)</a:t>
            </a:r>
          </a:p>
          <a:p>
            <a:pPr marL="800100" lvl="2" indent="0">
              <a:buNone/>
            </a:pPr>
            <a:r>
              <a:rPr lang="en-US" dirty="0" smtClean="0"/>
              <a:t>2: Automatic (loaded by Service Control Manager)</a:t>
            </a:r>
          </a:p>
          <a:p>
            <a:pPr marL="800100" lvl="2" indent="0">
              <a:buNone/>
            </a:pPr>
            <a:r>
              <a:rPr lang="en-US" dirty="0" smtClean="0"/>
              <a:t>3: Manual</a:t>
            </a:r>
          </a:p>
          <a:p>
            <a:pPr marL="800100" lvl="2" indent="0">
              <a:buNone/>
            </a:pPr>
            <a:r>
              <a:rPr lang="en-US" dirty="0" smtClean="0"/>
              <a:t>4: Disabled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See notes for citation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D4681-E3FD-C045-B7A1-5EF44EFB4F72}" type="slidenum">
              <a:rPr lang="en-US" smtClean="0"/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26368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PE </a:t>
            </a:r>
            <a:r>
              <a:rPr lang="en-US" dirty="0" smtClean="0"/>
              <a:t>File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PE (Portable Executable) is the file format for Windows' executable binaries</a:t>
            </a:r>
          </a:p>
          <a:p>
            <a:pPr lvl="1"/>
            <a:r>
              <a:rPr lang="en-US" dirty="0"/>
              <a:t>You can find imported libraries/functions from the PE headers</a:t>
            </a:r>
          </a:p>
          <a:p>
            <a:r>
              <a:rPr lang="en-US" dirty="0"/>
              <a:t>3 conventional ways to use libraries</a:t>
            </a:r>
          </a:p>
          <a:p>
            <a:pPr lvl="1"/>
            <a:r>
              <a:rPr lang="en-US" dirty="0"/>
              <a:t>Dynamic link at compile time: .</a:t>
            </a:r>
            <a:r>
              <a:rPr lang="en-US" dirty="0" err="1"/>
              <a:t>dll</a:t>
            </a:r>
            <a:r>
              <a:rPr lang="en-US" dirty="0"/>
              <a:t> files are loaded into the memory space of a process at load time, and the main executable just calls the needed functions in the DLLs</a:t>
            </a:r>
          </a:p>
          <a:p>
            <a:pPr lvl="1"/>
            <a:r>
              <a:rPr lang="en-US" dirty="0" err="1"/>
              <a:t>LoadLibrary</a:t>
            </a:r>
            <a:r>
              <a:rPr lang="en-US" dirty="0"/>
              <a:t> at run time: .</a:t>
            </a:r>
            <a:r>
              <a:rPr lang="en-US" dirty="0" err="1"/>
              <a:t>dll</a:t>
            </a:r>
            <a:r>
              <a:rPr lang="en-US" dirty="0"/>
              <a:t> files are loaded into the memory space of a process on run time</a:t>
            </a:r>
          </a:p>
          <a:p>
            <a:pPr lvl="1"/>
            <a:r>
              <a:rPr lang="en-US" dirty="0"/>
              <a:t>Static link at compile time: .lib files are combined into a PE  file to make a big fat file that doesn't have external dependencies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See notes for citation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D4681-E3FD-C045-B7A1-5EF44EFB4F72}" type="slidenum">
              <a:rPr lang="en-US" smtClean="0"/>
              <a:t>5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0" y="0"/>
            <a:ext cx="9144000" cy="274638"/>
          </a:xfrm>
          <a:prstGeom prst="rect">
            <a:avLst/>
          </a:prstGeom>
          <a:solidFill>
            <a:srgbClr val="008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84150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CFF Explorer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PE editor/analysis tool</a:t>
            </a:r>
          </a:p>
          <a:p>
            <a:r>
              <a:rPr lang="en-US" dirty="0" smtClean="0"/>
              <a:t>Follow the mini-lab to take a look at </a:t>
            </a:r>
            <a:r>
              <a:rPr lang="en-US" dirty="0" err="1" smtClean="0"/>
              <a:t>calc.exe</a:t>
            </a:r>
            <a:r>
              <a:rPr lang="en-US" dirty="0" smtClean="0"/>
              <a:t> (Calculator) with CFF Explorer </a:t>
            </a:r>
          </a:p>
          <a:p>
            <a:pPr marL="971550" lvl="1" indent="-514350">
              <a:buFont typeface="+mj-lt"/>
              <a:buAutoNum type="arabicParenR"/>
            </a:pPr>
            <a:r>
              <a:rPr lang="en-US" dirty="0" smtClean="0"/>
              <a:t>Revert the </a:t>
            </a:r>
            <a:r>
              <a:rPr lang="en-US" i="1" dirty="0" smtClean="0"/>
              <a:t>victim</a:t>
            </a:r>
            <a:r>
              <a:rPr lang="en-US" dirty="0" smtClean="0"/>
              <a:t> VM to ‘RC8’ snapshot</a:t>
            </a:r>
          </a:p>
          <a:p>
            <a:pPr marL="971550" lvl="1" indent="-514350">
              <a:buFont typeface="+mj-lt"/>
              <a:buAutoNum type="arabicParenR"/>
            </a:pPr>
            <a:r>
              <a:rPr lang="en-US" dirty="0" smtClean="0"/>
              <a:t>Start CFF Explorer and </a:t>
            </a:r>
            <a:r>
              <a:rPr lang="en-US" dirty="0"/>
              <a:t>open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C:\Windows\System32\</a:t>
            </a:r>
            <a:r>
              <a:rPr lang="en-US" dirty="0" err="1" smtClean="0"/>
              <a:t>calc.exe</a:t>
            </a:r>
            <a:endParaRPr lang="en-US" dirty="0" smtClean="0"/>
          </a:p>
          <a:p>
            <a:pPr lvl="2"/>
            <a:r>
              <a:rPr lang="en-US" dirty="0" smtClean="0"/>
              <a:t>start button-&gt;CFF Explorer</a:t>
            </a:r>
          </a:p>
          <a:p>
            <a:pPr lvl="1"/>
            <a:r>
              <a:rPr lang="en-US" dirty="0" smtClean="0"/>
              <a:t>How many functions are imported from Kernel32.dll?</a:t>
            </a:r>
          </a:p>
          <a:p>
            <a:pPr lvl="1"/>
            <a:r>
              <a:rPr lang="en-US" dirty="0" smtClean="0"/>
              <a:t>List 3 functions imported from Kernel32.dll </a:t>
            </a:r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See notes for citation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D4681-E3FD-C045-B7A1-5EF44EFB4F72}" type="slidenum">
              <a:rPr lang="en-US" smtClean="0"/>
              <a:t>6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0" y="0"/>
            <a:ext cx="9144000" cy="274638"/>
          </a:xfrm>
          <a:prstGeom prst="rect">
            <a:avLst/>
          </a:prstGeom>
          <a:solidFill>
            <a:srgbClr val="008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256232" cy="12775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5581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Packers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Originally used to compress </a:t>
            </a:r>
            <a:r>
              <a:rPr lang="en-US" dirty="0" err="1"/>
              <a:t>executables</a:t>
            </a:r>
            <a:r>
              <a:rPr lang="en-US" dirty="0"/>
              <a:t> back when disk space was at a premium</a:t>
            </a:r>
          </a:p>
          <a:p>
            <a:r>
              <a:rPr lang="en-US" dirty="0"/>
              <a:t>The executable then decompresses itself in memory and runs as normal</a:t>
            </a:r>
          </a:p>
          <a:p>
            <a:r>
              <a:rPr lang="en-US" dirty="0"/>
              <a:t>Nowadays they are mostly used for obfuscating binaries. Specifically since all the data for the original binary is compressed and/or encrypted, it prevents analysts from being able to infer things about the binary based on strings or function imports</a:t>
            </a:r>
          </a:p>
          <a:p>
            <a:r>
              <a:rPr lang="en-US" dirty="0"/>
              <a:t>UPX, </a:t>
            </a:r>
            <a:r>
              <a:rPr lang="en-US" dirty="0" err="1"/>
              <a:t>ASPack</a:t>
            </a:r>
            <a:r>
              <a:rPr lang="en-US" dirty="0"/>
              <a:t>, MPRESS, </a:t>
            </a:r>
            <a:r>
              <a:rPr lang="en-US" dirty="0" err="1"/>
              <a:t>Themida</a:t>
            </a:r>
            <a:r>
              <a:rPr lang="en-US" dirty="0"/>
              <a:t>, etc.</a:t>
            </a:r>
          </a:p>
          <a:p>
            <a:r>
              <a:rPr lang="en-US" dirty="0"/>
              <a:t>For dynamic analysis, since we will actually execute a sample, this is not a hindrance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See notes for citation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D4681-E3FD-C045-B7A1-5EF44EFB4F72}" type="slidenum">
              <a:rPr lang="en-US" smtClean="0"/>
              <a:t>7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0" y="0"/>
            <a:ext cx="9144000" cy="274638"/>
          </a:xfrm>
          <a:prstGeom prst="rect">
            <a:avLst/>
          </a:prstGeom>
          <a:solidFill>
            <a:srgbClr val="008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39230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9700" y="1212850"/>
            <a:ext cx="8848725" cy="51435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Packing: File On </a:t>
            </a:r>
            <a:r>
              <a:rPr lang="en-US" dirty="0" smtClean="0"/>
              <a:t>Disk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See notes for citation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D4681-E3FD-C045-B7A1-5EF44EFB4F72}" type="slidenum">
              <a:rPr lang="en-US" smtClean="0"/>
              <a:t>8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0" y="0"/>
            <a:ext cx="9144000" cy="274638"/>
          </a:xfrm>
          <a:prstGeom prst="rect">
            <a:avLst/>
          </a:prstGeom>
          <a:solidFill>
            <a:srgbClr val="008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4900332" y="5720265"/>
            <a:ext cx="3305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From the Life of Binaries class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70733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Windows Library </a:t>
            </a:r>
            <a:r>
              <a:rPr lang="en-US" dirty="0" smtClean="0"/>
              <a:t>Files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See notes for citation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D4681-E3FD-C045-B7A1-5EF44EFB4F72}" type="slidenum">
              <a:rPr lang="en-US" smtClean="0"/>
              <a:t>9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0" y="0"/>
            <a:ext cx="9144000" cy="274638"/>
          </a:xfrm>
          <a:prstGeom prst="rect">
            <a:avLst/>
          </a:prstGeom>
          <a:solidFill>
            <a:srgbClr val="008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9620013"/>
              </p:ext>
            </p:extLst>
          </p:nvPr>
        </p:nvGraphicFramePr>
        <p:xfrm>
          <a:off x="457200" y="1496711"/>
          <a:ext cx="8229600" cy="4769167"/>
        </p:xfrm>
        <a:graphic>
          <a:graphicData uri="http://schemas.openxmlformats.org/drawingml/2006/table">
            <a:tbl>
              <a:tblPr firstRow="1" bandRow="1">
                <a:tableStyleId>{3C2FFA5D-87B4-456A-9821-1D502468CF0F}</a:tableStyleId>
              </a:tblPr>
              <a:tblGrid>
                <a:gridCol w="1774090"/>
                <a:gridCol w="6455510"/>
              </a:tblGrid>
              <a:tr h="487243">
                <a:tc>
                  <a:txBody>
                    <a:bodyPr/>
                    <a:lstStyle/>
                    <a:p>
                      <a:r>
                        <a:rPr lang="en-US" dirty="0" smtClean="0"/>
                        <a:t>DLL Name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Description</a:t>
                      </a:r>
                      <a:endParaRPr lang="en-US" dirty="0"/>
                    </a:p>
                  </a:txBody>
                  <a:tcPr/>
                </a:tc>
              </a:tr>
              <a:tr h="678096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Kernel32.dll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Provides APIs for memory management, file operations, process/thread creation  </a:t>
                      </a:r>
                    </a:p>
                  </a:txBody>
                  <a:tcPr/>
                </a:tc>
              </a:tr>
              <a:tr h="678096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User32.dll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Implements Windows USER component to provide graphical user interface such as menu bar, scroll bar, button, mouse pointer cursor,  etc.</a:t>
                      </a:r>
                    </a:p>
                  </a:txBody>
                  <a:tcPr/>
                </a:tc>
              </a:tr>
              <a:tr h="678096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GDI32.dll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Exports Graphics Device Interface functions for drawing, text output, font management, etc.</a:t>
                      </a:r>
                    </a:p>
                  </a:txBody>
                  <a:tcPr/>
                </a:tc>
              </a:tr>
              <a:tr h="678096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Ntdll.dll</a:t>
                      </a:r>
                      <a:endParaRPr lang="en-US" sz="1800" b="0" i="0" u="none" strike="noStrike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Interface to kernel for memory management, file operations, process/thread creation. It is not normally used by Windows applications directly</a:t>
                      </a:r>
                    </a:p>
                  </a:txBody>
                  <a:tcPr/>
                </a:tc>
              </a:tr>
              <a:tr h="418837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b="0" i="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Ws2_32.dll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Exports Windows Sockets APIs</a:t>
                      </a:r>
                    </a:p>
                  </a:txBody>
                  <a:tcPr/>
                </a:tc>
              </a:tr>
              <a:tr h="678096">
                <a:tc>
                  <a:txBody>
                    <a:bodyPr/>
                    <a:lstStyle/>
                    <a:p>
                      <a:r>
                        <a:rPr lang="en-US" sz="1800" b="0" i="0" u="none" strike="noStrike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Wininet.dll</a:t>
                      </a:r>
                      <a:endParaRPr lang="en-US" sz="1800" b="0" i="0" u="none" strike="noStrike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Provides high level network API such as </a:t>
                      </a:r>
                      <a:r>
                        <a:rPr lang="en-US" sz="1800" b="0" i="0" u="none" strike="noStrike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HttpOpenRequest</a:t>
                      </a:r>
                      <a:r>
                        <a:rPr lang="en-US" sz="1800" b="0" i="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and </a:t>
                      </a:r>
                      <a:r>
                        <a:rPr lang="en-US" sz="1800" b="0" i="0" u="none" strike="noStrike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FtpGetFile</a:t>
                      </a:r>
                      <a:endParaRPr lang="en-US" sz="1800" b="0" i="0" u="none" strike="noStrike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991931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4358</TotalTime>
  <Words>3289</Words>
  <Application>Microsoft Macintosh PowerPoint</Application>
  <PresentationFormat>On-screen Show (4:3)</PresentationFormat>
  <Paragraphs>588</Paragraphs>
  <Slides>42</Slides>
  <Notes>25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43" baseType="lpstr">
      <vt:lpstr>Office Theme</vt:lpstr>
      <vt:lpstr>Malware Dynamic Analysis Part 2</vt:lpstr>
      <vt:lpstr>All materials is licensed under a Creative Commons “Share Alike” license</vt:lpstr>
      <vt:lpstr>Where are we at?</vt:lpstr>
      <vt:lpstr> Identifying File Types</vt:lpstr>
      <vt:lpstr>PE File</vt:lpstr>
      <vt:lpstr>CFF Explorer</vt:lpstr>
      <vt:lpstr>Packers</vt:lpstr>
      <vt:lpstr>Packing: File On Disk</vt:lpstr>
      <vt:lpstr>Windows Library Files</vt:lpstr>
      <vt:lpstr>PowerPoint Presentation</vt:lpstr>
      <vt:lpstr>The Registry (1)</vt:lpstr>
      <vt:lpstr>The Registry (2)</vt:lpstr>
      <vt:lpstr>The Registry (3)</vt:lpstr>
      <vt:lpstr>Checking The Registry</vt:lpstr>
      <vt:lpstr>Persistence</vt:lpstr>
      <vt:lpstr>autoruns.exe</vt:lpstr>
      <vt:lpstr>autoruns.exe</vt:lpstr>
      <vt:lpstr>Where are we at?</vt:lpstr>
      <vt:lpstr>Frequently Used Registry Key (1)</vt:lpstr>
      <vt:lpstr>Frequently Used Registry Key (2)</vt:lpstr>
      <vt:lpstr>Observing “Image File Execution Options” registry key</vt:lpstr>
      <vt:lpstr>Where are we at?</vt:lpstr>
      <vt:lpstr>Persistence Using File System</vt:lpstr>
      <vt:lpstr>How does IMworm persist?</vt:lpstr>
      <vt:lpstr>Answers for the IMworm Lab (1)</vt:lpstr>
      <vt:lpstr>Answers for the IMworm Lab (2)</vt:lpstr>
      <vt:lpstr>Observing IMworm with Regshot</vt:lpstr>
      <vt:lpstr>Where are we at?</vt:lpstr>
      <vt:lpstr>Process</vt:lpstr>
      <vt:lpstr>Loader Overview</vt:lpstr>
      <vt:lpstr>Many processes, each with their own view of memory,  and the kernel schedules different ones to run at different times</vt:lpstr>
      <vt:lpstr>Checking Running Processes</vt:lpstr>
      <vt:lpstr>Finding DLL dependencies</vt:lpstr>
      <vt:lpstr>Microsoft Windows Services</vt:lpstr>
      <vt:lpstr>SvcHost</vt:lpstr>
      <vt:lpstr>Checking Running Services</vt:lpstr>
      <vt:lpstr>Checking SVCHOST Services</vt:lpstr>
      <vt:lpstr>Checking Normal Services</vt:lpstr>
      <vt:lpstr>How does Hydraq persist?</vt:lpstr>
      <vt:lpstr>Answers for the Hydraq lab</vt:lpstr>
      <vt:lpstr>Observing Hydraq with Regshot (1)</vt:lpstr>
      <vt:lpstr>Observing Hydraq with Regshot (2)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Malware Dynamic Analysis</dc:title>
  <dc:creator>Veronica Kovah</dc:creator>
  <cp:lastModifiedBy>Veronica Kovah</cp:lastModifiedBy>
  <cp:revision>231</cp:revision>
  <dcterms:created xsi:type="dcterms:W3CDTF">2014-08-24T20:24:38Z</dcterms:created>
  <dcterms:modified xsi:type="dcterms:W3CDTF">2014-09-19T00:56:15Z</dcterms:modified>
</cp:coreProperties>
</file>