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301" r:id="rId16"/>
    <p:sldId id="302" r:id="rId17"/>
    <p:sldId id="303" r:id="rId18"/>
    <p:sldId id="274" r:id="rId19"/>
    <p:sldId id="275" r:id="rId20"/>
    <p:sldId id="276" r:id="rId21"/>
    <p:sldId id="277" r:id="rId22"/>
    <p:sldId id="278" r:id="rId23"/>
    <p:sldId id="304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8D5354-3105-9D4F-A23F-4ADBF076E8E0}">
          <p14:sldIdLst>
            <p14:sldId id="256"/>
            <p14:sldId id="257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301"/>
            <p14:sldId id="302"/>
            <p14:sldId id="303"/>
            <p14:sldId id="274"/>
            <p14:sldId id="275"/>
            <p14:sldId id="276"/>
            <p14:sldId id="277"/>
            <p14:sldId id="278"/>
            <p14:sldId id="304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45" autoAdjust="0"/>
  </p:normalViewPr>
  <p:slideViewPr>
    <p:cSldViewPr snapToGrid="0" snapToObjects="1">
      <p:cViewPr varScale="1">
        <p:scale>
          <a:sx n="69" d="100"/>
          <a:sy n="69" d="100"/>
        </p:scale>
        <p:origin x="-2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B80A1-DAC4-3440-B89F-830D0FFAE5B4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D3075-0582-3D48-9391-CF3D91C87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3B0F1-826B-4748-96A1-93EEFED4C9FF}" type="datetimeFigureOut">
              <a:rPr lang="en-US" smtClean="0"/>
              <a:t>9/18/14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02E4A-A8D8-0549-9943-0A13D6A9C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69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[References]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Jeff Edwards, </a:t>
            </a:r>
            <a:r>
              <a:rPr lang="en-US" dirty="0" err="1" smtClean="0"/>
              <a:t>Darkshell</a:t>
            </a:r>
            <a:r>
              <a:rPr lang="en-US" dirty="0" smtClean="0"/>
              <a:t>: A </a:t>
            </a:r>
            <a:r>
              <a:rPr lang="en-US" dirty="0" err="1" smtClean="0"/>
              <a:t>DDoS</a:t>
            </a:r>
            <a:r>
              <a:rPr lang="en-US" dirty="0" smtClean="0"/>
              <a:t> bot </a:t>
            </a:r>
            <a:r>
              <a:rPr lang="en-US" dirty="0" err="1" smtClean="0"/>
              <a:t>targetting</a:t>
            </a:r>
            <a:r>
              <a:rPr lang="en-US" dirty="0" smtClean="0"/>
              <a:t> vendors of industrial food-processing equipment, http://</a:t>
            </a:r>
            <a:r>
              <a:rPr lang="en-US" dirty="0" err="1" smtClean="0"/>
              <a:t>ddos.arbornetworks.com</a:t>
            </a:r>
            <a:r>
              <a:rPr lang="en-US" dirty="0" smtClean="0"/>
              <a:t>/2011/01/darkshell-a-ddos-bot-targetting-vendors-of-industrial-food-processing-equipment/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2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0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9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MMPC Threat Report –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EyeStye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www.microsoft.com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/en-us/download/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details.aspx?id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=30399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Internet Explorer security zones registry entries for advanced users,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support.microsoft.com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/kb/182569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20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 Action Flags,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msdn.microsoft.com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/en-us/library/ms537178(v=vs.85).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 Policy Flags,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msdn.microsoft.com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/en-us/library/ms537179(v=vs.85).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UserAssistView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v1.02,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www.nirsoft.net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userassist_view.html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MUICacheView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v1.01,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www.nirsoft.net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muicache_view.html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69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[Image Sources]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mathworld.wolfram.com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/images/gifs/young3.jpg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59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Chapter 13. Working with DDLs, Malware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Analysts’s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Cookbook and DVD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RemoteDLL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securityxploded.com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remotedll.php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Chapter 13. Working with DLLs, Malware Analyst's Cookbook and DVD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07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[Image Sources]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www.techweekeurope.co.uk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-content/uploads/2012/05/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phelpstape.jpg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14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Jeremy M, Decoding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FileAttributes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field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ProcessMonitor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blogs.msdn.com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jmazner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/archive/2010/05/27/decoding-the-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fileattributes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-field-in-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processmonitor.aspx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2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DOS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command,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www.computerhope.com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attribhl.htm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0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Mutex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(Windows),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msdn.microsoft.com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/en-us/library/windows/desktop/ms684266(v=vs.85).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aspx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3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Joanna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Rutkowska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www.ouah.org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/Red_%20Pill.html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Danny Quist et al.,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www.offensivecomputing.net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/files/active/0/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vm.pdf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Mikael, prowling - NSM foo,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blog.prowling.nu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/2012/08/modifying-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virtualbox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-settings-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for.html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Emre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TINAZTEPE, The Adventures of a Keystroke, http://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opensecuritytraining.info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Keylogging.html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Michael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Sikorski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Chapter 11. Malware Behavior, Practical Malware Analysis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Hoglund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Chapter 8. Hardware Manipulation, Rootkits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 Blunden, Chapter 8. Deploying Filter Drivers, The Rootkit Arsenal: Escape and Evasion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2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[Image Sources]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media.ascendworks.com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-content/uploads/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backdoor.jpeg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9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[References]</a:t>
            </a:r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Windows Vista Vulnerable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StickyKeys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Backdoor,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blogs.mcafee.com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mcafee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-labs/windows-vista-vulnerable-to-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stickykeys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-backdoor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Kazanciyan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Hikit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Rootkit: Advanced and Persistent Attack Techniques (Part 1), https://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blog.mandiant.com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/archives/3155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OmnipotentEntity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sethc.exe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Getting a SYSTEM Level Prompt Outside of Login, 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www.nerdparadise.com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/tech/windows/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sethcsystemlevelprompt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[Image Sources]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astoriedcareer.com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sticky_key.jpg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12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4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02E4A-A8D8-0549-9943-0A13D6A9C3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2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4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13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4681-E3FD-C045-B7A1-5EF44EFB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Malware Dynamic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Veronica Kovah</a:t>
            </a:r>
          </a:p>
          <a:p>
            <a:r>
              <a:rPr lang="en-US" dirty="0" err="1"/>
              <a:t>vkovah.ost</a:t>
            </a:r>
            <a:r>
              <a:rPr lang="en-US" dirty="0"/>
              <a:t> at </a:t>
            </a:r>
            <a:r>
              <a:rPr lang="en-US" dirty="0" err="1"/>
              <a:t>gmail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39257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http://</a:t>
            </a:r>
            <a:r>
              <a:rPr lang="en-US" sz="2600" dirty="0" err="1"/>
              <a:t>opensecuritytraining.info</a:t>
            </a:r>
            <a:r>
              <a:rPr lang="en-US" sz="2600" dirty="0"/>
              <a:t>/</a:t>
            </a:r>
            <a:r>
              <a:rPr lang="en-US" sz="2600" dirty="0" err="1"/>
              <a:t>MalwareDynamicAnalysis.html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383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for </a:t>
            </a:r>
            <a:r>
              <a:rPr lang="en-US" dirty="0" err="1"/>
              <a:t>Keylogger</a:t>
            </a:r>
            <a:r>
              <a:rPr lang="en-US" dirty="0"/>
              <a:t>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A1.</a:t>
            </a:r>
            <a:r>
              <a:rPr lang="en-US" dirty="0" smtClean="0"/>
              <a:t> WH_KEYBOARD </a:t>
            </a:r>
            <a:r>
              <a:rPr lang="en-US" dirty="0"/>
              <a:t>(2), WH_GETMESSAGE(3) and WH_MOUSE (7)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A2.</a:t>
            </a:r>
            <a:r>
              <a:rPr lang="en-US" dirty="0" smtClean="0"/>
              <a:t> No</a:t>
            </a:r>
            <a:r>
              <a:rPr lang="en-US" dirty="0"/>
              <a:t>, </a:t>
            </a:r>
            <a:r>
              <a:rPr lang="en-US" dirty="0" err="1"/>
              <a:t>SetWindowsHookEx</a:t>
            </a:r>
            <a:r>
              <a:rPr lang="en-US" dirty="0"/>
              <a:t> in </a:t>
            </a:r>
            <a:r>
              <a:rPr lang="en-US" dirty="0" err="1"/>
              <a:t>malware.exe</a:t>
            </a:r>
            <a:r>
              <a:rPr lang="en-US" dirty="0"/>
              <a:t> is used for DLL injection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A3.</a:t>
            </a:r>
            <a:r>
              <a:rPr lang="en-US" dirty="0" smtClean="0"/>
              <a:t> </a:t>
            </a:r>
            <a:r>
              <a:rPr lang="en-US" dirty="0" err="1" smtClean="0"/>
              <a:t>explorer.exe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Allows an attacker entry to a compromised system</a:t>
            </a:r>
          </a:p>
          <a:p>
            <a:r>
              <a:rPr lang="en-US" dirty="0"/>
              <a:t>To bypass authentication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StickyKeys</a:t>
            </a:r>
            <a:endParaRPr lang="en-US" dirty="0"/>
          </a:p>
          <a:p>
            <a:r>
              <a:rPr lang="en-US" dirty="0"/>
              <a:t>To remotely access</a:t>
            </a:r>
          </a:p>
          <a:p>
            <a:pPr lvl="1"/>
            <a:r>
              <a:rPr lang="en-US" dirty="0"/>
              <a:t>Open a listening port</a:t>
            </a:r>
          </a:p>
          <a:p>
            <a:pPr lvl="2"/>
            <a:r>
              <a:rPr lang="en-US" dirty="0"/>
              <a:t>Attacker connects </a:t>
            </a:r>
            <a:r>
              <a:rPr lang="en-US" dirty="0" err="1"/>
              <a:t>to→compromised</a:t>
            </a:r>
            <a:r>
              <a:rPr lang="en-US" dirty="0"/>
              <a:t> machine</a:t>
            </a:r>
          </a:p>
          <a:p>
            <a:pPr lvl="2"/>
            <a:r>
              <a:rPr lang="en-US" dirty="0"/>
              <a:t>Can be easily blocked by firewall</a:t>
            </a:r>
          </a:p>
          <a:p>
            <a:pPr lvl="1"/>
            <a:r>
              <a:rPr lang="en-US" dirty="0"/>
              <a:t>Reverse shell</a:t>
            </a:r>
          </a:p>
          <a:p>
            <a:pPr lvl="2"/>
            <a:r>
              <a:rPr lang="en-US" dirty="0"/>
              <a:t>Compromised machine connects to→ attacker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10" y="2347450"/>
            <a:ext cx="2754217" cy="18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72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StickyKeys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MS Windows NT High Contrast Invocation</a:t>
            </a:r>
          </a:p>
          <a:p>
            <a:pPr lvl="1"/>
            <a:r>
              <a:rPr lang="en-US" dirty="0"/>
              <a:t>Utility to help disabled people </a:t>
            </a:r>
          </a:p>
          <a:p>
            <a:pPr lvl="1"/>
            <a:r>
              <a:rPr lang="en-US" dirty="0"/>
              <a:t>C:/widows/system32/</a:t>
            </a:r>
            <a:r>
              <a:rPr lang="en-US" dirty="0" err="1"/>
              <a:t>sethc.exe</a:t>
            </a:r>
            <a:r>
              <a:rPr lang="en-US" dirty="0"/>
              <a:t> </a:t>
            </a:r>
          </a:p>
          <a:p>
            <a:r>
              <a:rPr lang="en-US" dirty="0"/>
              <a:t>Hit shift key 5 times on login screen</a:t>
            </a:r>
          </a:p>
          <a:p>
            <a:r>
              <a:rPr lang="en-US" dirty="0"/>
              <a:t>Replace </a:t>
            </a:r>
            <a:r>
              <a:rPr lang="en-US" dirty="0" err="1"/>
              <a:t>sethc.exe</a:t>
            </a:r>
            <a:r>
              <a:rPr lang="en-US" dirty="0"/>
              <a:t> with another program such as </a:t>
            </a:r>
            <a:r>
              <a:rPr lang="en-US" dirty="0" err="1"/>
              <a:t>cmd.exe</a:t>
            </a:r>
            <a:endParaRPr lang="en-US" dirty="0"/>
          </a:p>
          <a:p>
            <a:r>
              <a:rPr lang="en-US" dirty="0"/>
              <a:t>If an attacker can RDP (Remote Desktop Protocol)  to the compromised machine, s/he can bypass the authentication for GUI access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98820" cy="168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80" y="0"/>
            <a:ext cx="1798820" cy="16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Bypassing authentication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fun and profit (</a:t>
            </a:r>
            <a:r>
              <a:rPr lang="en-US" dirty="0" smtClean="0"/>
              <a:t>1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We will add a new user at the login </a:t>
            </a:r>
            <a:r>
              <a:rPr lang="en-US" dirty="0" smtClean="0"/>
              <a:t>screen.</a:t>
            </a:r>
            <a:br>
              <a:rPr lang="en-US" dirty="0" smtClean="0"/>
            </a:br>
            <a:r>
              <a:rPr lang="en-US" dirty="0" smtClean="0"/>
              <a:t>Two </a:t>
            </a:r>
            <a:r>
              <a:rPr lang="en-US" dirty="0"/>
              <a:t>easy </a:t>
            </a:r>
            <a:r>
              <a:rPr lang="en-US" dirty="0" smtClean="0"/>
              <a:t>methods:</a:t>
            </a:r>
            <a:endParaRPr lang="en-US" dirty="0"/>
          </a:p>
          <a:p>
            <a:pPr lvl="1"/>
            <a:r>
              <a:rPr lang="en-US" dirty="0"/>
              <a:t>Replace </a:t>
            </a:r>
            <a:r>
              <a:rPr lang="en-US" dirty="0" err="1"/>
              <a:t>sethc.exe</a:t>
            </a:r>
            <a:r>
              <a:rPr lang="en-US" dirty="0"/>
              <a:t> with </a:t>
            </a:r>
            <a:r>
              <a:rPr lang="en-US" dirty="0" err="1"/>
              <a:t>cmd.exe</a:t>
            </a:r>
            <a:endParaRPr lang="en-US" dirty="0"/>
          </a:p>
          <a:p>
            <a:pPr lvl="2"/>
            <a:r>
              <a:rPr lang="en-US" dirty="0"/>
              <a:t>C: \&gt; </a:t>
            </a:r>
            <a:r>
              <a:rPr lang="en-US" dirty="0" err="1" smtClean="0"/>
              <a:t>xcopy</a:t>
            </a:r>
            <a:r>
              <a:rPr lang="en-US" dirty="0" smtClean="0"/>
              <a:t> </a:t>
            </a:r>
            <a:r>
              <a:rPr lang="en-US" dirty="0"/>
              <a:t>c:\windows\system32\</a:t>
            </a:r>
            <a:r>
              <a:rPr lang="en-US" dirty="0" err="1" smtClean="0"/>
              <a:t>cmd.exe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</a:t>
            </a:r>
            <a:r>
              <a:rPr lang="en-US" dirty="0"/>
              <a:t>:\windows\system32\</a:t>
            </a:r>
            <a:r>
              <a:rPr lang="en-US" dirty="0" err="1"/>
              <a:t>sethc.exe</a:t>
            </a:r>
            <a:endParaRPr lang="en-US" dirty="0"/>
          </a:p>
          <a:p>
            <a:pPr lvl="1"/>
            <a:r>
              <a:rPr lang="en-US" dirty="0" smtClean="0"/>
              <a:t>Or create a new registry key under </a:t>
            </a:r>
            <a:br>
              <a:rPr lang="en-US" dirty="0" smtClean="0"/>
            </a:br>
            <a:r>
              <a:rPr lang="en-US" dirty="0" smtClean="0"/>
              <a:t>HKLM</a:t>
            </a:r>
            <a:r>
              <a:rPr lang="en-US" dirty="0"/>
              <a:t>\Software\Microsoft\Windows NT\</a:t>
            </a:r>
            <a:r>
              <a:rPr lang="en-US" dirty="0" err="1"/>
              <a:t>CurrentVersion</a:t>
            </a:r>
            <a:r>
              <a:rPr lang="en-US" dirty="0"/>
              <a:t>\Image File Execution Options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Create a new key “</a:t>
            </a:r>
            <a:r>
              <a:rPr lang="en-US" dirty="0" err="1"/>
              <a:t>sethc.exe</a:t>
            </a:r>
            <a:r>
              <a:rPr lang="en-US" dirty="0"/>
              <a:t>”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Add a value “Debugger” with type REG_SZ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Set the value </a:t>
            </a:r>
            <a:r>
              <a:rPr lang="en-US" dirty="0" smtClean="0"/>
              <a:t>Debugger's </a:t>
            </a:r>
            <a:r>
              <a:rPr lang="en-US" dirty="0"/>
              <a:t>value to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c:\windows\system32\</a:t>
            </a:r>
            <a:r>
              <a:rPr lang="en-US" dirty="0" err="1"/>
              <a:t>cmd.exe</a:t>
            </a:r>
            <a:r>
              <a:rPr lang="en-US" dirty="0"/>
              <a:t>”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9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Bypassing authentication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fun and profit (2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en-US" dirty="0"/>
              <a:t>Logout from the current session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/>
              <a:t>On the login screen, hit shift key 5 times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/>
              <a:t>Add new user with following commands</a:t>
            </a:r>
          </a:p>
          <a:p>
            <a:pPr lvl="1"/>
            <a:r>
              <a:rPr lang="en-US" dirty="0"/>
              <a:t>(replace USERNAME with a name you want)</a:t>
            </a:r>
          </a:p>
          <a:p>
            <a:pPr lvl="1"/>
            <a:r>
              <a:rPr lang="en-US" dirty="0"/>
              <a:t>net user USERNAME /add</a:t>
            </a:r>
          </a:p>
          <a:p>
            <a:pPr lvl="1"/>
            <a:r>
              <a:rPr lang="en-US" dirty="0"/>
              <a:t>net </a:t>
            </a:r>
            <a:r>
              <a:rPr lang="en-US" dirty="0" err="1"/>
              <a:t>localgroup</a:t>
            </a:r>
            <a:r>
              <a:rPr lang="en-US" dirty="0"/>
              <a:t> administrators /add USERNAME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en-US" dirty="0" smtClean="0"/>
              <a:t>Restart </a:t>
            </a:r>
            <a:r>
              <a:rPr lang="en-US" dirty="0"/>
              <a:t>and login with the newly added user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03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</a:t>
            </a:r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Layered architecture</a:t>
            </a:r>
          </a:p>
          <a:p>
            <a:endParaRPr lang="en-US" dirty="0"/>
          </a:p>
          <a:p>
            <a:r>
              <a:rPr lang="en-US" dirty="0"/>
              <a:t>Common port list</a:t>
            </a:r>
          </a:p>
          <a:p>
            <a:pPr lvl="1"/>
            <a:r>
              <a:rPr lang="en-US" dirty="0"/>
              <a:t>HTTP (80), HTTPS (443), DNS (53), SMB (445)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www.iana.org</a:t>
            </a:r>
            <a:r>
              <a:rPr lang="en-US" dirty="0"/>
              <a:t>/assignments/service-names-port-numbers/service-names-port-</a:t>
            </a:r>
            <a:r>
              <a:rPr lang="en-US" dirty="0" err="1"/>
              <a:t>numbers.xml</a:t>
            </a:r>
            <a:endParaRPr lang="en-US" dirty="0"/>
          </a:p>
          <a:p>
            <a:r>
              <a:rPr lang="en-US" dirty="0"/>
              <a:t>Connection initiator’s port is usually randomly picked between 1024 and 2</a:t>
            </a:r>
            <a:r>
              <a:rPr lang="en-US" baseline="30000" dirty="0"/>
              <a:t>16</a:t>
            </a:r>
            <a:r>
              <a:rPr lang="en-US" dirty="0"/>
              <a:t> - 1  </a:t>
            </a:r>
          </a:p>
          <a:p>
            <a:r>
              <a:rPr lang="en-US" dirty="0"/>
              <a:t>Common open ports not blocked by firewall</a:t>
            </a:r>
          </a:p>
          <a:p>
            <a:pPr lvl="1"/>
            <a:r>
              <a:rPr lang="en-US" dirty="0"/>
              <a:t>DNS (UDP 53): inbound and outbound</a:t>
            </a:r>
          </a:p>
          <a:p>
            <a:pPr lvl="1"/>
            <a:r>
              <a:rPr lang="en-US" dirty="0"/>
              <a:t>HTTP (TCP 80, 8080): outbound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21495"/>
              </p:ext>
            </p:extLst>
          </p:nvPr>
        </p:nvGraphicFramePr>
        <p:xfrm>
          <a:off x="239300" y="2041160"/>
          <a:ext cx="8762040" cy="36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00956"/>
                <a:gridCol w="1203860"/>
                <a:gridCol w="1317988"/>
                <a:gridCol w="2816370"/>
                <a:gridCol w="1122866"/>
              </a:tblGrid>
              <a:tr h="28864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Link Layer Header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IP Header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TCP Header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TCP Payload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LL Trailer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115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Inspecting a Packet </a:t>
            </a:r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Wireshark</a:t>
            </a:r>
            <a:r>
              <a:rPr lang="en-US" dirty="0"/>
              <a:t> comes with various decoders (e.g. TCP, HTTP and SMB) and presents the network traffic in human readable format for common protocols</a:t>
            </a:r>
          </a:p>
          <a:p>
            <a:r>
              <a:rPr lang="en-US" dirty="0" smtClean="0"/>
              <a:t>Analyze ~/Updates/</a:t>
            </a:r>
            <a:r>
              <a:rPr lang="en-US" dirty="0" err="1"/>
              <a:t>sample.pcap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Wireshark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$ </a:t>
            </a:r>
            <a:r>
              <a:rPr lang="en-US" dirty="0" err="1"/>
              <a:t>wireshark</a:t>
            </a:r>
            <a:r>
              <a:rPr lang="en-US" dirty="0"/>
              <a:t> ~</a:t>
            </a:r>
            <a:r>
              <a:rPr lang="en-US" dirty="0" smtClean="0"/>
              <a:t>/Updates/</a:t>
            </a:r>
            <a:r>
              <a:rPr lang="en-US" dirty="0" err="1" smtClean="0"/>
              <a:t>sample.pcap</a:t>
            </a:r>
            <a:r>
              <a:rPr lang="en-US" dirty="0" smtClean="0"/>
              <a:t> </a:t>
            </a:r>
            <a:r>
              <a:rPr lang="en-US" dirty="0"/>
              <a:t>&amp;</a:t>
            </a:r>
          </a:p>
          <a:p>
            <a:pPr lvl="1"/>
            <a:r>
              <a:rPr lang="en-US" dirty="0"/>
              <a:t>What's the DNS server's IP address?</a:t>
            </a:r>
          </a:p>
          <a:p>
            <a:pPr lvl="1"/>
            <a:r>
              <a:rPr lang="en-US" dirty="0"/>
              <a:t>What's the IP, domain name, URL of the website </a:t>
            </a:r>
            <a:r>
              <a:rPr lang="en-US" dirty="0" smtClean="0"/>
              <a:t>visited first?</a:t>
            </a:r>
            <a:endParaRPr lang="en-US" dirty="0"/>
          </a:p>
          <a:p>
            <a:pPr lvl="1"/>
            <a:r>
              <a:rPr lang="en-US" dirty="0"/>
              <a:t>What's the file name a user copied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opensecuritytraining.info</a:t>
            </a:r>
            <a:r>
              <a:rPr lang="en-US" dirty="0"/>
              <a:t>/?</a:t>
            </a:r>
          </a:p>
          <a:p>
            <a:pPr lvl="1"/>
            <a:r>
              <a:rPr lang="en-US" dirty="0"/>
              <a:t>Is there anything suspicious about this file?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Monitoring Network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Check information about the association between opened ports and processes</a:t>
            </a:r>
          </a:p>
          <a:p>
            <a:r>
              <a:rPr lang="en-US" dirty="0"/>
              <a:t>Use </a:t>
            </a:r>
            <a:r>
              <a:rPr lang="en-US" dirty="0" err="1"/>
              <a:t>TCPView</a:t>
            </a:r>
            <a:r>
              <a:rPr lang="en-US" dirty="0"/>
              <a:t>, a </a:t>
            </a:r>
            <a:r>
              <a:rPr lang="en-US" dirty="0" err="1"/>
              <a:t>SysInternals</a:t>
            </a:r>
            <a:r>
              <a:rPr lang="en-US" dirty="0"/>
              <a:t> tool</a:t>
            </a:r>
          </a:p>
          <a:p>
            <a:pPr lvl="1"/>
            <a:r>
              <a:rPr lang="en-US" dirty="0"/>
              <a:t>What is listening on port 135?</a:t>
            </a:r>
          </a:p>
          <a:p>
            <a:pPr lvl="2"/>
            <a:r>
              <a:rPr lang="en-US" dirty="0"/>
              <a:t>Options → Deselect “Resolve Addresses”</a:t>
            </a:r>
          </a:p>
          <a:p>
            <a:r>
              <a:rPr lang="en-US" dirty="0"/>
              <a:t>Use </a:t>
            </a:r>
            <a:r>
              <a:rPr lang="en-US" dirty="0" err="1"/>
              <a:t>Netstat</a:t>
            </a:r>
            <a:r>
              <a:rPr lang="en-US" dirty="0"/>
              <a:t>, a Windows tool</a:t>
            </a:r>
          </a:p>
          <a:p>
            <a:pPr lvl="1"/>
            <a:r>
              <a:rPr lang="en-US" dirty="0"/>
              <a:t>C:\&gt;</a:t>
            </a:r>
            <a:r>
              <a:rPr lang="en-US" dirty="0" err="1"/>
              <a:t>netstat</a:t>
            </a:r>
            <a:r>
              <a:rPr lang="en-US" dirty="0"/>
              <a:t> -</a:t>
            </a:r>
            <a:r>
              <a:rPr lang="en-US" dirty="0" err="1"/>
              <a:t>anob</a:t>
            </a:r>
            <a:endParaRPr lang="en-US" dirty="0"/>
          </a:p>
          <a:p>
            <a:pPr lvl="1"/>
            <a:r>
              <a:rPr lang="en-US" dirty="0"/>
              <a:t>Could you give me more specific answer for the previous question?</a:t>
            </a:r>
          </a:p>
          <a:p>
            <a:r>
              <a:rPr lang="en-US" dirty="0" err="1"/>
              <a:t>Procmon</a:t>
            </a:r>
            <a:r>
              <a:rPr lang="en-US" dirty="0"/>
              <a:t> shows process which is opening a network connection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74638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Phone </a:t>
            </a:r>
            <a:r>
              <a:rPr lang="en-US" dirty="0" smtClean="0"/>
              <a:t>Home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 the host machine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Start </a:t>
            </a:r>
            <a:r>
              <a:rPr lang="en-US" dirty="0" err="1" smtClean="0"/>
              <a:t>inetsim</a:t>
            </a:r>
            <a:r>
              <a:rPr lang="en-US" dirty="0" smtClean="0"/>
              <a:t>:                   $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inetsim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Capture network traffic on vboxnet1 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$ </a:t>
            </a:r>
            <a:r>
              <a:rPr lang="en-US" dirty="0" err="1"/>
              <a:t>wireshark</a:t>
            </a:r>
            <a:r>
              <a:rPr lang="en-US" dirty="0"/>
              <a:t> </a:t>
            </a:r>
            <a:r>
              <a:rPr lang="en-US" dirty="0" smtClean="0"/>
              <a:t>&amp;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US" dirty="0" smtClean="0"/>
              <a:t>listen </a:t>
            </a:r>
            <a:r>
              <a:rPr lang="en-US" dirty="0"/>
              <a:t>to </a:t>
            </a:r>
            <a:r>
              <a:rPr lang="en-US" dirty="0" smtClean="0"/>
              <a:t>vboxnet1 Capture </a:t>
            </a:r>
            <a:r>
              <a:rPr lang="en-US" dirty="0"/>
              <a:t>→ Options...→ vboxnet1 interface </a:t>
            </a:r>
          </a:p>
          <a:p>
            <a:r>
              <a:rPr lang="en-US" dirty="0"/>
              <a:t>On the victim VM</a:t>
            </a:r>
          </a:p>
          <a:p>
            <a:pPr marL="971550" lvl="1" indent="-514350">
              <a:buFont typeface="+mj-lt"/>
              <a:buAutoNum type="arabicParenR" startAt="3"/>
            </a:pPr>
            <a:r>
              <a:rPr lang="en-US" dirty="0"/>
              <a:t>Start </a:t>
            </a:r>
            <a:r>
              <a:rPr lang="en-US" dirty="0" err="1"/>
              <a:t>Darkshell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r>
              <a:rPr lang="en-US" dirty="0"/>
              <a:t>What do you see?</a:t>
            </a:r>
          </a:p>
          <a:p>
            <a:r>
              <a:rPr lang="en-US" dirty="0"/>
              <a:t>On the host machine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en-US" dirty="0"/>
              <a:t>Stop </a:t>
            </a:r>
            <a:r>
              <a:rPr lang="en-US" dirty="0" smtClean="0"/>
              <a:t>network capturing: Capture </a:t>
            </a:r>
            <a:r>
              <a:rPr lang="en-US" dirty="0"/>
              <a:t>→ Stop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en-US" dirty="0"/>
              <a:t>Stop </a:t>
            </a:r>
            <a:r>
              <a:rPr lang="en-US" dirty="0" smtClean="0"/>
              <a:t>victim </a:t>
            </a:r>
            <a:r>
              <a:rPr lang="en-US" dirty="0"/>
              <a:t>VM, </a:t>
            </a:r>
            <a:r>
              <a:rPr lang="en-US" dirty="0" err="1" smtClean="0"/>
              <a:t>inetsim</a:t>
            </a:r>
            <a:r>
              <a:rPr lang="en-US" dirty="0" smtClean="0"/>
              <a:t>: ctrl-c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0"/>
            <a:ext cx="2612571" cy="16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0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Phone </a:t>
            </a:r>
            <a:r>
              <a:rPr lang="en-US" dirty="0" smtClean="0"/>
              <a:t>Home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 the host machine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Edit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inetsim</a:t>
            </a:r>
            <a:r>
              <a:rPr lang="en-US" dirty="0"/>
              <a:t>/</a:t>
            </a:r>
            <a:r>
              <a:rPr lang="en-US" dirty="0" err="1" smtClean="0"/>
              <a:t>inetsim.conf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http_bind_port</a:t>
            </a:r>
            <a:r>
              <a:rPr lang="en-US" dirty="0" smtClean="0"/>
              <a:t>          </a:t>
            </a:r>
            <a:r>
              <a:rPr lang="en-US" dirty="0"/>
              <a:t>8080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Start </a:t>
            </a:r>
            <a:r>
              <a:rPr lang="en-US" dirty="0" err="1" smtClean="0"/>
              <a:t>inetsim</a:t>
            </a:r>
            <a:r>
              <a:rPr lang="en-US" dirty="0" smtClean="0"/>
              <a:t>:                  </a:t>
            </a:r>
            <a:r>
              <a:rPr lang="en-US" dirty="0"/>
              <a:t>$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inetsim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Start </a:t>
            </a:r>
            <a:r>
              <a:rPr lang="en-US" dirty="0" err="1"/>
              <a:t>pcap</a:t>
            </a:r>
            <a:r>
              <a:rPr lang="en-US" dirty="0"/>
              <a:t> </a:t>
            </a:r>
            <a:r>
              <a:rPr lang="en-US" dirty="0" smtClean="0"/>
              <a:t>capturing:     </a:t>
            </a:r>
            <a:r>
              <a:rPr lang="en-US" dirty="0"/>
              <a:t>Capture → Start</a:t>
            </a:r>
          </a:p>
          <a:p>
            <a:r>
              <a:rPr lang="en-US" dirty="0"/>
              <a:t>On the victim VM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en-US" dirty="0"/>
              <a:t>Start </a:t>
            </a:r>
            <a:r>
              <a:rPr lang="en-US" dirty="0" err="1"/>
              <a:t>Darkshell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What's </a:t>
            </a:r>
            <a:r>
              <a:rPr lang="en-US" dirty="0"/>
              <a:t>the </a:t>
            </a:r>
            <a:r>
              <a:rPr lang="en-US" dirty="0" err="1"/>
              <a:t>CnC</a:t>
            </a:r>
            <a:r>
              <a:rPr lang="en-US" dirty="0"/>
              <a:t> server domain name?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Q2.</a:t>
            </a:r>
            <a:r>
              <a:rPr lang="en-US" dirty="0" smtClean="0"/>
              <a:t> Can </a:t>
            </a:r>
            <a:r>
              <a:rPr lang="en-US" dirty="0"/>
              <a:t>you see the beacon traffic?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Q3.</a:t>
            </a:r>
            <a:r>
              <a:rPr lang="en-US" dirty="0" smtClean="0"/>
              <a:t> What </a:t>
            </a:r>
            <a:r>
              <a:rPr lang="en-US" dirty="0"/>
              <a:t>do you see in the TCP payload?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0"/>
            <a:ext cx="2612571" cy="163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7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All </a:t>
            </a:r>
            <a:r>
              <a:rPr lang="en-US" sz="3600" dirty="0"/>
              <a:t>materials is licensed under </a:t>
            </a:r>
            <a:r>
              <a:rPr lang="en-US" sz="3600" dirty="0" smtClean="0"/>
              <a:t>a Creative </a:t>
            </a:r>
            <a:r>
              <a:rPr lang="en-US" sz="3600" dirty="0"/>
              <a:t>Commons “Share Alike</a:t>
            </a:r>
            <a:r>
              <a:rPr lang="en-US" sz="3600" dirty="0" smtClean="0"/>
              <a:t>” license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2089954"/>
            <a:ext cx="5838092" cy="4369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465" y="1458692"/>
            <a:ext cx="650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Answers for Phone Home </a:t>
            </a:r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A1.</a:t>
            </a:r>
            <a:r>
              <a:rPr lang="en-US" dirty="0" smtClean="0"/>
              <a:t> artmeis</a:t>
            </a:r>
            <a:r>
              <a:rPr lang="en-US" dirty="0"/>
              <a:t>.3232.org via port 8080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the traffic, </a:t>
            </a:r>
            <a:r>
              <a:rPr lang="en-US" dirty="0" err="1"/>
              <a:t>udp.port</a:t>
            </a:r>
            <a:r>
              <a:rPr lang="en-US" dirty="0"/>
              <a:t> == 53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A2.</a:t>
            </a:r>
            <a:r>
              <a:rPr lang="en-US" dirty="0" smtClean="0"/>
              <a:t> The </a:t>
            </a:r>
            <a:r>
              <a:rPr lang="en-US" dirty="0"/>
              <a:t>malware keeps sending data to the </a:t>
            </a:r>
            <a:r>
              <a:rPr lang="en-US" dirty="0" err="1"/>
              <a:t>CnC</a:t>
            </a:r>
            <a:r>
              <a:rPr lang="en-US" dirty="0"/>
              <a:t> server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A3.</a:t>
            </a:r>
            <a:r>
              <a:rPr lang="en-US" dirty="0" smtClean="0"/>
              <a:t> Binary </a:t>
            </a:r>
            <a:r>
              <a:rPr lang="en-US" dirty="0"/>
              <a:t>data, looks encrypted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1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Extract HTTP payload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On </a:t>
            </a:r>
            <a:r>
              <a:rPr lang="en-US" dirty="0" err="1"/>
              <a:t>Wireshark</a:t>
            </a:r>
            <a:r>
              <a:rPr lang="en-US" dirty="0"/>
              <a:t>, File → Export → Selected Packet Bytes 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Save as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 smtClean="0"/>
              <a:t>darkshell.bin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$ </a:t>
            </a:r>
            <a:r>
              <a:rPr lang="en-US" dirty="0" err="1"/>
              <a:t>hexdump</a:t>
            </a:r>
            <a:r>
              <a:rPr lang="en-US" dirty="0"/>
              <a:t> -</a:t>
            </a:r>
            <a:r>
              <a:rPr lang="en-US" dirty="0" err="1"/>
              <a:t>vC</a:t>
            </a:r>
            <a:r>
              <a:rPr lang="en-US" dirty="0"/>
              <a:t>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darkshell.bin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requires static analysis to decrypt the payload</a:t>
            </a:r>
          </a:p>
          <a:p>
            <a:pPr lvl="1"/>
            <a:r>
              <a:rPr lang="en-US" dirty="0"/>
              <a:t>We will use a description module posted </a:t>
            </a:r>
            <a:r>
              <a:rPr lang="en-US" dirty="0" smtClean="0"/>
              <a:t>at</a:t>
            </a:r>
            <a:br>
              <a:rPr lang="en-US" dirty="0" smtClean="0"/>
            </a:b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ddos.arbornetworks.com</a:t>
            </a:r>
            <a:r>
              <a:rPr lang="en-US" dirty="0"/>
              <a:t>/2011/01/darkshell-a-ddos-bot-targetting-vendors-of-industrial-food-processing-equipment/</a:t>
            </a:r>
          </a:p>
          <a:p>
            <a:r>
              <a:rPr lang="en-US" dirty="0"/>
              <a:t>Decrypt the payload</a:t>
            </a:r>
          </a:p>
          <a:p>
            <a:pPr marL="971550" lvl="1" indent="-514350">
              <a:buFont typeface="+mj-lt"/>
              <a:buAutoNum type="arabicParenR" startAt="4"/>
            </a:pPr>
            <a:r>
              <a:rPr lang="en-US" dirty="0"/>
              <a:t>$ </a:t>
            </a:r>
            <a:r>
              <a:rPr lang="en-US" dirty="0" err="1"/>
              <a:t>MalwareClass</a:t>
            </a:r>
            <a:r>
              <a:rPr lang="en-US" dirty="0"/>
              <a:t>/tools/</a:t>
            </a:r>
            <a:r>
              <a:rPr lang="en-US" dirty="0" err="1"/>
              <a:t>inhouse</a:t>
            </a:r>
            <a:endParaRPr lang="en-US" dirty="0"/>
          </a:p>
          <a:p>
            <a:pPr marL="971550" lvl="1" indent="-514350">
              <a:buFont typeface="+mj-lt"/>
              <a:buAutoNum type="arabicParenR" startAt="4"/>
            </a:pPr>
            <a:r>
              <a:rPr lang="en-US" dirty="0"/>
              <a:t>$ python </a:t>
            </a:r>
            <a:r>
              <a:rPr lang="en-US" dirty="0" err="1" smtClean="0"/>
              <a:t>darkshell_decrypt.py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darkshell.bin</a:t>
            </a:r>
            <a:r>
              <a:rPr lang="en-US" dirty="0"/>
              <a:t>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decoded.bin</a:t>
            </a:r>
            <a:endParaRPr lang="en-US" dirty="0"/>
          </a:p>
          <a:p>
            <a:pPr marL="971550" lvl="1" indent="-514350">
              <a:buFont typeface="+mj-lt"/>
              <a:buAutoNum type="arabicParenR" startAt="4"/>
            </a:pPr>
            <a:r>
              <a:rPr lang="en-US" dirty="0"/>
              <a:t>$ </a:t>
            </a:r>
            <a:r>
              <a:rPr lang="en-US" dirty="0" err="1"/>
              <a:t>hexdump</a:t>
            </a:r>
            <a:r>
              <a:rPr lang="en-US" dirty="0"/>
              <a:t> -</a:t>
            </a:r>
            <a:r>
              <a:rPr lang="en-US" dirty="0" err="1"/>
              <a:t>vC</a:t>
            </a:r>
            <a:r>
              <a:rPr lang="en-US" dirty="0"/>
              <a:t> 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decoded.bin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9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Phone Home </a:t>
            </a:r>
            <a:r>
              <a:rPr lang="en-US" dirty="0" err="1" smtClean="0"/>
              <a:t>Phormat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00" dirty="0"/>
              <a:t>// </a:t>
            </a:r>
            <a:r>
              <a:rPr lang="en-US" sz="1600" dirty="0" err="1"/>
              <a:t>Darkshell</a:t>
            </a:r>
            <a:r>
              <a:rPr lang="en-US" sz="1600" dirty="0"/>
              <a:t> bot-to-</a:t>
            </a:r>
            <a:r>
              <a:rPr lang="en-US" sz="1600" dirty="0" err="1"/>
              <a:t>CnC</a:t>
            </a:r>
            <a:r>
              <a:rPr lang="en-US" sz="1600" dirty="0"/>
              <a:t> </a:t>
            </a:r>
            <a:r>
              <a:rPr lang="en-US" sz="1600" dirty="0" err="1"/>
              <a:t>comms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struct</a:t>
            </a:r>
            <a:r>
              <a:rPr lang="en-US" sz="1600" dirty="0"/>
              <a:t> {</a:t>
            </a:r>
          </a:p>
          <a:p>
            <a:pPr marL="0" indent="0">
              <a:buNone/>
            </a:pPr>
            <a:r>
              <a:rPr lang="en-US" sz="1600" dirty="0"/>
              <a:t>   // Header:</a:t>
            </a:r>
          </a:p>
          <a:p>
            <a:pPr marL="0" indent="0">
              <a:buNone/>
            </a:pPr>
            <a:r>
              <a:rPr lang="en-US" sz="1600" dirty="0"/>
              <a:t>   DWORD   </a:t>
            </a:r>
            <a:r>
              <a:rPr lang="en-US" sz="1600" dirty="0" err="1"/>
              <a:t>dwMagic</a:t>
            </a:r>
            <a:r>
              <a:rPr lang="en-US" sz="1600" dirty="0"/>
              <a:t>;    // always 0x00000010 for </a:t>
            </a:r>
            <a:r>
              <a:rPr lang="en-US" sz="1600" dirty="0" err="1"/>
              <a:t>Darkshell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// Obfuscated section:</a:t>
            </a:r>
          </a:p>
          <a:p>
            <a:pPr marL="0" indent="0">
              <a:buNone/>
            </a:pPr>
            <a:r>
              <a:rPr lang="en-US" sz="1600" dirty="0"/>
              <a:t>   char    </a:t>
            </a:r>
            <a:r>
              <a:rPr lang="en-US" sz="1600" dirty="0" err="1"/>
              <a:t>szComputerName</a:t>
            </a:r>
            <a:r>
              <a:rPr lang="en-US" sz="1600" dirty="0"/>
              <a:t>[64]; // Name of infected host, NULL-terminated/extended</a:t>
            </a:r>
          </a:p>
          <a:p>
            <a:pPr marL="0" indent="0">
              <a:buNone/>
            </a:pPr>
            <a:r>
              <a:rPr lang="en-US" sz="1600" dirty="0"/>
              <a:t>   char    </a:t>
            </a:r>
            <a:r>
              <a:rPr lang="en-US" sz="1600" dirty="0" err="1"/>
              <a:t>szMemory</a:t>
            </a:r>
            <a:r>
              <a:rPr lang="en-US" sz="1600" dirty="0"/>
              <a:t>[32];    // Amount of memory in infected host; format "%</a:t>
            </a:r>
            <a:r>
              <a:rPr lang="en-US" sz="1600" dirty="0" err="1"/>
              <a:t>dMB</a:t>
            </a:r>
            <a:r>
              <a:rPr lang="en-US" sz="1600" dirty="0"/>
              <a:t>"; NULL-terminated/extended</a:t>
            </a:r>
          </a:p>
          <a:p>
            <a:pPr marL="0" indent="0">
              <a:buNone/>
            </a:pPr>
            <a:r>
              <a:rPr lang="en-US" sz="1600" dirty="0"/>
              <a:t>   char    </a:t>
            </a:r>
            <a:r>
              <a:rPr lang="en-US" sz="1600" dirty="0" err="1"/>
              <a:t>szWindowsVersion</a:t>
            </a:r>
            <a:r>
              <a:rPr lang="en-US" sz="1600" dirty="0"/>
              <a:t>[32];   // Specifies version of Windows; one of: Windows98, Windows95,</a:t>
            </a:r>
          </a:p>
          <a:p>
            <a:pPr marL="0" indent="0">
              <a:buNone/>
            </a:pPr>
            <a:r>
              <a:rPr lang="pl-PL" sz="1600" dirty="0"/>
              <a:t>                                   // </a:t>
            </a:r>
            <a:r>
              <a:rPr lang="pl-PL" sz="1600" dirty="0" err="1"/>
              <a:t>WindowsNT</a:t>
            </a:r>
            <a:r>
              <a:rPr lang="pl-PL" sz="1600" dirty="0"/>
              <a:t>, Windows2000, </a:t>
            </a:r>
            <a:r>
              <a:rPr lang="pl-PL" sz="1600" dirty="0" err="1"/>
              <a:t>WindowsXP</a:t>
            </a:r>
            <a:r>
              <a:rPr lang="pl-PL" sz="1600" dirty="0"/>
              <a:t>, Windows2003, </a:t>
            </a:r>
            <a:r>
              <a:rPr lang="pl-PL" sz="1600" dirty="0" err="1"/>
              <a:t>or</a:t>
            </a:r>
            <a:r>
              <a:rPr lang="pl-PL" sz="1600" dirty="0"/>
              <a:t> Win Vista;</a:t>
            </a:r>
          </a:p>
          <a:p>
            <a:pPr marL="0" indent="0">
              <a:buNone/>
            </a:pPr>
            <a:r>
              <a:rPr lang="en-US" sz="1600" dirty="0"/>
              <a:t>                                   // NULL-terminated/extended</a:t>
            </a:r>
          </a:p>
          <a:p>
            <a:pPr marL="0" indent="0">
              <a:buNone/>
            </a:pPr>
            <a:r>
              <a:rPr lang="en-US" sz="1600" dirty="0"/>
              <a:t>   char    </a:t>
            </a:r>
            <a:r>
              <a:rPr lang="en-US" sz="1600" dirty="0" err="1"/>
              <a:t>szBotVersion</a:t>
            </a:r>
            <a:r>
              <a:rPr lang="en-US" sz="1600" dirty="0"/>
              <a:t>[32];   // Specifies version of bot; NULL-terminated/extended;</a:t>
            </a:r>
          </a:p>
          <a:p>
            <a:pPr marL="0" indent="0">
              <a:buNone/>
            </a:pPr>
            <a:r>
              <a:rPr lang="en-US" sz="1600" dirty="0"/>
              <a:t>   DWORD   szUnknown1[4];     // ??? - Always NULL-terminated 'n'</a:t>
            </a:r>
          </a:p>
          <a:p>
            <a:pPr marL="0" indent="0">
              <a:buNone/>
            </a:pPr>
            <a:r>
              <a:rPr lang="en-US" sz="1600" dirty="0"/>
              <a:t>   // Binary section:</a:t>
            </a:r>
          </a:p>
          <a:p>
            <a:pPr marL="0" indent="0">
              <a:buNone/>
            </a:pPr>
            <a:r>
              <a:rPr lang="en-US" sz="1600" dirty="0"/>
              <a:t>   char    szPadding1[32];  // Filled with 0x00 bytes</a:t>
            </a:r>
          </a:p>
          <a:p>
            <a:pPr marL="0" indent="0">
              <a:buNone/>
            </a:pPr>
            <a:r>
              <a:rPr lang="en-US" sz="1600" dirty="0"/>
              <a:t>   WORD    wUnknown2;  // ??? - We have seen 0x00A0, 0x00B0, and 0x00C0</a:t>
            </a:r>
          </a:p>
          <a:p>
            <a:pPr marL="0" indent="0">
              <a:buNone/>
            </a:pPr>
            <a:r>
              <a:rPr lang="en-US" sz="1600" dirty="0"/>
              <a:t>   WORD    wUnknown3;  // ??? - Always 0xFD7F</a:t>
            </a:r>
          </a:p>
          <a:p>
            <a:pPr marL="0" indent="0">
              <a:buNone/>
            </a:pPr>
            <a:r>
              <a:rPr lang="en-US" sz="1600" dirty="0"/>
              <a:t>   char    szPadding2[20];  // Filled with 0x00 bytes</a:t>
            </a:r>
          </a:p>
          <a:p>
            <a:pPr marL="0" indent="0">
              <a:buNone/>
            </a:pPr>
            <a:r>
              <a:rPr lang="en-US" sz="1600" dirty="0"/>
              <a:t>   WORD    wUnknown4;  // ??? - Always 0xB0FC</a:t>
            </a:r>
          </a:p>
          <a:p>
            <a:pPr marL="0" indent="0">
              <a:buNone/>
            </a:pPr>
            <a:r>
              <a:rPr lang="en-US" sz="1600" dirty="0"/>
              <a:t>   BYTE    cUnknown5;  // ??? - We have seen 0xD6, 0xD7, 0xE6, 0xE7, and 0xF1</a:t>
            </a:r>
          </a:p>
          <a:p>
            <a:pPr marL="0" indent="0">
              <a:buNone/>
            </a:pPr>
            <a:r>
              <a:rPr lang="en-US" sz="1600" dirty="0"/>
              <a:t>   BYTE    </a:t>
            </a:r>
            <a:r>
              <a:rPr lang="en-US" sz="1600" dirty="0" err="1"/>
              <a:t>cZero</a:t>
            </a:r>
            <a:r>
              <a:rPr lang="en-US" sz="1600" dirty="0"/>
              <a:t>;      // Always 0x00</a:t>
            </a:r>
          </a:p>
          <a:p>
            <a:pPr marL="0" indent="0">
              <a:buNone/>
            </a:pPr>
            <a:r>
              <a:rPr lang="en-US" sz="1600" dirty="0"/>
              <a:t>   DWORD   </a:t>
            </a:r>
            <a:r>
              <a:rPr lang="en-US" sz="1600" dirty="0" err="1"/>
              <a:t>dwSignature</a:t>
            </a:r>
            <a:r>
              <a:rPr lang="en-US" sz="1600" dirty="0"/>
              <a:t>[8]; // Always 0x00000000, 0xFFFFFFFF, 0x18EE907C, 0x008E917C,</a:t>
            </a:r>
          </a:p>
          <a:p>
            <a:pPr marL="0" indent="0">
              <a:buNone/>
            </a:pPr>
            <a:r>
              <a:rPr lang="en-US" sz="1600" dirty="0"/>
              <a:t>                           //        0xFFFFFFFF, 0xFA8D91&amp;C, 0x25D6907C, 0xCFEA907C</a:t>
            </a:r>
          </a:p>
          <a:p>
            <a:pPr marL="0" indent="0">
              <a:buNone/>
            </a:pPr>
            <a:r>
              <a:rPr lang="en-US" sz="1600" dirty="0"/>
              <a:t>};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279" y="5802997"/>
            <a:ext cx="849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ddos.arbornetworks.com</a:t>
            </a:r>
            <a:r>
              <a:rPr lang="en-US" dirty="0"/>
              <a:t>/2011/01/darkshell-a-ddos-bot-targetting-vendors-of-industrial-food-processing-equipment/</a:t>
            </a:r>
          </a:p>
        </p:txBody>
      </p:sp>
    </p:spTree>
    <p:extLst>
      <p:ext uri="{BB962C8B-B14F-4D97-AF65-F5344CB8AC3E}">
        <p14:creationId xmlns:p14="http://schemas.microsoft.com/office/powerpoint/2010/main" val="1264945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Darkshell</a:t>
            </a:r>
            <a:r>
              <a:rPr lang="en-US" dirty="0"/>
              <a:t> </a:t>
            </a:r>
            <a:r>
              <a:rPr lang="en-US" dirty="0" err="1"/>
              <a:t>CnC</a:t>
            </a:r>
            <a:r>
              <a:rPr lang="en-US" dirty="0"/>
              <a:t> attack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00050" lvl="1" indent="0">
              <a:buNone/>
            </a:pP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{</a:t>
            </a:r>
          </a:p>
          <a:p>
            <a:pPr marL="400050" lvl="1" indent="0">
              <a:buNone/>
            </a:pPr>
            <a:r>
              <a:rPr lang="en-US" dirty="0"/>
              <a:t> DWORD   </a:t>
            </a:r>
            <a:r>
              <a:rPr lang="en-US" dirty="0" err="1"/>
              <a:t>dwCode</a:t>
            </a:r>
            <a:r>
              <a:rPr lang="en-US" dirty="0"/>
              <a:t>;         // 0x00000030 for HTTP flood attack</a:t>
            </a:r>
          </a:p>
          <a:p>
            <a:pPr marL="400050" lvl="1" indent="0">
              <a:buNone/>
            </a:pPr>
            <a:r>
              <a:rPr lang="en-US" dirty="0"/>
              <a:t> DWORD   </a:t>
            </a:r>
            <a:r>
              <a:rPr lang="en-US" dirty="0" err="1"/>
              <a:t>dwParameter</a:t>
            </a:r>
            <a:r>
              <a:rPr lang="en-US" dirty="0"/>
              <a:t>;    // ??? - We have seen 0x0800</a:t>
            </a:r>
          </a:p>
          <a:p>
            <a:pPr marL="400050" lvl="1" indent="0">
              <a:buNone/>
            </a:pPr>
            <a:r>
              <a:rPr lang="en-US" dirty="0"/>
              <a:t> char    </a:t>
            </a:r>
            <a:r>
              <a:rPr lang="en-US" dirty="0" err="1"/>
              <a:t>szTarget</a:t>
            </a:r>
            <a:r>
              <a:rPr lang="en-US" dirty="0"/>
              <a:t>[99];   // URL of target to attack, NULL-terminated/extended</a:t>
            </a:r>
          </a:p>
          <a:p>
            <a:pPr marL="400050" lvl="1" indent="0">
              <a:buNone/>
            </a:pPr>
            <a:r>
              <a:rPr lang="en-US" dirty="0"/>
              <a:t> WORD    </a:t>
            </a:r>
            <a:r>
              <a:rPr lang="en-US" dirty="0" err="1"/>
              <a:t>wPort</a:t>
            </a:r>
            <a:r>
              <a:rPr lang="en-US" dirty="0"/>
              <a:t>;          // Port to attack (usually 80)</a:t>
            </a:r>
          </a:p>
          <a:p>
            <a:pPr marL="400050" lvl="1" indent="0">
              <a:buNone/>
            </a:pPr>
            <a:r>
              <a:rPr lang="en-US" dirty="0"/>
              <a:t> char    </a:t>
            </a:r>
            <a:r>
              <a:rPr lang="en-US" dirty="0" err="1"/>
              <a:t>szPadding</a:t>
            </a:r>
            <a:r>
              <a:rPr lang="en-US" dirty="0"/>
              <a:t>[151]; // Always filled with 0x00 bytes</a:t>
            </a:r>
          </a:p>
          <a:p>
            <a:pPr marL="400050" lvl="1" indent="0">
              <a:buNone/>
            </a:pPr>
            <a:r>
              <a:rPr lang="en-US" dirty="0"/>
              <a:t>}</a:t>
            </a:r>
            <a:r>
              <a:rPr lang="en-US" dirty="0" smtClean="0"/>
              <a:t>;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Let’s take a look at the binary, including the attack command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$ cd ~/</a:t>
            </a:r>
            <a:r>
              <a:rPr lang="en-US" dirty="0" err="1" smtClean="0"/>
              <a:t>MalwareClass</a:t>
            </a:r>
            <a:r>
              <a:rPr lang="en-US" dirty="0" smtClean="0"/>
              <a:t>/tools/</a:t>
            </a:r>
            <a:r>
              <a:rPr lang="en-US" dirty="0" err="1" smtClean="0"/>
              <a:t>inhouse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$ </a:t>
            </a:r>
            <a:r>
              <a:rPr lang="en-US" dirty="0" err="1" smtClean="0"/>
              <a:t>hexdump</a:t>
            </a:r>
            <a:r>
              <a:rPr lang="en-US" dirty="0" smtClean="0"/>
              <a:t> –C ./</a:t>
            </a:r>
            <a:r>
              <a:rPr lang="en-US" dirty="0" err="1" smtClean="0"/>
              <a:t>darkshell_server_response.bin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545784"/>
            <a:ext cx="8497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ddos.arbornetworks.com</a:t>
            </a:r>
            <a:r>
              <a:rPr lang="en-US" dirty="0"/>
              <a:t>/2011/01/darkshell-a-ddos-bot-targetting-vendors-of-industrial-food-processing-equipment/</a:t>
            </a:r>
          </a:p>
        </p:txBody>
      </p:sp>
    </p:spTree>
    <p:extLst>
      <p:ext uri="{BB962C8B-B14F-4D97-AF65-F5344CB8AC3E}">
        <p14:creationId xmlns:p14="http://schemas.microsoft.com/office/powerpoint/2010/main" val="165108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DDoS</a:t>
            </a:r>
            <a:r>
              <a:rPr lang="en-US" dirty="0"/>
              <a:t> </a:t>
            </a:r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Either via static analysis or via real server responses, you can figure out </a:t>
            </a:r>
            <a:r>
              <a:rPr lang="en-US" dirty="0" err="1"/>
              <a:t>CnC</a:t>
            </a:r>
            <a:r>
              <a:rPr lang="en-US" dirty="0"/>
              <a:t> commands (out of scope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Let’s capture </a:t>
            </a:r>
            <a:r>
              <a:rPr lang="en-US" dirty="0" err="1" smtClean="0"/>
              <a:t>DoS</a:t>
            </a:r>
            <a:r>
              <a:rPr lang="en-US" dirty="0" smtClean="0"/>
              <a:t> network traffic</a:t>
            </a:r>
            <a:endParaRPr lang="en-US" dirty="0"/>
          </a:p>
          <a:p>
            <a:pPr lvl="1"/>
            <a:r>
              <a:rPr lang="en-US" dirty="0"/>
              <a:t>On the host machine</a:t>
            </a:r>
          </a:p>
          <a:p>
            <a:pPr marL="1371600" lvl="2" indent="-514350">
              <a:buFont typeface="+mj-lt"/>
              <a:buAutoNum type="arabicParenR"/>
            </a:pPr>
            <a:r>
              <a:rPr lang="en-US" sz="2200" dirty="0"/>
              <a:t>Edit /</a:t>
            </a:r>
            <a:r>
              <a:rPr lang="en-US" sz="2200" dirty="0" err="1"/>
              <a:t>etc</a:t>
            </a:r>
            <a:r>
              <a:rPr lang="en-US" sz="2200" dirty="0"/>
              <a:t>/</a:t>
            </a:r>
            <a:r>
              <a:rPr lang="en-US" sz="2200" dirty="0" err="1"/>
              <a:t>inetsim</a:t>
            </a:r>
            <a:r>
              <a:rPr lang="en-US" sz="2200" dirty="0"/>
              <a:t>/</a:t>
            </a:r>
            <a:r>
              <a:rPr lang="en-US" sz="2200" dirty="0" err="1" smtClean="0"/>
              <a:t>inetsim.conf</a:t>
            </a:r>
            <a:r>
              <a:rPr lang="en-US" sz="2200" dirty="0" smtClean="0"/>
              <a:t> and start </a:t>
            </a:r>
            <a:r>
              <a:rPr lang="en-US" sz="2200" dirty="0" err="1" smtClean="0"/>
              <a:t>inetsim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err="1" smtClean="0"/>
              <a:t>http_bind_port</a:t>
            </a:r>
            <a:r>
              <a:rPr lang="en-US" sz="2200" dirty="0" smtClean="0"/>
              <a:t>          80</a:t>
            </a:r>
            <a:endParaRPr lang="en-US" sz="2200" dirty="0"/>
          </a:p>
          <a:p>
            <a:pPr marL="1371600" lvl="2" indent="-514350">
              <a:buFont typeface="+mj-lt"/>
              <a:buAutoNum type="arabicParenR"/>
            </a:pPr>
            <a:r>
              <a:rPr lang="en-US" sz="2200" dirty="0"/>
              <a:t>$ python </a:t>
            </a:r>
            <a:r>
              <a:rPr lang="en-US" sz="2200" dirty="0" err="1"/>
              <a:t>fake_server.py</a:t>
            </a:r>
            <a:r>
              <a:rPr lang="en-US" sz="2200" dirty="0"/>
              <a:t> </a:t>
            </a:r>
            <a:r>
              <a:rPr lang="en-US" sz="2200" dirty="0" smtClean="0"/>
              <a:t>./</a:t>
            </a:r>
            <a:r>
              <a:rPr lang="en-US" sz="2200" dirty="0" err="1" smtClean="0"/>
              <a:t>darkshell_server_response.bin</a:t>
            </a:r>
            <a:endParaRPr lang="en-US" sz="2200" dirty="0" smtClean="0"/>
          </a:p>
          <a:p>
            <a:pPr marL="1371600" lvl="2" indent="-514350">
              <a:buFont typeface="+mj-lt"/>
              <a:buAutoNum type="arabicParenR"/>
            </a:pPr>
            <a:r>
              <a:rPr lang="en-US" sz="2000" dirty="0" smtClean="0"/>
              <a:t>Run </a:t>
            </a:r>
            <a:r>
              <a:rPr lang="en-US" sz="2000" dirty="0" err="1"/>
              <a:t>W</a:t>
            </a:r>
            <a:r>
              <a:rPr lang="en-US" sz="2000" dirty="0" err="1" smtClean="0"/>
              <a:t>ireshark</a:t>
            </a:r>
            <a:r>
              <a:rPr lang="en-US" sz="2000" dirty="0" smtClean="0"/>
              <a:t> to capture network traffic on vboxnet1</a:t>
            </a:r>
            <a:endParaRPr lang="en-US" sz="2200" dirty="0"/>
          </a:p>
          <a:p>
            <a:pPr lvl="1"/>
            <a:r>
              <a:rPr lang="en-US" dirty="0"/>
              <a:t>On victim machine</a:t>
            </a:r>
          </a:p>
          <a:p>
            <a:pPr marL="1371600" lvl="2" indent="-514350">
              <a:buFont typeface="+mj-lt"/>
              <a:buAutoNum type="arabicParenR" startAt="4"/>
            </a:pPr>
            <a:r>
              <a:rPr lang="en-US" dirty="0"/>
              <a:t>Start </a:t>
            </a:r>
            <a:r>
              <a:rPr lang="en-US" dirty="0" err="1"/>
              <a:t>Darkshell</a:t>
            </a:r>
            <a:r>
              <a:rPr lang="en-US" dirty="0"/>
              <a:t>/</a:t>
            </a:r>
            <a:r>
              <a:rPr lang="en-US" dirty="0" err="1"/>
              <a:t>malware.exe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2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Degrading </a:t>
            </a:r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Disable security products</a:t>
            </a:r>
          </a:p>
          <a:p>
            <a:pPr lvl="1"/>
            <a:r>
              <a:rPr lang="en-US" dirty="0"/>
              <a:t>Firewalls, Anti-virus</a:t>
            </a:r>
          </a:p>
          <a:p>
            <a:pPr lvl="1"/>
            <a:r>
              <a:rPr lang="en-US" dirty="0"/>
              <a:t>Exes for malware to kill</a:t>
            </a:r>
          </a:p>
          <a:p>
            <a:r>
              <a:rPr lang="en-US" dirty="0"/>
              <a:t>Degrade security policy</a:t>
            </a:r>
          </a:p>
          <a:p>
            <a:pPr lvl="1"/>
            <a:r>
              <a:rPr lang="en-US" dirty="0"/>
              <a:t>Internet Explorer's zone related security settings</a:t>
            </a:r>
          </a:p>
          <a:p>
            <a:pPr lvl="1"/>
            <a:r>
              <a:rPr lang="en-US" dirty="0"/>
              <a:t>UAC (User Account Control) settings (since Vista)</a:t>
            </a:r>
          </a:p>
          <a:p>
            <a:r>
              <a:rPr lang="en-US" dirty="0"/>
              <a:t>Disable Windows update</a:t>
            </a:r>
          </a:p>
          <a:p>
            <a:pPr lvl="1"/>
            <a:r>
              <a:rPr lang="en-US" dirty="0"/>
              <a:t>Registry change</a:t>
            </a:r>
          </a:p>
          <a:p>
            <a:pPr lvl="1"/>
            <a:r>
              <a:rPr lang="en-US" dirty="0"/>
              <a:t>Edit hosts file</a:t>
            </a:r>
          </a:p>
          <a:p>
            <a:pPr lvl="2"/>
            <a:r>
              <a:rPr lang="en-US" dirty="0"/>
              <a:t>C:\Windows\system32\drivers\</a:t>
            </a:r>
            <a:r>
              <a:rPr lang="en-US" dirty="0" err="1"/>
              <a:t>etc</a:t>
            </a:r>
            <a:r>
              <a:rPr lang="en-US" dirty="0"/>
              <a:t>\</a:t>
            </a:r>
            <a:r>
              <a:rPr lang="en-US" dirty="0" smtClean="0"/>
              <a:t>hosts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Spyeye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regshot</a:t>
            </a:r>
            <a:r>
              <a:rPr lang="en-US" dirty="0"/>
              <a:t> to find how </a:t>
            </a:r>
            <a:r>
              <a:rPr lang="en-US" dirty="0" err="1"/>
              <a:t>spyeye</a:t>
            </a:r>
            <a:r>
              <a:rPr lang="en-US" dirty="0"/>
              <a:t>/</a:t>
            </a:r>
            <a:r>
              <a:rPr lang="en-US" dirty="0" err="1"/>
              <a:t>malware.exe</a:t>
            </a:r>
            <a:r>
              <a:rPr lang="en-US" dirty="0"/>
              <a:t> is degrading security on the </a:t>
            </a:r>
            <a:r>
              <a:rPr lang="en-US" i="1" dirty="0"/>
              <a:t>victim</a:t>
            </a:r>
            <a:r>
              <a:rPr lang="en-US" dirty="0"/>
              <a:t> VM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What </a:t>
            </a:r>
            <a:r>
              <a:rPr lang="en-US" dirty="0"/>
              <a:t>did </a:t>
            </a:r>
            <a:r>
              <a:rPr lang="en-US" dirty="0" err="1"/>
              <a:t>spyeye</a:t>
            </a:r>
            <a:r>
              <a:rPr lang="en-US" dirty="0"/>
              <a:t> do?</a:t>
            </a:r>
          </a:p>
          <a:p>
            <a:pPr lvl="1"/>
            <a:r>
              <a:rPr lang="en-US" dirty="0"/>
              <a:t>Consult MSDN to find out the details</a:t>
            </a:r>
          </a:p>
          <a:p>
            <a:r>
              <a:rPr lang="en-US" dirty="0"/>
              <a:t>Just for fun, do you see “encrypted” data? Can you decrypt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2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for </a:t>
            </a:r>
            <a:r>
              <a:rPr lang="en-US" dirty="0" err="1"/>
              <a:t>Spyeye</a:t>
            </a:r>
            <a:r>
              <a:rPr lang="en-US" dirty="0"/>
              <a:t> Lab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A1.</a:t>
            </a:r>
            <a:r>
              <a:rPr lang="en-US" dirty="0" smtClean="0"/>
              <a:t> </a:t>
            </a:r>
            <a:r>
              <a:rPr lang="en-US" dirty="0" err="1" smtClean="0"/>
              <a:t>Spyeye</a:t>
            </a:r>
            <a:r>
              <a:rPr lang="en-US" dirty="0" smtClean="0"/>
              <a:t> </a:t>
            </a:r>
            <a:r>
              <a:rPr lang="en-US" dirty="0"/>
              <a:t>degraded Internet Explorer's security settings by adding and modifying various registry keys related to IE. </a:t>
            </a:r>
          </a:p>
          <a:p>
            <a:r>
              <a:rPr lang="en-US" dirty="0"/>
              <a:t>Zones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989219"/>
              </p:ext>
            </p:extLst>
          </p:nvPr>
        </p:nvGraphicFramePr>
        <p:xfrm>
          <a:off x="1520424" y="3902173"/>
          <a:ext cx="6096000" cy="2225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2643"/>
                <a:gridCol w="45133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 Computer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Intranet Zone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Trusted sites Zone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 Zone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Restricted Sites Zone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280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for </a:t>
            </a:r>
            <a:r>
              <a:rPr lang="en-US" dirty="0" err="1"/>
              <a:t>Spyeye</a:t>
            </a:r>
            <a:r>
              <a:rPr lang="en-US" dirty="0"/>
              <a:t> Lab </a:t>
            </a: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URL Action Flags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URL Policy Flags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867307"/>
              </p:ext>
            </p:extLst>
          </p:nvPr>
        </p:nvGraphicFramePr>
        <p:xfrm>
          <a:off x="837447" y="2323699"/>
          <a:ext cx="7469818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62499"/>
                <a:gridCol w="60073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Miscellaneous: Access data sources across domains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 site script filter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Miscellaneous: Display mixed content *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71762"/>
              </p:ext>
            </p:extLst>
          </p:nvPr>
        </p:nvGraphicFramePr>
        <p:xfrm>
          <a:off x="837447" y="4642803"/>
          <a:ext cx="7469818" cy="14833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62499"/>
                <a:gridCol w="60073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Settings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 the action to take place silently.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Prompt the user to determine if an action is allowed.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not allow the action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79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for </a:t>
            </a:r>
            <a:r>
              <a:rPr lang="en-US" dirty="0" err="1"/>
              <a:t>Spyeye</a:t>
            </a:r>
            <a:r>
              <a:rPr lang="en-US" dirty="0"/>
              <a:t> Lab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additional info</a:t>
            </a:r>
          </a:p>
          <a:p>
            <a:pPr lvl="1"/>
            <a:r>
              <a:rPr lang="en-US" dirty="0" err="1"/>
              <a:t>UserAssist</a:t>
            </a:r>
            <a:r>
              <a:rPr lang="en-US" dirty="0"/>
              <a:t>: Information about frequently opened files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Nirsoft's</a:t>
            </a:r>
            <a:r>
              <a:rPr lang="en-US" dirty="0"/>
              <a:t> </a:t>
            </a:r>
            <a:r>
              <a:rPr lang="en-US" dirty="0" err="1"/>
              <a:t>UserAssitView</a:t>
            </a:r>
            <a:r>
              <a:rPr lang="en-US" dirty="0"/>
              <a:t> to see the data</a:t>
            </a:r>
          </a:p>
          <a:p>
            <a:pPr lvl="1"/>
            <a:r>
              <a:rPr lang="en-US" dirty="0" err="1"/>
              <a:t>MuiCache</a:t>
            </a:r>
            <a:r>
              <a:rPr lang="en-US" dirty="0"/>
              <a:t>: When a new application is started, Windows stores the application name extracted from the file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5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are we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3: Maneuvering techniques</a:t>
            </a:r>
          </a:p>
          <a:p>
            <a:pPr lvl="1"/>
            <a:r>
              <a:rPr lang="en-US" dirty="0"/>
              <a:t>(How malware strategically positions itself to access critical resources)</a:t>
            </a:r>
          </a:p>
          <a:p>
            <a:pPr lvl="1"/>
            <a:r>
              <a:rPr lang="en-US" dirty="0"/>
              <a:t>DLL/code injection</a:t>
            </a:r>
          </a:p>
          <a:p>
            <a:pPr lvl="1"/>
            <a:r>
              <a:rPr lang="en-US" dirty="0"/>
              <a:t>DLL search order hijacking...</a:t>
            </a:r>
          </a:p>
          <a:p>
            <a:r>
              <a:rPr lang="en-US" dirty="0">
                <a:solidFill>
                  <a:srgbClr val="FF0000"/>
                </a:solidFill>
              </a:rPr>
              <a:t>Part 4: Malware functionality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Keylogging</a:t>
            </a:r>
            <a:r>
              <a:rPr lang="en-US" dirty="0">
                <a:solidFill>
                  <a:srgbClr val="FF0000"/>
                </a:solidFill>
              </a:rPr>
              <a:t>, Phone home, Security degrading, Self-destruction,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Conficker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</a:t>
            </a:r>
            <a:r>
              <a:rPr lang="en-US" dirty="0" err="1"/>
              <a:t>conficker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r>
              <a:rPr lang="en-US" dirty="0"/>
              <a:t>What do you see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What would you do with the sample?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829" y="2421769"/>
            <a:ext cx="18542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91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DLL cannot run by itself</a:t>
            </a:r>
          </a:p>
          <a:p>
            <a:r>
              <a:rPr lang="en-US" dirty="0"/>
              <a:t>Use CFF Explorer to check exported functions</a:t>
            </a:r>
          </a:p>
          <a:p>
            <a:r>
              <a:rPr lang="en-US" dirty="0"/>
              <a:t>Use </a:t>
            </a:r>
            <a:r>
              <a:rPr lang="en-US" dirty="0" err="1"/>
              <a:t>RemoteDLL.exe</a:t>
            </a:r>
            <a:endParaRPr lang="en-US" dirty="0"/>
          </a:p>
          <a:p>
            <a:pPr lvl="1"/>
            <a:r>
              <a:rPr lang="en-US" dirty="0"/>
              <a:t>Inject </a:t>
            </a:r>
            <a:r>
              <a:rPr lang="en-US" dirty="0" err="1"/>
              <a:t>MalwareClass</a:t>
            </a:r>
            <a:r>
              <a:rPr lang="en-US" dirty="0"/>
              <a:t>/</a:t>
            </a:r>
            <a:r>
              <a:rPr lang="en-US" dirty="0" err="1"/>
              <a:t>misc</a:t>
            </a:r>
            <a:r>
              <a:rPr lang="en-US" dirty="0"/>
              <a:t>/</a:t>
            </a:r>
            <a:r>
              <a:rPr lang="en-US" dirty="0" err="1"/>
              <a:t>hello.dll</a:t>
            </a:r>
            <a:r>
              <a:rPr lang="en-US" dirty="0"/>
              <a:t> into </a:t>
            </a:r>
            <a:r>
              <a:rPr lang="en-US" dirty="0" err="1"/>
              <a:t>iexplorer.exe</a:t>
            </a:r>
            <a:endParaRPr lang="en-US" dirty="0"/>
          </a:p>
          <a:p>
            <a:r>
              <a:rPr lang="en-US" dirty="0"/>
              <a:t>What do you see?</a:t>
            </a:r>
          </a:p>
          <a:p>
            <a:r>
              <a:rPr lang="en-US" dirty="0"/>
              <a:t>Use rundll32.exe</a:t>
            </a:r>
          </a:p>
          <a:p>
            <a:pPr lvl="1"/>
            <a:r>
              <a:rPr lang="en-US" dirty="0"/>
              <a:t>rundll32.exe &lt;</a:t>
            </a:r>
            <a:r>
              <a:rPr lang="en-US" dirty="0" err="1"/>
              <a:t>dllpath</a:t>
            </a:r>
            <a:r>
              <a:rPr lang="en-US" dirty="0"/>
              <a:t>&gt;,&lt;export&gt; [optional arguments]</a:t>
            </a:r>
          </a:p>
          <a:p>
            <a:pPr lvl="1"/>
            <a:r>
              <a:rPr lang="en-US" dirty="0"/>
              <a:t>Executable path: c:\windows\system32\rundll32.exe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46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Conficker</a:t>
            </a:r>
            <a:r>
              <a:rPr lang="en-US" dirty="0"/>
              <a:t> (2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Get a snapshot of the current Windows services’ state</a:t>
            </a:r>
          </a:p>
          <a:p>
            <a:pPr lvl="1"/>
            <a:r>
              <a:rPr lang="en-US" dirty="0" smtClean="0"/>
              <a:t>C:\&gt;cd c:\</a:t>
            </a:r>
            <a:r>
              <a:rPr lang="en-US" dirty="0" err="1" smtClean="0"/>
              <a:t>SysinternalSuite</a:t>
            </a:r>
            <a:endParaRPr lang="en-US" dirty="0" smtClean="0"/>
          </a:p>
          <a:p>
            <a:pPr lvl="1"/>
            <a:r>
              <a:rPr lang="en-US" dirty="0" smtClean="0"/>
              <a:t>C:\&gt;</a:t>
            </a:r>
            <a:r>
              <a:rPr lang="en-US" dirty="0" err="1" smtClean="0"/>
              <a:t>PsService.exe</a:t>
            </a:r>
            <a:r>
              <a:rPr lang="en-US" dirty="0" smtClean="0"/>
              <a:t> &gt; c:\temp\</a:t>
            </a:r>
            <a:r>
              <a:rPr lang="en-US" dirty="0" err="1" smtClean="0"/>
              <a:t>first.txt</a:t>
            </a:r>
            <a:endParaRPr lang="en-US" dirty="0" smtClean="0"/>
          </a:p>
          <a:p>
            <a:r>
              <a:rPr lang="en-US" dirty="0" smtClean="0"/>
              <a:t>To run </a:t>
            </a:r>
            <a:r>
              <a:rPr lang="en-US" dirty="0" err="1"/>
              <a:t>conficker</a:t>
            </a:r>
            <a:r>
              <a:rPr lang="en-US" dirty="0"/>
              <a:t> </a:t>
            </a:r>
            <a:r>
              <a:rPr lang="en-US" dirty="0" smtClean="0"/>
              <a:t>sample, </a:t>
            </a:r>
            <a:r>
              <a:rPr lang="en-US" dirty="0"/>
              <a:t>rename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conficker</a:t>
            </a:r>
            <a:r>
              <a:rPr lang="en-US" dirty="0" smtClean="0"/>
              <a:t>/</a:t>
            </a:r>
            <a:r>
              <a:rPr lang="en-US" dirty="0" err="1" smtClean="0"/>
              <a:t>malware.exe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 smtClean="0"/>
              <a:t>conficker</a:t>
            </a:r>
            <a:r>
              <a:rPr lang="en-US" dirty="0" smtClean="0"/>
              <a:t>/</a:t>
            </a:r>
            <a:r>
              <a:rPr lang="en-US" dirty="0" err="1" smtClean="0"/>
              <a:t>malware.dll</a:t>
            </a:r>
            <a:endParaRPr lang="en-US" dirty="0"/>
          </a:p>
          <a:p>
            <a:r>
              <a:rPr lang="en-US" dirty="0" smtClean="0"/>
              <a:t>Two options:</a:t>
            </a:r>
            <a:endParaRPr lang="en-US" dirty="0"/>
          </a:p>
          <a:p>
            <a:pPr lvl="1"/>
            <a:r>
              <a:rPr lang="en-US" dirty="0" smtClean="0"/>
              <a:t>Run </a:t>
            </a:r>
            <a:r>
              <a:rPr lang="en-US" dirty="0"/>
              <a:t>it with </a:t>
            </a:r>
            <a:r>
              <a:rPr lang="en-US" dirty="0" err="1" smtClean="0"/>
              <a:t>RemoteDLL.exe</a:t>
            </a:r>
            <a:endParaRPr lang="en-US" dirty="0" smtClean="0"/>
          </a:p>
          <a:p>
            <a:pPr lvl="2"/>
            <a:r>
              <a:rPr lang="en-US" dirty="0" smtClean="0"/>
              <a:t>You may see a failure message but the malware actually ran</a:t>
            </a:r>
            <a:endParaRPr lang="en-US" dirty="0"/>
          </a:p>
          <a:p>
            <a:pPr lvl="1"/>
            <a:r>
              <a:rPr lang="en-US" dirty="0" smtClean="0"/>
              <a:t>Or run </a:t>
            </a:r>
            <a:r>
              <a:rPr lang="en-US" dirty="0"/>
              <a:t>it with rundll32.exe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Change directory to </a:t>
            </a:r>
            <a:r>
              <a:rPr lang="en-US" dirty="0" err="1"/>
              <a:t>conficker</a:t>
            </a:r>
            <a:r>
              <a:rPr lang="en-US" dirty="0"/>
              <a:t> in the DOS prompt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C:\&gt; c:\windows\system32\rundll32.exe </a:t>
            </a:r>
            <a:r>
              <a:rPr lang="en-US" dirty="0" err="1"/>
              <a:t>malware.dll,</a:t>
            </a:r>
            <a:r>
              <a:rPr lang="en-US" dirty="0" err="1" smtClean="0"/>
              <a:t>fakename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Note </a:t>
            </a:r>
            <a:r>
              <a:rPr lang="en-US" dirty="0"/>
              <a:t>that “</a:t>
            </a:r>
            <a:r>
              <a:rPr lang="en-US" dirty="0" err="1"/>
              <a:t>fakename</a:t>
            </a:r>
            <a:r>
              <a:rPr lang="en-US" dirty="0"/>
              <a:t>” is a fake function name but rundll32.exe will still load the DLL, executing the </a:t>
            </a:r>
            <a:r>
              <a:rPr lang="en-US" dirty="0" err="1"/>
              <a:t>DllMain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Conficker</a:t>
            </a:r>
            <a:r>
              <a:rPr lang="en-US" dirty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 the second snapshot of the current Windows </a:t>
            </a:r>
            <a:r>
              <a:rPr lang="en-US" dirty="0" smtClean="0"/>
              <a:t>services’ state</a:t>
            </a:r>
            <a:endParaRPr lang="en-US" dirty="0"/>
          </a:p>
          <a:p>
            <a:pPr lvl="1"/>
            <a:r>
              <a:rPr lang="en-US" dirty="0"/>
              <a:t>C:\&gt;</a:t>
            </a:r>
            <a:r>
              <a:rPr lang="en-US" dirty="0" err="1"/>
              <a:t>PsServices.exe</a:t>
            </a:r>
            <a:r>
              <a:rPr lang="en-US" dirty="0"/>
              <a:t> &gt; c:\temp\</a:t>
            </a:r>
            <a:r>
              <a:rPr lang="en-US" dirty="0" err="1"/>
              <a:t>second.txt</a:t>
            </a:r>
            <a:endParaRPr lang="en-US" dirty="0"/>
          </a:p>
          <a:p>
            <a:r>
              <a:rPr lang="en-US" dirty="0"/>
              <a:t>Diff the two files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/>
              <a:t>PSPad.exe</a:t>
            </a:r>
            <a:r>
              <a:rPr lang="en-US" dirty="0"/>
              <a:t> (or any other GUI </a:t>
            </a:r>
            <a:r>
              <a:rPr lang="en-US" dirty="0" smtClean="0"/>
              <a:t>text editor)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Open c:\temp\</a:t>
            </a:r>
            <a:r>
              <a:rPr lang="en-US" dirty="0" err="1"/>
              <a:t>first.txt</a:t>
            </a:r>
            <a:endParaRPr lang="en-US" dirty="0"/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Tools → Text Differences → Text Diff with This Files... → select c:\temp\</a:t>
            </a:r>
            <a:r>
              <a:rPr lang="en-US" dirty="0" err="1"/>
              <a:t>second.txt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How </a:t>
            </a:r>
            <a:r>
              <a:rPr lang="en-US" dirty="0"/>
              <a:t>did </a:t>
            </a:r>
            <a:r>
              <a:rPr lang="en-US" dirty="0" err="1"/>
              <a:t>conficker</a:t>
            </a:r>
            <a:r>
              <a:rPr lang="en-US" dirty="0"/>
              <a:t> degrade security?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15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A1.</a:t>
            </a:r>
            <a:r>
              <a:rPr lang="en-US" dirty="0" smtClean="0"/>
              <a:t> The </a:t>
            </a:r>
            <a:r>
              <a:rPr lang="en-US" dirty="0"/>
              <a:t>following services have been stopped</a:t>
            </a:r>
          </a:p>
          <a:p>
            <a:pPr lvl="1"/>
            <a:r>
              <a:rPr lang="en-US" dirty="0" err="1"/>
              <a:t>ERSvc</a:t>
            </a:r>
            <a:r>
              <a:rPr lang="en-US" dirty="0"/>
              <a:t> (Error Reporting Service)</a:t>
            </a:r>
          </a:p>
          <a:p>
            <a:pPr lvl="1"/>
            <a:r>
              <a:rPr lang="en-US" dirty="0" err="1"/>
              <a:t>wscsvc</a:t>
            </a:r>
            <a:r>
              <a:rPr lang="en-US" dirty="0"/>
              <a:t> (Security Center)</a:t>
            </a:r>
          </a:p>
          <a:p>
            <a:pPr lvl="1"/>
            <a:r>
              <a:rPr lang="en-US" dirty="0" err="1"/>
              <a:t>wuauserv</a:t>
            </a:r>
            <a:r>
              <a:rPr lang="en-US" dirty="0"/>
              <a:t> (Automatic Updates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026" y="1"/>
            <a:ext cx="2046974" cy="2402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</a:t>
            </a:r>
            <a:r>
              <a:rPr lang="en-US" dirty="0" smtClean="0"/>
              <a:t>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esp. dropper often </a:t>
            </a:r>
            <a:r>
              <a:rPr lang="en-US" dirty="0" smtClean="0"/>
              <a:t>deletes</a:t>
            </a:r>
            <a:br>
              <a:rPr lang="en-US" dirty="0" smtClean="0"/>
            </a:br>
            <a:r>
              <a:rPr lang="en-US" dirty="0" smtClean="0"/>
              <a:t>itself </a:t>
            </a:r>
            <a:r>
              <a:rPr lang="en-US" dirty="0"/>
              <a:t>after creating other files</a:t>
            </a:r>
          </a:p>
          <a:p>
            <a:pPr lvl="1"/>
            <a:r>
              <a:rPr lang="en-US" dirty="0"/>
              <a:t>Sometimes makes it hard to track down where the malware came from</a:t>
            </a:r>
          </a:p>
          <a:p>
            <a:r>
              <a:rPr lang="en-US" dirty="0"/>
              <a:t>A primitive way of hiding, copy or move itself to somewhere else, usually “legitimate” looking name (e.g. Yahoo-</a:t>
            </a:r>
            <a:r>
              <a:rPr lang="en-US" dirty="0" err="1"/>
              <a:t>Messenger.exe</a:t>
            </a:r>
            <a:r>
              <a:rPr lang="en-US" dirty="0"/>
              <a:t>) or replace existing files (e.g. </a:t>
            </a:r>
            <a:r>
              <a:rPr lang="en-US" dirty="0" err="1"/>
              <a:t>svchost.exe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237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it delete itself?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Process Monitor to </a:t>
            </a:r>
            <a:r>
              <a:rPr lang="en-US" dirty="0"/>
              <a:t>figure out how two malware samples delete themselves</a:t>
            </a:r>
          </a:p>
          <a:p>
            <a:pPr lvl="1"/>
            <a:r>
              <a:rPr lang="en-US" dirty="0" err="1"/>
              <a:t>Darkshell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pPr lvl="1"/>
            <a:r>
              <a:rPr lang="en-US" dirty="0" err="1"/>
              <a:t>Hydraq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How </a:t>
            </a:r>
            <a:r>
              <a:rPr lang="en-US" dirty="0"/>
              <a:t>did </a:t>
            </a:r>
            <a:r>
              <a:rPr lang="en-US" dirty="0" err="1"/>
              <a:t>Darkshell</a:t>
            </a:r>
            <a:r>
              <a:rPr lang="en-US" dirty="0"/>
              <a:t> malware delete itself?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Q2.</a:t>
            </a:r>
            <a:r>
              <a:rPr lang="en-US" dirty="0" smtClean="0"/>
              <a:t> How </a:t>
            </a:r>
            <a:r>
              <a:rPr lang="en-US" dirty="0"/>
              <a:t>did </a:t>
            </a:r>
            <a:r>
              <a:rPr lang="en-US" dirty="0" err="1"/>
              <a:t>Hydraq</a:t>
            </a:r>
            <a:r>
              <a:rPr lang="en-US" dirty="0"/>
              <a:t> malware delete itself?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Q3.</a:t>
            </a:r>
            <a:r>
              <a:rPr lang="en-US" dirty="0" smtClean="0"/>
              <a:t> Which </a:t>
            </a:r>
            <a:r>
              <a:rPr lang="en-US" dirty="0"/>
              <a:t>tool did you use?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5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for Self-Destruction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A1.</a:t>
            </a:r>
            <a:r>
              <a:rPr lang="en-US" dirty="0" smtClean="0"/>
              <a:t> </a:t>
            </a:r>
            <a:r>
              <a:rPr lang="en-US" dirty="0" err="1" smtClean="0"/>
              <a:t>DarkShell</a:t>
            </a:r>
            <a:endParaRPr lang="en-US" dirty="0"/>
          </a:p>
          <a:p>
            <a:pPr lvl="1"/>
            <a:r>
              <a:rPr lang="en-US" dirty="0"/>
              <a:t>Invokes a process “</a:t>
            </a:r>
            <a:r>
              <a:rPr lang="en-US" dirty="0" err="1"/>
              <a:t>cmd.exe</a:t>
            </a:r>
            <a:r>
              <a:rPr lang="en-US" dirty="0"/>
              <a:t> /c del </a:t>
            </a:r>
            <a:r>
              <a:rPr lang="en-US" dirty="0" err="1"/>
              <a:t>malware.exe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A2.</a:t>
            </a:r>
            <a:r>
              <a:rPr lang="en-US" dirty="0" smtClean="0"/>
              <a:t> </a:t>
            </a:r>
            <a:r>
              <a:rPr lang="en-US" dirty="0" err="1" smtClean="0"/>
              <a:t>Hydraq</a:t>
            </a:r>
            <a:endParaRPr lang="en-US" dirty="0" smtClean="0"/>
          </a:p>
          <a:p>
            <a:pPr lvl="1"/>
            <a:r>
              <a:rPr lang="en-US" dirty="0" smtClean="0"/>
              <a:t>Drops </a:t>
            </a:r>
            <a:r>
              <a:rPr lang="en-US" dirty="0" err="1"/>
              <a:t>DFS.bat</a:t>
            </a:r>
            <a:r>
              <a:rPr lang="en-US" dirty="0"/>
              <a:t> and then invokes </a:t>
            </a:r>
            <a:r>
              <a:rPr lang="en-US" dirty="0" smtClean="0"/>
              <a:t>it, </a:t>
            </a:r>
            <a:r>
              <a:rPr lang="en-US" dirty="0"/>
              <a:t>causing it to delete the </a:t>
            </a:r>
            <a:r>
              <a:rPr lang="en-US" dirty="0" err="1"/>
              <a:t>malware.exe</a:t>
            </a:r>
            <a:r>
              <a:rPr lang="en-US" dirty="0"/>
              <a:t> and itself</a:t>
            </a:r>
            <a:endParaRPr lang="en-US" dirty="0" smtClean="0"/>
          </a:p>
          <a:p>
            <a:pPr lvl="2"/>
            <a:r>
              <a:rPr lang="en-US" dirty="0" err="1"/>
              <a:t>c</a:t>
            </a:r>
            <a:r>
              <a:rPr lang="en-US" dirty="0" err="1" smtClean="0"/>
              <a:t>md</a:t>
            </a:r>
            <a:r>
              <a:rPr lang="en-US" dirty="0" smtClean="0"/>
              <a:t> /c “c:\Windows\</a:t>
            </a:r>
            <a:r>
              <a:rPr lang="en-US" dirty="0" err="1" smtClean="0"/>
              <a:t>DFS.bat</a:t>
            </a:r>
            <a:r>
              <a:rPr lang="en-US" dirty="0" smtClean="0"/>
              <a:t>” </a:t>
            </a:r>
            <a:endParaRPr lang="en-US" dirty="0"/>
          </a:p>
          <a:p>
            <a:pPr lvl="1"/>
            <a:r>
              <a:rPr lang="en-US" dirty="0"/>
              <a:t>Let's get </a:t>
            </a:r>
            <a:r>
              <a:rPr lang="en-US" dirty="0" err="1"/>
              <a:t>DFS.bat</a:t>
            </a:r>
            <a:r>
              <a:rPr lang="en-US" dirty="0"/>
              <a:t> using </a:t>
            </a:r>
            <a:r>
              <a:rPr lang="en-US" dirty="0" err="1"/>
              <a:t>CaptureBAT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8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Capturing deleted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Malware/tools/</a:t>
            </a:r>
            <a:r>
              <a:rPr lang="en-US" dirty="0" smtClean="0"/>
              <a:t>CaptureBAT-</a:t>
            </a:r>
            <a:r>
              <a:rPr lang="en-US" dirty="0"/>
              <a:t>Setup-2.0.0-5574.</a:t>
            </a:r>
            <a:r>
              <a:rPr lang="en-US" dirty="0" smtClean="0"/>
              <a:t>exe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ebooting </a:t>
            </a:r>
            <a:r>
              <a:rPr lang="en-US" dirty="0"/>
              <a:t>is required</a:t>
            </a:r>
          </a:p>
          <a:p>
            <a:r>
              <a:rPr lang="en-US" dirty="0"/>
              <a:t>Run </a:t>
            </a:r>
            <a:r>
              <a:rPr lang="en-US" dirty="0" err="1"/>
              <a:t>CaptureBAT</a:t>
            </a:r>
            <a:r>
              <a:rPr lang="en-US" dirty="0"/>
              <a:t> </a:t>
            </a:r>
          </a:p>
          <a:p>
            <a:pPr lvl="1"/>
            <a:r>
              <a:rPr lang="en-US" sz="2400" dirty="0"/>
              <a:t>C:\&gt; “c:\Program Files\Capture\</a:t>
            </a:r>
            <a:r>
              <a:rPr lang="en-US" sz="2400" dirty="0" err="1"/>
              <a:t>CaptureBAT.exe</a:t>
            </a:r>
            <a:r>
              <a:rPr lang="en-US" sz="2400" dirty="0"/>
              <a:t>” -c</a:t>
            </a:r>
          </a:p>
          <a:p>
            <a:r>
              <a:rPr lang="en-US" dirty="0"/>
              <a:t>Execute </a:t>
            </a:r>
            <a:r>
              <a:rPr lang="en-US" dirty="0" err="1"/>
              <a:t>Hydraq</a:t>
            </a:r>
            <a:r>
              <a:rPr lang="en-US" dirty="0"/>
              <a:t> malware again</a:t>
            </a:r>
          </a:p>
          <a:p>
            <a:pPr lvl="1"/>
            <a:r>
              <a:rPr lang="en-US" dirty="0"/>
              <a:t>Deleted files will be copied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c:\Program Files\Capture</a:t>
            </a:r>
            <a:r>
              <a:rPr lang="en-US"/>
              <a:t>\</a:t>
            </a:r>
            <a:r>
              <a:rPr lang="en-US" smtClean="0"/>
              <a:t>logs”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74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Hiding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this lab, we will find how </a:t>
            </a:r>
            <a:r>
              <a:rPr lang="en-US" dirty="0" err="1"/>
              <a:t>IMworm</a:t>
            </a:r>
            <a:r>
              <a:rPr lang="en-US" dirty="0"/>
              <a:t> hides its created files</a:t>
            </a:r>
          </a:p>
          <a:p>
            <a:r>
              <a:rPr lang="en-US" dirty="0"/>
              <a:t>In my opinion, this is NOT considered as a rootkit technique</a:t>
            </a:r>
          </a:p>
          <a:p>
            <a:pPr lvl="1"/>
            <a:r>
              <a:rPr lang="en-US" dirty="0"/>
              <a:t>GMER does not catch the hidden files</a:t>
            </a:r>
          </a:p>
          <a:p>
            <a:r>
              <a:rPr lang="en-US" dirty="0"/>
              <a:t>Use </a:t>
            </a:r>
            <a:r>
              <a:rPr lang="en-US" dirty="0" err="1"/>
              <a:t>procmon</a:t>
            </a:r>
            <a:r>
              <a:rPr lang="en-US" dirty="0"/>
              <a:t> and monitor file activities of </a:t>
            </a:r>
            <a:r>
              <a:rPr lang="en-US" dirty="0" err="1"/>
              <a:t>IMworm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r>
              <a:rPr lang="en-US" dirty="0"/>
              <a:t>How did malware hide its created files?</a:t>
            </a:r>
          </a:p>
          <a:p>
            <a:pPr lvl="1"/>
            <a:r>
              <a:rPr lang="en-US" dirty="0"/>
              <a:t>Hint: look events around when </a:t>
            </a:r>
            <a:r>
              <a:rPr lang="en-US" dirty="0" err="1"/>
              <a:t>WriteFile</a:t>
            </a:r>
            <a:r>
              <a:rPr lang="en-US" dirty="0"/>
              <a:t> operation events take place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Malware’s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Stealing sensitive information</a:t>
            </a:r>
          </a:p>
          <a:p>
            <a:pPr lvl="1"/>
            <a:r>
              <a:rPr lang="en-US" dirty="0"/>
              <a:t>Credentials</a:t>
            </a:r>
          </a:p>
          <a:p>
            <a:pPr lvl="1"/>
            <a:r>
              <a:rPr lang="en-US" dirty="0"/>
              <a:t>Documents</a:t>
            </a:r>
          </a:p>
          <a:p>
            <a:pPr lvl="1"/>
            <a:r>
              <a:rPr lang="en-US" dirty="0"/>
              <a:t>Communications</a:t>
            </a:r>
          </a:p>
          <a:p>
            <a:r>
              <a:rPr lang="en-US" dirty="0"/>
              <a:t>Spread as much as possible for other goals</a:t>
            </a:r>
          </a:p>
          <a:p>
            <a:pPr lvl="1"/>
            <a:r>
              <a:rPr lang="en-US" dirty="0"/>
              <a:t>Spam, Distributed denial-of-service (DDOS)</a:t>
            </a:r>
          </a:p>
          <a:p>
            <a:r>
              <a:rPr lang="en-US" dirty="0"/>
              <a:t>And more!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63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300" y="1016000"/>
            <a:ext cx="6359857" cy="4804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Attributes in </a:t>
            </a:r>
            <a:r>
              <a:rPr lang="en-US" dirty="0" err="1" smtClean="0"/>
              <a:t>procmon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662861"/>
            <a:ext cx="8412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blogs.msdn.com</a:t>
            </a:r>
            <a:r>
              <a:rPr lang="en-US" dirty="0"/>
              <a:t>/b/</a:t>
            </a:r>
            <a:r>
              <a:rPr lang="en-US" dirty="0" err="1"/>
              <a:t>jmazner</a:t>
            </a:r>
            <a:r>
              <a:rPr lang="en-US" dirty="0"/>
              <a:t>/archive/2010/05/27/decoding-the-</a:t>
            </a:r>
            <a:r>
              <a:rPr lang="en-US" dirty="0" err="1"/>
              <a:t>fileattributes</a:t>
            </a:r>
            <a:r>
              <a:rPr lang="en-US" dirty="0"/>
              <a:t>-field-in-</a:t>
            </a:r>
            <a:r>
              <a:rPr lang="en-US" dirty="0" err="1"/>
              <a:t>processmonitor.aspx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8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 File </a:t>
            </a:r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extract dropped files, you can simply change the attributes of hidden files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Open an Explorer window and check if you  can see </a:t>
            </a:r>
            <a:r>
              <a:rPr lang="en-US" dirty="0" err="1"/>
              <a:t>lsass.exe</a:t>
            </a:r>
            <a:r>
              <a:rPr lang="en-US" dirty="0"/>
              <a:t> either in c:\windows or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/>
              <a:t>:\windows\system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Use DOS </a:t>
            </a:r>
            <a:r>
              <a:rPr lang="en-US" dirty="0" err="1"/>
              <a:t>attrib</a:t>
            </a:r>
            <a:r>
              <a:rPr lang="en-US" dirty="0"/>
              <a:t> command</a:t>
            </a:r>
          </a:p>
          <a:p>
            <a:pPr lvl="1"/>
            <a:r>
              <a:rPr lang="it-IT" dirty="0"/>
              <a:t>c:\&gt; </a:t>
            </a:r>
            <a:r>
              <a:rPr lang="it-IT" dirty="0" err="1"/>
              <a:t>attrib</a:t>
            </a:r>
            <a:r>
              <a:rPr lang="it-IT" dirty="0"/>
              <a:t> /?</a:t>
            </a:r>
          </a:p>
          <a:p>
            <a:pPr lvl="1"/>
            <a:r>
              <a:rPr lang="it-IT" dirty="0"/>
              <a:t>c:\&gt; </a:t>
            </a:r>
            <a:r>
              <a:rPr lang="it-IT" dirty="0" err="1"/>
              <a:t>attrib</a:t>
            </a:r>
            <a:r>
              <a:rPr lang="it-IT" dirty="0"/>
              <a:t> -H -</a:t>
            </a:r>
            <a:r>
              <a:rPr lang="it-IT" dirty="0" err="1"/>
              <a:t>S</a:t>
            </a:r>
            <a:r>
              <a:rPr lang="it-IT" dirty="0"/>
              <a:t> {</a:t>
            </a:r>
            <a:r>
              <a:rPr lang="it-IT" dirty="0" err="1"/>
              <a:t>path</a:t>
            </a:r>
            <a:r>
              <a:rPr lang="it-IT" dirty="0"/>
              <a:t> to the file}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72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</a:t>
            </a:r>
            <a:r>
              <a:rPr lang="en-US" dirty="0" smtClean="0"/>
              <a:t>Avoidance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Malware often uses </a:t>
            </a:r>
            <a:r>
              <a:rPr lang="en-US" dirty="0" err="1"/>
              <a:t>mutexes</a:t>
            </a:r>
            <a:r>
              <a:rPr lang="en-US" dirty="0"/>
              <a:t> to avoid </a:t>
            </a:r>
            <a:r>
              <a:rPr lang="en-US" dirty="0" err="1"/>
              <a:t>reinfecting</a:t>
            </a:r>
            <a:r>
              <a:rPr lang="en-US" dirty="0"/>
              <a:t> a compromised machine.</a:t>
            </a:r>
          </a:p>
          <a:p>
            <a:r>
              <a:rPr lang="en-US" dirty="0"/>
              <a:t>“A </a:t>
            </a:r>
            <a:r>
              <a:rPr lang="en-US" dirty="0" err="1"/>
              <a:t>mutex</a:t>
            </a:r>
            <a:r>
              <a:rPr lang="en-US" dirty="0"/>
              <a:t> object is a synchronization object whose state is set to signaled when it is not owned by any thread, and </a:t>
            </a:r>
            <a:r>
              <a:rPr lang="en-US" dirty="0" err="1"/>
              <a:t>nonsignaled</a:t>
            </a:r>
            <a:r>
              <a:rPr lang="en-US" dirty="0"/>
              <a:t> when it is owned”</a:t>
            </a:r>
          </a:p>
          <a:p>
            <a:endParaRPr lang="en-US" dirty="0"/>
          </a:p>
          <a:p>
            <a:r>
              <a:rPr lang="en-US" dirty="0"/>
              <a:t>A good indicator to write a detection signature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495883"/>
            <a:ext cx="8393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msdn.microsoft.com</a:t>
            </a:r>
            <a:r>
              <a:rPr lang="en-US" dirty="0"/>
              <a:t>/en-us/library/windows/desktop/ms684266(v=vs.85).</a:t>
            </a:r>
            <a:r>
              <a:rPr lang="en-US" dirty="0" err="1"/>
              <a:t>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036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 Ivy's Self-Avoidance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see newly created </a:t>
            </a:r>
            <a:r>
              <a:rPr lang="en-US" dirty="0" err="1" smtClean="0"/>
              <a:t>mutex</a:t>
            </a:r>
            <a:endParaRPr lang="en-US" dirty="0" smtClean="0"/>
          </a:p>
          <a:p>
            <a:pPr marL="914400" lvl="1" indent="-514350">
              <a:buFont typeface="+mj-lt"/>
              <a:buAutoNum type="arabicParenR"/>
            </a:pPr>
            <a:r>
              <a:rPr lang="en-US" dirty="0" smtClean="0"/>
              <a:t>C</a:t>
            </a:r>
            <a:r>
              <a:rPr lang="en-US" dirty="0"/>
              <a:t>:\&gt; cd c:\</a:t>
            </a:r>
            <a:r>
              <a:rPr lang="en-US" dirty="0" err="1"/>
              <a:t>SysinternalSuite</a:t>
            </a:r>
            <a:r>
              <a:rPr lang="en-US" dirty="0"/>
              <a:t>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C:\&gt; </a:t>
            </a:r>
            <a:r>
              <a:rPr lang="en-US" dirty="0" err="1" smtClean="0"/>
              <a:t>handle.exe</a:t>
            </a:r>
            <a:r>
              <a:rPr lang="en-US" dirty="0" smtClean="0"/>
              <a:t> </a:t>
            </a:r>
            <a:r>
              <a:rPr lang="en-US" dirty="0"/>
              <a:t>-a &gt; c:\temp\</a:t>
            </a:r>
            <a:r>
              <a:rPr lang="en-US" dirty="0" err="1"/>
              <a:t>before.txt</a:t>
            </a:r>
            <a:r>
              <a:rPr lang="en-US" dirty="0"/>
              <a:t> </a:t>
            </a:r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Run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MalwareClass</a:t>
            </a:r>
            <a:r>
              <a:rPr lang="en-US" dirty="0"/>
              <a:t>/samples/</a:t>
            </a:r>
            <a:r>
              <a:rPr lang="en-US" dirty="0" err="1"/>
              <a:t>PoisonIvy</a:t>
            </a:r>
            <a:r>
              <a:rPr lang="en-US" dirty="0"/>
              <a:t>/</a:t>
            </a:r>
            <a:r>
              <a:rPr lang="en-US" dirty="0" err="1"/>
              <a:t>piagent.exe</a:t>
            </a:r>
            <a:endParaRPr lang="en-US" dirty="0"/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C:\&gt; </a:t>
            </a:r>
            <a:r>
              <a:rPr lang="en-US" dirty="0" err="1" smtClean="0"/>
              <a:t>handle.exe</a:t>
            </a:r>
            <a:r>
              <a:rPr lang="en-US" dirty="0" smtClean="0"/>
              <a:t> </a:t>
            </a:r>
            <a:r>
              <a:rPr lang="en-US" dirty="0"/>
              <a:t>-a c:\temp\</a:t>
            </a:r>
            <a:r>
              <a:rPr lang="en-US" dirty="0" err="1"/>
              <a:t>after.txt</a:t>
            </a:r>
            <a:endParaRPr lang="en-US" dirty="0"/>
          </a:p>
          <a:p>
            <a:pPr marL="914400" lvl="1" indent="-514350">
              <a:buFont typeface="+mj-lt"/>
              <a:buAutoNum type="arabicParenR"/>
            </a:pPr>
            <a:r>
              <a:rPr lang="en-US" dirty="0"/>
              <a:t>Use </a:t>
            </a:r>
            <a:r>
              <a:rPr lang="en-US" dirty="0" err="1"/>
              <a:t>pspad.exe</a:t>
            </a:r>
            <a:r>
              <a:rPr lang="en-US" dirty="0"/>
              <a:t> to diff the two files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Can </a:t>
            </a:r>
            <a:r>
              <a:rPr lang="en-US" dirty="0"/>
              <a:t>you find a suspicious </a:t>
            </a:r>
            <a:r>
              <a:rPr lang="en-US" dirty="0" err="1"/>
              <a:t>mutex</a:t>
            </a:r>
            <a:r>
              <a:rPr lang="en-US" dirty="0"/>
              <a:t>, which process created it?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12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usage of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see newly created </a:t>
            </a:r>
            <a:r>
              <a:rPr lang="en-US" dirty="0" err="1" smtClean="0"/>
              <a:t>mutex</a:t>
            </a:r>
            <a:endParaRPr lang="en-US" dirty="0" smtClean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C</a:t>
            </a:r>
            <a:r>
              <a:rPr lang="en-US" dirty="0"/>
              <a:t>:\&gt; cd c:\</a:t>
            </a:r>
            <a:r>
              <a:rPr lang="en-US" dirty="0" err="1"/>
              <a:t>SysinternalSuite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C:\&gt; </a:t>
            </a:r>
            <a:r>
              <a:rPr lang="en-US" dirty="0" err="1" smtClean="0"/>
              <a:t>handle.exe</a:t>
            </a:r>
            <a:r>
              <a:rPr lang="en-US" dirty="0" smtClean="0"/>
              <a:t> </a:t>
            </a:r>
            <a:r>
              <a:rPr lang="en-US" dirty="0"/>
              <a:t>-a &gt; c:\temp\</a:t>
            </a:r>
            <a:r>
              <a:rPr lang="en-US" dirty="0" err="1"/>
              <a:t>before.txt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Run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MalwareClass</a:t>
            </a:r>
            <a:r>
              <a:rPr lang="en-US" dirty="0"/>
              <a:t>/samples/</a:t>
            </a:r>
            <a:r>
              <a:rPr lang="en-US" dirty="0" err="1"/>
              <a:t>eldorado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C:\&gt; </a:t>
            </a:r>
            <a:r>
              <a:rPr lang="en-US" dirty="0" err="1" smtClean="0"/>
              <a:t>handle.exe</a:t>
            </a:r>
            <a:r>
              <a:rPr lang="en-US" dirty="0" smtClean="0"/>
              <a:t> </a:t>
            </a:r>
            <a:r>
              <a:rPr lang="en-US" dirty="0"/>
              <a:t>-a c:\temp\</a:t>
            </a:r>
            <a:r>
              <a:rPr lang="en-US" dirty="0" err="1"/>
              <a:t>after.txt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Use </a:t>
            </a:r>
            <a:r>
              <a:rPr lang="en-US" dirty="0" err="1"/>
              <a:t>pspad.exe</a:t>
            </a:r>
            <a:r>
              <a:rPr lang="en-US" dirty="0"/>
              <a:t> to diff the two files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Can </a:t>
            </a:r>
            <a:r>
              <a:rPr lang="en-US" dirty="0"/>
              <a:t>you find suspicious </a:t>
            </a:r>
            <a:r>
              <a:rPr lang="en-US" dirty="0" err="1"/>
              <a:t>mutexes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Q2.</a:t>
            </a:r>
            <a:r>
              <a:rPr lang="en-US" dirty="0" smtClean="0"/>
              <a:t> What </a:t>
            </a:r>
            <a:r>
              <a:rPr lang="en-US" dirty="0"/>
              <a:t>do you think they are for?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76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Anti-VM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malware detects virtual machine artifacts, it behaves differently or does not run at all</a:t>
            </a:r>
          </a:p>
          <a:p>
            <a:r>
              <a:rPr lang="en-US" dirty="0"/>
              <a:t>Due to the popularity of virtual machines, less malware uses anti-VM techniques; important servers may run on a VM.</a:t>
            </a:r>
          </a:p>
          <a:p>
            <a:r>
              <a:rPr lang="en-US" dirty="0"/>
              <a:t>Virtual machine specific artifacts </a:t>
            </a:r>
          </a:p>
          <a:p>
            <a:r>
              <a:rPr lang="en-US" dirty="0"/>
              <a:t>Fundamental artifacts related to virtualization</a:t>
            </a:r>
          </a:p>
          <a:p>
            <a:pPr lvl="1"/>
            <a:r>
              <a:rPr lang="en-US" dirty="0"/>
              <a:t>e.g. Red Pill (</a:t>
            </a:r>
            <a:r>
              <a:rPr lang="en-US" dirty="0" err="1"/>
              <a:t>sidt</a:t>
            </a:r>
            <a:r>
              <a:rPr lang="en-US" dirty="0"/>
              <a:t>), No Pill (</a:t>
            </a:r>
            <a:r>
              <a:rPr lang="en-US" dirty="0" err="1"/>
              <a:t>sgdt</a:t>
            </a:r>
            <a:r>
              <a:rPr lang="en-US" dirty="0"/>
              <a:t>, </a:t>
            </a:r>
            <a:r>
              <a:rPr lang="en-US" dirty="0" err="1"/>
              <a:t>sldt</a:t>
            </a:r>
            <a:r>
              <a:rPr lang="en-US" dirty="0"/>
              <a:t>) for single processor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5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Malware Functionality (1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Concrete techniques to attain its goals</a:t>
            </a:r>
          </a:p>
          <a:p>
            <a:r>
              <a:rPr lang="en-US" dirty="0"/>
              <a:t>Examples we will analyze via subsequent labs</a:t>
            </a:r>
          </a:p>
          <a:p>
            <a:pPr lvl="1"/>
            <a:r>
              <a:rPr lang="en-US" dirty="0"/>
              <a:t>Key logging</a:t>
            </a:r>
          </a:p>
          <a:p>
            <a:pPr lvl="1"/>
            <a:r>
              <a:rPr lang="en-US" dirty="0"/>
              <a:t>Phone Home</a:t>
            </a:r>
          </a:p>
          <a:p>
            <a:pPr lvl="1"/>
            <a:r>
              <a:rPr lang="en-US" dirty="0"/>
              <a:t>Beaconing</a:t>
            </a:r>
          </a:p>
          <a:p>
            <a:pPr lvl="1"/>
            <a:r>
              <a:rPr lang="en-US" dirty="0"/>
              <a:t>Self-Avoidance</a:t>
            </a:r>
          </a:p>
          <a:p>
            <a:pPr lvl="1"/>
            <a:r>
              <a:rPr lang="en-US" dirty="0"/>
              <a:t>Security degrading</a:t>
            </a:r>
          </a:p>
          <a:p>
            <a:pPr lvl="1"/>
            <a:r>
              <a:rPr lang="en-US" dirty="0"/>
              <a:t>Simple stealth techniques (non-rootkit techniques)</a:t>
            </a:r>
          </a:p>
          <a:p>
            <a:pPr lvl="2"/>
            <a:r>
              <a:rPr lang="en-US" dirty="0"/>
              <a:t>Self-destruction</a:t>
            </a:r>
          </a:p>
          <a:p>
            <a:pPr lvl="2"/>
            <a:r>
              <a:rPr lang="en-US" dirty="0"/>
              <a:t>Hiding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70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Malware Functionality (2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examples we will not get into</a:t>
            </a:r>
          </a:p>
          <a:p>
            <a:pPr lvl="1"/>
            <a:r>
              <a:rPr lang="en-US" dirty="0"/>
              <a:t>Screen capturing</a:t>
            </a:r>
          </a:p>
          <a:p>
            <a:pPr lvl="1"/>
            <a:r>
              <a:rPr lang="en-US" dirty="0"/>
              <a:t>Password dumping</a:t>
            </a:r>
          </a:p>
          <a:p>
            <a:pPr lvl="1"/>
            <a:r>
              <a:rPr lang="en-US" dirty="0"/>
              <a:t>Process, register, file enumeration </a:t>
            </a:r>
          </a:p>
          <a:p>
            <a:pPr lvl="1"/>
            <a:r>
              <a:rPr lang="en-US" dirty="0"/>
              <a:t>Encrypting files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</a:t>
            </a:r>
            <a:r>
              <a:rPr lang="en-US" dirty="0" smtClean="0"/>
              <a:t>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Credential and sensitive information theft</a:t>
            </a:r>
          </a:p>
          <a:p>
            <a:r>
              <a:rPr lang="en-US" dirty="0"/>
              <a:t>Man in the middle</a:t>
            </a:r>
          </a:p>
          <a:p>
            <a:pPr lvl="1"/>
            <a:r>
              <a:rPr lang="en-US" dirty="0"/>
              <a:t>Inline/IAT/EAT hooks</a:t>
            </a:r>
          </a:p>
          <a:p>
            <a:pPr lvl="1"/>
            <a:r>
              <a:rPr lang="en-US" dirty="0"/>
              <a:t>IO Request Packet interception</a:t>
            </a:r>
          </a:p>
          <a:p>
            <a:pPr lvl="1"/>
            <a:r>
              <a:rPr lang="en-US" dirty="0"/>
              <a:t>Interrupt  Descriptor Table hooks</a:t>
            </a:r>
          </a:p>
          <a:p>
            <a:r>
              <a:rPr lang="en-US" dirty="0"/>
              <a:t>Legitimate event monitoring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Built in! So </a:t>
            </a:r>
            <a:r>
              <a:rPr lang="en-US" dirty="0" err="1"/>
              <a:t>conveninent</a:t>
            </a:r>
            <a:r>
              <a:rPr lang="en-US" dirty="0"/>
              <a:t>! :D)</a:t>
            </a:r>
          </a:p>
          <a:p>
            <a:pPr lvl="1"/>
            <a:r>
              <a:rPr lang="en-US" dirty="0" err="1"/>
              <a:t>SetWindowsHookEx</a:t>
            </a:r>
            <a:endParaRPr lang="en-US" dirty="0"/>
          </a:p>
          <a:p>
            <a:pPr lvl="1"/>
            <a:r>
              <a:rPr lang="en-US" dirty="0" err="1"/>
              <a:t>GetAsyncKeyState</a:t>
            </a:r>
            <a:endParaRPr lang="en-US" dirty="0"/>
          </a:p>
          <a:p>
            <a:pPr lvl="1"/>
            <a:r>
              <a:rPr lang="en-US" dirty="0" err="1"/>
              <a:t>GetKeyState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3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Spot </a:t>
            </a:r>
            <a:r>
              <a:rPr lang="en-US" dirty="0" err="1"/>
              <a:t>SetWindowsHookEx</a:t>
            </a:r>
            <a:r>
              <a:rPr lang="en-US" dirty="0" smtClean="0"/>
              <a:t>!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will search for the use of </a:t>
            </a:r>
            <a:r>
              <a:rPr lang="en-US" dirty="0" err="1"/>
              <a:t>SetWindowsHookEx</a:t>
            </a:r>
            <a:r>
              <a:rPr lang="en-US" dirty="0"/>
              <a:t> for password stealing</a:t>
            </a:r>
          </a:p>
          <a:p>
            <a:pPr marL="571500" indent="-514350">
              <a:buFont typeface="+mj-lt"/>
              <a:buAutoNum type="arabicParenR"/>
            </a:pPr>
            <a:r>
              <a:rPr lang="en-US" dirty="0"/>
              <a:t>Start </a:t>
            </a:r>
            <a:r>
              <a:rPr lang="en-US" dirty="0" err="1"/>
              <a:t>Rohitab</a:t>
            </a:r>
            <a:r>
              <a:rPr lang="en-US" dirty="0"/>
              <a:t> API </a:t>
            </a:r>
            <a:r>
              <a:rPr lang="en-US" dirty="0" smtClean="0"/>
              <a:t>monitor</a:t>
            </a:r>
          </a:p>
          <a:p>
            <a:pPr marL="571500" indent="-514350">
              <a:buFont typeface="+mj-lt"/>
              <a:buAutoNum type="arabicParenR"/>
            </a:pPr>
            <a:r>
              <a:rPr lang="en-US" dirty="0" smtClean="0"/>
              <a:t>Search and select the </a:t>
            </a:r>
            <a:r>
              <a:rPr lang="en-US" dirty="0"/>
              <a:t>following APIs in the </a:t>
            </a:r>
            <a:r>
              <a:rPr lang="en-US" dirty="0" smtClean="0"/>
              <a:t>“API Filter” window</a:t>
            </a:r>
            <a:endParaRPr lang="en-US" dirty="0"/>
          </a:p>
          <a:p>
            <a:pPr lvl="1"/>
            <a:r>
              <a:rPr lang="en-US" dirty="0" err="1" smtClean="0"/>
              <a:t>SetWindowsHookExA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SetWindowsHookExW</a:t>
            </a:r>
            <a:endParaRPr lang="en-US" dirty="0"/>
          </a:p>
          <a:p>
            <a:pPr lvl="1"/>
            <a:r>
              <a:rPr lang="en-US" dirty="0" err="1" smtClean="0"/>
              <a:t>UnhookWindowsHookEx</a:t>
            </a:r>
            <a:endParaRPr lang="en-US" dirty="0"/>
          </a:p>
          <a:p>
            <a:pPr marL="571500" indent="-514350">
              <a:buFont typeface="+mj-lt"/>
              <a:buAutoNum type="arabicParenR"/>
            </a:pPr>
            <a:r>
              <a:rPr lang="en-US" dirty="0"/>
              <a:t>Start </a:t>
            </a:r>
            <a:r>
              <a:rPr lang="en-US" dirty="0" err="1"/>
              <a:t>magania</a:t>
            </a:r>
            <a:r>
              <a:rPr lang="en-US" dirty="0"/>
              <a:t>/</a:t>
            </a:r>
            <a:r>
              <a:rPr lang="en-US" dirty="0" err="1"/>
              <a:t>malware.exe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5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Spot </a:t>
            </a:r>
            <a:r>
              <a:rPr lang="en-US" dirty="0" err="1"/>
              <a:t>SetWindowsHookEx</a:t>
            </a:r>
            <a:r>
              <a:rPr lang="en-US" dirty="0" smtClean="0"/>
              <a:t>!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Q1.</a:t>
            </a:r>
            <a:r>
              <a:rPr lang="en-US" dirty="0" smtClean="0"/>
              <a:t> Which </a:t>
            </a:r>
            <a:r>
              <a:rPr lang="en-US" dirty="0"/>
              <a:t>hook procedures are installed?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Q2.</a:t>
            </a:r>
            <a:r>
              <a:rPr lang="en-US" dirty="0" smtClean="0"/>
              <a:t> Does </a:t>
            </a:r>
            <a:r>
              <a:rPr lang="en-US" dirty="0" err="1"/>
              <a:t>malware.exe</a:t>
            </a:r>
            <a:r>
              <a:rPr lang="en-US" dirty="0"/>
              <a:t> monitor key/mouse </a:t>
            </a:r>
            <a:r>
              <a:rPr lang="en-US" dirty="0" smtClean="0"/>
              <a:t>events?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Q3.</a:t>
            </a:r>
            <a:r>
              <a:rPr lang="en-US" dirty="0" smtClean="0"/>
              <a:t> Which </a:t>
            </a:r>
            <a:r>
              <a:rPr lang="en-US" dirty="0"/>
              <a:t>process is calling </a:t>
            </a:r>
            <a:r>
              <a:rPr lang="en-US" dirty="0" err="1"/>
              <a:t>SetWindowsHookEx</a:t>
            </a:r>
            <a:r>
              <a:rPr lang="en-US" dirty="0"/>
              <a:t> for password stealing?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See notes for citation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4681-E3FD-C045-B7A1-5EF44EFB4F72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6232" cy="12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13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3190</Words>
  <Application>Microsoft Macintosh PowerPoint</Application>
  <PresentationFormat>On-screen Show (4:3)</PresentationFormat>
  <Paragraphs>538</Paragraphs>
  <Slides>45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Malware Dynamic Analysis Part 4</vt:lpstr>
      <vt:lpstr>All materials is licensed under a Creative Commons “Share Alike” license</vt:lpstr>
      <vt:lpstr>Where are we at?</vt:lpstr>
      <vt:lpstr>Malware’s Goals</vt:lpstr>
      <vt:lpstr>Malware Functionality (1)</vt:lpstr>
      <vt:lpstr>Malware Functionality (2)</vt:lpstr>
      <vt:lpstr>Key Logging</vt:lpstr>
      <vt:lpstr>Spot SetWindowsHookEx! (1)</vt:lpstr>
      <vt:lpstr>Spot SetWindowsHookEx! (2)</vt:lpstr>
      <vt:lpstr>Answers for Keylogger Lab</vt:lpstr>
      <vt:lpstr>Backdoor</vt:lpstr>
      <vt:lpstr>StickyKeys</vt:lpstr>
      <vt:lpstr>Bypassing authentication  for fun and profit (1)</vt:lpstr>
      <vt:lpstr>Bypassing authentication  for fun and profit (2)</vt:lpstr>
      <vt:lpstr>Network Recap</vt:lpstr>
      <vt:lpstr>Inspecting a Packet Capture</vt:lpstr>
      <vt:lpstr>Monitoring Network Activity</vt:lpstr>
      <vt:lpstr>Phone Home (1)</vt:lpstr>
      <vt:lpstr>Phone Home (2)</vt:lpstr>
      <vt:lpstr>Answers for Phone Home Lab</vt:lpstr>
      <vt:lpstr>Decryption</vt:lpstr>
      <vt:lpstr>Phone Home Phormat</vt:lpstr>
      <vt:lpstr>Darkshell CnC attack command</vt:lpstr>
      <vt:lpstr>DDoS Command</vt:lpstr>
      <vt:lpstr>Degrading Security</vt:lpstr>
      <vt:lpstr>Spyeye</vt:lpstr>
      <vt:lpstr>Answers for Spyeye Lab (1)</vt:lpstr>
      <vt:lpstr>Answers for Spyeye Lab (2)</vt:lpstr>
      <vt:lpstr>Answers for Spyeye Lab (3)</vt:lpstr>
      <vt:lpstr>Conficker (1)</vt:lpstr>
      <vt:lpstr>Handling DLLs</vt:lpstr>
      <vt:lpstr>Conficker (2)</vt:lpstr>
      <vt:lpstr>Conficker (3)</vt:lpstr>
      <vt:lpstr>Answers</vt:lpstr>
      <vt:lpstr>Self-Destruction</vt:lpstr>
      <vt:lpstr>How did it delete itself?</vt:lpstr>
      <vt:lpstr>Answers for Self-Destruction Lab</vt:lpstr>
      <vt:lpstr>Capturing deleted files</vt:lpstr>
      <vt:lpstr>Hiding Files</vt:lpstr>
      <vt:lpstr>File Attributes in procmon</vt:lpstr>
      <vt:lpstr>Change File Attributes</vt:lpstr>
      <vt:lpstr>Self-Avoidance</vt:lpstr>
      <vt:lpstr>Poison Ivy's Self-Avoidance</vt:lpstr>
      <vt:lpstr>Other usage of mutexes</vt:lpstr>
      <vt:lpstr>Anti-VM Techniques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Dynamic Analysis</dc:title>
  <dc:creator>Veronica Kovah</dc:creator>
  <cp:lastModifiedBy>Veronica Kovah</cp:lastModifiedBy>
  <cp:revision>339</cp:revision>
  <dcterms:created xsi:type="dcterms:W3CDTF">2014-08-24T20:24:38Z</dcterms:created>
  <dcterms:modified xsi:type="dcterms:W3CDTF">2014-09-19T00:52:56Z</dcterms:modified>
</cp:coreProperties>
</file>