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74" r:id="rId16"/>
    <p:sldId id="276" r:id="rId17"/>
    <p:sldId id="277" r:id="rId18"/>
    <p:sldId id="278" r:id="rId19"/>
    <p:sldId id="279" r:id="rId20"/>
    <p:sldId id="287" r:id="rId21"/>
    <p:sldId id="280" r:id="rId22"/>
    <p:sldId id="286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8D5354-3105-9D4F-A23F-4ADBF076E8E0}">
          <p14:sldIdLst>
            <p14:sldId id="256"/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5"/>
            <p14:sldId id="274"/>
            <p14:sldId id="276"/>
            <p14:sldId id="277"/>
            <p14:sldId id="278"/>
            <p14:sldId id="279"/>
            <p14:sldId id="287"/>
            <p14:sldId id="280"/>
            <p14:sldId id="286"/>
            <p14:sldId id="282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AB85-35F1-DA42-975C-E1AB12C37D30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2EFAD-884E-364B-B82B-57172E8B8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807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3B0F1-826B-4748-96A1-93EEFED4C9FF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02E4A-A8D8-0549-9943-0A13D6A9C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9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57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14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82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-project,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code.google.com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-project/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12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Víctor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Manuel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Álvarez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YARA User's Manual 1.6,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code.google.com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yara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-project/downloads/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detail?name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=YARA%20User%27s%20Manual%201.6.pdf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27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8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Snort,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www.snort.org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Snort Users Manual 2.9.4, http://s3.amazonaws.com/snort-org/www/assets/166/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snort_manual.pdf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[Image Sources]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http://4.bp.blogspot.com/_2IvFH57W8Hc/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TPfpzDtwQwI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AAAAAAAAAFk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/YFngxr8jLgI/s1600/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snort_large.gif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60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-Compile SO Rules: Supported Platforms, https://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www.snort.org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/snort-rules/shared-object-rule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7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2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2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1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2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2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4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3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8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Malware Dynamic </a:t>
            </a:r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dirty="0" smtClean="0"/>
              <a:t>Part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Veronica Kovah</a:t>
            </a:r>
          </a:p>
          <a:p>
            <a:r>
              <a:rPr lang="en-US" dirty="0" err="1"/>
              <a:t>vkovah.ost</a:t>
            </a:r>
            <a:r>
              <a:rPr lang="en-US" dirty="0"/>
              <a:t> at </a:t>
            </a:r>
            <a:r>
              <a:rPr lang="en-US" dirty="0" err="1"/>
              <a:t>gmail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392578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/>
              <a:t>http://</a:t>
            </a:r>
            <a:r>
              <a:rPr lang="en-US" sz="2600" dirty="0" err="1"/>
              <a:t>opensecuritytraining.info</a:t>
            </a:r>
            <a:r>
              <a:rPr lang="en-US" sz="2600" dirty="0"/>
              <a:t>/</a:t>
            </a:r>
            <a:r>
              <a:rPr lang="en-US" sz="2600" dirty="0" err="1"/>
              <a:t>MalwareDynamicAnalysis.html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3383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5: Using an all-in-one sandbox</a:t>
            </a:r>
          </a:p>
          <a:p>
            <a:pPr lvl="1"/>
            <a:r>
              <a:rPr lang="en-US" dirty="0"/>
              <a:t>Cuckoo </a:t>
            </a:r>
            <a:r>
              <a:rPr lang="en-US" dirty="0" smtClean="0"/>
              <a:t>Sandbox</a:t>
            </a:r>
          </a:p>
          <a:p>
            <a:pPr lvl="1"/>
            <a:r>
              <a:rPr lang="en-US" dirty="0"/>
              <a:t>Malware Attribute Enumeration and Characterization (MAEC)</a:t>
            </a:r>
          </a:p>
          <a:p>
            <a:pPr lvl="1"/>
            <a:r>
              <a:rPr lang="en-US" dirty="0"/>
              <a:t>Different sandbox results comparison</a:t>
            </a:r>
          </a:p>
          <a:p>
            <a:r>
              <a:rPr lang="en-US" dirty="0"/>
              <a:t>Part 6: Actionable output</a:t>
            </a:r>
          </a:p>
          <a:p>
            <a:pPr lvl="1"/>
            <a:r>
              <a:rPr lang="en-US" dirty="0" err="1"/>
              <a:t>Yara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Snort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69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Snort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source network intrusion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detection</a:t>
            </a:r>
            <a:r>
              <a:rPr lang="en-US" dirty="0"/>
              <a:t>/prevention tool (NIDS/NIPS)</a:t>
            </a:r>
          </a:p>
          <a:p>
            <a:r>
              <a:rPr lang="en-US" dirty="0"/>
              <a:t>3 modes</a:t>
            </a:r>
          </a:p>
          <a:p>
            <a:pPr lvl="1"/>
            <a:r>
              <a:rPr lang="en-US" dirty="0"/>
              <a:t>Sniffer: read packets off the network and display on the screen  </a:t>
            </a:r>
          </a:p>
          <a:p>
            <a:pPr lvl="1"/>
            <a:r>
              <a:rPr lang="en-US" dirty="0"/>
              <a:t>Packet Logger: logs the packets to a log file</a:t>
            </a:r>
          </a:p>
          <a:p>
            <a:pPr lvl="1"/>
            <a:r>
              <a:rPr lang="en-US" dirty="0"/>
              <a:t>NIDS: analyze network traffic and match with user-defined signatures and make actions (e.g. alert, drop, etc.)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514" y="0"/>
            <a:ext cx="2631486" cy="14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59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Snort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Preprocessors provides various pre-detection processing</a:t>
            </a:r>
          </a:p>
          <a:p>
            <a:pPr lvl="1"/>
            <a:r>
              <a:rPr lang="en-US" dirty="0"/>
              <a:t>Frag3:  IP defragmentation</a:t>
            </a:r>
          </a:p>
          <a:p>
            <a:pPr lvl="1"/>
            <a:r>
              <a:rPr lang="en-US" dirty="0"/>
              <a:t>Stream5: TCP/UDP session tracking</a:t>
            </a:r>
          </a:p>
          <a:p>
            <a:pPr lvl="1"/>
            <a:r>
              <a:rPr lang="en-US" dirty="0"/>
              <a:t>RPC decode: RPC record defragmentation</a:t>
            </a:r>
          </a:p>
          <a:p>
            <a:pPr lvl="1"/>
            <a:r>
              <a:rPr lang="en-US" dirty="0"/>
              <a:t>HTTP Inspect: HTTP fields identification, normalization etc.</a:t>
            </a:r>
          </a:p>
          <a:p>
            <a:r>
              <a:rPr lang="en-US" dirty="0"/>
              <a:t>A preprocessor may depends on the other</a:t>
            </a:r>
          </a:p>
          <a:p>
            <a:r>
              <a:rPr lang="en-US" dirty="0"/>
              <a:t>Supports custom preprocessor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514" y="0"/>
            <a:ext cx="2631486" cy="14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60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514" y="0"/>
            <a:ext cx="2631486" cy="1464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Snort </a:t>
            </a:r>
            <a:r>
              <a:rPr lang="en-US" dirty="0" smtClean="0"/>
              <a:t>Signatures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Detection can be implemented in preprocessor, Snort (text) rules, or SO (shared object) rules.</a:t>
            </a:r>
          </a:p>
          <a:p>
            <a:r>
              <a:rPr lang="en-US" dirty="0"/>
              <a:t>Snort </a:t>
            </a:r>
            <a:r>
              <a:rPr lang="en-US" dirty="0" smtClean="0"/>
              <a:t>rules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endParaRPr lang="en-US" sz="2400" dirty="0" smtClean="0"/>
          </a:p>
          <a:p>
            <a:r>
              <a:rPr lang="en-US" dirty="0"/>
              <a:t>Rule headers</a:t>
            </a:r>
          </a:p>
          <a:p>
            <a:pPr lvl="1"/>
            <a:r>
              <a:rPr lang="en-US" dirty="0"/>
              <a:t>Rule action tells Snort what to do (e.g. alert, log, drop)</a:t>
            </a:r>
          </a:p>
          <a:p>
            <a:pPr lvl="1"/>
            <a:r>
              <a:rPr lang="en-US" dirty="0"/>
              <a:t>IP addresses in Classless Inter-Domain Routing (CIDR) notation </a:t>
            </a:r>
          </a:p>
          <a:p>
            <a:pPr lvl="1"/>
            <a:r>
              <a:rPr lang="en-US" dirty="0"/>
              <a:t>Port numbers </a:t>
            </a:r>
          </a:p>
          <a:p>
            <a:pPr lvl="1"/>
            <a:r>
              <a:rPr lang="en-US" dirty="0"/>
              <a:t>Direction operator should be “-&gt;” or “&lt;&gt;” (bidirectional)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13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217463" y="2758757"/>
            <a:ext cx="9073066" cy="934109"/>
            <a:chOff x="217463" y="2758757"/>
            <a:chExt cx="9073066" cy="934109"/>
          </a:xfrm>
        </p:grpSpPr>
        <p:sp>
          <p:nvSpPr>
            <p:cNvPr id="19" name="TextBox 18"/>
            <p:cNvSpPr txBox="1"/>
            <p:nvPr/>
          </p:nvSpPr>
          <p:spPr>
            <a:xfrm>
              <a:off x="217463" y="3231201"/>
              <a:ext cx="9073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alert </a:t>
              </a:r>
              <a:r>
                <a:rPr lang="en-US" sz="2400" dirty="0" err="1"/>
                <a:t>tcp</a:t>
              </a:r>
              <a:r>
                <a:rPr lang="en-US" sz="2400" dirty="0"/>
                <a:t> any any -&gt; any 80 (</a:t>
              </a:r>
              <a:r>
                <a:rPr lang="en-US" sz="2400" dirty="0" err="1"/>
                <a:t>msg</a:t>
              </a:r>
              <a:r>
                <a:rPr lang="en-US" sz="2400" dirty="0"/>
                <a:t>:”No </a:t>
              </a:r>
              <a:r>
                <a:rPr lang="en-US" sz="2400" dirty="0" err="1"/>
                <a:t>deadbeef</a:t>
              </a:r>
              <a:r>
                <a:rPr lang="en-US" sz="2400" dirty="0"/>
                <a:t>”; </a:t>
              </a:r>
              <a:r>
                <a:rPr lang="en-US" sz="2400" dirty="0" err="1"/>
                <a:t>content:”DEADBEEF</a:t>
              </a:r>
              <a:r>
                <a:rPr lang="en-US" sz="2400" dirty="0"/>
                <a:t>”;)</a:t>
              </a:r>
            </a:p>
          </p:txBody>
        </p:sp>
        <p:sp>
          <p:nvSpPr>
            <p:cNvPr id="9" name="Right Brace 8"/>
            <p:cNvSpPr/>
            <p:nvPr/>
          </p:nvSpPr>
          <p:spPr>
            <a:xfrm rot="16200000">
              <a:off x="1770637" y="2787562"/>
              <a:ext cx="196101" cy="1016778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67413" y="2763157"/>
              <a:ext cx="13855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SRC IP PORT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72596" y="2758757"/>
              <a:ext cx="16981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DEST IP PORT</a:t>
              </a:r>
              <a:endParaRPr lang="en-US" dirty="0"/>
            </a:p>
          </p:txBody>
        </p:sp>
        <p:sp>
          <p:nvSpPr>
            <p:cNvPr id="20" name="Right Brace 19"/>
            <p:cNvSpPr/>
            <p:nvPr/>
          </p:nvSpPr>
          <p:spPr>
            <a:xfrm rot="16200000">
              <a:off x="3067098" y="2876610"/>
              <a:ext cx="196101" cy="790515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623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514" y="0"/>
            <a:ext cx="2631486" cy="1464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Snort </a:t>
            </a:r>
            <a:r>
              <a:rPr lang="en-US" dirty="0" smtClean="0"/>
              <a:t>Signatures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Rule options</a:t>
            </a:r>
          </a:p>
          <a:p>
            <a:pPr lvl="1"/>
            <a:r>
              <a:rPr lang="en-US" dirty="0"/>
              <a:t>Separated by semicolon (;)</a:t>
            </a:r>
          </a:p>
          <a:p>
            <a:pPr lvl="1"/>
            <a:r>
              <a:rPr lang="en-US" dirty="0" err="1"/>
              <a:t>msg</a:t>
            </a:r>
            <a:r>
              <a:rPr lang="en-US" dirty="0"/>
              <a:t>: message to be displayed in log</a:t>
            </a:r>
          </a:p>
          <a:p>
            <a:pPr lvl="1"/>
            <a:r>
              <a:rPr lang="en-US" dirty="0"/>
              <a:t>content: </a:t>
            </a:r>
            <a:r>
              <a:rPr lang="en-US" dirty="0" err="1"/>
              <a:t>ascii</a:t>
            </a:r>
            <a:r>
              <a:rPr lang="en-US" dirty="0"/>
              <a:t> string or binary to match </a:t>
            </a:r>
          </a:p>
          <a:p>
            <a:pPr lvl="1"/>
            <a:r>
              <a:rPr lang="en-US" dirty="0"/>
              <a:t>content modifiers</a:t>
            </a:r>
          </a:p>
          <a:p>
            <a:pPr lvl="2"/>
            <a:r>
              <a:rPr lang="en-US" dirty="0" err="1"/>
              <a:t>nocase</a:t>
            </a:r>
            <a:r>
              <a:rPr lang="en-US" dirty="0"/>
              <a:t>, depth, offset, distance, within, </a:t>
            </a:r>
            <a:r>
              <a:rPr lang="en-US" dirty="0" err="1"/>
              <a:t>http_header</a:t>
            </a:r>
            <a:r>
              <a:rPr lang="en-US" dirty="0"/>
              <a:t>, </a:t>
            </a:r>
            <a:r>
              <a:rPr lang="en-US" dirty="0" err="1"/>
              <a:t>http_client_body</a:t>
            </a:r>
            <a:r>
              <a:rPr lang="en-US" dirty="0"/>
              <a:t>, </a:t>
            </a:r>
            <a:r>
              <a:rPr lang="en-US" dirty="0" err="1"/>
              <a:t>http_uri</a:t>
            </a:r>
            <a:r>
              <a:rPr lang="en-US" dirty="0"/>
              <a:t>, </a:t>
            </a:r>
            <a:r>
              <a:rPr lang="en-US" dirty="0" err="1"/>
              <a:t>file_data</a:t>
            </a:r>
            <a:endParaRPr lang="en-US" dirty="0"/>
          </a:p>
          <a:p>
            <a:pPr lvl="1"/>
            <a:r>
              <a:rPr lang="en-US" dirty="0" err="1"/>
              <a:t>pcre</a:t>
            </a:r>
            <a:r>
              <a:rPr lang="en-US" dirty="0"/>
              <a:t>: match can be written in </a:t>
            </a:r>
            <a:r>
              <a:rPr lang="en-US" dirty="0" err="1"/>
              <a:t>perl</a:t>
            </a:r>
            <a:r>
              <a:rPr lang="en-US" dirty="0"/>
              <a:t> compatible regular expression</a:t>
            </a:r>
          </a:p>
          <a:p>
            <a:pPr lvl="1"/>
            <a:r>
              <a:rPr lang="en-US" dirty="0"/>
              <a:t>flags: checks TCP flag bit </a:t>
            </a:r>
            <a:endParaRPr lang="en-US" dirty="0" smtClean="0"/>
          </a:p>
          <a:p>
            <a:pPr lvl="1"/>
            <a:r>
              <a:rPr lang="en-US" dirty="0" err="1" smtClean="0"/>
              <a:t>sid</a:t>
            </a:r>
            <a:r>
              <a:rPr lang="en-US" dirty="0" smtClean="0"/>
              <a:t>: required field, Snort rule identifier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04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Detect Beaconing </a:t>
            </a:r>
            <a:r>
              <a:rPr lang="en-US" dirty="0" smtClean="0"/>
              <a:t>Traffic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will write a </a:t>
            </a:r>
            <a:r>
              <a:rPr lang="en-US" dirty="0" smtClean="0"/>
              <a:t>NIDS </a:t>
            </a:r>
            <a:r>
              <a:rPr lang="en-US" dirty="0"/>
              <a:t>signature for this lab on the host machine</a:t>
            </a:r>
          </a:p>
          <a:p>
            <a:pPr lvl="1"/>
            <a:r>
              <a:rPr lang="en-US" dirty="0"/>
              <a:t>$ </a:t>
            </a:r>
            <a:r>
              <a:rPr lang="en-US" dirty="0" err="1"/>
              <a:t>wireshark</a:t>
            </a:r>
            <a:r>
              <a:rPr lang="en-US" dirty="0"/>
              <a:t> ~/</a:t>
            </a:r>
            <a:r>
              <a:rPr lang="en-US" dirty="0" err="1" smtClean="0"/>
              <a:t>MalwareClass</a:t>
            </a:r>
            <a:r>
              <a:rPr lang="en-US" dirty="0" smtClean="0"/>
              <a:t>/</a:t>
            </a:r>
            <a:r>
              <a:rPr lang="en-US" dirty="0" err="1"/>
              <a:t>misc</a:t>
            </a:r>
            <a:r>
              <a:rPr lang="en-US" dirty="0"/>
              <a:t>/</a:t>
            </a:r>
            <a:r>
              <a:rPr lang="en-US" dirty="0" err="1"/>
              <a:t>darkshell.pcap</a:t>
            </a:r>
            <a:r>
              <a:rPr lang="en-US" dirty="0"/>
              <a:t> &amp;</a:t>
            </a:r>
          </a:p>
          <a:p>
            <a:r>
              <a:rPr lang="en-US" dirty="0"/>
              <a:t>Lab is already configured</a:t>
            </a:r>
          </a:p>
          <a:p>
            <a:pPr lvl="1"/>
            <a:r>
              <a:rPr lang="en-US" dirty="0"/>
              <a:t>Fixed the permission violation </a:t>
            </a:r>
            <a:r>
              <a:rPr lang="en-US" dirty="0" smtClean="0"/>
              <a:t>error</a:t>
            </a:r>
            <a:br>
              <a:rPr lang="en-US" dirty="0" smtClean="0"/>
            </a:br>
            <a:r>
              <a:rPr lang="en-US" dirty="0" smtClean="0"/>
              <a:t>$ 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usermod</a:t>
            </a:r>
            <a:r>
              <a:rPr lang="en-US" dirty="0"/>
              <a:t> -</a:t>
            </a:r>
            <a:r>
              <a:rPr lang="en-US" dirty="0" err="1"/>
              <a:t>aG</a:t>
            </a:r>
            <a:r>
              <a:rPr lang="en-US" dirty="0"/>
              <a:t> snort student </a:t>
            </a:r>
          </a:p>
          <a:p>
            <a:pPr lvl="1"/>
            <a:r>
              <a:rPr lang="en-US" dirty="0"/>
              <a:t>Set HOME_NET  to 192.168.57.0/24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</a:t>
            </a:r>
            <a:r>
              <a:rPr lang="en-US" dirty="0" err="1"/>
              <a:t>etc</a:t>
            </a:r>
            <a:r>
              <a:rPr lang="en-US" dirty="0"/>
              <a:t>/snort/</a:t>
            </a:r>
            <a:r>
              <a:rPr lang="en-US" dirty="0" err="1"/>
              <a:t>snort.conf</a:t>
            </a:r>
            <a:endParaRPr lang="en-US" dirty="0"/>
          </a:p>
          <a:p>
            <a:r>
              <a:rPr lang="en-US" dirty="0"/>
              <a:t>Let's run Snort with the existing Snort rules</a:t>
            </a:r>
          </a:p>
          <a:p>
            <a:pPr lvl="1"/>
            <a:r>
              <a:rPr lang="en-US" dirty="0"/>
              <a:t>$ snort -c /</a:t>
            </a:r>
            <a:r>
              <a:rPr lang="en-US" dirty="0" err="1"/>
              <a:t>etc</a:t>
            </a:r>
            <a:r>
              <a:rPr lang="en-US" dirty="0"/>
              <a:t>/snort/</a:t>
            </a:r>
            <a:r>
              <a:rPr lang="en-US" dirty="0" err="1"/>
              <a:t>snort.conf</a:t>
            </a:r>
            <a:r>
              <a:rPr lang="en-US" dirty="0"/>
              <a:t> -r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~</a:t>
            </a:r>
            <a:r>
              <a:rPr lang="en-US" dirty="0"/>
              <a:t>/</a:t>
            </a:r>
            <a:r>
              <a:rPr lang="en-US" dirty="0" err="1" smtClean="0"/>
              <a:t>MalwareClass</a:t>
            </a:r>
            <a:r>
              <a:rPr lang="en-US" dirty="0" smtClean="0"/>
              <a:t>/</a:t>
            </a:r>
            <a:r>
              <a:rPr lang="en-US" dirty="0" err="1"/>
              <a:t>misc</a:t>
            </a:r>
            <a:r>
              <a:rPr lang="en-US" dirty="0"/>
              <a:t>/</a:t>
            </a:r>
            <a:r>
              <a:rPr lang="en-US" dirty="0" err="1"/>
              <a:t>darkshell.pcap</a:t>
            </a:r>
            <a:r>
              <a:rPr lang="en-US" dirty="0"/>
              <a:t> -l /</a:t>
            </a:r>
            <a:r>
              <a:rPr lang="en-US" dirty="0" err="1" smtClean="0"/>
              <a:t>tmp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12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Detect Beaconing </a:t>
            </a:r>
            <a:r>
              <a:rPr lang="en-US" dirty="0" smtClean="0"/>
              <a:t>Traffic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a new file to write a Snort rule</a:t>
            </a:r>
          </a:p>
          <a:p>
            <a:r>
              <a:rPr lang="en-US" dirty="0"/>
              <a:t>You can start with the following template and fill up detection rule </a:t>
            </a:r>
            <a:r>
              <a:rPr lang="en-US" dirty="0" smtClean="0"/>
              <a:t>options</a:t>
            </a:r>
          </a:p>
          <a:p>
            <a:pPr marL="0" indent="0">
              <a:buNone/>
            </a:pPr>
            <a:r>
              <a:rPr lang="en-US" sz="2800" dirty="0" smtClean="0"/>
              <a:t>alert </a:t>
            </a:r>
            <a:r>
              <a:rPr lang="en-US" sz="2800" dirty="0" err="1"/>
              <a:t>tcp</a:t>
            </a:r>
            <a:r>
              <a:rPr lang="en-US" sz="2800" dirty="0"/>
              <a:t> any any -&gt; any any ( &lt;your rule options here&gt; )</a:t>
            </a:r>
          </a:p>
          <a:p>
            <a:r>
              <a:rPr lang="en-US" dirty="0"/>
              <a:t>To test your </a:t>
            </a:r>
            <a:r>
              <a:rPr lang="en-US" dirty="0" smtClean="0"/>
              <a:t>rule</a:t>
            </a:r>
          </a:p>
          <a:p>
            <a:pPr marL="0" indent="0">
              <a:buNone/>
            </a:pPr>
            <a:r>
              <a:rPr lang="en-US" sz="2800" dirty="0" smtClean="0"/>
              <a:t>$ </a:t>
            </a:r>
            <a:r>
              <a:rPr lang="en-US" sz="2800" dirty="0"/>
              <a:t>snort -c &lt;rule file path&gt; -r &lt;</a:t>
            </a:r>
            <a:r>
              <a:rPr lang="en-US" sz="2800" dirty="0" err="1"/>
              <a:t>pcap</a:t>
            </a:r>
            <a:r>
              <a:rPr lang="en-US" sz="2800" dirty="0"/>
              <a:t> file path&gt; -l /</a:t>
            </a:r>
            <a:r>
              <a:rPr lang="en-US" sz="2800" dirty="0" err="1"/>
              <a:t>tmp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627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Phone Home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// </a:t>
            </a:r>
            <a:r>
              <a:rPr lang="en-US" sz="1600" dirty="0" err="1"/>
              <a:t>Darkshell</a:t>
            </a:r>
            <a:r>
              <a:rPr lang="en-US" sz="1600" dirty="0"/>
              <a:t> bot-to-</a:t>
            </a:r>
            <a:r>
              <a:rPr lang="en-US" sz="1600" dirty="0" err="1"/>
              <a:t>CnC</a:t>
            </a:r>
            <a:r>
              <a:rPr lang="en-US" sz="1600" dirty="0"/>
              <a:t> </a:t>
            </a:r>
            <a:r>
              <a:rPr lang="en-US" sz="1600" dirty="0" err="1"/>
              <a:t>comms</a:t>
            </a:r>
            <a:endParaRPr 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 err="1"/>
              <a:t>struct</a:t>
            </a:r>
            <a:r>
              <a:rPr lang="en-US" sz="1600" dirty="0"/>
              <a:t>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// Header: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DWORD   </a:t>
            </a:r>
            <a:r>
              <a:rPr lang="en-US" sz="1600" dirty="0" err="1"/>
              <a:t>dwMagic</a:t>
            </a:r>
            <a:r>
              <a:rPr lang="en-US" sz="1600" dirty="0"/>
              <a:t>;    // always 0x00000010 for </a:t>
            </a:r>
            <a:r>
              <a:rPr lang="en-US" sz="1600" dirty="0" err="1"/>
              <a:t>Darkshell</a:t>
            </a:r>
            <a:endParaRPr 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// Obfuscated section: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char    </a:t>
            </a:r>
            <a:r>
              <a:rPr lang="en-US" sz="1600" dirty="0" err="1"/>
              <a:t>szComputerName</a:t>
            </a:r>
            <a:r>
              <a:rPr lang="en-US" sz="1600" dirty="0"/>
              <a:t>[64]; // Name of infected host, NULL-terminated/extended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char    </a:t>
            </a:r>
            <a:r>
              <a:rPr lang="en-US" sz="1600" dirty="0" err="1"/>
              <a:t>szMemory</a:t>
            </a:r>
            <a:r>
              <a:rPr lang="en-US" sz="1600" dirty="0"/>
              <a:t>[32];    // Amount of memory in infected host; format "%</a:t>
            </a:r>
            <a:r>
              <a:rPr lang="en-US" sz="1600" dirty="0" err="1"/>
              <a:t>dMB</a:t>
            </a:r>
            <a:r>
              <a:rPr lang="en-US" sz="1600" dirty="0"/>
              <a:t>"; NULL-terminated/extended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char    </a:t>
            </a:r>
            <a:r>
              <a:rPr lang="en-US" sz="1600" dirty="0" err="1"/>
              <a:t>szWindowsVersion</a:t>
            </a:r>
            <a:r>
              <a:rPr lang="en-US" sz="1600" dirty="0"/>
              <a:t>[32];   // Specifies version of Windows; one of: Windows98, Windows95,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pl-PL" sz="1600" dirty="0"/>
              <a:t>                                   // </a:t>
            </a:r>
            <a:r>
              <a:rPr lang="pl-PL" sz="1600" dirty="0" err="1"/>
              <a:t>WindowsNT</a:t>
            </a:r>
            <a:r>
              <a:rPr lang="pl-PL" sz="1600" dirty="0"/>
              <a:t>, Windows2000, </a:t>
            </a:r>
            <a:r>
              <a:rPr lang="pl-PL" sz="1600" dirty="0" err="1"/>
              <a:t>WindowsXP</a:t>
            </a:r>
            <a:r>
              <a:rPr lang="pl-PL" sz="1600" dirty="0"/>
              <a:t>, Windows2003, </a:t>
            </a:r>
            <a:r>
              <a:rPr lang="pl-PL" sz="1600" dirty="0" err="1"/>
              <a:t>or</a:t>
            </a:r>
            <a:r>
              <a:rPr lang="pl-PL" sz="1600" dirty="0"/>
              <a:t> Win Vista;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                                // NULL-terminated/extended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char    </a:t>
            </a:r>
            <a:r>
              <a:rPr lang="en-US" sz="1600" dirty="0" err="1"/>
              <a:t>szBotVersion</a:t>
            </a:r>
            <a:r>
              <a:rPr lang="en-US" sz="1600" dirty="0"/>
              <a:t>[32];   // Specifies version of bot; NULL-terminated/extended;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DWORD   szUnknown1[4];     // ??? - Always NULL-terminated 'n'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// Binary section: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char    szPadding1[32];  // Filled with 0x00 bytes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WORD    wUnknown2;  // ??? - We have seen 0x00A0, 0x00B0, and 0x00C0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WORD    wUnknown3;  // ??? - Always 0xFD7F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char    szPadding2[20];  // Filled with 0x00 bytes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WORD    wUnknown4;  // ??? - Always 0xB0FC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BYTE    cUnknown5;  // ??? - We have seen 0xD6, 0xD7, 0xE6, 0xE7, and 0xF1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BYTE    </a:t>
            </a:r>
            <a:r>
              <a:rPr lang="en-US" sz="1600" dirty="0" err="1"/>
              <a:t>cZero</a:t>
            </a:r>
            <a:r>
              <a:rPr lang="en-US" sz="1600" dirty="0"/>
              <a:t>;      // Always 0x00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DWORD   </a:t>
            </a:r>
            <a:r>
              <a:rPr lang="en-US" sz="1600" dirty="0" err="1"/>
              <a:t>dwSignature</a:t>
            </a:r>
            <a:r>
              <a:rPr lang="en-US" sz="1600" dirty="0"/>
              <a:t>[8]; // Always 0x00000000, 0xFFFFFFFF, 0x18EE907C, 0x008E917C,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                           //        0xFFFFFFFF, 0xFA8D91&amp;C, 0x25D6907C, 0xCFEA907C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600" dirty="0"/>
              <a:t>}</a:t>
            </a:r>
            <a:r>
              <a:rPr lang="en-US" sz="1600" dirty="0" smtClean="0"/>
              <a:t>;	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035" y="589707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ddos.arbornetworks.com</a:t>
            </a:r>
            <a:r>
              <a:rPr lang="en-US" dirty="0"/>
              <a:t>/2011/01/darkshell-a-ddos-bot-targetting-vendors-of-industrial-food-processing-equipment/</a:t>
            </a:r>
          </a:p>
        </p:txBody>
      </p:sp>
    </p:spTree>
    <p:extLst>
      <p:ext uri="{BB962C8B-B14F-4D97-AF65-F5344CB8AC3E}">
        <p14:creationId xmlns:p14="http://schemas.microsoft.com/office/powerpoint/2010/main" val="4984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dirty="0" smtClean="0"/>
              <a:t>we </a:t>
            </a:r>
            <a:r>
              <a:rPr lang="en-US" dirty="0"/>
              <a:t>l</a:t>
            </a:r>
            <a:r>
              <a:rPr lang="en-US" dirty="0" smtClean="0"/>
              <a:t>earned </a:t>
            </a:r>
            <a:r>
              <a:rPr lang="en-US" dirty="0"/>
              <a:t>in Part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an </a:t>
            </a:r>
            <a:r>
              <a:rPr lang="en-US" dirty="0"/>
              <a:t>isolated malware analysis lab </a:t>
            </a:r>
            <a:r>
              <a:rPr lang="en-US" dirty="0" smtClean="0"/>
              <a:t>is setup </a:t>
            </a:r>
            <a:endParaRPr lang="en-US" dirty="0"/>
          </a:p>
          <a:p>
            <a:pPr lvl="1"/>
            <a:r>
              <a:rPr lang="en-US" dirty="0"/>
              <a:t>Ubuntu, </a:t>
            </a:r>
            <a:r>
              <a:rPr lang="en-US" dirty="0" err="1"/>
              <a:t>Virtualbox</a:t>
            </a:r>
            <a:r>
              <a:rPr lang="en-US" dirty="0"/>
              <a:t>, </a:t>
            </a:r>
            <a:r>
              <a:rPr lang="en-US" dirty="0" err="1"/>
              <a:t>inetsim</a:t>
            </a:r>
            <a:endParaRPr lang="en-US" dirty="0"/>
          </a:p>
          <a:p>
            <a:r>
              <a:rPr lang="en-US" dirty="0"/>
              <a:t>Malware </a:t>
            </a:r>
            <a:r>
              <a:rPr lang="en-US" dirty="0" smtClean="0"/>
              <a:t>terminology</a:t>
            </a:r>
          </a:p>
          <a:p>
            <a:pPr lvl="1"/>
            <a:r>
              <a:rPr lang="en-US" dirty="0" smtClean="0"/>
              <a:t>Bot, RAT, etc.</a:t>
            </a:r>
          </a:p>
          <a:p>
            <a:pPr lvl="1"/>
            <a:r>
              <a:rPr lang="en-US" dirty="0" smtClean="0"/>
              <a:t>Heterogeneous vendor naming</a:t>
            </a:r>
          </a:p>
          <a:p>
            <a:r>
              <a:rPr lang="en-US" dirty="0"/>
              <a:t>RAT exploration - Poison IVY</a:t>
            </a:r>
          </a:p>
          <a:p>
            <a:pPr lvl="1"/>
            <a:r>
              <a:rPr lang="en-US" dirty="0" smtClean="0"/>
              <a:t>Implant and Controller</a:t>
            </a:r>
          </a:p>
          <a:p>
            <a:r>
              <a:rPr lang="en-US" dirty="0" smtClean="0"/>
              <a:t>Behavioral malware analysis approaches</a:t>
            </a:r>
          </a:p>
          <a:p>
            <a:pPr lvl="1"/>
            <a:r>
              <a:rPr lang="en-US" dirty="0" smtClean="0"/>
              <a:t>Diffing, monitoring, API tracing, etc.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01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dirty="0" smtClean="0"/>
              <a:t>we </a:t>
            </a:r>
            <a:r>
              <a:rPr lang="en-US" dirty="0"/>
              <a:t>l</a:t>
            </a:r>
            <a:r>
              <a:rPr lang="en-US" dirty="0" smtClean="0"/>
              <a:t>earned </a:t>
            </a:r>
            <a:r>
              <a:rPr lang="en-US" dirty="0"/>
              <a:t>in Part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concepts</a:t>
            </a:r>
          </a:p>
          <a:p>
            <a:pPr lvl="1"/>
            <a:r>
              <a:rPr lang="en-US" dirty="0"/>
              <a:t>PE files, Windows Libraries, </a:t>
            </a:r>
            <a:r>
              <a:rPr lang="en-US" dirty="0" smtClean="0"/>
              <a:t>Processes, </a:t>
            </a:r>
            <a:r>
              <a:rPr lang="en-US" dirty="0"/>
              <a:t>Registry, Windows </a:t>
            </a:r>
            <a:r>
              <a:rPr lang="en-US" dirty="0" smtClean="0"/>
              <a:t>Services </a:t>
            </a:r>
            <a:endParaRPr lang="en-US" dirty="0"/>
          </a:p>
          <a:p>
            <a:pPr lvl="1"/>
            <a:r>
              <a:rPr lang="en-US" dirty="0" err="1"/>
              <a:t>TrID</a:t>
            </a:r>
            <a:r>
              <a:rPr lang="en-US" dirty="0"/>
              <a:t>, Process Explorer, Process Monitor, </a:t>
            </a:r>
            <a:r>
              <a:rPr lang="en-US" dirty="0" err="1" smtClean="0"/>
              <a:t>PsService</a:t>
            </a:r>
            <a:r>
              <a:rPr lang="en-US" dirty="0" smtClean="0"/>
              <a:t>, </a:t>
            </a:r>
            <a:r>
              <a:rPr lang="en-US" dirty="0"/>
              <a:t>CFF </a:t>
            </a:r>
            <a:r>
              <a:rPr lang="en-US" dirty="0" smtClean="0"/>
              <a:t>Explorer</a:t>
            </a:r>
          </a:p>
          <a:p>
            <a:r>
              <a:rPr lang="en-US" dirty="0" smtClean="0"/>
              <a:t>Persistence </a:t>
            </a:r>
            <a:r>
              <a:rPr lang="en-US" dirty="0"/>
              <a:t>techniques</a:t>
            </a:r>
          </a:p>
          <a:p>
            <a:pPr lvl="1"/>
            <a:r>
              <a:rPr lang="en-US" dirty="0"/>
              <a:t>Registry, File </a:t>
            </a:r>
            <a:r>
              <a:rPr lang="en-US" dirty="0" smtClean="0"/>
              <a:t>system, Windows services </a:t>
            </a:r>
            <a:endParaRPr lang="en-US" dirty="0"/>
          </a:p>
          <a:p>
            <a:pPr lvl="1"/>
            <a:r>
              <a:rPr lang="en-US" dirty="0" err="1"/>
              <a:t>Autoruns</a:t>
            </a:r>
            <a:r>
              <a:rPr lang="en-US" dirty="0"/>
              <a:t>, </a:t>
            </a:r>
            <a:r>
              <a:rPr lang="en-US" dirty="0" err="1" smtClean="0"/>
              <a:t>Regshot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0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All </a:t>
            </a:r>
            <a:r>
              <a:rPr lang="en-US" sz="3600" dirty="0"/>
              <a:t>materials is licensed under </a:t>
            </a:r>
            <a:r>
              <a:rPr lang="en-US" sz="3600" dirty="0" smtClean="0"/>
              <a:t>a Creative </a:t>
            </a:r>
            <a:r>
              <a:rPr lang="en-US" sz="3600" dirty="0"/>
              <a:t>Commons “Share Alike</a:t>
            </a:r>
            <a:r>
              <a:rPr lang="en-US" sz="3600" dirty="0" smtClean="0"/>
              <a:t>” license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0" y="2089954"/>
            <a:ext cx="5838092" cy="43697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9465" y="1458692"/>
            <a:ext cx="650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sa</a:t>
            </a:r>
            <a:r>
              <a:rPr lang="en-US" dirty="0"/>
              <a:t>/3.0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68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 in Part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concepts</a:t>
            </a:r>
          </a:p>
          <a:p>
            <a:pPr lvl="1"/>
            <a:r>
              <a:rPr lang="en-US" dirty="0" smtClean="0"/>
              <a:t>API, Threads</a:t>
            </a:r>
          </a:p>
          <a:p>
            <a:r>
              <a:rPr lang="en-US" dirty="0" smtClean="0"/>
              <a:t>Maneuvering </a:t>
            </a:r>
            <a:r>
              <a:rPr lang="en-US" dirty="0"/>
              <a:t>techniques</a:t>
            </a:r>
            <a:br>
              <a:rPr lang="en-US" dirty="0"/>
            </a:br>
            <a:r>
              <a:rPr lang="en-US" dirty="0"/>
              <a:t>(How malware strategically positions </a:t>
            </a:r>
            <a:r>
              <a:rPr lang="en-US" dirty="0" smtClean="0"/>
              <a:t>itself to access critical resources)</a:t>
            </a:r>
            <a:endParaRPr lang="en-US" dirty="0"/>
          </a:p>
          <a:p>
            <a:pPr lvl="1"/>
            <a:r>
              <a:rPr lang="en-US" dirty="0"/>
              <a:t>DLL and code injection, DLL search order hijacking, IAT, EAT, and inline hooking</a:t>
            </a:r>
          </a:p>
          <a:p>
            <a:pPr lvl="1"/>
            <a:r>
              <a:rPr lang="en-US" dirty="0" err="1"/>
              <a:t>Procmon</a:t>
            </a:r>
            <a:r>
              <a:rPr lang="en-US" dirty="0"/>
              <a:t>, </a:t>
            </a:r>
            <a:r>
              <a:rPr lang="en-US" dirty="0" err="1"/>
              <a:t>WinApiOverride</a:t>
            </a:r>
            <a:r>
              <a:rPr lang="en-US" dirty="0"/>
              <a:t>, </a:t>
            </a:r>
            <a:r>
              <a:rPr lang="en-US" dirty="0" err="1"/>
              <a:t>Winobj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dirty="0" smtClean="0"/>
              <a:t>we </a:t>
            </a:r>
            <a:r>
              <a:rPr lang="en-US" dirty="0"/>
              <a:t>l</a:t>
            </a:r>
            <a:r>
              <a:rPr lang="en-US" dirty="0" smtClean="0"/>
              <a:t>earned </a:t>
            </a:r>
            <a:r>
              <a:rPr lang="en-US" dirty="0"/>
              <a:t>in Part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Background concepts</a:t>
            </a:r>
            <a:endParaRPr lang="en-US" dirty="0" smtClean="0"/>
          </a:p>
          <a:p>
            <a:pPr lvl="1"/>
            <a:r>
              <a:rPr lang="en-US" dirty="0" smtClean="0"/>
              <a:t>How to analyze network traffic with </a:t>
            </a:r>
            <a:r>
              <a:rPr lang="en-US" dirty="0" err="1" smtClean="0"/>
              <a:t>Wireshark</a:t>
            </a:r>
            <a:endParaRPr lang="en-US" dirty="0"/>
          </a:p>
          <a:p>
            <a:r>
              <a:rPr lang="en-US" dirty="0" smtClean="0"/>
              <a:t>Malware </a:t>
            </a:r>
            <a:r>
              <a:rPr lang="en-US" dirty="0"/>
              <a:t>functionality</a:t>
            </a:r>
          </a:p>
          <a:p>
            <a:pPr lvl="1"/>
            <a:r>
              <a:rPr lang="en-US" dirty="0"/>
              <a:t>Key logging</a:t>
            </a:r>
          </a:p>
          <a:p>
            <a:pPr lvl="1"/>
            <a:r>
              <a:rPr lang="en-US" dirty="0"/>
              <a:t>Phone home</a:t>
            </a:r>
          </a:p>
          <a:p>
            <a:pPr lvl="1"/>
            <a:r>
              <a:rPr lang="en-US" dirty="0"/>
              <a:t>Beaconing</a:t>
            </a:r>
          </a:p>
          <a:p>
            <a:pPr lvl="1"/>
            <a:r>
              <a:rPr lang="en-US" dirty="0"/>
              <a:t>Self-Avoidance</a:t>
            </a:r>
          </a:p>
          <a:p>
            <a:pPr lvl="1"/>
            <a:r>
              <a:rPr lang="en-US" dirty="0"/>
              <a:t>Security degrading</a:t>
            </a:r>
          </a:p>
          <a:p>
            <a:pPr lvl="1"/>
            <a:r>
              <a:rPr lang="en-US" dirty="0"/>
              <a:t>Simple stealth techniques (non-rootkit techniques)</a:t>
            </a:r>
          </a:p>
          <a:p>
            <a:pPr lvl="2"/>
            <a:r>
              <a:rPr lang="en-US" dirty="0"/>
              <a:t>Self-destruction</a:t>
            </a:r>
          </a:p>
          <a:p>
            <a:pPr lvl="2"/>
            <a:r>
              <a:rPr lang="en-US" dirty="0"/>
              <a:t>Hiding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74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dirty="0" smtClean="0"/>
              <a:t>we </a:t>
            </a:r>
            <a:r>
              <a:rPr lang="en-US" dirty="0"/>
              <a:t>l</a:t>
            </a:r>
            <a:r>
              <a:rPr lang="en-US" dirty="0" smtClean="0"/>
              <a:t>earned </a:t>
            </a:r>
            <a:r>
              <a:rPr lang="en-US" dirty="0"/>
              <a:t>in Part </a:t>
            </a:r>
            <a:r>
              <a:rPr lang="en-US" dirty="0" smtClean="0"/>
              <a:t>5/6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Using an all-in-one sandbox </a:t>
            </a:r>
            <a:endParaRPr lang="en-US" dirty="0" smtClean="0"/>
          </a:p>
          <a:p>
            <a:pPr lvl="1"/>
            <a:r>
              <a:rPr lang="en-US" dirty="0"/>
              <a:t>Good for automation and the first cut</a:t>
            </a:r>
            <a:endParaRPr lang="en-US" dirty="0" smtClean="0"/>
          </a:p>
          <a:p>
            <a:pPr lvl="1"/>
            <a:r>
              <a:rPr lang="en-US" dirty="0" smtClean="0"/>
              <a:t>How to use Cuckoo Sandbox</a:t>
            </a:r>
            <a:endParaRPr lang="en-US" dirty="0"/>
          </a:p>
          <a:p>
            <a:pPr lvl="1"/>
            <a:r>
              <a:rPr lang="en-US" dirty="0" smtClean="0"/>
              <a:t>How to analyze sandboxes’ results</a:t>
            </a:r>
            <a:endParaRPr lang="en-US" dirty="0"/>
          </a:p>
          <a:p>
            <a:pPr lvl="1"/>
            <a:r>
              <a:rPr lang="en-US" dirty="0"/>
              <a:t>Malware Attribute Enumeration and Characterization (MAEC) </a:t>
            </a:r>
          </a:p>
          <a:p>
            <a:r>
              <a:rPr lang="en-US" dirty="0"/>
              <a:t>Actionable output – detection signatures</a:t>
            </a:r>
          </a:p>
          <a:p>
            <a:pPr lvl="1"/>
            <a:r>
              <a:rPr lang="en-US" dirty="0"/>
              <a:t>Snort: network intrusion detection/prevention system</a:t>
            </a:r>
          </a:p>
          <a:p>
            <a:pPr lvl="1"/>
            <a:r>
              <a:rPr lang="en-US" dirty="0" err="1"/>
              <a:t>Yara</a:t>
            </a:r>
            <a:r>
              <a:rPr lang="en-US" dirty="0"/>
              <a:t>: Malware identification and classification tool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1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samples are from </a:t>
            </a:r>
            <a:r>
              <a:rPr lang="en-US" dirty="0" err="1" smtClean="0"/>
              <a:t>openmalware.org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7459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101d00e77b48685bc02c1ff9672e1e94  </a:t>
            </a:r>
            <a:r>
              <a:rPr lang="en-US" dirty="0" err="1"/>
              <a:t>eldorado</a:t>
            </a:r>
            <a:r>
              <a:rPr lang="en-US" dirty="0"/>
              <a:t>/</a:t>
            </a:r>
            <a:r>
              <a:rPr lang="en-US" dirty="0" err="1"/>
              <a:t>malware.exe</a:t>
            </a:r>
            <a:endParaRPr lang="en-US" dirty="0"/>
          </a:p>
          <a:p>
            <a:r>
              <a:rPr lang="nl-NL" dirty="0"/>
              <a:t>9250281b5a781edb9b683534f8916392  </a:t>
            </a:r>
            <a:r>
              <a:rPr lang="nl-NL" dirty="0" err="1"/>
              <a:t>agobot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3349eab5cc4660bafa502f7565ff761d  </a:t>
            </a:r>
            <a:r>
              <a:rPr lang="nl-NL" dirty="0" err="1"/>
              <a:t>conficker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9f880ac607cbd7cdfffa609c5883c708  </a:t>
            </a:r>
            <a:r>
              <a:rPr lang="nl-NL" dirty="0" err="1"/>
              <a:t>Hydraq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a10b9b75e8c7db665cfd7947e93b999b  </a:t>
            </a:r>
            <a:r>
              <a:rPr lang="nl-NL" dirty="0" err="1"/>
              <a:t>parite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d7578e550c0a4d4aca0cfd01ae19a331 </a:t>
            </a:r>
            <a:r>
              <a:rPr lang="nl-NL" dirty="0" err="1"/>
              <a:t>spyeye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df150905e2537db936ef323f48e2c1bb  </a:t>
            </a:r>
            <a:r>
              <a:rPr lang="nl-NL" dirty="0" err="1"/>
              <a:t>magania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4a29d41dfda9cfcbcde4d42b4bbb00aa  Darkshell/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1a36fb10f0a6474a9fea23ee4139d13e  </a:t>
            </a:r>
            <a:r>
              <a:rPr lang="nl-NL" dirty="0" err="1"/>
              <a:t>nitol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db19c23c5f77a697500075c790cd331c  </a:t>
            </a:r>
            <a:r>
              <a:rPr lang="nl-NL" dirty="0" err="1"/>
              <a:t>IMworm</a:t>
            </a:r>
            <a:r>
              <a:rPr lang="nl-NL" dirty="0"/>
              <a:t>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a9a2fb545068995f30df22f8a3f22a10  onlinegames/2/</a:t>
            </a:r>
            <a:r>
              <a:rPr lang="nl-NL" dirty="0" err="1"/>
              <a:t>malware.exe</a:t>
            </a:r>
            <a:endParaRPr lang="nl-NL" dirty="0"/>
          </a:p>
          <a:p>
            <a:r>
              <a:rPr lang="nl-NL" dirty="0"/>
              <a:t>f1bae35d296930d2076b9d84ba0c95ea  onlinegames/1/</a:t>
            </a:r>
            <a:r>
              <a:rPr lang="nl-NL" dirty="0" err="1" smtClean="0"/>
              <a:t>malware.exe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60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"/>
            <a:ext cx="9144000" cy="66870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741" y="3603812"/>
            <a:ext cx="2017059" cy="325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443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3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5: Using an all-in-one sandbox</a:t>
            </a:r>
          </a:p>
          <a:p>
            <a:pPr lvl="1"/>
            <a:r>
              <a:rPr lang="en-US" dirty="0"/>
              <a:t>Cuckoo </a:t>
            </a:r>
            <a:r>
              <a:rPr lang="en-US" dirty="0" smtClean="0"/>
              <a:t>Sandbox</a:t>
            </a:r>
          </a:p>
          <a:p>
            <a:pPr lvl="1"/>
            <a:r>
              <a:rPr lang="en-US" dirty="0"/>
              <a:t>Malware Attribute Enumeration and Characterization (MAEC)</a:t>
            </a:r>
          </a:p>
          <a:p>
            <a:pPr lvl="1"/>
            <a:r>
              <a:rPr lang="en-US" dirty="0"/>
              <a:t>Different sandbox results comparison</a:t>
            </a:r>
          </a:p>
          <a:p>
            <a:r>
              <a:rPr lang="en-US" dirty="0"/>
              <a:t>Part 6: Actionable output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Yara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/>
              <a:t>Snort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2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 source tool to identify and classify malicious files based on textual or binary patterns</a:t>
            </a:r>
          </a:p>
          <a:p>
            <a:r>
              <a:rPr lang="en-US" dirty="0"/>
              <a:t>Light-weight way of performing signature checks</a:t>
            </a:r>
          </a:p>
          <a:p>
            <a:r>
              <a:rPr lang="en-US" dirty="0"/>
              <a:t>Can be used for any binary data (exe, </a:t>
            </a:r>
            <a:r>
              <a:rPr lang="en-US" dirty="0" err="1"/>
              <a:t>pdf</a:t>
            </a:r>
            <a:r>
              <a:rPr lang="en-US" dirty="0"/>
              <a:t>, </a:t>
            </a:r>
            <a:r>
              <a:rPr lang="en-US" dirty="0" err="1"/>
              <a:t>pcaps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Useful in an email server for tip-offs, and filtering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0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Yara</a:t>
            </a:r>
            <a:r>
              <a:rPr lang="en-US" dirty="0"/>
              <a:t> </a:t>
            </a:r>
            <a:r>
              <a:rPr lang="en-US" dirty="0" smtClean="0"/>
              <a:t>Signature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60000"/>
              </a:lnSpc>
              <a:buNone/>
            </a:pPr>
            <a:r>
              <a:rPr lang="en-US" sz="2400" dirty="0" smtClean="0"/>
              <a:t>rule </a:t>
            </a:r>
            <a:r>
              <a:rPr lang="en-US" sz="2400" dirty="0" err="1"/>
              <a:t>silent_banker</a:t>
            </a:r>
            <a:r>
              <a:rPr lang="en-US" sz="2400" dirty="0"/>
              <a:t> : banker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 smtClean="0"/>
              <a:t>{</a:t>
            </a:r>
            <a:endParaRPr lang="en-US" sz="2400" dirty="0"/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</a:t>
            </a:r>
            <a:r>
              <a:rPr lang="en-US" sz="2400" dirty="0" smtClean="0"/>
              <a:t>    </a:t>
            </a:r>
            <a:r>
              <a:rPr lang="en-US" sz="2400" dirty="0"/>
              <a:t>meta:                                        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</a:t>
            </a:r>
            <a:r>
              <a:rPr lang="en-US" sz="2400" dirty="0" smtClean="0"/>
              <a:t>    </a:t>
            </a:r>
            <a:r>
              <a:rPr lang="en-US" sz="2400" dirty="0"/>
              <a:t>    description = "This is just an example"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</a:t>
            </a:r>
            <a:r>
              <a:rPr lang="en-US" sz="2400" dirty="0" smtClean="0"/>
              <a:t>    </a:t>
            </a:r>
            <a:r>
              <a:rPr lang="en-US" sz="2400" dirty="0"/>
              <a:t>    </a:t>
            </a:r>
            <a:r>
              <a:rPr lang="en-US" sz="2400" dirty="0" err="1"/>
              <a:t>thread_level</a:t>
            </a:r>
            <a:r>
              <a:rPr lang="en-US" sz="2400" dirty="0"/>
              <a:t> = 3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</a:t>
            </a:r>
            <a:r>
              <a:rPr lang="en-US" sz="2400" dirty="0" smtClean="0"/>
              <a:t>    </a:t>
            </a:r>
            <a:r>
              <a:rPr lang="en-US" sz="2400" dirty="0"/>
              <a:t>    </a:t>
            </a:r>
            <a:r>
              <a:rPr lang="en-US" sz="2400" dirty="0" err="1"/>
              <a:t>in_the_wild</a:t>
            </a:r>
            <a:r>
              <a:rPr lang="en-US" sz="2400" dirty="0"/>
              <a:t> = true</a:t>
            </a:r>
          </a:p>
          <a:p>
            <a:pPr marL="0" indent="0">
              <a:lnSpc>
                <a:spcPct val="60000"/>
              </a:lnSpc>
              <a:buNone/>
            </a:pPr>
            <a:endParaRPr lang="en-US" sz="2400" dirty="0"/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</a:t>
            </a:r>
            <a:r>
              <a:rPr lang="en-US" sz="2400" dirty="0" smtClean="0"/>
              <a:t>   </a:t>
            </a:r>
            <a:r>
              <a:rPr lang="en-US" sz="2400" dirty="0"/>
              <a:t>  strings: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  </a:t>
            </a:r>
            <a:r>
              <a:rPr lang="en-US" sz="2400" dirty="0" smtClean="0"/>
              <a:t>    </a:t>
            </a:r>
            <a:r>
              <a:rPr lang="en-US" sz="2400" dirty="0"/>
              <a:t>  $a = {6A 40 68 00 30 00 00 6A 14 8D 91}  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  </a:t>
            </a:r>
            <a:r>
              <a:rPr lang="en-US" sz="2400" dirty="0" smtClean="0"/>
              <a:t>    </a:t>
            </a:r>
            <a:r>
              <a:rPr lang="en-US" sz="2400" dirty="0"/>
              <a:t>  $b = {8D 4D B0 2B C1 83 C0 27 99 6A 4E 59 F7 F9}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  </a:t>
            </a:r>
            <a:r>
              <a:rPr lang="en-US" sz="2400" dirty="0" smtClean="0"/>
              <a:t>    </a:t>
            </a:r>
            <a:r>
              <a:rPr lang="en-US" sz="2400" dirty="0"/>
              <a:t>  $c = "UVODFRYSIHLNWPEJXQZAKCBGMT"</a:t>
            </a:r>
          </a:p>
          <a:p>
            <a:pPr marL="0" indent="0">
              <a:lnSpc>
                <a:spcPct val="60000"/>
              </a:lnSpc>
              <a:buNone/>
            </a:pPr>
            <a:endParaRPr lang="en-US" sz="2400" dirty="0"/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 </a:t>
            </a:r>
            <a:r>
              <a:rPr lang="en-US" sz="2400" dirty="0" smtClean="0"/>
              <a:t>   condition</a:t>
            </a:r>
            <a:r>
              <a:rPr lang="en-US" sz="2400" dirty="0"/>
              <a:t>: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/>
              <a:t>       </a:t>
            </a:r>
            <a:r>
              <a:rPr lang="en-US" sz="2400" dirty="0" smtClean="0"/>
              <a:t>    </a:t>
            </a:r>
            <a:r>
              <a:rPr lang="en-US" sz="2400" dirty="0"/>
              <a:t>$a or $b or $c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31871" y="5965138"/>
            <a:ext cx="3954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code.google.com</a:t>
            </a:r>
            <a:r>
              <a:rPr lang="en-US" dirty="0"/>
              <a:t>/p/</a:t>
            </a:r>
            <a:r>
              <a:rPr lang="en-US" dirty="0" err="1"/>
              <a:t>yara</a:t>
            </a:r>
            <a:r>
              <a:rPr lang="en-US" dirty="0"/>
              <a:t>-project/</a:t>
            </a:r>
          </a:p>
        </p:txBody>
      </p:sp>
    </p:spTree>
    <p:extLst>
      <p:ext uri="{BB962C8B-B14F-4D97-AF65-F5344CB8AC3E}">
        <p14:creationId xmlns:p14="http://schemas.microsoft.com/office/powerpoint/2010/main" val="76262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Yara</a:t>
            </a:r>
            <a:r>
              <a:rPr lang="en-US" dirty="0"/>
              <a:t> </a:t>
            </a:r>
            <a:r>
              <a:rPr lang="en-US" dirty="0" smtClean="0"/>
              <a:t>Signature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Identifier </a:t>
            </a:r>
          </a:p>
          <a:p>
            <a:pPr lvl="1"/>
            <a:r>
              <a:rPr lang="en-US" dirty="0"/>
              <a:t>Any alphanumeric characters and underscores but cannot start with a number</a:t>
            </a:r>
          </a:p>
          <a:p>
            <a:r>
              <a:rPr lang="en-US" dirty="0"/>
              <a:t>String definition</a:t>
            </a:r>
          </a:p>
          <a:p>
            <a:pPr lvl="1"/>
            <a:r>
              <a:rPr lang="en-US" dirty="0"/>
              <a:t>A string identifier starts with $ followed by alphanumeric character and underscores</a:t>
            </a:r>
          </a:p>
          <a:p>
            <a:pPr lvl="1"/>
            <a:r>
              <a:rPr lang="en-US" dirty="0"/>
              <a:t>Values</a:t>
            </a:r>
          </a:p>
          <a:p>
            <a:pPr lvl="2"/>
            <a:r>
              <a:rPr lang="en-US" dirty="0"/>
              <a:t>Text strings enclosed by double quotes</a:t>
            </a:r>
          </a:p>
          <a:p>
            <a:pPr lvl="2"/>
            <a:r>
              <a:rPr lang="en-US" dirty="0"/>
              <a:t>Hex strings enclosed by curly brackets </a:t>
            </a:r>
          </a:p>
          <a:p>
            <a:pPr lvl="2"/>
            <a:r>
              <a:rPr lang="en-US" dirty="0"/>
              <a:t>Regular expression enclosed by slashes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2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Yara</a:t>
            </a:r>
            <a:r>
              <a:rPr lang="en-US" dirty="0"/>
              <a:t> </a:t>
            </a:r>
            <a:r>
              <a:rPr lang="en-US" dirty="0" smtClean="0"/>
              <a:t>Signature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 operators</a:t>
            </a:r>
            <a:endParaRPr lang="en-US" dirty="0"/>
          </a:p>
          <a:p>
            <a:pPr lvl="1"/>
            <a:r>
              <a:rPr lang="en-US" dirty="0" smtClean="0"/>
              <a:t>Boolean</a:t>
            </a:r>
            <a:endParaRPr lang="en-US" dirty="0"/>
          </a:p>
          <a:p>
            <a:pPr lvl="2"/>
            <a:r>
              <a:rPr lang="en-US" dirty="0"/>
              <a:t>and, or, not</a:t>
            </a:r>
          </a:p>
          <a:p>
            <a:pPr lvl="1"/>
            <a:r>
              <a:rPr lang="en-US" dirty="0" smtClean="0"/>
              <a:t>Relational</a:t>
            </a:r>
            <a:endParaRPr lang="en-US" dirty="0"/>
          </a:p>
          <a:p>
            <a:pPr lvl="2"/>
            <a:r>
              <a:rPr lang="en-US" dirty="0"/>
              <a:t>&gt;=, &lt;=, &lt;, &gt;, ==, !=</a:t>
            </a:r>
          </a:p>
          <a:p>
            <a:pPr lvl="1"/>
            <a:r>
              <a:rPr lang="en-US" dirty="0" smtClean="0"/>
              <a:t>Arithmetic</a:t>
            </a:r>
          </a:p>
          <a:p>
            <a:pPr lvl="2"/>
            <a:r>
              <a:rPr lang="en-US" dirty="0"/>
              <a:t>+, -, *, /</a:t>
            </a:r>
            <a:endParaRPr lang="en-US" dirty="0" smtClean="0"/>
          </a:p>
          <a:p>
            <a:pPr lvl="1"/>
            <a:r>
              <a:rPr lang="en-US" dirty="0" smtClean="0"/>
              <a:t>Bitwise</a:t>
            </a:r>
            <a:endParaRPr lang="en-US" dirty="0"/>
          </a:p>
          <a:p>
            <a:pPr lvl="2"/>
            <a:r>
              <a:rPr lang="en-US" dirty="0" smtClean="0"/>
              <a:t>&amp;</a:t>
            </a:r>
            <a:r>
              <a:rPr lang="en-US" dirty="0"/>
              <a:t>, |, &lt;&lt;, &gt;&gt;, ~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Counting strings</a:t>
            </a:r>
          </a:p>
          <a:p>
            <a:pPr lvl="1"/>
            <a:r>
              <a:rPr lang="en-US" dirty="0"/>
              <a:t>strings:</a:t>
            </a:r>
          </a:p>
          <a:p>
            <a:pPr lvl="2"/>
            <a:r>
              <a:rPr lang="en-US" dirty="0" smtClean="0"/>
              <a:t>$</a:t>
            </a:r>
            <a:r>
              <a:rPr lang="en-US" dirty="0"/>
              <a:t>a = “text”</a:t>
            </a:r>
          </a:p>
          <a:p>
            <a:pPr lvl="1"/>
            <a:r>
              <a:rPr lang="en-US" dirty="0"/>
              <a:t>condition:</a:t>
            </a:r>
          </a:p>
          <a:p>
            <a:pPr lvl="2"/>
            <a:r>
              <a:rPr lang="en-US" dirty="0" smtClean="0"/>
              <a:t>#</a:t>
            </a:r>
            <a:r>
              <a:rPr lang="en-US" dirty="0"/>
              <a:t>a == 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2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Bot </a:t>
            </a:r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We will make a </a:t>
            </a:r>
            <a:r>
              <a:rPr lang="en-US" dirty="0" err="1"/>
              <a:t>Y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/>
              <a:t>signature for a bot malware in this lab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Identify characteristic strings from the </a:t>
            </a:r>
            <a:r>
              <a:rPr lang="en-US" dirty="0" err="1"/>
              <a:t>agobot</a:t>
            </a:r>
            <a:r>
              <a:rPr lang="en-US" dirty="0"/>
              <a:t> sample</a:t>
            </a:r>
          </a:p>
          <a:p>
            <a:pPr lvl="1"/>
            <a:r>
              <a:rPr lang="en-US" dirty="0"/>
              <a:t>$ strings ~/</a:t>
            </a:r>
            <a:r>
              <a:rPr lang="en-US" dirty="0" err="1"/>
              <a:t>MalwareClass</a:t>
            </a:r>
            <a:r>
              <a:rPr lang="en-US" dirty="0"/>
              <a:t>/samples/</a:t>
            </a:r>
            <a:r>
              <a:rPr lang="en-US" dirty="0" err="1"/>
              <a:t>agobot</a:t>
            </a:r>
            <a:r>
              <a:rPr lang="en-US" dirty="0"/>
              <a:t>/</a:t>
            </a:r>
            <a:r>
              <a:rPr lang="en-US" dirty="0" err="1"/>
              <a:t>malware.exe</a:t>
            </a:r>
            <a:r>
              <a:rPr lang="en-US" dirty="0"/>
              <a:t> &gt;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agobot.txt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Make an </a:t>
            </a:r>
            <a:r>
              <a:rPr lang="en-US" dirty="0" err="1" smtClean="0"/>
              <a:t>Yara</a:t>
            </a:r>
            <a:r>
              <a:rPr lang="en-US" dirty="0" smtClean="0"/>
              <a:t> </a:t>
            </a:r>
            <a:r>
              <a:rPr lang="en-US" dirty="0"/>
              <a:t>signature using combination of the identified strings</a:t>
            </a:r>
          </a:p>
          <a:p>
            <a:pPr lvl="1"/>
            <a:r>
              <a:rPr lang="en-US" dirty="0"/>
              <a:t>Create a file (e.g. </a:t>
            </a:r>
            <a:r>
              <a:rPr lang="en-US" dirty="0" err="1"/>
              <a:t>detection.yar</a:t>
            </a:r>
            <a:r>
              <a:rPr lang="en-US" dirty="0"/>
              <a:t>) for the signature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R</a:t>
            </a:r>
            <a:r>
              <a:rPr lang="en-US" dirty="0" smtClean="0"/>
              <a:t>un </a:t>
            </a:r>
            <a:r>
              <a:rPr lang="en-US" dirty="0" err="1"/>
              <a:t>Y</a:t>
            </a:r>
            <a:r>
              <a:rPr lang="en-US" dirty="0" err="1" smtClean="0"/>
              <a:t>ara</a:t>
            </a:r>
            <a:endParaRPr lang="en-US" dirty="0"/>
          </a:p>
          <a:p>
            <a:pPr lvl="1"/>
            <a:r>
              <a:rPr lang="en-US" dirty="0"/>
              <a:t>$ </a:t>
            </a:r>
            <a:r>
              <a:rPr lang="en-US" dirty="0" err="1"/>
              <a:t>yara</a:t>
            </a:r>
            <a:r>
              <a:rPr lang="en-US" dirty="0"/>
              <a:t> </a:t>
            </a:r>
            <a:r>
              <a:rPr lang="en-US" dirty="0" err="1"/>
              <a:t>detection.yar</a:t>
            </a:r>
            <a:r>
              <a:rPr lang="en-US" dirty="0"/>
              <a:t> ~/</a:t>
            </a:r>
            <a:r>
              <a:rPr lang="en-US" dirty="0" err="1" smtClean="0"/>
              <a:t>MalwareClass</a:t>
            </a:r>
            <a:r>
              <a:rPr lang="en-US" dirty="0" smtClean="0"/>
              <a:t>/</a:t>
            </a:r>
            <a:r>
              <a:rPr lang="en-US" dirty="0"/>
              <a:t>samples/</a:t>
            </a:r>
            <a:r>
              <a:rPr lang="en-US" dirty="0" err="1"/>
              <a:t>agobot</a:t>
            </a:r>
            <a:r>
              <a:rPr lang="en-US" dirty="0"/>
              <a:t>/</a:t>
            </a:r>
            <a:r>
              <a:rPr lang="en-US" dirty="0" err="1"/>
              <a:t>malware.exe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2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possible </a:t>
            </a:r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017" y="1632409"/>
            <a:ext cx="7036725" cy="4525963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rule </a:t>
            </a:r>
            <a:r>
              <a:rPr lang="en-US" sz="2000" dirty="0" err="1"/>
              <a:t>Agobot</a:t>
            </a:r>
            <a:endParaRPr lang="en-US" sz="2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strings: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    $</a:t>
            </a:r>
            <a:r>
              <a:rPr lang="en-US" sz="2000" dirty="0" err="1"/>
              <a:t>msg</a:t>
            </a:r>
            <a:r>
              <a:rPr lang="en-US" sz="2000" dirty="0"/>
              <a:t> = "</a:t>
            </a:r>
            <a:r>
              <a:rPr lang="en-US" sz="2000" dirty="0" err="1"/>
              <a:t>PhatBNC</a:t>
            </a:r>
            <a:r>
              <a:rPr lang="en-US" sz="2000" dirty="0"/>
              <a:t>" </a:t>
            </a:r>
            <a:r>
              <a:rPr lang="en-US" sz="2000" dirty="0" err="1"/>
              <a:t>nocase</a:t>
            </a:r>
            <a:endParaRPr lang="en-US" sz="200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    $conf1 = "</a:t>
            </a:r>
            <a:r>
              <a:rPr lang="en-US" sz="2000" dirty="0" err="1"/>
              <a:t>ddos_maxthreads</a:t>
            </a:r>
            <a:r>
              <a:rPr lang="en-US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    $conf2 = "</a:t>
            </a:r>
            <a:r>
              <a:rPr lang="en-US" sz="2000" dirty="0" err="1"/>
              <a:t>scan_maxsockets</a:t>
            </a:r>
            <a:r>
              <a:rPr lang="en-US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    $conf3 = "</a:t>
            </a:r>
            <a:r>
              <a:rPr lang="en-US" sz="2000" dirty="0" err="1"/>
              <a:t>scan_maxthreads</a:t>
            </a:r>
            <a:r>
              <a:rPr lang="en-US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    $cmd1 = "</a:t>
            </a:r>
            <a:r>
              <a:rPr lang="en-US" sz="2000" dirty="0" err="1"/>
              <a:t>do_stealth</a:t>
            </a:r>
            <a:r>
              <a:rPr lang="en-US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nl-NL" sz="2000" dirty="0"/>
              <a:t>        $cmd2 = "</a:t>
            </a:r>
            <a:r>
              <a:rPr lang="nl-NL" sz="2000" dirty="0" err="1"/>
              <a:t>do_avkill</a:t>
            </a:r>
            <a:r>
              <a:rPr lang="nl-NL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nl-NL" sz="2000" dirty="0"/>
              <a:t>        $cmd3 = "</a:t>
            </a:r>
            <a:r>
              <a:rPr lang="nl-NL" sz="2000" dirty="0" err="1"/>
              <a:t>do_speedtest</a:t>
            </a:r>
            <a:r>
              <a:rPr lang="nl-NL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it-IT" sz="2000" dirty="0"/>
              <a:t>        $cmd4 = "</a:t>
            </a:r>
            <a:r>
              <a:rPr lang="it-IT" sz="2000" dirty="0" err="1"/>
              <a:t>bot_topiccmd</a:t>
            </a:r>
            <a:r>
              <a:rPr lang="it-IT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nl-NL" sz="2000" dirty="0"/>
              <a:t>        $cmd5 = "</a:t>
            </a:r>
            <a:r>
              <a:rPr lang="nl-NL" sz="2000" dirty="0" err="1"/>
              <a:t>bot_meltserver</a:t>
            </a:r>
            <a:r>
              <a:rPr lang="nl-NL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sv-SE" sz="2000" dirty="0"/>
              <a:t>        $cmd6 = "</a:t>
            </a:r>
            <a:r>
              <a:rPr lang="sv-SE" sz="2000" dirty="0" err="1"/>
              <a:t>bot_randnick</a:t>
            </a:r>
            <a:r>
              <a:rPr lang="sv-SE" sz="20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sv-SE" sz="2000" dirty="0"/>
              <a:t>    </a:t>
            </a:r>
            <a:r>
              <a:rPr lang="sv-SE" sz="2000" dirty="0" err="1"/>
              <a:t>condition</a:t>
            </a:r>
            <a:r>
              <a:rPr lang="sv-SE" sz="2000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/>
              <a:t>        (#</a:t>
            </a:r>
            <a:r>
              <a:rPr lang="en-US" sz="2000" dirty="0" err="1"/>
              <a:t>msg</a:t>
            </a:r>
            <a:r>
              <a:rPr lang="en-US" sz="2000" dirty="0"/>
              <a:t> &gt; 10) and $conf1 and $conf2 and $conf3       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    and </a:t>
            </a:r>
            <a:r>
              <a:rPr lang="en-US" sz="2000" dirty="0"/>
              <a:t>(any of ($cmd1, $cmd2, $cmd3, $cmd4, $cmd5, $cmd6))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7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1652</Words>
  <Application>Microsoft Macintosh PowerPoint</Application>
  <PresentationFormat>On-screen Show (4:3)</PresentationFormat>
  <Paragraphs>297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Malware Dynamic Analysis Part 6</vt:lpstr>
      <vt:lpstr>All materials is licensed under a Creative Commons “Share Alike” license</vt:lpstr>
      <vt:lpstr>Where are we at?</vt:lpstr>
      <vt:lpstr>Yara</vt:lpstr>
      <vt:lpstr>Yara Signature (1)</vt:lpstr>
      <vt:lpstr>Yara Signature (2)</vt:lpstr>
      <vt:lpstr>Yara Signature (3)</vt:lpstr>
      <vt:lpstr>Bot classification</vt:lpstr>
      <vt:lpstr>One possible answer</vt:lpstr>
      <vt:lpstr>Where are we at?</vt:lpstr>
      <vt:lpstr>Snort (1)</vt:lpstr>
      <vt:lpstr>Snort (2)</vt:lpstr>
      <vt:lpstr>Snort Signatures (1)</vt:lpstr>
      <vt:lpstr>Snort Signatures (2)</vt:lpstr>
      <vt:lpstr>Detect Beaconing Traffic (1)</vt:lpstr>
      <vt:lpstr>Detect Beaconing Traffic (2)</vt:lpstr>
      <vt:lpstr>Phone Home Format</vt:lpstr>
      <vt:lpstr>What we learned in Part 1</vt:lpstr>
      <vt:lpstr>What we learned in Part 2</vt:lpstr>
      <vt:lpstr>What we learned in Part 3</vt:lpstr>
      <vt:lpstr>What we learned in Part 4</vt:lpstr>
      <vt:lpstr>What we learned in Part 5/6</vt:lpstr>
      <vt:lpstr>All samples are from openmalware.org</vt:lpstr>
      <vt:lpstr>PowerPoint Presentation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Dynamic Analysis</dc:title>
  <dc:creator>Veronica Kovah</dc:creator>
  <cp:lastModifiedBy>Veronica Kovah</cp:lastModifiedBy>
  <cp:revision>171</cp:revision>
  <dcterms:created xsi:type="dcterms:W3CDTF">2014-08-24T20:24:38Z</dcterms:created>
  <dcterms:modified xsi:type="dcterms:W3CDTF">2014-09-19T01:01:32Z</dcterms:modified>
</cp:coreProperties>
</file>