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4"/>
  </p:notesMasterIdLst>
  <p:sldIdLst>
    <p:sldId id="256" r:id="rId2"/>
    <p:sldId id="257" r:id="rId3"/>
    <p:sldId id="258" r:id="rId4"/>
    <p:sldId id="259" r:id="rId5"/>
    <p:sldId id="417" r:id="rId6"/>
    <p:sldId id="345" r:id="rId7"/>
    <p:sldId id="309" r:id="rId8"/>
    <p:sldId id="272" r:id="rId9"/>
    <p:sldId id="260" r:id="rId10"/>
    <p:sldId id="298" r:id="rId11"/>
    <p:sldId id="310" r:id="rId12"/>
    <p:sldId id="311" r:id="rId13"/>
    <p:sldId id="313" r:id="rId14"/>
    <p:sldId id="267" r:id="rId15"/>
    <p:sldId id="315" r:id="rId16"/>
    <p:sldId id="411" r:id="rId17"/>
    <p:sldId id="316" r:id="rId18"/>
    <p:sldId id="318" r:id="rId19"/>
    <p:sldId id="317" r:id="rId20"/>
    <p:sldId id="327" r:id="rId21"/>
    <p:sldId id="328" r:id="rId22"/>
    <p:sldId id="319" r:id="rId23"/>
    <p:sldId id="346" r:id="rId24"/>
    <p:sldId id="320" r:id="rId25"/>
    <p:sldId id="356" r:id="rId26"/>
    <p:sldId id="329" r:id="rId27"/>
    <p:sldId id="322" r:id="rId28"/>
    <p:sldId id="357" r:id="rId29"/>
    <p:sldId id="358" r:id="rId30"/>
    <p:sldId id="347" r:id="rId31"/>
    <p:sldId id="412" r:id="rId32"/>
    <p:sldId id="321" r:id="rId33"/>
    <p:sldId id="323" r:id="rId34"/>
    <p:sldId id="324" r:id="rId35"/>
    <p:sldId id="413" r:id="rId36"/>
    <p:sldId id="325" r:id="rId37"/>
    <p:sldId id="338" r:id="rId38"/>
    <p:sldId id="404" r:id="rId39"/>
    <p:sldId id="414" r:id="rId40"/>
    <p:sldId id="337" r:id="rId41"/>
    <p:sldId id="305" r:id="rId42"/>
    <p:sldId id="330" r:id="rId43"/>
    <p:sldId id="331" r:id="rId44"/>
    <p:sldId id="405" r:id="rId45"/>
    <p:sldId id="332" r:id="rId46"/>
    <p:sldId id="333" r:id="rId47"/>
    <p:sldId id="334" r:id="rId48"/>
    <p:sldId id="335" r:id="rId49"/>
    <p:sldId id="336" r:id="rId50"/>
    <p:sldId id="340" r:id="rId51"/>
    <p:sldId id="265" r:id="rId52"/>
    <p:sldId id="348" r:id="rId53"/>
    <p:sldId id="341" r:id="rId54"/>
    <p:sldId id="349" r:id="rId55"/>
    <p:sldId id="402" r:id="rId56"/>
    <p:sldId id="403" r:id="rId57"/>
    <p:sldId id="351" r:id="rId58"/>
    <p:sldId id="355" r:id="rId59"/>
    <p:sldId id="353" r:id="rId60"/>
    <p:sldId id="354" r:id="rId61"/>
    <p:sldId id="352" r:id="rId62"/>
    <p:sldId id="364" r:id="rId63"/>
    <p:sldId id="359" r:id="rId64"/>
    <p:sldId id="360" r:id="rId65"/>
    <p:sldId id="415" r:id="rId66"/>
    <p:sldId id="363" r:id="rId67"/>
    <p:sldId id="367" r:id="rId68"/>
    <p:sldId id="366" r:id="rId69"/>
    <p:sldId id="369" r:id="rId70"/>
    <p:sldId id="370" r:id="rId71"/>
    <p:sldId id="371" r:id="rId72"/>
    <p:sldId id="372" r:id="rId73"/>
    <p:sldId id="374" r:id="rId74"/>
    <p:sldId id="375" r:id="rId75"/>
    <p:sldId id="376" r:id="rId76"/>
    <p:sldId id="407" r:id="rId77"/>
    <p:sldId id="377" r:id="rId78"/>
    <p:sldId id="378" r:id="rId79"/>
    <p:sldId id="365" r:id="rId80"/>
    <p:sldId id="342" r:id="rId81"/>
    <p:sldId id="379" r:id="rId82"/>
    <p:sldId id="399" r:id="rId83"/>
    <p:sldId id="388" r:id="rId84"/>
    <p:sldId id="391" r:id="rId85"/>
    <p:sldId id="390" r:id="rId86"/>
    <p:sldId id="389" r:id="rId87"/>
    <p:sldId id="394" r:id="rId88"/>
    <p:sldId id="386" r:id="rId89"/>
    <p:sldId id="380" r:id="rId90"/>
    <p:sldId id="408" r:id="rId91"/>
    <p:sldId id="381" r:id="rId92"/>
    <p:sldId id="387" r:id="rId93"/>
    <p:sldId id="383" r:id="rId94"/>
    <p:sldId id="384" r:id="rId95"/>
    <p:sldId id="416" r:id="rId96"/>
    <p:sldId id="385" r:id="rId97"/>
    <p:sldId id="409" r:id="rId98"/>
    <p:sldId id="410" r:id="rId99"/>
    <p:sldId id="396" r:id="rId100"/>
    <p:sldId id="397" r:id="rId101"/>
    <p:sldId id="269" r:id="rId102"/>
    <p:sldId id="398"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g" initial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commentAuthors" Target="commentAuthors.xml"/><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C9F5C-4670-4561-874E-9C6CC52BBCD2}" type="datetimeFigureOut">
              <a:rPr lang="en-US" smtClean="0"/>
              <a:pPr/>
              <a:t>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16C1A-EEBA-4B85-A27B-5739AEA99AD9}" type="slidenum">
              <a:rPr lang="en-US" smtClean="0"/>
              <a:pPr/>
              <a:t>‹#›</a:t>
            </a:fld>
            <a:endParaRPr lang="en-US"/>
          </a:p>
        </p:txBody>
      </p:sp>
    </p:spTree>
    <p:extLst>
      <p:ext uri="{BB962C8B-B14F-4D97-AF65-F5344CB8AC3E}">
        <p14:creationId xmlns:p14="http://schemas.microsoft.com/office/powerpoint/2010/main" val="14299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 Id="rId3" Type="http://schemas.openxmlformats.org/officeDocument/2006/relationships/hyperlink" Target="http://www.securityfocus.com/bid/1912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 device logs, </a:t>
            </a:r>
            <a:r>
              <a:rPr lang="en-US" dirty="0" err="1" smtClean="0"/>
              <a:t>vpn</a:t>
            </a:r>
            <a:r>
              <a:rPr lang="en-US" dirty="0" smtClean="0"/>
              <a:t>,</a:t>
            </a:r>
            <a:r>
              <a:rPr lang="en-US" baseline="0" dirty="0" smtClean="0"/>
              <a:t> all apps, proxies, </a:t>
            </a:r>
            <a:r>
              <a:rPr lang="en-US" baseline="0" dirty="0" err="1" smtClean="0"/>
              <a:t>dns</a:t>
            </a:r>
            <a:r>
              <a:rPr lang="en-US" baseline="0" dirty="0" smtClean="0"/>
              <a:t>, http, doors, </a:t>
            </a:r>
            <a:r>
              <a:rPr lang="en-US" baseline="0" dirty="0" err="1" smtClean="0"/>
              <a:t>hvac</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88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Sim</a:t>
            </a:r>
            <a:r>
              <a:rPr lang="en-US" dirty="0" smtClean="0"/>
              <a:t> is normalized, log managers are not</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92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http://www.gartner.com/technology/media-products/reprints/nitrosecurity/article1/article1.html</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94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http://www.gartner.com/technology/media-products/reprints/nitrosecurity/article1/article1.html</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95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http://www.gartner.com/technology/media-products/reprints/nitrosecurity/article1/article1.html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Gartner (May 2010)</a:t>
            </a:r>
          </a:p>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96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http://www.gartner.com/technology/media-products/reprints/nitrosecurity/article1/article1.html</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97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http://www.gartner.com/technology/media-products/reprints/nitrosecurity/article1/article1.html</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98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http://www.gartner.com/technology/media-products/reprints/nitrosecurity/article1/article1.html </a:t>
            </a:r>
          </a:p>
          <a:p>
            <a:r>
              <a:rPr lang="en-US" dirty="0" err="1" smtClean="0"/>
              <a:t>Siems</a:t>
            </a:r>
            <a:r>
              <a:rPr lang="en-US" baseline="0" dirty="0" smtClean="0"/>
              <a:t> need to be taught about your organization </a:t>
            </a:r>
            <a:r>
              <a:rPr lang="en-US" baseline="0" dirty="0" err="1" smtClean="0"/>
              <a:t>sql</a:t>
            </a:r>
            <a:r>
              <a:rPr lang="en-US" baseline="0" dirty="0" smtClean="0"/>
              <a:t> </a:t>
            </a:r>
            <a:r>
              <a:rPr lang="en-US" baseline="0" dirty="0" err="1" smtClean="0"/>
              <a:t>xpcmdshell</a:t>
            </a:r>
            <a:r>
              <a:rPr lang="en-US" baseline="0" dirty="0" smtClean="0"/>
              <a:t> example in dmz </a:t>
            </a:r>
            <a:r>
              <a:rPr lang="en-US" baseline="0" dirty="0" err="1" smtClean="0"/>
              <a:t>vs</a:t>
            </a:r>
            <a:r>
              <a:rPr lang="en-US" baseline="0" dirty="0" smtClean="0"/>
              <a:t> internal</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99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http://www.gartner.com/technology/media-products/reprints/nitrosecurity/article1/article1.html</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100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 </a:t>
            </a:r>
            <a:r>
              <a:rPr lang="en-US" dirty="0" err="1" smtClean="0"/>
              <a:t>netoptics</a:t>
            </a:r>
            <a:r>
              <a:rPr lang="en-US" dirty="0" smtClean="0"/>
              <a:t>, hackaday.com</a:t>
            </a:r>
          </a:p>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 </a:t>
            </a:r>
            <a:r>
              <a:rPr lang="en-US" dirty="0" err="1" smtClean="0"/>
              <a:t>netoptics</a:t>
            </a:r>
            <a:r>
              <a:rPr lang="en-US" dirty="0" smtClean="0"/>
              <a:t>, hackaday.com</a:t>
            </a:r>
          </a:p>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datacomsystems.com</a:t>
            </a:r>
          </a:p>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a:t>
            </a:r>
            <a:r>
              <a:rPr lang="en-US" sz="1200" i="1" dirty="0" err="1" smtClean="0"/>
              <a:t>Plonka</a:t>
            </a:r>
            <a:r>
              <a:rPr lang="en-US" sz="1200" i="1" dirty="0" smtClean="0"/>
              <a:t>, </a:t>
            </a:r>
            <a:r>
              <a:rPr lang="en-US" sz="1200" i="1" dirty="0" err="1" smtClean="0"/>
              <a:t>Flowscan</a:t>
            </a:r>
            <a:r>
              <a:rPr lang="en-US" sz="1200" i="1" dirty="0" smtClean="0"/>
              <a:t>: A network traffic flow reporting and visualization tool. </a:t>
            </a:r>
            <a:r>
              <a:rPr lang="en-US" sz="1200" dirty="0" smtClean="0"/>
              <a:t>Note, this does not include header.</a:t>
            </a: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56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http://www.cisco.com/en/US/prod/iosswrel/ps6537/ps6555/ps6601/networking_solutions_products_genericcontent0900aecd805ff72b.html</a:t>
            </a:r>
          </a:p>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70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plixer.com, vizworld.com, networkuptime.com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71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Tipping point exploit example, </a:t>
            </a:r>
            <a:r>
              <a:rPr lang="en-US" dirty="0" smtClean="0">
                <a:hlinkClick r:id="rId3"/>
              </a:rPr>
              <a:t>http://www.securityfocus.com/bid/19125</a:t>
            </a:r>
            <a:endParaRPr lang="en-US" dirty="0"/>
          </a:p>
        </p:txBody>
      </p:sp>
      <p:sp>
        <p:nvSpPr>
          <p:cNvPr id="4" name="Slide Number Placeholder 3"/>
          <p:cNvSpPr>
            <a:spLocks noGrp="1"/>
          </p:cNvSpPr>
          <p:nvPr>
            <p:ph type="sldNum" sz="quarter" idx="10"/>
          </p:nvPr>
        </p:nvSpPr>
        <p:spPr/>
        <p:txBody>
          <a:bodyPr/>
          <a:lstStyle/>
          <a:p>
            <a:fld id="{5F916C1A-EEBA-4B85-A27B-5739AEA99AD9}" type="slidenum">
              <a:rPr lang="en-US" smtClean="0"/>
              <a:pPr/>
              <a:t>82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305CE85C-0095-4F13-A426-EC616F66C8DE}" type="datetime1">
              <a:rPr lang="en-US" smtClean="0"/>
              <a:pPr/>
              <a:t>1/8/13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95008BC-DA31-4D19-837B-EFA4386B05F5}" type="slidenum">
              <a:rPr lang="en-US" smtClean="0"/>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1755648"/>
            <a:ext cx="8183880" cy="4187952"/>
          </a:xfrm>
        </p:spPr>
        <p:txBody>
          <a:bodyPr/>
          <a:lstStyle>
            <a:lvl2pPr>
              <a:buFont typeface="Wingdings" pitchFamily="2" charset="2"/>
              <a:buChar char="§"/>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07AC5EB6-E454-49C8-9122-52BC0A37E148}" type="datetime1">
              <a:rPr lang="en-US" smtClean="0"/>
              <a:pPr/>
              <a:t>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008BC-DA31-4D19-837B-EFA4386B05F5}" type="slidenum">
              <a:rPr lang="en-US" smtClean="0"/>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B2B6FC-DE7A-4C22-8B7B-E321122E1F59}" type="datetime1">
              <a:rPr lang="en-US" smtClean="0"/>
              <a:pPr/>
              <a:t>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008BC-DA31-4D19-837B-EFA4386B05F5}" type="slidenum">
              <a:rPr lang="en-US" smtClean="0"/>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9B7B70-4A99-4A11-B9DE-70CEBD8A13B6}" type="datetime1">
              <a:rPr lang="en-US" smtClean="0"/>
              <a:pPr/>
              <a:t>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008BC-DA31-4D19-837B-EFA4386B05F5}" type="slidenum">
              <a:rPr lang="en-US" smtClean="0"/>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AF5A20-8F6B-463D-A77E-DAFAFA4FB7F7}" type="datetime1">
              <a:rPr lang="en-US" smtClean="0"/>
              <a:pPr/>
              <a:t>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008BC-DA31-4D19-837B-EFA4386B05F5}" type="slidenum">
              <a:rPr lang="en-US" smtClean="0"/>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dirty="0" smtClean="0"/>
              <a:t>Click to edit Master title style</a:t>
            </a:r>
            <a:endParaRPr kumimoji="0" lang="en-US" dirty="0"/>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B11D844A-56FC-41AC-AE1B-80648CEB87B6}" type="datetime1">
              <a:rPr lang="en-US" smtClean="0"/>
              <a:pPr/>
              <a:t>1/8/13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295008BC-DA31-4D19-837B-EFA4386B0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5" r:id="rId4"/>
    <p:sldLayoutId id="2147483728" r:id="rId5"/>
  </p:sldLayoutIdLst>
  <p:transition xmlns:p14="http://schemas.microsoft.com/office/powerpoint/2010/main"/>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ratemynetworkdiagram.com/"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hyperlink" Target="http://thnetos.wordpress.com/2008/02/22/create-a-passive-network-tap-for-your-home-network/" TargetMode="External"/><Relationship Id="rId5" Type="http://schemas.openxmlformats.org/officeDocument/2006/relationships/hyperlink" Target="http://hackaday.com/2008/09/14/passive-networking-tap/"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acketlife.net/captures/" TargetMode="External"/><Relationship Id="rId4" Type="http://schemas.openxmlformats.org/officeDocument/2006/relationships/hyperlink" Target="http://www.pcapr.net/" TargetMode="External"/><Relationship Id="rId5" Type="http://schemas.openxmlformats.org/officeDocument/2006/relationships/hyperlink" Target="http://www.icir.org/enterprise-tracing/download.html" TargetMode="External"/><Relationship Id="rId1" Type="http://schemas.openxmlformats.org/officeDocument/2006/relationships/slideLayout" Target="../slideLayouts/slideLayout2.xml"/><Relationship Id="rId2" Type="http://schemas.openxmlformats.org/officeDocument/2006/relationships/hyperlink" Target="http://wiki.wireshark.org/SampleCaptur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networkuptime.com/tools/netflow/" TargetMode="External"/><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Network Monitoring &amp;  </a:t>
            </a:r>
            <a:r>
              <a:rPr lang="en-US" dirty="0" smtClean="0"/>
              <a:t>Forensics</a:t>
            </a:r>
            <a:endParaRPr lang="en-US" dirty="0"/>
          </a:p>
        </p:txBody>
      </p:sp>
      <p:sp>
        <p:nvSpPr>
          <p:cNvPr id="3" name="Subtitle 2"/>
          <p:cNvSpPr>
            <a:spLocks noGrp="1"/>
          </p:cNvSpPr>
          <p:nvPr>
            <p:ph type="subTitle" idx="1"/>
          </p:nvPr>
        </p:nvSpPr>
        <p:spPr/>
        <p:txBody>
          <a:bodyPr>
            <a:normAutofit/>
          </a:bodyPr>
          <a:lstStyle/>
          <a:p>
            <a:r>
              <a:rPr lang="en-US" smtClean="0"/>
              <a:t>Jim </a:t>
            </a:r>
            <a:r>
              <a:rPr lang="en-US" dirty="0" smtClean="0"/>
              <a:t>Irving</a:t>
            </a:r>
          </a:p>
        </p:txBody>
      </p:sp>
      <p:sp>
        <p:nvSpPr>
          <p:cNvPr id="4" name="Slide Number Placeholder 3"/>
          <p:cNvSpPr>
            <a:spLocks noGrp="1"/>
          </p:cNvSpPr>
          <p:nvPr>
            <p:ph type="sldNum" sz="quarter" idx="12"/>
          </p:nvPr>
        </p:nvSpPr>
        <p:spPr/>
        <p:txBody>
          <a:bodyPr/>
          <a:lstStyle/>
          <a:p>
            <a:fld id="{295008BC-DA31-4D19-837B-EFA4386B05F5}" type="slidenum">
              <a:rPr lang="en-US" smtClean="0"/>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Data Type #1</a:t>
            </a:r>
            <a:br>
              <a:rPr lang="en-US" dirty="0" smtClean="0"/>
            </a:br>
            <a:r>
              <a:rPr lang="en-US" dirty="0" smtClean="0"/>
              <a:t>Full Packet Capture (PCAP)</a:t>
            </a:r>
            <a:endParaRPr lang="en-US" dirty="0"/>
          </a:p>
        </p:txBody>
      </p:sp>
      <p:sp>
        <p:nvSpPr>
          <p:cNvPr id="5" name="Content Placeholder 2"/>
          <p:cNvSpPr>
            <a:spLocks noGrp="1"/>
          </p:cNvSpPr>
          <p:nvPr>
            <p:ph idx="1"/>
          </p:nvPr>
        </p:nvSpPr>
        <p:spPr>
          <a:xfrm>
            <a:off x="502920" y="1755648"/>
            <a:ext cx="8183880" cy="4187952"/>
          </a:xfrm>
        </p:spPr>
        <p:txBody>
          <a:bodyPr/>
          <a:lstStyle/>
          <a:p>
            <a:pPr lvl="0"/>
            <a:r>
              <a:rPr lang="en-US" dirty="0" smtClean="0"/>
              <a:t>A </a:t>
            </a:r>
            <a:r>
              <a:rPr lang="en-US" b="1" dirty="0" smtClean="0"/>
              <a:t>full copy*</a:t>
            </a:r>
            <a:r>
              <a:rPr lang="en-US" dirty="0" smtClean="0"/>
              <a:t> of a set of packets travelling over the network</a:t>
            </a:r>
          </a:p>
          <a:p>
            <a:pPr lvl="0"/>
            <a:r>
              <a:rPr lang="en-US" dirty="0" smtClean="0"/>
              <a:t>The most complete form of monitoring possible</a:t>
            </a:r>
          </a:p>
          <a:p>
            <a:pPr lvl="0"/>
            <a:r>
              <a:rPr lang="en-US" dirty="0" smtClean="0"/>
              <a:t>Takes up a lot of space</a:t>
            </a:r>
          </a:p>
          <a:p>
            <a:pPr lvl="0"/>
            <a:endParaRPr lang="en-US" dirty="0" smtClean="0"/>
          </a:p>
          <a:p>
            <a:pPr lvl="0"/>
            <a:endParaRPr lang="en-US" dirty="0"/>
          </a:p>
          <a:p>
            <a:pPr marL="0" lvl="0" indent="0">
              <a:buNone/>
            </a:pPr>
            <a:r>
              <a:rPr lang="en-US" dirty="0" smtClean="0"/>
              <a:t>*it’s possible to do partial captures, too</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10</a:t>
            </a:fld>
            <a:endParaRPr lang="en-US"/>
          </a:p>
        </p:txBody>
      </p:sp>
    </p:spTree>
  </p:cSld>
  <p:clrMapOvr>
    <a:masterClrMapping/>
  </p:clrMapOvr>
  <p:transition xmlns:p14="http://schemas.microsoft.com/office/powerpoint/2010/mai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Deploying a monitoring solution</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0">
              <a:buNone/>
            </a:pPr>
            <a:r>
              <a:rPr lang="en-US" dirty="0" smtClean="0"/>
              <a:t>What you need to monitor a network will vary greatly depending on the size of the network, its purpose, the threats it will face, the technology used to build it, and countless other things.</a:t>
            </a:r>
          </a:p>
          <a:p>
            <a:pPr indent="0">
              <a:buNone/>
            </a:pPr>
            <a:endParaRPr lang="en-US" dirty="0" smtClean="0"/>
          </a:p>
          <a:p>
            <a:pPr indent="0">
              <a:buNone/>
            </a:pPr>
            <a:r>
              <a:rPr lang="en-US" dirty="0" smtClean="0"/>
              <a:t>Now go to </a:t>
            </a:r>
            <a:r>
              <a:rPr lang="en-US" dirty="0" smtClean="0">
                <a:hlinkClick r:id="rId3"/>
              </a:rPr>
              <a:t>www.ratemynetworkdiagram.com</a:t>
            </a:r>
            <a:r>
              <a:rPr lang="en-US" dirty="0" smtClean="0"/>
              <a:t> and let’s play pin the sensor on the network.</a:t>
            </a:r>
          </a:p>
        </p:txBody>
      </p:sp>
      <p:sp>
        <p:nvSpPr>
          <p:cNvPr id="3" name="Slide Number Placeholder 2"/>
          <p:cNvSpPr>
            <a:spLocks noGrp="1"/>
          </p:cNvSpPr>
          <p:nvPr>
            <p:ph type="sldNum" sz="quarter" idx="12"/>
          </p:nvPr>
        </p:nvSpPr>
        <p:spPr/>
        <p:txBody>
          <a:bodyPr/>
          <a:lstStyle/>
          <a:p>
            <a:fld id="{295008BC-DA31-4D19-837B-EFA4386B05F5}" type="slidenum">
              <a:rPr lang="en-US" smtClean="0"/>
              <a:pPr/>
              <a:t>100</a:t>
            </a:fld>
            <a:endParaRPr lang="en-US"/>
          </a:p>
        </p:txBody>
      </p:sp>
    </p:spTree>
  </p:cSld>
  <p:clrMapOvr>
    <a:masterClrMapping/>
  </p:clrMapOvr>
  <p:transition xmlns:p14="http://schemas.microsoft.com/office/powerpoint/2010/mai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Extended topics</a:t>
            </a:r>
            <a:br>
              <a:rPr lang="en-US" dirty="0" smtClean="0"/>
            </a:br>
            <a:r>
              <a:rPr lang="en-US" dirty="0" smtClean="0"/>
              <a:t>(if we have time)</a:t>
            </a:r>
            <a:endParaRPr lang="en-US" dirty="0"/>
          </a:p>
        </p:txBody>
      </p:sp>
      <p:sp>
        <p:nvSpPr>
          <p:cNvPr id="3" name="Content Placeholder 2"/>
          <p:cNvSpPr>
            <a:spLocks noGrp="1"/>
          </p:cNvSpPr>
          <p:nvPr>
            <p:ph idx="1"/>
          </p:nvPr>
        </p:nvSpPr>
        <p:spPr/>
        <p:txBody>
          <a:bodyPr/>
          <a:lstStyle/>
          <a:p>
            <a:r>
              <a:rPr lang="en-US" dirty="0" smtClean="0"/>
              <a:t>Privacy/confidentiality laws</a:t>
            </a:r>
          </a:p>
          <a:p>
            <a:r>
              <a:rPr lang="en-US" dirty="0" smtClean="0"/>
              <a:t>Attacking network monitoring devices</a:t>
            </a:r>
          </a:p>
          <a:p>
            <a:r>
              <a:rPr lang="en-US" dirty="0" smtClean="0"/>
              <a:t>Evading network monitoring</a:t>
            </a:r>
          </a:p>
          <a:p>
            <a:r>
              <a:rPr lang="en-US" dirty="0" smtClean="0"/>
              <a:t>Wireless monitoring</a:t>
            </a:r>
          </a:p>
          <a:p>
            <a:r>
              <a:rPr lang="en-US" dirty="0" smtClean="0"/>
              <a:t>What products have you used and which ones did you like?</a:t>
            </a:r>
          </a:p>
          <a:p>
            <a:r>
              <a:rPr lang="en-US" dirty="0" smtClean="0"/>
              <a:t>What else?</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101</a:t>
            </a:fld>
            <a:endParaRPr lang="en-US"/>
          </a:p>
        </p:txBody>
      </p:sp>
    </p:spTree>
  </p:cSld>
  <p:clrMapOvr>
    <a:masterClrMapping/>
  </p:clrMapOvr>
  <p:transition xmlns:p14="http://schemas.microsoft.com/office/powerpoint/2010/mai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End!</a:t>
            </a:r>
            <a:br>
              <a:rPr lang="en-US" dirty="0" smtClean="0"/>
            </a:br>
            <a:endParaRPr lang="en-US" dirty="0"/>
          </a:p>
        </p:txBody>
      </p:sp>
      <p:sp>
        <p:nvSpPr>
          <p:cNvPr id="3" name="Content Placeholder 2"/>
          <p:cNvSpPr>
            <a:spLocks noGrp="1"/>
          </p:cNvSpPr>
          <p:nvPr>
            <p:ph idx="1"/>
          </p:nvPr>
        </p:nvSpPr>
        <p:spPr/>
        <p:txBody>
          <a:bodyPr/>
          <a:lstStyle/>
          <a:p>
            <a:r>
              <a:rPr lang="en-US" dirty="0" smtClean="0"/>
              <a:t>Please give feedback!</a:t>
            </a:r>
          </a:p>
          <a:p>
            <a:r>
              <a:rPr lang="en-US" smtClean="0"/>
              <a:t>Tell </a:t>
            </a:r>
            <a:r>
              <a:rPr lang="en-US" dirty="0" smtClean="0"/>
              <a:t>your friends!</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102</a:t>
            </a:fld>
            <a:endParaRPr lang="en-US"/>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Data Type #2</a:t>
            </a:r>
            <a:br>
              <a:rPr lang="en-US" dirty="0" smtClean="0"/>
            </a:br>
            <a:r>
              <a:rPr lang="en-US" dirty="0" smtClean="0"/>
              <a:t>Flow Data</a:t>
            </a:r>
            <a:endParaRPr lang="en-US" dirty="0"/>
          </a:p>
        </p:txBody>
      </p:sp>
      <p:sp>
        <p:nvSpPr>
          <p:cNvPr id="5" name="Content Placeholder 2"/>
          <p:cNvSpPr>
            <a:spLocks noGrp="1"/>
          </p:cNvSpPr>
          <p:nvPr>
            <p:ph idx="1"/>
          </p:nvPr>
        </p:nvSpPr>
        <p:spPr>
          <a:xfrm>
            <a:off x="502920" y="1755648"/>
            <a:ext cx="8183880" cy="4187952"/>
          </a:xfrm>
        </p:spPr>
        <p:txBody>
          <a:bodyPr/>
          <a:lstStyle/>
          <a:p>
            <a:pPr lvl="0"/>
            <a:r>
              <a:rPr lang="en-US" dirty="0" smtClean="0"/>
              <a:t>Records of </a:t>
            </a:r>
            <a:r>
              <a:rPr lang="en-US" b="1" dirty="0" smtClean="0"/>
              <a:t>conversations</a:t>
            </a:r>
            <a:r>
              <a:rPr lang="en-US" dirty="0" smtClean="0"/>
              <a:t> on the network</a:t>
            </a:r>
          </a:p>
          <a:p>
            <a:pPr lvl="0"/>
            <a:r>
              <a:rPr lang="en-US" dirty="0" smtClean="0"/>
              <a:t>Stores info such as time, duration, number of packets, total bytes sent, received, etc.</a:t>
            </a:r>
          </a:p>
          <a:p>
            <a:pPr lvl="0"/>
            <a:r>
              <a:rPr lang="en-US" dirty="0" smtClean="0"/>
              <a:t>Does not contain any application layer data</a:t>
            </a:r>
          </a:p>
          <a:p>
            <a:pPr lvl="0"/>
            <a:r>
              <a:rPr lang="en-US" dirty="0" smtClean="0"/>
              <a:t>Good for understanding how data flows on your network quickly</a:t>
            </a:r>
          </a:p>
          <a:p>
            <a:pPr lvl="0"/>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11</a:t>
            </a:fld>
            <a:endParaRPr lang="en-US"/>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Data Type #3</a:t>
            </a:r>
            <a:br>
              <a:rPr lang="en-US" dirty="0" smtClean="0"/>
            </a:br>
            <a:r>
              <a:rPr lang="en-US" dirty="0" smtClean="0"/>
              <a:t>Log/Alert data</a:t>
            </a:r>
            <a:endParaRPr lang="en-US" dirty="0"/>
          </a:p>
        </p:txBody>
      </p:sp>
      <p:sp>
        <p:nvSpPr>
          <p:cNvPr id="5" name="Content Placeholder 2"/>
          <p:cNvSpPr>
            <a:spLocks noGrp="1"/>
          </p:cNvSpPr>
          <p:nvPr>
            <p:ph idx="1"/>
          </p:nvPr>
        </p:nvSpPr>
        <p:spPr>
          <a:xfrm>
            <a:off x="502920" y="1755648"/>
            <a:ext cx="8183880" cy="4187952"/>
          </a:xfrm>
        </p:spPr>
        <p:txBody>
          <a:bodyPr/>
          <a:lstStyle/>
          <a:p>
            <a:pPr lvl="0"/>
            <a:r>
              <a:rPr lang="en-US" dirty="0" smtClean="0"/>
              <a:t>Any text that gets written to a file that we can monitor</a:t>
            </a:r>
          </a:p>
          <a:p>
            <a:pPr lvl="0"/>
            <a:r>
              <a:rPr lang="en-US" dirty="0" smtClean="0"/>
              <a:t>Some of it is very important (firewall alerts, availability alerts, etc.) and some of it is less so</a:t>
            </a:r>
          </a:p>
          <a:p>
            <a:pPr lvl="0"/>
            <a:r>
              <a:rPr lang="en-US" dirty="0" smtClean="0"/>
              <a:t>We have to set up things to produce GOOD alerts</a:t>
            </a:r>
          </a:p>
          <a:p>
            <a:pPr lvl="0"/>
            <a:r>
              <a:rPr lang="en-US" dirty="0" smtClean="0"/>
              <a:t>There are a lot of log sources, so some sort of management is preferable </a:t>
            </a:r>
          </a:p>
          <a:p>
            <a:pPr lvl="0"/>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12</a:t>
            </a:fld>
            <a:endParaRPr lang="en-US"/>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Bonus Data</a:t>
            </a:r>
            <a:br>
              <a:rPr lang="en-US" dirty="0" smtClean="0"/>
            </a:br>
            <a:r>
              <a:rPr lang="en-US" dirty="0" smtClean="0"/>
              <a:t>People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lvl="0"/>
            <a:r>
              <a:rPr lang="en-US" dirty="0" smtClean="0"/>
              <a:t>This is when someone comes up to you and tells you that they can’t connect to the network, the mail server is down, etc.</a:t>
            </a:r>
          </a:p>
          <a:p>
            <a:pPr lvl="0"/>
            <a:r>
              <a:rPr lang="en-US" dirty="0" smtClean="0"/>
              <a:t>Pretty darned close to real time</a:t>
            </a:r>
          </a:p>
          <a:p>
            <a:pPr lvl="0"/>
            <a:r>
              <a:rPr lang="en-US" dirty="0" smtClean="0"/>
              <a:t>Hard to digitize…</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13</a:t>
            </a:fld>
            <a:endParaRPr lang="en-US"/>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Data Type Comparison</a:t>
            </a:r>
            <a:br>
              <a:rPr lang="en-US" dirty="0" smtClean="0"/>
            </a:br>
            <a:r>
              <a:rPr lang="en-US" dirty="0" smtClean="0"/>
              <a:t>How do they differ?</a:t>
            </a:r>
            <a:endParaRPr lang="en-US" dirty="0"/>
          </a:p>
        </p:txBody>
      </p:sp>
      <p:graphicFrame>
        <p:nvGraphicFramePr>
          <p:cNvPr id="4" name="Content Placeholder 3"/>
          <p:cNvGraphicFramePr>
            <a:graphicFrameLocks noGrp="1"/>
          </p:cNvGraphicFramePr>
          <p:nvPr>
            <p:ph idx="1"/>
          </p:nvPr>
        </p:nvGraphicFramePr>
        <p:xfrm>
          <a:off x="503238" y="1600200"/>
          <a:ext cx="8183562" cy="4815840"/>
        </p:xfrm>
        <a:graphic>
          <a:graphicData uri="http://schemas.openxmlformats.org/drawingml/2006/table">
            <a:tbl>
              <a:tblPr firstRow="1" bandRow="1">
                <a:tableStyleId>{5C22544A-7EE6-4342-B048-85BDC9FD1C3A}</a:tableStyleId>
              </a:tblPr>
              <a:tblGrid>
                <a:gridCol w="1363927"/>
                <a:gridCol w="1363927"/>
                <a:gridCol w="1417108"/>
                <a:gridCol w="1310746"/>
                <a:gridCol w="1363927"/>
                <a:gridCol w="1363927"/>
              </a:tblGrid>
              <a:tr h="370840">
                <a:tc>
                  <a:txBody>
                    <a:bodyPr/>
                    <a:lstStyle/>
                    <a:p>
                      <a:endParaRPr lang="en-US" dirty="0"/>
                    </a:p>
                  </a:txBody>
                  <a:tcPr/>
                </a:tc>
                <a:tc>
                  <a:txBody>
                    <a:bodyPr/>
                    <a:lstStyle/>
                    <a:p>
                      <a:r>
                        <a:rPr lang="en-US" sz="1400" dirty="0" smtClean="0"/>
                        <a:t>Collection</a:t>
                      </a:r>
                      <a:endParaRPr lang="en-US" sz="1400" dirty="0"/>
                    </a:p>
                  </a:txBody>
                  <a:tcPr/>
                </a:tc>
                <a:tc>
                  <a:txBody>
                    <a:bodyPr/>
                    <a:lstStyle/>
                    <a:p>
                      <a:r>
                        <a:rPr lang="en-US" sz="1400" dirty="0" smtClean="0"/>
                        <a:t>Storage</a:t>
                      </a:r>
                      <a:endParaRPr lang="en-US" sz="1400" dirty="0"/>
                    </a:p>
                  </a:txBody>
                  <a:tcPr/>
                </a:tc>
                <a:tc>
                  <a:txBody>
                    <a:bodyPr/>
                    <a:lstStyle/>
                    <a:p>
                      <a:r>
                        <a:rPr lang="en-US" sz="1400" dirty="0" smtClean="0"/>
                        <a:t>What it can reveal</a:t>
                      </a:r>
                      <a:endParaRPr lang="en-US" sz="1400" dirty="0"/>
                    </a:p>
                  </a:txBody>
                  <a:tcPr/>
                </a:tc>
                <a:tc>
                  <a:txBody>
                    <a:bodyPr/>
                    <a:lstStyle/>
                    <a:p>
                      <a:r>
                        <a:rPr lang="en-US" sz="1400" dirty="0" smtClean="0"/>
                        <a:t>Tools used to Analyze</a:t>
                      </a:r>
                      <a:endParaRPr lang="en-US" sz="1400" dirty="0"/>
                    </a:p>
                  </a:txBody>
                  <a:tcPr/>
                </a:tc>
                <a:tc>
                  <a:txBody>
                    <a:bodyPr/>
                    <a:lstStyle/>
                    <a:p>
                      <a:r>
                        <a:rPr lang="en-US" sz="1400" dirty="0" smtClean="0"/>
                        <a:t>Typical use</a:t>
                      </a:r>
                      <a:endParaRPr lang="en-US" sz="1400" dirty="0"/>
                    </a:p>
                  </a:txBody>
                  <a:tcPr/>
                </a:tc>
              </a:tr>
              <a:tr h="370840">
                <a:tc>
                  <a:txBody>
                    <a:bodyPr/>
                    <a:lstStyle/>
                    <a:p>
                      <a:r>
                        <a:rPr lang="en-US" sz="1400" dirty="0" smtClean="0"/>
                        <a:t>PCAP</a:t>
                      </a:r>
                      <a:endParaRPr lang="en-US" sz="1400" dirty="0"/>
                    </a:p>
                  </a:txBody>
                  <a:tcPr>
                    <a:solidFill>
                      <a:schemeClr val="bg1">
                        <a:lumMod val="95000"/>
                      </a:schemeClr>
                    </a:solidFill>
                  </a:tcPr>
                </a:tc>
                <a:tc>
                  <a:txBody>
                    <a:bodyPr/>
                    <a:lstStyle/>
                    <a:p>
                      <a:r>
                        <a:rPr lang="en-US" sz="1200" dirty="0" smtClean="0"/>
                        <a:t>Done by machines on the network, taps, and anything</a:t>
                      </a:r>
                      <a:r>
                        <a:rPr lang="en-US" sz="1200" baseline="0" dirty="0" smtClean="0"/>
                        <a:t> that can read 1’s and 0’s off the network</a:t>
                      </a:r>
                      <a:endParaRPr lang="en-US" sz="1200" dirty="0"/>
                    </a:p>
                  </a:txBody>
                  <a:tcPr>
                    <a:solidFill>
                      <a:schemeClr val="bg1">
                        <a:lumMod val="95000"/>
                      </a:schemeClr>
                    </a:solidFill>
                  </a:tcPr>
                </a:tc>
                <a:tc>
                  <a:txBody>
                    <a:bodyPr/>
                    <a:lstStyle/>
                    <a:p>
                      <a:r>
                        <a:rPr lang="en-US" sz="1200" dirty="0" smtClean="0"/>
                        <a:t>Consumes</a:t>
                      </a:r>
                      <a:r>
                        <a:rPr lang="en-US" sz="1200" baseline="0" dirty="0" smtClean="0"/>
                        <a:t> lots of disk space. For a project of any size, you’ll have to spend money on a storage solution.</a:t>
                      </a:r>
                      <a:endParaRPr lang="en-US" sz="1200" dirty="0"/>
                    </a:p>
                  </a:txBody>
                  <a:tcPr>
                    <a:solidFill>
                      <a:schemeClr val="bg1">
                        <a:lumMod val="95000"/>
                      </a:schemeClr>
                    </a:solidFill>
                  </a:tcPr>
                </a:tc>
                <a:tc>
                  <a:txBody>
                    <a:bodyPr/>
                    <a:lstStyle/>
                    <a:p>
                      <a:r>
                        <a:rPr lang="en-US" sz="1200" b="1" dirty="0" smtClean="0"/>
                        <a:t>Exactly</a:t>
                      </a:r>
                      <a:r>
                        <a:rPr lang="en-US" sz="1200" baseline="0" dirty="0" smtClean="0"/>
                        <a:t> what went across the network.</a:t>
                      </a:r>
                      <a:endParaRPr lang="en-US" sz="1200" dirty="0"/>
                    </a:p>
                  </a:txBody>
                  <a:tcPr>
                    <a:solidFill>
                      <a:schemeClr val="bg1">
                        <a:lumMod val="95000"/>
                      </a:schemeClr>
                    </a:solidFill>
                  </a:tcPr>
                </a:tc>
                <a:tc>
                  <a:txBody>
                    <a:bodyPr/>
                    <a:lstStyle/>
                    <a:p>
                      <a:r>
                        <a:rPr lang="en-US" sz="1200" dirty="0" err="1" smtClean="0"/>
                        <a:t>Wireshark</a:t>
                      </a:r>
                      <a:r>
                        <a:rPr lang="en-US" sz="1200" dirty="0" smtClean="0"/>
                        <a:t>, Firewalls, Content Filters, etc.</a:t>
                      </a:r>
                      <a:endParaRPr lang="en-US" sz="1200" dirty="0"/>
                    </a:p>
                  </a:txBody>
                  <a:tcPr>
                    <a:solidFill>
                      <a:schemeClr val="bg1">
                        <a:lumMod val="95000"/>
                      </a:schemeClr>
                    </a:solidFill>
                  </a:tcPr>
                </a:tc>
                <a:tc>
                  <a:txBody>
                    <a:bodyPr/>
                    <a:lstStyle/>
                    <a:p>
                      <a:r>
                        <a:rPr lang="en-US" sz="1200" dirty="0" smtClean="0"/>
                        <a:t>Deep dive, finding</a:t>
                      </a:r>
                      <a:r>
                        <a:rPr lang="en-US" sz="1200" baseline="0" dirty="0" smtClean="0"/>
                        <a:t> out exactly what commands were issued and how compromises occurred.</a:t>
                      </a:r>
                      <a:endParaRPr lang="en-US" sz="1200" dirty="0"/>
                    </a:p>
                  </a:txBody>
                  <a:tcPr>
                    <a:solidFill>
                      <a:schemeClr val="bg1">
                        <a:lumMod val="95000"/>
                      </a:schemeClr>
                    </a:solidFill>
                  </a:tcPr>
                </a:tc>
              </a:tr>
              <a:tr h="370840">
                <a:tc>
                  <a:txBody>
                    <a:bodyPr/>
                    <a:lstStyle/>
                    <a:p>
                      <a:r>
                        <a:rPr lang="en-US" sz="1400" dirty="0" smtClean="0"/>
                        <a:t>Flow</a:t>
                      </a:r>
                      <a:endParaRPr lang="en-US" sz="1400" dirty="0"/>
                    </a:p>
                  </a:txBody>
                  <a:tcPr>
                    <a:solidFill>
                      <a:schemeClr val="bg1">
                        <a:lumMod val="75000"/>
                      </a:schemeClr>
                    </a:solidFill>
                  </a:tcPr>
                </a:tc>
                <a:tc>
                  <a:txBody>
                    <a:bodyPr/>
                    <a:lstStyle/>
                    <a:p>
                      <a:r>
                        <a:rPr lang="en-US" sz="1200" dirty="0" smtClean="0"/>
                        <a:t>Done by</a:t>
                      </a:r>
                      <a:r>
                        <a:rPr lang="en-US" sz="1200" baseline="0" dirty="0" smtClean="0"/>
                        <a:t> apps on computers on the network or by decent routers</a:t>
                      </a:r>
                      <a:endParaRPr lang="en-US" sz="1200" dirty="0"/>
                    </a:p>
                  </a:txBody>
                  <a:tcPr>
                    <a:solidFill>
                      <a:schemeClr val="bg1">
                        <a:lumMod val="75000"/>
                      </a:schemeClr>
                    </a:solidFill>
                  </a:tcPr>
                </a:tc>
                <a:tc>
                  <a:txBody>
                    <a:bodyPr/>
                    <a:lstStyle/>
                    <a:p>
                      <a:r>
                        <a:rPr lang="en-US" sz="1200" dirty="0" smtClean="0"/>
                        <a:t>Low space</a:t>
                      </a:r>
                      <a:r>
                        <a:rPr lang="en-US" sz="1200" baseline="0" dirty="0" smtClean="0"/>
                        <a:t> requirements, so it’s easy. Generally unified for large networks.</a:t>
                      </a:r>
                      <a:endParaRPr lang="en-US" sz="1200" dirty="0"/>
                    </a:p>
                  </a:txBody>
                  <a:tcPr>
                    <a:solidFill>
                      <a:schemeClr val="bg1">
                        <a:lumMod val="75000"/>
                      </a:schemeClr>
                    </a:solidFill>
                  </a:tcPr>
                </a:tc>
                <a:tc>
                  <a:txBody>
                    <a:bodyPr/>
                    <a:lstStyle/>
                    <a:p>
                      <a:r>
                        <a:rPr lang="en-US" sz="1200" dirty="0" smtClean="0"/>
                        <a:t>Patterns</a:t>
                      </a:r>
                      <a:r>
                        <a:rPr lang="en-US" sz="1200" baseline="0" dirty="0" smtClean="0"/>
                        <a:t> about conversations, amount of data sent, time, etc.</a:t>
                      </a:r>
                      <a:endParaRPr lang="en-US" sz="1200" dirty="0"/>
                    </a:p>
                  </a:txBody>
                  <a:tcPr>
                    <a:solidFill>
                      <a:schemeClr val="bg1">
                        <a:lumMod val="75000"/>
                      </a:schemeClr>
                    </a:solidFill>
                  </a:tcPr>
                </a:tc>
                <a:tc>
                  <a:txBody>
                    <a:bodyPr/>
                    <a:lstStyle/>
                    <a:p>
                      <a:r>
                        <a:rPr lang="en-US" sz="1200" dirty="0" smtClean="0"/>
                        <a:t>Silk, Argus,</a:t>
                      </a:r>
                      <a:r>
                        <a:rPr lang="en-US" sz="1200" baseline="0" dirty="0" smtClean="0"/>
                        <a:t> etc.</a:t>
                      </a:r>
                      <a:endParaRPr lang="en-US" sz="1200" dirty="0"/>
                    </a:p>
                  </a:txBody>
                  <a:tcPr>
                    <a:solidFill>
                      <a:schemeClr val="bg1">
                        <a:lumMod val="75000"/>
                      </a:schemeClr>
                    </a:solidFill>
                  </a:tcPr>
                </a:tc>
                <a:tc>
                  <a:txBody>
                    <a:bodyPr/>
                    <a:lstStyle/>
                    <a:p>
                      <a:r>
                        <a:rPr lang="en-US" sz="1200" dirty="0" smtClean="0"/>
                        <a:t>Retrospective analysis,</a:t>
                      </a:r>
                      <a:r>
                        <a:rPr lang="en-US" sz="1200" baseline="0" dirty="0" smtClean="0"/>
                        <a:t> finding attackers and compromised machines.</a:t>
                      </a:r>
                      <a:endParaRPr lang="en-US" sz="1200" dirty="0"/>
                    </a:p>
                  </a:txBody>
                  <a:tcPr>
                    <a:solidFill>
                      <a:schemeClr val="bg1">
                        <a:lumMod val="75000"/>
                      </a:schemeClr>
                    </a:solidFill>
                  </a:tcPr>
                </a:tc>
              </a:tr>
              <a:tr h="370840">
                <a:tc>
                  <a:txBody>
                    <a:bodyPr/>
                    <a:lstStyle/>
                    <a:p>
                      <a:r>
                        <a:rPr lang="en-US" sz="1400" dirty="0" smtClean="0"/>
                        <a:t>Log/Alert</a:t>
                      </a:r>
                      <a:endParaRPr lang="en-US" sz="1400" dirty="0"/>
                    </a:p>
                  </a:txBody>
                  <a:tcPr>
                    <a:solidFill>
                      <a:schemeClr val="bg1">
                        <a:lumMod val="95000"/>
                      </a:schemeClr>
                    </a:solidFill>
                  </a:tcPr>
                </a:tc>
                <a:tc>
                  <a:txBody>
                    <a:bodyPr/>
                    <a:lstStyle/>
                    <a:p>
                      <a:r>
                        <a:rPr lang="en-US" sz="1200" dirty="0" smtClean="0"/>
                        <a:t>Done by whatever</a:t>
                      </a:r>
                      <a:r>
                        <a:rPr lang="en-US" sz="1200" baseline="0" dirty="0" smtClean="0"/>
                        <a:t> app creates them, wherever it’s set to write them.</a:t>
                      </a:r>
                      <a:endParaRPr lang="en-US" sz="1200" dirty="0"/>
                    </a:p>
                  </a:txBody>
                  <a:tcPr>
                    <a:solidFill>
                      <a:schemeClr val="bg1">
                        <a:lumMod val="95000"/>
                      </a:schemeClr>
                    </a:solidFill>
                  </a:tcPr>
                </a:tc>
                <a:tc>
                  <a:txBody>
                    <a:bodyPr/>
                    <a:lstStyle/>
                    <a:p>
                      <a:r>
                        <a:rPr lang="en-US" sz="1200" dirty="0" smtClean="0"/>
                        <a:t>Generally</a:t>
                      </a:r>
                      <a:r>
                        <a:rPr lang="en-US" sz="1200" baseline="0" dirty="0" smtClean="0"/>
                        <a:t> either left where they were created or consolidated by a log manager or SIEM</a:t>
                      </a:r>
                      <a:endParaRPr lang="en-US" sz="1200" dirty="0"/>
                    </a:p>
                  </a:txBody>
                  <a:tcPr>
                    <a:solidFill>
                      <a:schemeClr val="bg1">
                        <a:lumMod val="95000"/>
                      </a:schemeClr>
                    </a:solidFill>
                  </a:tcPr>
                </a:tc>
                <a:tc>
                  <a:txBody>
                    <a:bodyPr/>
                    <a:lstStyle/>
                    <a:p>
                      <a:r>
                        <a:rPr lang="en-US" sz="1200" dirty="0" smtClean="0"/>
                        <a:t>Events that occur and</a:t>
                      </a:r>
                      <a:r>
                        <a:rPr lang="en-US" sz="1200" baseline="0" dirty="0" smtClean="0"/>
                        <a:t> are noticed by some piece of software, e.g. attacks, outages, etc.</a:t>
                      </a:r>
                      <a:endParaRPr lang="en-US" sz="1200" dirty="0"/>
                    </a:p>
                  </a:txBody>
                  <a:tcPr>
                    <a:solidFill>
                      <a:schemeClr val="bg1">
                        <a:lumMod val="95000"/>
                      </a:schemeClr>
                    </a:solidFill>
                  </a:tcPr>
                </a:tc>
                <a:tc>
                  <a:txBody>
                    <a:bodyPr/>
                    <a:lstStyle/>
                    <a:p>
                      <a:r>
                        <a:rPr lang="en-US" sz="1200" dirty="0" err="1" smtClean="0"/>
                        <a:t>Splunk</a:t>
                      </a:r>
                      <a:r>
                        <a:rPr lang="en-US" sz="1200" dirty="0" smtClean="0"/>
                        <a:t>, </a:t>
                      </a:r>
                      <a:r>
                        <a:rPr lang="en-US" sz="1200" dirty="0" err="1" smtClean="0"/>
                        <a:t>Arcsight</a:t>
                      </a:r>
                      <a:r>
                        <a:rPr lang="en-US" sz="1200" dirty="0" smtClean="0"/>
                        <a:t>,</a:t>
                      </a:r>
                      <a:r>
                        <a:rPr lang="en-US" sz="1200" baseline="0" dirty="0" smtClean="0"/>
                        <a:t> SIEM’s</a:t>
                      </a:r>
                      <a:endParaRPr lang="en-US" sz="1200" dirty="0"/>
                    </a:p>
                  </a:txBody>
                  <a:tcPr>
                    <a:solidFill>
                      <a:schemeClr val="bg1">
                        <a:lumMod val="95000"/>
                      </a:schemeClr>
                    </a:solidFill>
                  </a:tcPr>
                </a:tc>
                <a:tc>
                  <a:txBody>
                    <a:bodyPr/>
                    <a:lstStyle/>
                    <a:p>
                      <a:r>
                        <a:rPr lang="en-US" sz="1200" dirty="0" smtClean="0"/>
                        <a:t>Alerting</a:t>
                      </a:r>
                      <a:r>
                        <a:rPr lang="en-US" sz="1200" baseline="0" dirty="0" smtClean="0"/>
                        <a:t> us to major problems when they occur (or as soon as our log handling methodology shows it to us)</a:t>
                      </a:r>
                      <a:endParaRPr lang="en-US" sz="1200" dirty="0"/>
                    </a:p>
                  </a:txBody>
                  <a:tcPr>
                    <a:solidFill>
                      <a:schemeClr val="bg1">
                        <a:lumMod val="95000"/>
                      </a:schemeClr>
                    </a:solidFill>
                  </a:tcPr>
                </a:tc>
              </a:tr>
            </a:tbl>
          </a:graphicData>
        </a:graphic>
      </p:graphicFrame>
      <p:sp>
        <p:nvSpPr>
          <p:cNvPr id="3" name="Slide Number Placeholder 2"/>
          <p:cNvSpPr>
            <a:spLocks noGrp="1"/>
          </p:cNvSpPr>
          <p:nvPr>
            <p:ph type="sldNum" sz="quarter" idx="12"/>
          </p:nvPr>
        </p:nvSpPr>
        <p:spPr/>
        <p:txBody>
          <a:bodyPr/>
          <a:lstStyle/>
          <a:p>
            <a:fld id="{295008BC-DA31-4D19-837B-EFA4386B05F5}" type="slidenum">
              <a:rPr lang="en-US" smtClean="0"/>
              <a:pPr/>
              <a:t>14</a:t>
            </a:fld>
            <a:endParaRPr lang="en-US"/>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we capture and when?</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Whatever they’ll </a:t>
            </a:r>
            <a:r>
              <a:rPr lang="en-US" i="1" dirty="0" smtClean="0"/>
              <a:t>let</a:t>
            </a:r>
            <a:r>
              <a:rPr lang="en-US" dirty="0" smtClean="0"/>
              <a:t> you capture</a:t>
            </a:r>
          </a:p>
          <a:p>
            <a:pPr lvl="1"/>
            <a:r>
              <a:rPr lang="en-US" dirty="0" smtClean="0"/>
              <a:t>A lot of times the people/systems that you’re working with will be totally opposed to you actually </a:t>
            </a:r>
            <a:r>
              <a:rPr lang="en-US" i="1" dirty="0" smtClean="0"/>
              <a:t>using</a:t>
            </a:r>
            <a:r>
              <a:rPr lang="en-US" dirty="0" smtClean="0"/>
              <a:t> the network for anything because the world might end or people might explode.  I’ll try to give you ways to work your way around this.</a:t>
            </a:r>
          </a:p>
          <a:p>
            <a:pPr lvl="1">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15</a:t>
            </a:fld>
            <a:endParaRPr lang="en-US"/>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we capture and when?</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First get your easy wins</a:t>
            </a:r>
          </a:p>
          <a:p>
            <a:pPr lvl="1"/>
            <a:r>
              <a:rPr lang="en-US" dirty="0" smtClean="0"/>
              <a:t>Turn on flow data recording on your switches and routers and pump it to some machine.</a:t>
            </a:r>
          </a:p>
          <a:p>
            <a:pPr lvl="1"/>
            <a:r>
              <a:rPr lang="en-US" dirty="0" smtClean="0"/>
              <a:t>Figure out what log and alert sources are already present and get them into a log manager.</a:t>
            </a:r>
          </a:p>
          <a:p>
            <a:pPr lvl="1"/>
            <a:endParaRPr lang="en-US" dirty="0" smtClean="0"/>
          </a:p>
          <a:p>
            <a:pPr indent="201168">
              <a:buNone/>
            </a:pPr>
            <a:r>
              <a:rPr lang="en-US" dirty="0" smtClean="0"/>
              <a:t>Now you’ve got some flow data and some log/alert data! For free(-</a:t>
            </a:r>
            <a:r>
              <a:rPr lang="en-US" dirty="0" err="1" smtClean="0"/>
              <a:t>ish</a:t>
            </a:r>
            <a:r>
              <a:rPr lang="en-US" dirty="0" smtClean="0"/>
              <a:t>)!</a:t>
            </a:r>
          </a:p>
          <a:p>
            <a:pPr lvl="1">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16</a:t>
            </a:fld>
            <a:endParaRPr lang="en-US"/>
          </a:p>
        </p:txBody>
      </p:sp>
    </p:spTree>
    <p:extLst>
      <p:ext uri="{BB962C8B-B14F-4D97-AF65-F5344CB8AC3E}">
        <p14:creationId xmlns:p14="http://schemas.microsoft.com/office/powerpoint/2010/main" val="299085674"/>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we capture and when?</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Find out what you’re missing</a:t>
            </a:r>
          </a:p>
          <a:p>
            <a:pPr lvl="1"/>
            <a:r>
              <a:rPr lang="en-US" dirty="0" smtClean="0"/>
              <a:t>Look at your network diagram and if there’s any part where you’re not getting data from, toss a sensor out there.</a:t>
            </a:r>
          </a:p>
          <a:p>
            <a:r>
              <a:rPr lang="en-US" dirty="0" smtClean="0"/>
              <a:t>Look at your data and find trouble spots</a:t>
            </a:r>
          </a:p>
          <a:p>
            <a:pPr lvl="1"/>
            <a:r>
              <a:rPr lang="en-US" dirty="0" smtClean="0"/>
              <a:t>Find events/hosts of interest by analyzing the flow and log data that you’re getting. (More on how to do this later.)</a:t>
            </a:r>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17</a:t>
            </a:fld>
            <a:endParaRPr lang="en-US"/>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we capture and when?</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Increase monitoring in trouble spots</a:t>
            </a:r>
          </a:p>
          <a:p>
            <a:pPr lvl="1"/>
            <a:r>
              <a:rPr lang="en-US" dirty="0" smtClean="0"/>
              <a:t>Grab PCAP data from links where you think compromises are occurring.</a:t>
            </a:r>
          </a:p>
          <a:p>
            <a:pPr lvl="1"/>
            <a:r>
              <a:rPr lang="en-US" dirty="0" smtClean="0"/>
              <a:t>Set up IDS/SIEM/etc. products to produce alerts tailored to the problems you see.</a:t>
            </a:r>
          </a:p>
          <a:p>
            <a:pPr lvl="1"/>
            <a:r>
              <a:rPr lang="en-US" dirty="0" smtClean="0"/>
              <a:t>Throw host based monitoring apps on suspect machines.</a:t>
            </a:r>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18</a:t>
            </a:fld>
            <a:endParaRPr lang="en-US"/>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we capture and when?</a:t>
            </a:r>
            <a:br>
              <a:rPr lang="en-US" dirty="0" smtClean="0"/>
            </a:br>
            <a:r>
              <a:rPr lang="en-US" dirty="0" smtClean="0"/>
              <a:t>Breakdown</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Log/alert data: Whenever possible, and particularly once you’ve tweaked your alerts.</a:t>
            </a:r>
          </a:p>
          <a:p>
            <a:r>
              <a:rPr lang="en-US" dirty="0" smtClean="0"/>
              <a:t>Flow data: Whenever possible. It’s easy to capture and easy to work with.</a:t>
            </a:r>
          </a:p>
          <a:p>
            <a:r>
              <a:rPr lang="en-US" dirty="0" smtClean="0"/>
              <a:t>PCAP data: When you </a:t>
            </a:r>
            <a:r>
              <a:rPr lang="en-US" b="1" dirty="0" smtClean="0"/>
              <a:t>need</a:t>
            </a:r>
            <a:r>
              <a:rPr lang="en-US" dirty="0" smtClean="0"/>
              <a:t> to look closer than flow or log/alert data allows </a:t>
            </a:r>
            <a:r>
              <a:rPr lang="en-US" b="1" dirty="0" smtClean="0"/>
              <a:t>OR</a:t>
            </a:r>
            <a:r>
              <a:rPr lang="en-US" dirty="0" smtClean="0"/>
              <a:t> when you have tons of resources to blow on disk space.</a:t>
            </a:r>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19</a:t>
            </a:fld>
            <a:endParaRPr lang="en-US"/>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292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Network Forensics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Usefulness</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Intro to forensic data types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Working</a:t>
            </a:r>
            <a:r>
              <a:rPr kumimoji="0" lang="en-US" sz="1400" b="0" i="0" u="none" strike="noStrike" kern="1200" cap="none" spc="0" normalizeH="0" noProof="0" dirty="0" smtClean="0">
                <a:ln>
                  <a:noFill/>
                </a:ln>
                <a:solidFill>
                  <a:schemeClr val="tx1"/>
                </a:solidFill>
                <a:effectLst/>
                <a:uLnTx/>
                <a:uFillTx/>
                <a:latin typeface="+mn-lt"/>
                <a:ea typeface="+mn-ea"/>
                <a:cs typeface="+mn-cs"/>
              </a:rPr>
              <a:t> with PCAP data</a:t>
            </a:r>
          </a:p>
          <a:p>
            <a:pPr marL="722376" lvl="1" indent="-265176">
              <a:spcBef>
                <a:spcPts val="250"/>
              </a:spcBef>
              <a:buClr>
                <a:schemeClr val="accent1"/>
              </a:buClr>
              <a:buSzPct val="80000"/>
              <a:buFont typeface="Wingdings 2"/>
              <a:buChar char=""/>
              <a:defRPr/>
            </a:pPr>
            <a:r>
              <a:rPr lang="en-US" sz="1400" dirty="0" smtClean="0"/>
              <a:t>What it looks like</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noProof="0" dirty="0" smtClean="0">
                <a:ln>
                  <a:noFill/>
                </a:ln>
                <a:solidFill>
                  <a:schemeClr val="tx1"/>
                </a:solidFill>
                <a:effectLst/>
                <a:uLnTx/>
                <a:uFillTx/>
                <a:latin typeface="+mn-lt"/>
                <a:ea typeface="+mn-ea"/>
                <a:cs typeface="+mn-cs"/>
              </a:rPr>
              <a:t>How to interpret it</a:t>
            </a:r>
          </a:p>
          <a:p>
            <a:pPr marL="722376" lvl="1" indent="-265176">
              <a:spcBef>
                <a:spcPts val="250"/>
              </a:spcBef>
              <a:buClr>
                <a:schemeClr val="accent1"/>
              </a:buClr>
              <a:buSzPct val="80000"/>
              <a:buFont typeface="Wingdings 2"/>
              <a:buChar char=""/>
              <a:defRPr/>
            </a:pPr>
            <a:r>
              <a:rPr lang="en-US" sz="1400" dirty="0" smtClean="0"/>
              <a:t>How to get it</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baseline="0" dirty="0" smtClean="0"/>
              <a:t>Working</a:t>
            </a:r>
            <a:r>
              <a:rPr lang="en-US" sz="1400" dirty="0" smtClean="0"/>
              <a:t> with flow data</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What it looks like</a:t>
            </a:r>
          </a:p>
          <a:p>
            <a:pPr marL="722376" lvl="1" indent="-265176">
              <a:spcBef>
                <a:spcPts val="250"/>
              </a:spcBef>
              <a:buClr>
                <a:schemeClr val="accent1"/>
              </a:buClr>
              <a:buSzPct val="80000"/>
              <a:buFont typeface="Wingdings 2"/>
              <a:buChar char=""/>
              <a:defRPr/>
            </a:pPr>
            <a:r>
              <a:rPr lang="en-US" sz="1400" dirty="0" smtClean="0"/>
              <a:t>How to interpret it</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How to get it</a:t>
            </a:r>
          </a:p>
        </p:txBody>
      </p:sp>
      <p:sp>
        <p:nvSpPr>
          <p:cNvPr id="2" name="Title 1"/>
          <p:cNvSpPr>
            <a:spLocks noGrp="1"/>
          </p:cNvSpPr>
          <p:nvPr>
            <p:ph type="title"/>
          </p:nvPr>
        </p:nvSpPr>
        <p:spPr/>
        <p:txBody>
          <a:bodyPr/>
          <a:lstStyle/>
          <a:p>
            <a:r>
              <a:rPr lang="en-US" dirty="0" smtClean="0"/>
              <a:t>Agenda</a:t>
            </a:r>
            <a:endParaRPr lang="en-US" dirty="0"/>
          </a:p>
        </p:txBody>
      </p:sp>
      <p:sp>
        <p:nvSpPr>
          <p:cNvPr id="7" name="Content Placeholder 2"/>
          <p:cNvSpPr txBox="1">
            <a:spLocks/>
          </p:cNvSpPr>
          <p:nvPr/>
        </p:nvSpPr>
        <p:spPr>
          <a:xfrm>
            <a:off x="464820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Host</a:t>
            </a:r>
            <a:r>
              <a:rPr kumimoji="0" lang="en-US" sz="2800" b="0" i="0" u="none" strike="noStrike" kern="1200" cap="none" spc="0" normalizeH="0" noProof="0" dirty="0" smtClean="0">
                <a:ln>
                  <a:noFill/>
                </a:ln>
                <a:solidFill>
                  <a:schemeClr val="tx1"/>
                </a:solidFill>
                <a:effectLst/>
                <a:uLnTx/>
                <a:uFillTx/>
                <a:latin typeface="+mn-lt"/>
                <a:ea typeface="+mn-ea"/>
                <a:cs typeface="+mn-cs"/>
              </a:rPr>
              <a:t> Forensics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PCAP and flow recap</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Working with logs and alerts</a:t>
            </a:r>
          </a:p>
          <a:p>
            <a:pPr marL="722376" lvl="1" indent="-265176">
              <a:spcBef>
                <a:spcPts val="250"/>
              </a:spcBef>
              <a:buClr>
                <a:schemeClr val="accent1"/>
              </a:buClr>
              <a:buSzPct val="80000"/>
              <a:buFont typeface="Wingdings 2"/>
              <a:buChar char=""/>
              <a:defRPr/>
            </a:pPr>
            <a:r>
              <a:rPr lang="en-US" sz="1400" dirty="0" smtClean="0"/>
              <a:t>What they look like</a:t>
            </a:r>
          </a:p>
          <a:p>
            <a:pPr marL="722376" lvl="1" indent="-265176">
              <a:spcBef>
                <a:spcPts val="250"/>
              </a:spcBef>
              <a:buClr>
                <a:schemeClr val="accent1"/>
              </a:buClr>
              <a:buSzPct val="80000"/>
              <a:buFont typeface="Wingdings 2"/>
              <a:buChar char=""/>
              <a:defRPr/>
            </a:pPr>
            <a:r>
              <a:rPr lang="en-US" sz="1400" dirty="0" smtClean="0"/>
              <a:t>How to interpret them</a:t>
            </a:r>
          </a:p>
          <a:p>
            <a:pPr marL="722376" lvl="1" indent="-265176">
              <a:spcBef>
                <a:spcPts val="250"/>
              </a:spcBef>
              <a:buClr>
                <a:schemeClr val="accent1"/>
              </a:buClr>
              <a:buSzPct val="80000"/>
              <a:buFont typeface="Wingdings 2"/>
              <a:buChar char=""/>
              <a:defRPr/>
            </a:pPr>
            <a:r>
              <a:rPr lang="en-US" sz="1400" dirty="0" smtClean="0"/>
              <a:t>Getting them all in one place</a:t>
            </a:r>
          </a:p>
          <a:p>
            <a:pPr marL="722376" lvl="1" indent="-265176">
              <a:spcBef>
                <a:spcPts val="250"/>
              </a:spcBef>
              <a:buClr>
                <a:schemeClr val="accent1"/>
              </a:buClr>
              <a:buSzPct val="80000"/>
              <a:buFont typeface="Wingdings 2"/>
              <a:buChar char=""/>
              <a:defRPr/>
            </a:pPr>
            <a:r>
              <a:rPr lang="en-US" sz="1400" dirty="0" smtClean="0"/>
              <a:t>SIEM’s and their familiars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Fielding a monitoring solution</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295008BC-DA31-4D19-837B-EFA4386B05F5}" type="slidenum">
              <a:rPr lang="en-US" smtClean="0"/>
              <a:pPr/>
              <a:t>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you’ll typically start an investigation</a:t>
            </a:r>
            <a:endParaRPr lang="en-US" dirty="0"/>
          </a:p>
        </p:txBody>
      </p:sp>
      <p:sp>
        <p:nvSpPr>
          <p:cNvPr id="35" name="Rectangle 34"/>
          <p:cNvSpPr/>
          <p:nvPr/>
        </p:nvSpPr>
        <p:spPr>
          <a:xfrm>
            <a:off x="533400" y="1600200"/>
            <a:ext cx="7848600" cy="4932119"/>
          </a:xfrm>
          <a:prstGeom prst="rect">
            <a:avLst/>
          </a:prstGeom>
        </p:spPr>
        <p:txBody>
          <a:bodyPr wrap="square">
            <a:spAutoFit/>
          </a:bodyPr>
          <a:lstStyle/>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r>
              <a:rPr lang="en-US" dirty="0" smtClean="0"/>
              <a:t>SIEM pops up an alert to your screen, fellow coworker, cell phone, etc saying “Something is horribly wrong on host X!”</a:t>
            </a:r>
          </a:p>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r>
              <a:rPr lang="en-US" dirty="0" smtClean="0"/>
              <a:t>You then go look at other logs on host X.  Maybe you find something scary.  Maybe you can’t see the forest for the trees. </a:t>
            </a:r>
          </a:p>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r>
              <a:rPr lang="en-US" dirty="0" smtClean="0"/>
              <a:t>Then you open up your flow data for the time in question.  See any patterns?  Identify suspicious conversations, capture the packets (if you can) and investigate further.  Mount some sort of defense against whatever you find.</a:t>
            </a:r>
          </a:p>
          <a:p>
            <a:pPr marL="265176" lvl="0" indent="265176" algn="ctr">
              <a:spcBef>
                <a:spcPts val="250"/>
              </a:spcBef>
              <a:buClr>
                <a:schemeClr val="accent1"/>
              </a:buClr>
              <a:buSzPct val="80000"/>
              <a:defRPr/>
            </a:pPr>
            <a:endParaRPr lang="en-US" dirty="0" smtClean="0"/>
          </a:p>
          <a:p>
            <a:pPr marL="265176" lvl="0" indent="265176" algn="ctr">
              <a:spcBef>
                <a:spcPts val="250"/>
              </a:spcBef>
              <a:buClr>
                <a:schemeClr val="accent1"/>
              </a:buClr>
              <a:buSzPct val="80000"/>
              <a:defRPr/>
            </a:pPr>
            <a:r>
              <a:rPr lang="en-US" sz="4000" b="1" dirty="0" smtClean="0"/>
              <a:t>OR</a:t>
            </a:r>
          </a:p>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20</a:t>
            </a:fld>
            <a:endParaRPr lang="en-US"/>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you’ll typically start an investigation</a:t>
            </a:r>
            <a:endParaRPr lang="en-US" dirty="0"/>
          </a:p>
        </p:txBody>
      </p:sp>
      <p:sp>
        <p:nvSpPr>
          <p:cNvPr id="35" name="Rectangle 34"/>
          <p:cNvSpPr/>
          <p:nvPr/>
        </p:nvSpPr>
        <p:spPr>
          <a:xfrm>
            <a:off x="533400" y="1600200"/>
            <a:ext cx="7848600" cy="4870564"/>
          </a:xfrm>
          <a:prstGeom prst="rect">
            <a:avLst/>
          </a:prstGeom>
        </p:spPr>
        <p:txBody>
          <a:bodyPr wrap="square">
            <a:spAutoFit/>
          </a:bodyPr>
          <a:lstStyle/>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r>
              <a:rPr lang="en-US" dirty="0" smtClean="0"/>
              <a:t>Somebody hands you a big pile of PCAP or flow data.</a:t>
            </a:r>
          </a:p>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r>
              <a:rPr lang="en-US" dirty="0" smtClean="0"/>
              <a:t>Put it through an app to create flow data or IDS alert data (if you don’t have it already)</a:t>
            </a:r>
          </a:p>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r>
              <a:rPr lang="en-US" dirty="0" smtClean="0"/>
              <a:t>Look for patterns using some analysis tool.  Focus down to specific data using those patterns or human reports of problems and get as close to the problem as possible.</a:t>
            </a:r>
          </a:p>
          <a:p>
            <a:pPr marL="265176" lvl="0" indent="265176">
              <a:spcBef>
                <a:spcPts val="250"/>
              </a:spcBef>
              <a:buClr>
                <a:schemeClr val="accent1"/>
              </a:buClr>
              <a:buSzPct val="80000"/>
              <a:defRPr/>
            </a:pPr>
            <a:endParaRPr lang="en-US" dirty="0" smtClean="0"/>
          </a:p>
          <a:p>
            <a:pPr marL="265176" indent="265176">
              <a:spcBef>
                <a:spcPts val="250"/>
              </a:spcBef>
              <a:buClr>
                <a:schemeClr val="accent1"/>
              </a:buClr>
              <a:buSzPct val="80000"/>
              <a:defRPr/>
            </a:pPr>
            <a:r>
              <a:rPr lang="en-US" dirty="0" smtClean="0"/>
              <a:t>Figure out what kind of monitoring you need to get the data you truly need to find the problem, catch the bad guy, or get the conviction.  Then go deploy it, assuming you can get client buy-in. (or… create ticket, walk away)</a:t>
            </a:r>
          </a:p>
          <a:p>
            <a:pPr marL="265176" lvl="0" indent="265176">
              <a:spcBef>
                <a:spcPts val="250"/>
              </a:spcBef>
              <a:buClr>
                <a:schemeClr val="accent1"/>
              </a:buClr>
              <a:buSzPct val="80000"/>
              <a:defRPr/>
            </a:pPr>
            <a:endParaRPr lang="en-US" dirty="0" smtClean="0"/>
          </a:p>
          <a:p>
            <a:pPr marL="265176" lvl="0" indent="265176">
              <a:spcBef>
                <a:spcPts val="250"/>
              </a:spcBef>
              <a:buClr>
                <a:schemeClr val="accent1"/>
              </a:buClr>
              <a:buSzPct val="80000"/>
              <a:defRPr/>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21</a:t>
            </a:fld>
            <a:endParaRPr lang="en-US"/>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we’re going to learn this</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endParaRPr lang="en-US" dirty="0" smtClean="0"/>
          </a:p>
          <a:p>
            <a:pPr indent="265176">
              <a:buNone/>
            </a:pPr>
            <a:r>
              <a:rPr lang="en-US" dirty="0" smtClean="0"/>
              <a:t>We’ll be exploring the data types starting at the most finely grained (PCAP) and working up, so that we’ll better understand the limitations of each type, even though in a real investigation, you’d end up using the data in the reverse order.</a:t>
            </a:r>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22</a:t>
            </a:fld>
            <a:endParaRPr lang="en-US"/>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895600"/>
            <a:ext cx="3276600" cy="1066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0292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1</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Agenda and motivation</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Intro to forensic data types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Working</a:t>
            </a:r>
            <a:r>
              <a:rPr kumimoji="0" lang="en-US" sz="1400" b="0" i="0" u="none" strike="noStrike" kern="1200" cap="none" spc="0" normalizeH="0" noProof="0" dirty="0" smtClean="0">
                <a:ln>
                  <a:noFill/>
                </a:ln>
                <a:solidFill>
                  <a:schemeClr val="tx1"/>
                </a:solidFill>
                <a:effectLst/>
                <a:uLnTx/>
                <a:uFillTx/>
                <a:latin typeface="+mn-lt"/>
                <a:ea typeface="+mn-ea"/>
                <a:cs typeface="+mn-cs"/>
              </a:rPr>
              <a:t> with PCAP data</a:t>
            </a:r>
          </a:p>
          <a:p>
            <a:pPr marL="722376" lvl="1" indent="-265176">
              <a:spcBef>
                <a:spcPts val="250"/>
              </a:spcBef>
              <a:buClr>
                <a:schemeClr val="accent1"/>
              </a:buClr>
              <a:buSzPct val="80000"/>
              <a:buFont typeface="Wingdings 2"/>
              <a:buChar char=""/>
              <a:defRPr/>
            </a:pPr>
            <a:r>
              <a:rPr lang="en-US" sz="1400" dirty="0" smtClean="0"/>
              <a:t>What it looks like</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noProof="0" dirty="0" smtClean="0">
                <a:ln>
                  <a:noFill/>
                </a:ln>
                <a:solidFill>
                  <a:schemeClr val="tx1"/>
                </a:solidFill>
                <a:effectLst/>
                <a:uLnTx/>
                <a:uFillTx/>
                <a:latin typeface="+mn-lt"/>
                <a:ea typeface="+mn-ea"/>
                <a:cs typeface="+mn-cs"/>
              </a:rPr>
              <a:t>How to interpret it</a:t>
            </a:r>
          </a:p>
          <a:p>
            <a:pPr marL="722376" lvl="1" indent="-265176">
              <a:spcBef>
                <a:spcPts val="250"/>
              </a:spcBef>
              <a:buClr>
                <a:schemeClr val="accent1"/>
              </a:buClr>
              <a:buSzPct val="80000"/>
              <a:buFont typeface="Wingdings 2"/>
              <a:buChar char=""/>
              <a:defRPr/>
            </a:pPr>
            <a:r>
              <a:rPr lang="en-US" sz="1400" dirty="0" smtClean="0"/>
              <a:t>How to get it</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baseline="0" dirty="0" smtClean="0"/>
              <a:t>Working</a:t>
            </a:r>
            <a:r>
              <a:rPr lang="en-US" sz="1400" dirty="0" smtClean="0"/>
              <a:t> with flow data</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What it looks like</a:t>
            </a:r>
          </a:p>
          <a:p>
            <a:pPr marL="722376" lvl="1" indent="-265176">
              <a:spcBef>
                <a:spcPts val="250"/>
              </a:spcBef>
              <a:buClr>
                <a:schemeClr val="accent1"/>
              </a:buClr>
              <a:buSzPct val="80000"/>
              <a:buFont typeface="Wingdings 2"/>
              <a:buChar char=""/>
              <a:defRPr/>
            </a:pPr>
            <a:r>
              <a:rPr lang="en-US" sz="1400" dirty="0" smtClean="0"/>
              <a:t>How to interpret it</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How to get it</a:t>
            </a:r>
          </a:p>
        </p:txBody>
      </p:sp>
      <p:sp>
        <p:nvSpPr>
          <p:cNvPr id="2" name="Title 1"/>
          <p:cNvSpPr>
            <a:spLocks noGrp="1"/>
          </p:cNvSpPr>
          <p:nvPr>
            <p:ph type="title"/>
          </p:nvPr>
        </p:nvSpPr>
        <p:spPr/>
        <p:txBody>
          <a:bodyPr/>
          <a:lstStyle/>
          <a:p>
            <a:r>
              <a:rPr lang="en-US" dirty="0" smtClean="0"/>
              <a:t>Agenda</a:t>
            </a:r>
            <a:endParaRPr lang="en-US" dirty="0"/>
          </a:p>
        </p:txBody>
      </p:sp>
      <p:sp>
        <p:nvSpPr>
          <p:cNvPr id="7" name="Content Placeholder 2"/>
          <p:cNvSpPr txBox="1">
            <a:spLocks/>
          </p:cNvSpPr>
          <p:nvPr/>
        </p:nvSpPr>
        <p:spPr>
          <a:xfrm>
            <a:off x="464820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a:t>
            </a:r>
            <a:r>
              <a:rPr lang="en-US" sz="2800" dirty="0" smtClean="0"/>
              <a:t>2</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PCAP and flow recap</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Working with logs and alerts</a:t>
            </a:r>
          </a:p>
          <a:p>
            <a:pPr marL="722376" lvl="1" indent="-265176">
              <a:spcBef>
                <a:spcPts val="250"/>
              </a:spcBef>
              <a:buClr>
                <a:schemeClr val="accent1"/>
              </a:buClr>
              <a:buSzPct val="80000"/>
              <a:buFont typeface="Wingdings 2"/>
              <a:buChar char=""/>
              <a:defRPr/>
            </a:pPr>
            <a:r>
              <a:rPr lang="en-US" sz="1400" dirty="0" smtClean="0"/>
              <a:t>What they look like</a:t>
            </a:r>
          </a:p>
          <a:p>
            <a:pPr marL="722376" lvl="1" indent="-265176">
              <a:spcBef>
                <a:spcPts val="250"/>
              </a:spcBef>
              <a:buClr>
                <a:schemeClr val="accent1"/>
              </a:buClr>
              <a:buSzPct val="80000"/>
              <a:buFont typeface="Wingdings 2"/>
              <a:buChar char=""/>
              <a:defRPr/>
            </a:pPr>
            <a:r>
              <a:rPr lang="en-US" sz="1400" dirty="0" smtClean="0"/>
              <a:t>How to interpret them</a:t>
            </a:r>
          </a:p>
          <a:p>
            <a:pPr marL="722376" lvl="1" indent="-265176">
              <a:spcBef>
                <a:spcPts val="250"/>
              </a:spcBef>
              <a:buClr>
                <a:schemeClr val="accent1"/>
              </a:buClr>
              <a:buSzPct val="80000"/>
              <a:buFont typeface="Wingdings 2"/>
              <a:buChar char=""/>
              <a:defRPr/>
            </a:pPr>
            <a:r>
              <a:rPr lang="en-US" sz="1400" dirty="0" smtClean="0"/>
              <a:t>Getting them all in one place</a:t>
            </a:r>
          </a:p>
          <a:p>
            <a:pPr marL="722376" lvl="1" indent="-265176">
              <a:spcBef>
                <a:spcPts val="250"/>
              </a:spcBef>
              <a:buClr>
                <a:schemeClr val="accent1"/>
              </a:buClr>
              <a:buSzPct val="80000"/>
              <a:buFont typeface="Wingdings 2"/>
              <a:buChar char=""/>
              <a:defRPr/>
            </a:pPr>
            <a:r>
              <a:rPr lang="en-US" sz="1400" dirty="0" smtClean="0"/>
              <a:t>SIEM’s and their familiars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Fielding a monitoring solution</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295008BC-DA31-4D19-837B-EFA4386B05F5}" type="slidenum">
              <a:rPr lang="en-US" smtClean="0"/>
              <a:pPr/>
              <a:t>23</a:t>
            </a:fld>
            <a:endParaRPr lang="en-US"/>
          </a:p>
        </p:txBody>
      </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Things to think about</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PCAP is a straight copy of ALL* network traffic that flows through the pipe for as long as you keep recording.  That can be a LOT of data!</a:t>
            </a:r>
          </a:p>
          <a:p>
            <a:pPr indent="-457200"/>
            <a:r>
              <a:rPr lang="en-US" dirty="0" smtClean="0"/>
              <a:t>How long do you need to listen?</a:t>
            </a:r>
          </a:p>
          <a:p>
            <a:pPr indent="-457200"/>
            <a:r>
              <a:rPr lang="en-US" dirty="0" smtClean="0"/>
              <a:t>Can your NIC capture it fast enough?</a:t>
            </a:r>
          </a:p>
          <a:p>
            <a:pPr indent="-457200"/>
            <a:r>
              <a:rPr lang="en-US" dirty="0" smtClean="0"/>
              <a:t>Can your hard drive store it fast enough?</a:t>
            </a:r>
          </a:p>
          <a:p>
            <a:pPr indent="-457200"/>
            <a:r>
              <a:rPr lang="en-US" dirty="0" smtClean="0"/>
              <a:t>How long can you listen before you have  to free up space?</a:t>
            </a:r>
          </a:p>
        </p:txBody>
      </p:sp>
      <p:sp>
        <p:nvSpPr>
          <p:cNvPr id="3" name="Slide Number Placeholder 2"/>
          <p:cNvSpPr>
            <a:spLocks noGrp="1"/>
          </p:cNvSpPr>
          <p:nvPr>
            <p:ph type="sldNum" sz="quarter" idx="12"/>
          </p:nvPr>
        </p:nvSpPr>
        <p:spPr/>
        <p:txBody>
          <a:bodyPr/>
          <a:lstStyle/>
          <a:p>
            <a:fld id="{295008BC-DA31-4D19-837B-EFA4386B05F5}" type="slidenum">
              <a:rPr lang="en-US" smtClean="0"/>
              <a:pPr/>
              <a:t>24</a:t>
            </a:fld>
            <a:endParaRPr lang="en-US"/>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Line speed and storage</a:t>
            </a:r>
            <a:endParaRPr lang="en-US" dirty="0"/>
          </a:p>
        </p:txBody>
      </p:sp>
      <p:graphicFrame>
        <p:nvGraphicFramePr>
          <p:cNvPr id="4" name="Content Placeholder 3"/>
          <p:cNvGraphicFramePr>
            <a:graphicFrameLocks noGrp="1"/>
          </p:cNvGraphicFramePr>
          <p:nvPr>
            <p:ph idx="1"/>
          </p:nvPr>
        </p:nvGraphicFramePr>
        <p:xfrm>
          <a:off x="503238" y="1600201"/>
          <a:ext cx="5403543" cy="4800598"/>
        </p:xfrm>
        <a:graphic>
          <a:graphicData uri="http://schemas.openxmlformats.org/drawingml/2006/table">
            <a:tbl>
              <a:tblPr firstRow="1" bandRow="1">
                <a:tableStyleId>{5C22544A-7EE6-4342-B048-85BDC9FD1C3A}</a:tableStyleId>
              </a:tblPr>
              <a:tblGrid>
                <a:gridCol w="1337845"/>
                <a:gridCol w="1337845"/>
                <a:gridCol w="1337845"/>
                <a:gridCol w="1390008"/>
              </a:tblGrid>
              <a:tr h="912912">
                <a:tc>
                  <a:txBody>
                    <a:bodyPr/>
                    <a:lstStyle/>
                    <a:p>
                      <a:r>
                        <a:rPr lang="en-US" sz="1400" b="1" dirty="0" smtClean="0"/>
                        <a:t>Link type</a:t>
                      </a:r>
                      <a:endParaRPr lang="en-US" sz="1400" b="1" dirty="0"/>
                    </a:p>
                  </a:txBody>
                  <a:tcPr/>
                </a:tc>
                <a:tc>
                  <a:txBody>
                    <a:bodyPr/>
                    <a:lstStyle/>
                    <a:p>
                      <a:r>
                        <a:rPr lang="en-US" sz="1400" b="1" baseline="0" dirty="0" err="1" smtClean="0"/>
                        <a:t>mb</a:t>
                      </a:r>
                      <a:r>
                        <a:rPr lang="en-US" sz="1400" b="1" baseline="0" dirty="0" smtClean="0"/>
                        <a:t>/s</a:t>
                      </a:r>
                      <a:endParaRPr lang="en-US" sz="1400" b="1" dirty="0"/>
                    </a:p>
                  </a:txBody>
                  <a:tcPr/>
                </a:tc>
                <a:tc>
                  <a:txBody>
                    <a:bodyPr/>
                    <a:lstStyle/>
                    <a:p>
                      <a:r>
                        <a:rPr lang="en-US" sz="1400" dirty="0" smtClean="0"/>
                        <a:t>~MB/s</a:t>
                      </a:r>
                      <a:endParaRPr lang="en-US" sz="1400" dirty="0"/>
                    </a:p>
                  </a:txBody>
                  <a:tcPr/>
                </a:tc>
                <a:tc>
                  <a:txBody>
                    <a:bodyPr/>
                    <a:lstStyle/>
                    <a:p>
                      <a:r>
                        <a:rPr lang="en-US" sz="1400" dirty="0" smtClean="0"/>
                        <a:t>~GB/day</a:t>
                      </a:r>
                      <a:endParaRPr lang="en-US" sz="1400" dirty="0"/>
                    </a:p>
                  </a:txBody>
                  <a:tcPr/>
                </a:tc>
              </a:tr>
              <a:tr h="760635">
                <a:tc>
                  <a:txBody>
                    <a:bodyPr/>
                    <a:lstStyle/>
                    <a:p>
                      <a:r>
                        <a:rPr lang="en-US" sz="1400" dirty="0" smtClean="0"/>
                        <a:t>Ethernet</a:t>
                      </a:r>
                      <a:endParaRPr lang="en-US" sz="1400" dirty="0"/>
                    </a:p>
                  </a:txBody>
                  <a:tcPr>
                    <a:solidFill>
                      <a:schemeClr val="bg1">
                        <a:lumMod val="95000"/>
                      </a:schemeClr>
                    </a:solidFill>
                  </a:tcPr>
                </a:tc>
                <a:tc>
                  <a:txBody>
                    <a:bodyPr/>
                    <a:lstStyle/>
                    <a:p>
                      <a:r>
                        <a:rPr lang="en-US" sz="1400" dirty="0" smtClean="0"/>
                        <a:t>10</a:t>
                      </a:r>
                      <a:endParaRPr lang="en-US" sz="1400" dirty="0"/>
                    </a:p>
                  </a:txBody>
                  <a:tcPr>
                    <a:solidFill>
                      <a:schemeClr val="bg1">
                        <a:lumMod val="95000"/>
                      </a:schemeClr>
                    </a:solidFill>
                  </a:tcPr>
                </a:tc>
                <a:tc>
                  <a:txBody>
                    <a:bodyPr/>
                    <a:lstStyle/>
                    <a:p>
                      <a:r>
                        <a:rPr lang="en-US" sz="1200" dirty="0" smtClean="0"/>
                        <a:t>1</a:t>
                      </a:r>
                      <a:endParaRPr lang="en-US" sz="1200" dirty="0"/>
                    </a:p>
                  </a:txBody>
                  <a:tcPr>
                    <a:solidFill>
                      <a:schemeClr val="bg1">
                        <a:lumMod val="95000"/>
                      </a:schemeClr>
                    </a:solidFill>
                  </a:tcPr>
                </a:tc>
                <a:tc>
                  <a:txBody>
                    <a:bodyPr/>
                    <a:lstStyle/>
                    <a:p>
                      <a:r>
                        <a:rPr lang="en-US" sz="1200" dirty="0" smtClean="0"/>
                        <a:t>87</a:t>
                      </a:r>
                      <a:endParaRPr lang="en-US" sz="1200" dirty="0"/>
                    </a:p>
                  </a:txBody>
                  <a:tcPr>
                    <a:solidFill>
                      <a:schemeClr val="bg1">
                        <a:lumMod val="95000"/>
                      </a:schemeClr>
                    </a:solidFill>
                  </a:tcPr>
                </a:tc>
              </a:tr>
              <a:tr h="760635">
                <a:tc>
                  <a:txBody>
                    <a:bodyPr/>
                    <a:lstStyle/>
                    <a:p>
                      <a:r>
                        <a:rPr lang="en-US" sz="1400" dirty="0" smtClean="0"/>
                        <a:t>Fast Ethernet</a:t>
                      </a:r>
                      <a:endParaRPr lang="en-US" sz="1400" dirty="0"/>
                    </a:p>
                  </a:txBody>
                  <a:tcPr>
                    <a:solidFill>
                      <a:schemeClr val="bg1">
                        <a:lumMod val="85000"/>
                      </a:schemeClr>
                    </a:solidFill>
                  </a:tcPr>
                </a:tc>
                <a:tc>
                  <a:txBody>
                    <a:bodyPr/>
                    <a:lstStyle/>
                    <a:p>
                      <a:r>
                        <a:rPr lang="en-US" sz="1400" dirty="0" smtClean="0"/>
                        <a:t>100</a:t>
                      </a:r>
                      <a:endParaRPr lang="en-US" sz="1400" dirty="0"/>
                    </a:p>
                  </a:txBody>
                  <a:tcPr>
                    <a:solidFill>
                      <a:schemeClr val="bg1">
                        <a:lumMod val="85000"/>
                      </a:schemeClr>
                    </a:solidFill>
                  </a:tcPr>
                </a:tc>
                <a:tc>
                  <a:txBody>
                    <a:bodyPr/>
                    <a:lstStyle/>
                    <a:p>
                      <a:r>
                        <a:rPr lang="en-US" sz="1200" dirty="0" smtClean="0"/>
                        <a:t>10.1</a:t>
                      </a:r>
                      <a:endParaRPr lang="en-US" sz="1200" dirty="0"/>
                    </a:p>
                  </a:txBody>
                  <a:tcPr>
                    <a:solidFill>
                      <a:schemeClr val="bg1">
                        <a:lumMod val="85000"/>
                      </a:schemeClr>
                    </a:solidFill>
                  </a:tcPr>
                </a:tc>
                <a:tc>
                  <a:txBody>
                    <a:bodyPr/>
                    <a:lstStyle/>
                    <a:p>
                      <a:r>
                        <a:rPr lang="en-US" sz="1200" dirty="0" smtClean="0"/>
                        <a:t>875</a:t>
                      </a:r>
                      <a:endParaRPr lang="en-US" sz="1200" dirty="0"/>
                    </a:p>
                  </a:txBody>
                  <a:tcPr>
                    <a:solidFill>
                      <a:schemeClr val="bg1">
                        <a:lumMod val="85000"/>
                      </a:schemeClr>
                    </a:solidFill>
                  </a:tcPr>
                </a:tc>
              </a:tr>
              <a:tr h="591604">
                <a:tc>
                  <a:txBody>
                    <a:bodyPr/>
                    <a:lstStyle/>
                    <a:p>
                      <a:r>
                        <a:rPr lang="en-US" sz="1400" dirty="0" smtClean="0"/>
                        <a:t>OC-12</a:t>
                      </a:r>
                      <a:endParaRPr lang="en-US" sz="1400"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622.08</a:t>
                      </a:r>
                    </a:p>
                    <a:p>
                      <a:endParaRPr lang="en-US" sz="1400" dirty="0"/>
                    </a:p>
                  </a:txBody>
                  <a:tcPr>
                    <a:solidFill>
                      <a:schemeClr val="bg1">
                        <a:lumMod val="95000"/>
                      </a:schemeClr>
                    </a:solidFill>
                  </a:tcPr>
                </a:tc>
                <a:tc>
                  <a:txBody>
                    <a:bodyPr/>
                    <a:lstStyle/>
                    <a:p>
                      <a:r>
                        <a:rPr lang="en-US" sz="1200" dirty="0" smtClean="0"/>
                        <a:t>63</a:t>
                      </a:r>
                      <a:endParaRPr lang="en-US" sz="1200" dirty="0"/>
                    </a:p>
                  </a:txBody>
                  <a:tcPr>
                    <a:solidFill>
                      <a:schemeClr val="bg1">
                        <a:lumMod val="95000"/>
                      </a:schemeClr>
                    </a:solidFill>
                  </a:tcPr>
                </a:tc>
                <a:tc>
                  <a:txBody>
                    <a:bodyPr/>
                    <a:lstStyle/>
                    <a:p>
                      <a:r>
                        <a:rPr lang="en-US" sz="1200" dirty="0" smtClean="0"/>
                        <a:t>5,446</a:t>
                      </a:r>
                      <a:endParaRPr lang="en-US" sz="1200" dirty="0"/>
                    </a:p>
                  </a:txBody>
                  <a:tcPr>
                    <a:solidFill>
                      <a:schemeClr val="bg1">
                        <a:lumMod val="95000"/>
                      </a:schemeClr>
                    </a:solidFill>
                  </a:tcPr>
                </a:tc>
              </a:tr>
              <a:tr h="591604">
                <a:tc>
                  <a:txBody>
                    <a:bodyPr/>
                    <a:lstStyle/>
                    <a:p>
                      <a:r>
                        <a:rPr lang="en-US" sz="1400" dirty="0" smtClean="0"/>
                        <a:t>Gigabit Ethernet</a:t>
                      </a:r>
                      <a:endParaRPr lang="en-US" sz="140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a:t>
                      </a:r>
                    </a:p>
                    <a:p>
                      <a:endParaRPr lang="en-US" sz="1400" dirty="0"/>
                    </a:p>
                  </a:txBody>
                  <a:tcPr>
                    <a:solidFill>
                      <a:schemeClr val="bg1">
                        <a:lumMod val="85000"/>
                      </a:schemeClr>
                    </a:solidFill>
                  </a:tcPr>
                </a:tc>
                <a:tc>
                  <a:txBody>
                    <a:bodyPr/>
                    <a:lstStyle/>
                    <a:p>
                      <a:r>
                        <a:rPr lang="en-US" sz="1200" dirty="0" smtClean="0"/>
                        <a:t>101.3</a:t>
                      </a:r>
                      <a:endParaRPr lang="en-US" sz="1200" dirty="0"/>
                    </a:p>
                  </a:txBody>
                  <a:tcPr>
                    <a:solidFill>
                      <a:schemeClr val="bg1">
                        <a:lumMod val="85000"/>
                      </a:schemeClr>
                    </a:solidFill>
                  </a:tcPr>
                </a:tc>
                <a:tc>
                  <a:txBody>
                    <a:bodyPr/>
                    <a:lstStyle/>
                    <a:p>
                      <a:r>
                        <a:rPr lang="en-US" sz="1200" dirty="0" smtClean="0"/>
                        <a:t>8,755</a:t>
                      </a:r>
                      <a:endParaRPr lang="en-US" sz="1200" dirty="0"/>
                    </a:p>
                  </a:txBody>
                  <a:tcPr>
                    <a:solidFill>
                      <a:schemeClr val="bg1">
                        <a:lumMod val="85000"/>
                      </a:schemeClr>
                    </a:solidFill>
                  </a:tcPr>
                </a:tc>
              </a:tr>
              <a:tr h="591604">
                <a:tc>
                  <a:txBody>
                    <a:bodyPr/>
                    <a:lstStyle/>
                    <a:p>
                      <a:r>
                        <a:rPr lang="en-US" sz="1400" dirty="0" smtClean="0"/>
                        <a:t>OC-48</a:t>
                      </a:r>
                      <a:endParaRPr lang="en-US" sz="1400" dirty="0"/>
                    </a:p>
                  </a:txBody>
                  <a:tcPr>
                    <a:solidFill>
                      <a:schemeClr val="bg1">
                        <a:lumMod val="95000"/>
                      </a:schemeClr>
                    </a:solidFill>
                  </a:tcPr>
                </a:tc>
                <a:tc>
                  <a:txBody>
                    <a:bodyPr/>
                    <a:lstStyle/>
                    <a:p>
                      <a:r>
                        <a:rPr lang="en-US" sz="1400" dirty="0" smtClean="0"/>
                        <a:t>2,488.32</a:t>
                      </a:r>
                      <a:endParaRPr lang="en-US" sz="1400" dirty="0"/>
                    </a:p>
                  </a:txBody>
                  <a:tcPr>
                    <a:solidFill>
                      <a:schemeClr val="bg1">
                        <a:lumMod val="95000"/>
                      </a:schemeClr>
                    </a:solidFill>
                  </a:tcPr>
                </a:tc>
                <a:tc>
                  <a:txBody>
                    <a:bodyPr/>
                    <a:lstStyle/>
                    <a:p>
                      <a:r>
                        <a:rPr lang="en-US" sz="1200" dirty="0" smtClean="0"/>
                        <a:t>252.1</a:t>
                      </a:r>
                      <a:endParaRPr lang="en-US" sz="1200" dirty="0"/>
                    </a:p>
                  </a:txBody>
                  <a:tcPr>
                    <a:solidFill>
                      <a:schemeClr val="bg1">
                        <a:lumMod val="95000"/>
                      </a:schemeClr>
                    </a:solidFill>
                  </a:tcPr>
                </a:tc>
                <a:tc>
                  <a:txBody>
                    <a:bodyPr/>
                    <a:lstStyle/>
                    <a:p>
                      <a:r>
                        <a:rPr lang="en-US" sz="1200" dirty="0" smtClean="0"/>
                        <a:t>21,785</a:t>
                      </a:r>
                      <a:endParaRPr lang="en-US" sz="1200" dirty="0"/>
                    </a:p>
                  </a:txBody>
                  <a:tcPr>
                    <a:solidFill>
                      <a:schemeClr val="bg1">
                        <a:lumMod val="95000"/>
                      </a:schemeClr>
                    </a:solidFill>
                  </a:tcPr>
                </a:tc>
              </a:tr>
              <a:tr h="591604">
                <a:tc>
                  <a:txBody>
                    <a:bodyPr/>
                    <a:lstStyle/>
                    <a:p>
                      <a:r>
                        <a:rPr lang="en-US" sz="1400" dirty="0" smtClean="0"/>
                        <a:t>10 Gigabit Ethernet</a:t>
                      </a:r>
                      <a:endParaRPr lang="en-US" sz="1400" dirty="0"/>
                    </a:p>
                  </a:txBody>
                  <a:tcPr>
                    <a:solidFill>
                      <a:schemeClr val="bg1">
                        <a:lumMod val="85000"/>
                      </a:schemeClr>
                    </a:solidFill>
                  </a:tcPr>
                </a:tc>
                <a:tc>
                  <a:txBody>
                    <a:bodyPr/>
                    <a:lstStyle/>
                    <a:p>
                      <a:r>
                        <a:rPr lang="en-US" sz="1400" dirty="0" smtClean="0"/>
                        <a:t>10,000</a:t>
                      </a:r>
                      <a:endParaRPr lang="en-US" sz="1400" dirty="0"/>
                    </a:p>
                  </a:txBody>
                  <a:tcPr>
                    <a:solidFill>
                      <a:schemeClr val="bg1">
                        <a:lumMod val="85000"/>
                      </a:schemeClr>
                    </a:solidFill>
                  </a:tcPr>
                </a:tc>
                <a:tc>
                  <a:txBody>
                    <a:bodyPr/>
                    <a:lstStyle/>
                    <a:p>
                      <a:r>
                        <a:rPr lang="en-US" sz="1200" dirty="0" smtClean="0"/>
                        <a:t>1,013.3</a:t>
                      </a:r>
                      <a:endParaRPr lang="en-US" sz="1200" dirty="0"/>
                    </a:p>
                  </a:txBody>
                  <a:tcPr>
                    <a:solidFill>
                      <a:schemeClr val="bg1">
                        <a:lumMod val="85000"/>
                      </a:schemeClr>
                    </a:solidFill>
                  </a:tcPr>
                </a:tc>
                <a:tc>
                  <a:txBody>
                    <a:bodyPr/>
                    <a:lstStyle/>
                    <a:p>
                      <a:r>
                        <a:rPr lang="en-US" sz="1200" dirty="0" smtClean="0"/>
                        <a:t>87,547</a:t>
                      </a:r>
                      <a:endParaRPr lang="en-US" sz="1200" dirty="0"/>
                    </a:p>
                  </a:txBody>
                  <a:tcPr>
                    <a:solidFill>
                      <a:schemeClr val="bg1">
                        <a:lumMod val="85000"/>
                      </a:schemeClr>
                    </a:solidFill>
                  </a:tcPr>
                </a:tc>
              </a:tr>
            </a:tbl>
          </a:graphicData>
        </a:graphic>
      </p:graphicFrame>
      <p:sp>
        <p:nvSpPr>
          <p:cNvPr id="6" name="TextBox 5"/>
          <p:cNvSpPr txBox="1"/>
          <p:nvPr/>
        </p:nvSpPr>
        <p:spPr>
          <a:xfrm>
            <a:off x="6019800" y="1600200"/>
            <a:ext cx="2590800" cy="4524315"/>
          </a:xfrm>
          <a:prstGeom prst="rect">
            <a:avLst/>
          </a:prstGeom>
          <a:noFill/>
        </p:spPr>
        <p:txBody>
          <a:bodyPr wrap="square" rtlCol="0">
            <a:spAutoFit/>
          </a:bodyPr>
          <a:lstStyle/>
          <a:p>
            <a:r>
              <a:rPr lang="en-US" sz="1600" dirty="0" smtClean="0"/>
              <a:t>Keep in mind, a single width PCI slot can handle, at most, 133 MB/s. Past that you’ll need PCI-E NIC’s to capture.  </a:t>
            </a:r>
          </a:p>
          <a:p>
            <a:endParaRPr lang="en-US" sz="1600" dirty="0" smtClean="0"/>
          </a:p>
          <a:p>
            <a:r>
              <a:rPr lang="en-US" sz="1600" dirty="0" smtClean="0"/>
              <a:t>Also, commodity hard drives are going to have a maximum write speed around 125 MB/s on a good day.</a:t>
            </a:r>
          </a:p>
          <a:p>
            <a:endParaRPr lang="en-US" sz="1600" dirty="0" smtClean="0"/>
          </a:p>
          <a:p>
            <a:r>
              <a:rPr lang="en-US" sz="1600" dirty="0" smtClean="0"/>
              <a:t>You’ll likely need to either limit your capture time, or spend some money on a RAID solution.</a:t>
            </a:r>
            <a:endParaRPr lang="en-US" sz="1600"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25</a:t>
            </a:fld>
            <a:endParaRPr lang="en-US"/>
          </a:p>
        </p:txBody>
      </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What does it look like?</a:t>
            </a:r>
            <a:endParaRPr lang="en-US" dirty="0"/>
          </a:p>
        </p:txBody>
      </p:sp>
      <p:pic>
        <p:nvPicPr>
          <p:cNvPr id="84994" name="Picture 2" descr="http://ubuntu.allmyapps.com/data/w/i/wireshark/UBUNTU-8.10/wireshark_screenshot.png"/>
          <p:cNvPicPr>
            <a:picLocks noChangeAspect="1" noChangeArrowheads="1"/>
          </p:cNvPicPr>
          <p:nvPr/>
        </p:nvPicPr>
        <p:blipFill>
          <a:blip r:embed="rId2" cstate="print"/>
          <a:srcRect/>
          <a:stretch>
            <a:fillRect/>
          </a:stretch>
        </p:blipFill>
        <p:spPr bwMode="auto">
          <a:xfrm>
            <a:off x="1447800" y="1752600"/>
            <a:ext cx="5867400" cy="4470033"/>
          </a:xfrm>
          <a:prstGeom prst="rect">
            <a:avLst/>
          </a:prstGeom>
          <a:noFill/>
        </p:spPr>
      </p:pic>
      <p:sp>
        <p:nvSpPr>
          <p:cNvPr id="3" name="Slide Number Placeholder 2"/>
          <p:cNvSpPr>
            <a:spLocks noGrp="1"/>
          </p:cNvSpPr>
          <p:nvPr>
            <p:ph type="sldNum" sz="quarter" idx="12"/>
          </p:nvPr>
        </p:nvSpPr>
        <p:spPr/>
        <p:txBody>
          <a:bodyPr/>
          <a:lstStyle/>
          <a:p>
            <a:fld id="{295008BC-DA31-4D19-837B-EFA4386B05F5}" type="slidenum">
              <a:rPr lang="en-US" smtClean="0"/>
              <a:pPr/>
              <a:t>26</a:t>
            </a:fld>
            <a:endParaRPr lang="en-US"/>
          </a:p>
        </p:txBody>
      </p:sp>
      <p:sp>
        <p:nvSpPr>
          <p:cNvPr id="4" name="TextBox 3"/>
          <p:cNvSpPr txBox="1"/>
          <p:nvPr/>
        </p:nvSpPr>
        <p:spPr>
          <a:xfrm>
            <a:off x="990600" y="6248400"/>
            <a:ext cx="6781800" cy="253916"/>
          </a:xfrm>
          <a:prstGeom prst="rect">
            <a:avLst/>
          </a:prstGeom>
          <a:noFill/>
        </p:spPr>
        <p:txBody>
          <a:bodyPr wrap="square" rtlCol="0">
            <a:spAutoFit/>
          </a:bodyPr>
          <a:lstStyle/>
          <a:p>
            <a:r>
              <a:rPr lang="en-US" sz="1050" dirty="0" smtClean="0"/>
              <a:t>Source: screenshot of </a:t>
            </a:r>
            <a:r>
              <a:rPr lang="en-US" sz="1050" dirty="0" err="1" smtClean="0"/>
              <a:t>wireshark</a:t>
            </a:r>
            <a:r>
              <a:rPr lang="en-US" sz="1050" dirty="0" smtClean="0"/>
              <a:t> interface</a:t>
            </a:r>
            <a:endParaRPr lang="en-US" sz="1050" dirty="0"/>
          </a:p>
        </p:txBody>
      </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Network taps </a:t>
            </a:r>
          </a:p>
          <a:p>
            <a:pPr lvl="1"/>
            <a:r>
              <a:rPr lang="en-US" dirty="0" smtClean="0"/>
              <a:t>Devices that are connected between two other network devices</a:t>
            </a:r>
          </a:p>
          <a:p>
            <a:pPr lvl="1"/>
            <a:r>
              <a:rPr lang="en-US" dirty="0" smtClean="0"/>
              <a:t>Passively monitors traffic, and reproduces it on one or more monitor ports</a:t>
            </a:r>
          </a:p>
          <a:p>
            <a:pPr lvl="1"/>
            <a:r>
              <a:rPr lang="en-US" dirty="0" smtClean="0"/>
              <a:t>Available for all media types and speeds</a:t>
            </a:r>
          </a:p>
        </p:txBody>
      </p:sp>
      <p:sp>
        <p:nvSpPr>
          <p:cNvPr id="3" name="Slide Number Placeholder 2"/>
          <p:cNvSpPr>
            <a:spLocks noGrp="1"/>
          </p:cNvSpPr>
          <p:nvPr>
            <p:ph type="sldNum" sz="quarter" idx="12"/>
          </p:nvPr>
        </p:nvSpPr>
        <p:spPr/>
        <p:txBody>
          <a:bodyPr/>
          <a:lstStyle/>
          <a:p>
            <a:fld id="{295008BC-DA31-4D19-837B-EFA4386B05F5}" type="slidenum">
              <a:rPr lang="en-US" smtClean="0"/>
              <a:pPr/>
              <a:t>27</a:t>
            </a:fld>
            <a:endParaRPr lang="en-US"/>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lnSpcReduction="10000"/>
          </a:bodyPr>
          <a:lstStyle/>
          <a:p>
            <a:r>
              <a:rPr lang="en-US" dirty="0" smtClean="0"/>
              <a:t>Network taps - keywords</a:t>
            </a:r>
          </a:p>
          <a:p>
            <a:pPr lvl="1"/>
            <a:r>
              <a:rPr lang="en-US" dirty="0" smtClean="0"/>
              <a:t>Half-duplex: Multiple monitor ports only reproduce one side of the conversation at once</a:t>
            </a:r>
          </a:p>
          <a:p>
            <a:pPr lvl="1"/>
            <a:r>
              <a:rPr lang="en-US" dirty="0" smtClean="0"/>
              <a:t>Regenerating: Incoming data is copied to multiple monitor ports (for multiple receivers)</a:t>
            </a:r>
          </a:p>
          <a:p>
            <a:pPr lvl="1"/>
            <a:r>
              <a:rPr lang="en-US" dirty="0" smtClean="0"/>
              <a:t>Aggregating: Receives on multiple ports and combines the data onto a single (full-duplex) monitor port (see problems with oversubscription and timing?)</a:t>
            </a:r>
          </a:p>
          <a:p>
            <a:pPr lvl="1"/>
            <a:r>
              <a:rPr lang="en-US" dirty="0" smtClean="0"/>
              <a:t>Fail open/closed: when depowered, open lets traffic through</a:t>
            </a:r>
            <a:r>
              <a:rPr lang="en-US" smtClean="0"/>
              <a:t>, closed does not</a:t>
            </a: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28</a:t>
            </a:fld>
            <a:endParaRPr lang="en-US"/>
          </a:p>
        </p:txBody>
      </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fontScale="92500"/>
          </a:bodyPr>
          <a:lstStyle/>
          <a:p>
            <a:r>
              <a:rPr lang="en-US" dirty="0" smtClean="0"/>
              <a:t>Network taps – dealing with fiber</a:t>
            </a:r>
          </a:p>
          <a:p>
            <a:pPr lvl="1">
              <a:buNone/>
            </a:pPr>
            <a:endParaRPr lang="en-US" dirty="0" smtClean="0"/>
          </a:p>
          <a:p>
            <a:pPr lvl="1" indent="201168">
              <a:buNone/>
            </a:pPr>
            <a:r>
              <a:rPr lang="en-US" dirty="0" smtClean="0"/>
              <a:t>Fiber taps actually split a portion of the light used to carry the signal, causing the signal downstream to be weaker.  When dealing with this, there’s a lot more math involved.  You will need to calculate a “Loss Budget”.  This will involve the transmitter power, receiver sensitivity, cable loss, distance, tap characteristics, and anything else that will affect photons.  If we end up having lots of extra time, we’ll cover this.</a:t>
            </a:r>
          </a:p>
        </p:txBody>
      </p:sp>
      <p:sp>
        <p:nvSpPr>
          <p:cNvPr id="3" name="Slide Number Placeholder 2"/>
          <p:cNvSpPr>
            <a:spLocks noGrp="1"/>
          </p:cNvSpPr>
          <p:nvPr>
            <p:ph type="sldNum" sz="quarter" idx="12"/>
          </p:nvPr>
        </p:nvSpPr>
        <p:spPr/>
        <p:txBody>
          <a:bodyPr/>
          <a:lstStyle/>
          <a:p>
            <a:fld id="{295008BC-DA31-4D19-837B-EFA4386B05F5}" type="slidenum">
              <a:rPr lang="en-US" smtClean="0"/>
              <a:pPr/>
              <a:t>29</a:t>
            </a:fld>
            <a:endParaRPr lang="en-US"/>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Network forensics is the capture, recording, and analysis of network events in order to discover the source of security attacks or other problem incidents.</a:t>
            </a:r>
            <a:endParaRPr lang="en-US" dirty="0" smtClean="0">
              <a:solidFill>
                <a:srgbClr val="FF0000"/>
              </a:solidFill>
            </a:endParaRPr>
          </a:p>
          <a:p>
            <a:pPr marL="265176" lvl="1" indent="-265176">
              <a:buSzPct val="80000"/>
              <a:buFont typeface="Wingdings 2"/>
              <a:buChar char=""/>
            </a:pPr>
            <a:endParaRPr lang="en-US" dirty="0" smtClean="0"/>
          </a:p>
          <a:p>
            <a:pPr marL="265176" lvl="1" indent="-265176">
              <a:buSzPct val="80000"/>
              <a:buFont typeface="Wingdings 2"/>
              <a:buChar char=""/>
            </a:pPr>
            <a:r>
              <a:rPr lang="en-US" u="sng" dirty="0" smtClean="0"/>
              <a:t>Course Goal:</a:t>
            </a:r>
            <a:r>
              <a:rPr lang="en-US" dirty="0" smtClean="0"/>
              <a:t> To give the student a broad understanding of the main types of network forensic data gathering and an introduction to low level concepts necessary for a proper understanding of the task of performing network forensics.  After completion, a student should be able to plan and execute a reasonable network monitoring program and use the gathered forensic data to perform a wide range of investigations.  </a:t>
            </a:r>
          </a:p>
          <a:p>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3</a:t>
            </a:fld>
            <a:endParaRPr lang="en-US"/>
          </a:p>
        </p:txBody>
      </p:sp>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Network taps </a:t>
            </a:r>
          </a:p>
        </p:txBody>
      </p:sp>
      <p:pic>
        <p:nvPicPr>
          <p:cNvPr id="80898" name="Picture 2" descr="http://www.network-taps.eu/pix/NT-Topol-ALT-Pic.jpg"/>
          <p:cNvPicPr>
            <a:picLocks noChangeAspect="1" noChangeArrowheads="1"/>
          </p:cNvPicPr>
          <p:nvPr/>
        </p:nvPicPr>
        <p:blipFill>
          <a:blip r:embed="rId3" cstate="print"/>
          <a:srcRect/>
          <a:stretch>
            <a:fillRect/>
          </a:stretch>
        </p:blipFill>
        <p:spPr bwMode="auto">
          <a:xfrm>
            <a:off x="838200" y="2438400"/>
            <a:ext cx="4772025" cy="2190750"/>
          </a:xfrm>
          <a:prstGeom prst="rect">
            <a:avLst/>
          </a:prstGeom>
          <a:noFill/>
        </p:spPr>
      </p:pic>
      <p:pic>
        <p:nvPicPr>
          <p:cNvPr id="80900" name="Picture 4" descr="http://hackadaycom.files.wordpress.com/2008/09/tap.jpg?w=450&amp;h=291"/>
          <p:cNvPicPr>
            <a:picLocks noChangeAspect="1" noChangeArrowheads="1"/>
          </p:cNvPicPr>
          <p:nvPr/>
        </p:nvPicPr>
        <p:blipFill>
          <a:blip r:embed="rId4" cstate="print"/>
          <a:srcRect/>
          <a:stretch>
            <a:fillRect/>
          </a:stretch>
        </p:blipFill>
        <p:spPr bwMode="auto">
          <a:xfrm>
            <a:off x="5257800" y="3733800"/>
            <a:ext cx="3200400" cy="2069593"/>
          </a:xfrm>
          <a:prstGeom prst="rect">
            <a:avLst/>
          </a:prstGeom>
          <a:noFill/>
        </p:spPr>
      </p:pic>
      <p:sp>
        <p:nvSpPr>
          <p:cNvPr id="3" name="Slide Number Placeholder 2"/>
          <p:cNvSpPr>
            <a:spLocks noGrp="1"/>
          </p:cNvSpPr>
          <p:nvPr>
            <p:ph type="sldNum" sz="quarter" idx="12"/>
          </p:nvPr>
        </p:nvSpPr>
        <p:spPr/>
        <p:txBody>
          <a:bodyPr/>
          <a:lstStyle/>
          <a:p>
            <a:fld id="{295008BC-DA31-4D19-837B-EFA4386B05F5}" type="slidenum">
              <a:rPr lang="en-US" smtClean="0"/>
              <a:pPr/>
              <a:t>30</a:t>
            </a:fld>
            <a:endParaRPr lang="en-US"/>
          </a:p>
        </p:txBody>
      </p:sp>
      <p:sp>
        <p:nvSpPr>
          <p:cNvPr id="4" name="TextBox 3"/>
          <p:cNvSpPr txBox="1"/>
          <p:nvPr/>
        </p:nvSpPr>
        <p:spPr>
          <a:xfrm>
            <a:off x="838200" y="6096000"/>
            <a:ext cx="7162800" cy="261610"/>
          </a:xfrm>
          <a:prstGeom prst="rect">
            <a:avLst/>
          </a:prstGeom>
          <a:noFill/>
        </p:spPr>
        <p:txBody>
          <a:bodyPr wrap="square" rtlCol="0">
            <a:spAutoFit/>
          </a:bodyPr>
          <a:lstStyle/>
          <a:p>
            <a:r>
              <a:rPr lang="en-US" sz="1100" dirty="0" smtClean="0"/>
              <a:t>Source: netoptics.com, hackaday.com</a:t>
            </a:r>
            <a:endParaRPr lang="en-US" sz="1100" dirty="0"/>
          </a:p>
        </p:txBody>
      </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Making a field expedient cat5 tap </a:t>
            </a:r>
          </a:p>
        </p:txBody>
      </p:sp>
      <p:pic>
        <p:nvPicPr>
          <p:cNvPr id="1026" name="Picture 2" descr="http://thnetos.files.wordpress.com/2008/02/tapdiagr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3457575" cy="3114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2514600"/>
            <a:ext cx="3657600" cy="2585323"/>
          </a:xfrm>
          <a:prstGeom prst="rect">
            <a:avLst/>
          </a:prstGeom>
          <a:noFill/>
        </p:spPr>
        <p:txBody>
          <a:bodyPr wrap="square" rtlCol="0">
            <a:spAutoFit/>
          </a:bodyPr>
          <a:lstStyle/>
          <a:p>
            <a:r>
              <a:rPr lang="en-US" dirty="0" smtClean="0"/>
              <a:t>Instructions can be found at</a:t>
            </a:r>
          </a:p>
          <a:p>
            <a:r>
              <a:rPr lang="en-US" dirty="0">
                <a:hlinkClick r:id="rId4"/>
              </a:rPr>
              <a:t>http://thnetos.wordpress.com/2008/02/22/create-a-passive-network-tap-for-your-home-network</a:t>
            </a:r>
            <a:r>
              <a:rPr lang="en-US" dirty="0" smtClean="0">
                <a:hlinkClick r:id="rId4"/>
              </a:rPr>
              <a:t>/</a:t>
            </a:r>
            <a:endParaRPr lang="en-US" dirty="0" smtClean="0"/>
          </a:p>
          <a:p>
            <a:r>
              <a:rPr lang="en-US" dirty="0" smtClean="0"/>
              <a:t>Or</a:t>
            </a:r>
          </a:p>
          <a:p>
            <a:r>
              <a:rPr lang="en-US" dirty="0">
                <a:hlinkClick r:id="rId5"/>
              </a:rPr>
              <a:t>http://hackaday.com/2008/09/14/passive-networking-tap</a:t>
            </a:r>
            <a:r>
              <a:rPr lang="en-US" dirty="0" smtClean="0">
                <a:hlinkClick r:id="rId5"/>
              </a:rPr>
              <a:t>/</a:t>
            </a:r>
            <a:endParaRPr lang="en-US" dirty="0" smtClean="0"/>
          </a:p>
          <a:p>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31</a:t>
            </a:fld>
            <a:endParaRPr lang="en-US"/>
          </a:p>
        </p:txBody>
      </p:sp>
      <p:sp>
        <p:nvSpPr>
          <p:cNvPr id="6" name="TextBox 5"/>
          <p:cNvSpPr txBox="1"/>
          <p:nvPr/>
        </p:nvSpPr>
        <p:spPr>
          <a:xfrm>
            <a:off x="1066800" y="5943600"/>
            <a:ext cx="7239000" cy="261610"/>
          </a:xfrm>
          <a:prstGeom prst="rect">
            <a:avLst/>
          </a:prstGeom>
          <a:noFill/>
        </p:spPr>
        <p:txBody>
          <a:bodyPr wrap="square" rtlCol="0">
            <a:spAutoFit/>
          </a:bodyPr>
          <a:lstStyle/>
          <a:p>
            <a:r>
              <a:rPr lang="en-US" sz="1100" dirty="0" smtClean="0"/>
              <a:t>Source: thnetos.wordpress.com</a:t>
            </a:r>
            <a:endParaRPr lang="en-US" sz="1100" dirty="0"/>
          </a:p>
        </p:txBody>
      </p:sp>
    </p:spTree>
    <p:extLst>
      <p:ext uri="{BB962C8B-B14F-4D97-AF65-F5344CB8AC3E}">
        <p14:creationId xmlns:p14="http://schemas.microsoft.com/office/powerpoint/2010/main" val="508282919"/>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lnSpcReduction="10000"/>
          </a:bodyPr>
          <a:lstStyle/>
          <a:p>
            <a:r>
              <a:rPr lang="en-US" dirty="0" smtClean="0"/>
              <a:t>SPAN ports</a:t>
            </a:r>
          </a:p>
          <a:p>
            <a:pPr lvl="1"/>
            <a:r>
              <a:rPr lang="en-US" dirty="0" smtClean="0"/>
              <a:t>Ports on most enterprise grade switches/routers which mirror all* traffic on other ports.</a:t>
            </a:r>
          </a:p>
          <a:p>
            <a:pPr lvl="1"/>
            <a:r>
              <a:rPr lang="en-US" dirty="0" smtClean="0"/>
              <a:t>Will drop packets if there’s not enough bandwidth on the port.</a:t>
            </a:r>
          </a:p>
          <a:p>
            <a:pPr lvl="1"/>
            <a:r>
              <a:rPr lang="en-US" dirty="0" smtClean="0"/>
              <a:t>You’ll still need a machine connected to it to do the capture.</a:t>
            </a:r>
          </a:p>
          <a:p>
            <a:pPr lvl="1"/>
            <a:r>
              <a:rPr lang="en-US" dirty="0" smtClean="0"/>
              <a:t>DON’T FORGET TO DO TX </a:t>
            </a:r>
            <a:r>
              <a:rPr lang="en-US" i="1" u="sng" dirty="0" smtClean="0"/>
              <a:t>AND</a:t>
            </a:r>
            <a:r>
              <a:rPr lang="en-US" dirty="0" smtClean="0"/>
              <a:t> RX!</a:t>
            </a:r>
            <a:endParaRPr lang="en-US" u="sng" dirty="0" smtClean="0"/>
          </a:p>
          <a:p>
            <a:pPr lvl="1"/>
            <a:r>
              <a:rPr lang="en-US" dirty="0" smtClean="0"/>
              <a:t>Make your own impromptu SPAN port with the ARP flood trick </a:t>
            </a:r>
            <a:r>
              <a:rPr lang="en-US" dirty="0" smtClean="0">
                <a:sym typeface="Wingdings" pitchFamily="2" charset="2"/>
              </a:rPr>
              <a:t></a:t>
            </a: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32</a:t>
            </a:fld>
            <a:endParaRPr lang="en-US"/>
          </a:p>
        </p:txBody>
      </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SPAN ports</a:t>
            </a:r>
          </a:p>
          <a:p>
            <a:pPr lvl="1"/>
            <a:endParaRPr lang="en-US" dirty="0" smtClean="0"/>
          </a:p>
        </p:txBody>
      </p:sp>
      <p:pic>
        <p:nvPicPr>
          <p:cNvPr id="78850" name="Picture 2" descr="span port aggregator monitors multiple span ports aggregates the traffic and provides output to a single intrusion detection system"/>
          <p:cNvPicPr>
            <a:picLocks noChangeAspect="1" noChangeArrowheads="1"/>
          </p:cNvPicPr>
          <p:nvPr/>
        </p:nvPicPr>
        <p:blipFill>
          <a:blip r:embed="rId3" cstate="print"/>
          <a:srcRect/>
          <a:stretch>
            <a:fillRect/>
          </a:stretch>
        </p:blipFill>
        <p:spPr bwMode="auto">
          <a:xfrm>
            <a:off x="1524000" y="2438400"/>
            <a:ext cx="5486400" cy="2623752"/>
          </a:xfrm>
          <a:prstGeom prst="rect">
            <a:avLst/>
          </a:prstGeom>
          <a:noFill/>
        </p:spPr>
      </p:pic>
      <p:sp>
        <p:nvSpPr>
          <p:cNvPr id="3" name="Slide Number Placeholder 2"/>
          <p:cNvSpPr>
            <a:spLocks noGrp="1"/>
          </p:cNvSpPr>
          <p:nvPr>
            <p:ph type="sldNum" sz="quarter" idx="12"/>
          </p:nvPr>
        </p:nvSpPr>
        <p:spPr/>
        <p:txBody>
          <a:bodyPr/>
          <a:lstStyle/>
          <a:p>
            <a:fld id="{295008BC-DA31-4D19-837B-EFA4386B05F5}" type="slidenum">
              <a:rPr lang="en-US" smtClean="0"/>
              <a:pPr/>
              <a:t>33</a:t>
            </a:fld>
            <a:endParaRPr lang="en-US"/>
          </a:p>
        </p:txBody>
      </p:sp>
      <p:sp>
        <p:nvSpPr>
          <p:cNvPr id="4" name="TextBox 3"/>
          <p:cNvSpPr txBox="1"/>
          <p:nvPr/>
        </p:nvSpPr>
        <p:spPr>
          <a:xfrm>
            <a:off x="914400" y="5867400"/>
            <a:ext cx="4267200" cy="261610"/>
          </a:xfrm>
          <a:prstGeom prst="rect">
            <a:avLst/>
          </a:prstGeom>
          <a:noFill/>
        </p:spPr>
        <p:txBody>
          <a:bodyPr wrap="square" rtlCol="0">
            <a:spAutoFit/>
          </a:bodyPr>
          <a:lstStyle/>
          <a:p>
            <a:r>
              <a:rPr lang="en-US" sz="1100" dirty="0"/>
              <a:t>Source: </a:t>
            </a:r>
            <a:r>
              <a:rPr lang="en-US" sz="1100" dirty="0" smtClean="0"/>
              <a:t>datacomsystems.com</a:t>
            </a:r>
            <a:endParaRPr lang="en-US" sz="1100" dirty="0"/>
          </a:p>
        </p:txBody>
      </p:sp>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Direct capture from the NIC on a machine</a:t>
            </a:r>
          </a:p>
          <a:p>
            <a:pPr lvl="1"/>
            <a:r>
              <a:rPr lang="en-US" dirty="0" smtClean="0"/>
              <a:t>You’ll always do this at some point.</a:t>
            </a:r>
          </a:p>
          <a:p>
            <a:pPr lvl="1"/>
            <a:r>
              <a:rPr lang="en-US" dirty="0" smtClean="0"/>
              <a:t>Very easy and convenient in low traffic settings. Just start capturing to the hard drive and stop when you feel like it.</a:t>
            </a:r>
          </a:p>
          <a:p>
            <a:pPr lvl="1"/>
            <a:r>
              <a:rPr lang="en-US" dirty="0" smtClean="0"/>
              <a:t>Storage becomes an issue when              (traffic * time) &gt; hard drive capacity    OR  (traffic / time) &gt; hard drive write speed</a:t>
            </a:r>
          </a:p>
          <a:p>
            <a:pPr lvl="1"/>
            <a:r>
              <a:rPr lang="en-US" dirty="0" smtClean="0"/>
              <a:t>Can only see the traffic going to that host (so use taps or SPAN ports to gain visibility)</a:t>
            </a:r>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34</a:t>
            </a:fld>
            <a:endParaRPr lang="en-US"/>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How we get it</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Direct capture from the NIC on a machine</a:t>
            </a:r>
          </a:p>
          <a:p>
            <a:pPr lvl="1"/>
            <a:r>
              <a:rPr lang="en-US" dirty="0" err="1" smtClean="0"/>
              <a:t>tcpdump</a:t>
            </a:r>
            <a:endParaRPr lang="en-US" dirty="0" smtClean="0"/>
          </a:p>
          <a:p>
            <a:pPr lvl="1"/>
            <a:r>
              <a:rPr lang="en-US" dirty="0" err="1" smtClean="0"/>
              <a:t>wireshark</a:t>
            </a:r>
            <a:endParaRPr lang="en-US" dirty="0" smtClean="0"/>
          </a:p>
          <a:p>
            <a:pPr lvl="1"/>
            <a:r>
              <a:rPr lang="en-US" dirty="0" err="1" smtClean="0"/>
              <a:t>Netwitness</a:t>
            </a:r>
            <a:endParaRPr lang="en-US" dirty="0" smtClean="0"/>
          </a:p>
          <a:p>
            <a:pPr lvl="1"/>
            <a:r>
              <a:rPr lang="en-US" dirty="0" smtClean="0"/>
              <a:t>etc.</a:t>
            </a:r>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35</a:t>
            </a:fld>
            <a:endParaRPr lang="en-US"/>
          </a:p>
        </p:txBody>
      </p:sp>
    </p:spTree>
    <p:extLst>
      <p:ext uri="{BB962C8B-B14F-4D97-AF65-F5344CB8AC3E}">
        <p14:creationId xmlns:p14="http://schemas.microsoft.com/office/powerpoint/2010/main" val="1904366355"/>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coverage – an aside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Network coverage is how much of the traffic on the network that your sensor network can see.  You can have different types of monitoring on different parts of the network, but the main idea is to avoid blind spots. This applies to PCAP, flow, logs, and everything else.</a:t>
            </a:r>
          </a:p>
        </p:txBody>
      </p:sp>
      <p:sp>
        <p:nvSpPr>
          <p:cNvPr id="3" name="Slide Number Placeholder 2"/>
          <p:cNvSpPr>
            <a:spLocks noGrp="1"/>
          </p:cNvSpPr>
          <p:nvPr>
            <p:ph type="sldNum" sz="quarter" idx="12"/>
          </p:nvPr>
        </p:nvSpPr>
        <p:spPr/>
        <p:txBody>
          <a:bodyPr/>
          <a:lstStyle/>
          <a:p>
            <a:fld id="{295008BC-DA31-4D19-837B-EFA4386B05F5}" type="slidenum">
              <a:rPr lang="en-US" smtClean="0"/>
              <a:pPr/>
              <a:t>36</a:t>
            </a:fld>
            <a:endParaRPr lang="en-US"/>
          </a:p>
        </p:txBody>
      </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coverage – an aside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Since different segments of the network carry different traffic, where you decide to place you sensors will determine what you can see.</a:t>
            </a:r>
          </a:p>
          <a:p>
            <a:pPr indent="265176">
              <a:buNone/>
            </a:pPr>
            <a:endParaRPr lang="en-US" dirty="0" smtClean="0"/>
          </a:p>
          <a:p>
            <a:pPr indent="265176">
              <a:buNone/>
            </a:pPr>
            <a:r>
              <a:rPr lang="en-US" dirty="0" smtClean="0"/>
              <a:t>What would you see on the outside of the border firewall that you wouldn’t see inside? What kinds of things do you WANT to see?</a:t>
            </a:r>
          </a:p>
        </p:txBody>
      </p:sp>
      <p:sp>
        <p:nvSpPr>
          <p:cNvPr id="3" name="Slide Number Placeholder 2"/>
          <p:cNvSpPr>
            <a:spLocks noGrp="1"/>
          </p:cNvSpPr>
          <p:nvPr>
            <p:ph type="sldNum" sz="quarter" idx="12"/>
          </p:nvPr>
        </p:nvSpPr>
        <p:spPr/>
        <p:txBody>
          <a:bodyPr/>
          <a:lstStyle/>
          <a:p>
            <a:fld id="{295008BC-DA31-4D19-837B-EFA4386B05F5}" type="slidenum">
              <a:rPr lang="en-US" smtClean="0"/>
              <a:pPr/>
              <a:t>37</a:t>
            </a:fld>
            <a:endParaRPr lang="en-US"/>
          </a:p>
        </p:txBody>
      </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coverage – an aside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Things to think about</a:t>
            </a:r>
          </a:p>
          <a:p>
            <a:pPr indent="265176"/>
            <a:r>
              <a:rPr lang="en-US" dirty="0" smtClean="0"/>
              <a:t>NAT – solve with placement of sensors</a:t>
            </a:r>
          </a:p>
          <a:p>
            <a:pPr indent="265176"/>
            <a:r>
              <a:rPr lang="en-US" dirty="0" smtClean="0"/>
              <a:t>VPN – solve with placement of sensors or VLAN specific configuration</a:t>
            </a:r>
          </a:p>
          <a:p>
            <a:pPr indent="265176"/>
            <a:r>
              <a:rPr lang="en-US" dirty="0" smtClean="0"/>
              <a:t>Multiple border gateways – solve using channel bonding/aggregation</a:t>
            </a:r>
          </a:p>
        </p:txBody>
      </p:sp>
      <p:sp>
        <p:nvSpPr>
          <p:cNvPr id="3" name="Slide Number Placeholder 2"/>
          <p:cNvSpPr>
            <a:spLocks noGrp="1"/>
          </p:cNvSpPr>
          <p:nvPr>
            <p:ph type="sldNum" sz="quarter" idx="12"/>
          </p:nvPr>
        </p:nvSpPr>
        <p:spPr/>
        <p:txBody>
          <a:bodyPr/>
          <a:lstStyle/>
          <a:p>
            <a:fld id="{295008BC-DA31-4D19-837B-EFA4386B05F5}" type="slidenum">
              <a:rPr lang="en-US" smtClean="0"/>
              <a:pPr/>
              <a:t>38</a:t>
            </a:fld>
            <a:endParaRPr lang="en-US"/>
          </a:p>
        </p:txBody>
      </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coverage – an aside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On the outside of your firewall, you see the attacks that </a:t>
            </a:r>
            <a:r>
              <a:rPr lang="en-US" i="1" u="sng" dirty="0" smtClean="0"/>
              <a:t>didn’t</a:t>
            </a:r>
            <a:r>
              <a:rPr lang="en-US" dirty="0" smtClean="0"/>
              <a:t> get through in addition to the things that </a:t>
            </a:r>
            <a:r>
              <a:rPr lang="en-US" i="1" u="sng" dirty="0" smtClean="0"/>
              <a:t>did</a:t>
            </a:r>
            <a:r>
              <a:rPr lang="en-US" dirty="0" smtClean="0"/>
              <a:t>.  On the inside of your firewall you see things that actually got through.  The outside tells you who’s attacking and how.  The inside tells you what attacks worked.</a:t>
            </a:r>
          </a:p>
        </p:txBody>
      </p:sp>
      <p:sp>
        <p:nvSpPr>
          <p:cNvPr id="3" name="Slide Number Placeholder 2"/>
          <p:cNvSpPr>
            <a:spLocks noGrp="1"/>
          </p:cNvSpPr>
          <p:nvPr>
            <p:ph type="sldNum" sz="quarter" idx="12"/>
          </p:nvPr>
        </p:nvSpPr>
        <p:spPr/>
        <p:txBody>
          <a:bodyPr/>
          <a:lstStyle/>
          <a:p>
            <a:fld id="{295008BC-DA31-4D19-837B-EFA4386B05F5}" type="slidenum">
              <a:rPr lang="en-US" smtClean="0"/>
              <a:pPr/>
              <a:t>39</a:t>
            </a:fld>
            <a:endParaRPr lang="en-US"/>
          </a:p>
        </p:txBody>
      </p:sp>
    </p:spTree>
    <p:extLst>
      <p:ext uri="{BB962C8B-B14F-4D97-AF65-F5344CB8AC3E}">
        <p14:creationId xmlns:p14="http://schemas.microsoft.com/office/powerpoint/2010/main" val="1387622075"/>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dirty="0" smtClean="0"/>
              <a:t>Why do you care</a:t>
            </a:r>
          </a:p>
          <a:p>
            <a:pPr lvl="1"/>
            <a:r>
              <a:rPr lang="en-US" dirty="0" smtClean="0"/>
              <a:t>If this isn’t in your </a:t>
            </a:r>
            <a:r>
              <a:rPr lang="en-US" dirty="0" err="1" smtClean="0"/>
              <a:t>toolbelt</a:t>
            </a:r>
            <a:r>
              <a:rPr lang="en-US" dirty="0" smtClean="0"/>
              <a:t> already, you’ll get a lot of new capabilities when you go on a project.</a:t>
            </a:r>
          </a:p>
          <a:p>
            <a:pPr lvl="1"/>
            <a:r>
              <a:rPr lang="en-US" dirty="0" smtClean="0"/>
              <a:t>If you’re already seasoned, you can learn from everyone else here.</a:t>
            </a:r>
          </a:p>
          <a:p>
            <a:r>
              <a:rPr lang="en-US" dirty="0" smtClean="0"/>
              <a:t>Why do I care</a:t>
            </a:r>
          </a:p>
          <a:p>
            <a:pPr lvl="1"/>
            <a:r>
              <a:rPr lang="en-US" dirty="0" smtClean="0"/>
              <a:t>The Socratic method works.</a:t>
            </a:r>
          </a:p>
          <a:p>
            <a:pPr lvl="1">
              <a:buNone/>
            </a:pPr>
            <a:endParaRPr lang="en-US" dirty="0" smtClean="0"/>
          </a:p>
        </p:txBody>
      </p:sp>
      <p:sp>
        <p:nvSpPr>
          <p:cNvPr id="4" name="Slide Number Placeholder 3"/>
          <p:cNvSpPr>
            <a:spLocks noGrp="1"/>
          </p:cNvSpPr>
          <p:nvPr>
            <p:ph type="sldNum" sz="quarter" idx="12"/>
          </p:nvPr>
        </p:nvSpPr>
        <p:spPr/>
        <p:txBody>
          <a:bodyPr/>
          <a:lstStyle/>
          <a:p>
            <a:fld id="{295008BC-DA31-4D19-837B-EFA4386B05F5}" type="slidenum">
              <a:rPr lang="en-US" smtClean="0"/>
              <a:pPr/>
              <a:t>4</a:t>
            </a:fld>
            <a:endParaRPr lang="en-US"/>
          </a:p>
        </p:txBody>
      </p:sp>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coverage – an aside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In addition to the amount of the network that’s covered, we can also think about WHEN the network is being covered. </a:t>
            </a:r>
          </a:p>
          <a:p>
            <a:pPr indent="265176">
              <a:buNone/>
            </a:pPr>
            <a:endParaRPr lang="en-US" dirty="0" smtClean="0"/>
          </a:p>
          <a:p>
            <a:pPr indent="265176">
              <a:buNone/>
            </a:pPr>
            <a:r>
              <a:rPr lang="en-US" dirty="0" smtClean="0"/>
              <a:t>Sometimes you’ll want PCAP data for a couple of hours, but couldn’t handle 24/7. When might that be? Could you perhaps trigger full PCAP for a time based on some event? Absolutely!</a:t>
            </a:r>
          </a:p>
        </p:txBody>
      </p:sp>
      <p:sp>
        <p:nvSpPr>
          <p:cNvPr id="3" name="Slide Number Placeholder 2"/>
          <p:cNvSpPr>
            <a:spLocks noGrp="1"/>
          </p:cNvSpPr>
          <p:nvPr>
            <p:ph type="sldNum" sz="quarter" idx="12"/>
          </p:nvPr>
        </p:nvSpPr>
        <p:spPr/>
        <p:txBody>
          <a:bodyPr/>
          <a:lstStyle/>
          <a:p>
            <a:fld id="{295008BC-DA31-4D19-837B-EFA4386B05F5}" type="slidenum">
              <a:rPr lang="en-US" smtClean="0"/>
              <a:pPr/>
              <a:t>40</a:t>
            </a:fld>
            <a:endParaRPr lang="en-US"/>
          </a:p>
        </p:txBody>
      </p:sp>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Hands on</a:t>
            </a:r>
            <a:endParaRPr lang="en-US" dirty="0"/>
          </a:p>
        </p:txBody>
      </p:sp>
      <p:sp>
        <p:nvSpPr>
          <p:cNvPr id="3" name="Content Placeholder 2"/>
          <p:cNvSpPr>
            <a:spLocks noGrp="1"/>
          </p:cNvSpPr>
          <p:nvPr>
            <p:ph idx="1"/>
          </p:nvPr>
        </p:nvSpPr>
        <p:spPr/>
        <p:txBody>
          <a:bodyPr/>
          <a:lstStyle/>
          <a:p>
            <a:endParaRPr lang="en-US" dirty="0" smtClean="0"/>
          </a:p>
          <a:p>
            <a:pPr indent="265176">
              <a:buNone/>
            </a:pPr>
            <a:r>
              <a:rPr lang="en-US" dirty="0" smtClean="0"/>
              <a:t>Now that we know where, why, and how to collect PCAP data, let’s go do some captures.</a:t>
            </a:r>
          </a:p>
        </p:txBody>
      </p:sp>
      <p:sp>
        <p:nvSpPr>
          <p:cNvPr id="4" name="Slide Number Placeholder 3"/>
          <p:cNvSpPr>
            <a:spLocks noGrp="1"/>
          </p:cNvSpPr>
          <p:nvPr>
            <p:ph type="sldNum" sz="quarter" idx="12"/>
          </p:nvPr>
        </p:nvSpPr>
        <p:spPr/>
        <p:txBody>
          <a:bodyPr/>
          <a:lstStyle/>
          <a:p>
            <a:fld id="{295008BC-DA31-4D19-837B-EFA4386B05F5}" type="slidenum">
              <a:rPr lang="en-US" smtClean="0"/>
              <a:pPr/>
              <a:t>41</a:t>
            </a:fld>
            <a:endParaRPr lang="en-US"/>
          </a:p>
        </p:txBody>
      </p:sp>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a:t>
            </a:r>
            <a:r>
              <a:rPr lang="en-US" dirty="0" err="1" smtClean="0"/>
              <a:t>Wireshark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endParaRPr lang="en-US" dirty="0" smtClean="0"/>
          </a:p>
          <a:p>
            <a:pPr indent="265176">
              <a:buNone/>
            </a:pPr>
            <a:r>
              <a:rPr lang="en-US" dirty="0" err="1" smtClean="0"/>
              <a:t>Wireshark</a:t>
            </a:r>
            <a:r>
              <a:rPr lang="en-US" dirty="0" smtClean="0"/>
              <a:t> is your good old fashioned, run of the mill, go-to, protocol analyzing, packet capturing, file carving buddy.  Learn to love it.</a:t>
            </a:r>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42</a:t>
            </a:fld>
            <a:endParaRPr lang="en-US"/>
          </a:p>
        </p:txBody>
      </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a:t>
            </a:r>
            <a:r>
              <a:rPr lang="en-US" dirty="0" err="1" smtClean="0"/>
              <a:t>Wireshark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What we’ll be doing today</a:t>
            </a:r>
          </a:p>
          <a:p>
            <a:pPr lvl="1"/>
            <a:r>
              <a:rPr lang="en-US" dirty="0" smtClean="0"/>
              <a:t>Learning the layout of the interface</a:t>
            </a:r>
          </a:p>
          <a:p>
            <a:pPr lvl="1"/>
            <a:r>
              <a:rPr lang="en-US" dirty="0" smtClean="0"/>
              <a:t>Capturing PCAP data</a:t>
            </a:r>
          </a:p>
          <a:p>
            <a:pPr lvl="1"/>
            <a:r>
              <a:rPr lang="en-US" dirty="0" smtClean="0"/>
              <a:t>Looking at the structure of packets</a:t>
            </a:r>
          </a:p>
          <a:p>
            <a:pPr lvl="1"/>
            <a:r>
              <a:rPr lang="en-US" dirty="0" smtClean="0"/>
              <a:t>Filtering packets to find interesting things</a:t>
            </a:r>
          </a:p>
          <a:p>
            <a:pPr lvl="1"/>
            <a:r>
              <a:rPr lang="en-US" dirty="0" smtClean="0"/>
              <a:t>Following a TCP session</a:t>
            </a:r>
          </a:p>
          <a:p>
            <a:pPr lvl="1"/>
            <a:r>
              <a:rPr lang="en-US" dirty="0" smtClean="0"/>
              <a:t>Carving files</a:t>
            </a:r>
          </a:p>
          <a:p>
            <a:pPr lvl="1"/>
            <a:r>
              <a:rPr lang="en-US" dirty="0" smtClean="0"/>
              <a:t>Reading emails</a:t>
            </a:r>
          </a:p>
          <a:p>
            <a:pPr lvl="1"/>
            <a:endParaRPr lang="en-US" dirty="0" smtClean="0"/>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43</a:t>
            </a:fld>
            <a:endParaRPr lang="en-US"/>
          </a:p>
        </p:txBody>
      </p:sp>
    </p:spTree>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a:t>
            </a:r>
            <a:r>
              <a:rPr lang="en-US" dirty="0" err="1" smtClean="0"/>
              <a:t>Wireshark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Sources for </a:t>
            </a:r>
            <a:r>
              <a:rPr lang="en-US" dirty="0" err="1" smtClean="0"/>
              <a:t>pcaps</a:t>
            </a:r>
            <a:endParaRPr lang="en-US" dirty="0" smtClean="0"/>
          </a:p>
          <a:p>
            <a:pPr lvl="1"/>
            <a:r>
              <a:rPr lang="en-US" dirty="0" smtClean="0">
                <a:hlinkClick r:id="rId2"/>
              </a:rPr>
              <a:t>http://wiki.wireshark.org/SampleCaptures</a:t>
            </a:r>
            <a:endParaRPr lang="en-US" dirty="0" smtClean="0"/>
          </a:p>
          <a:p>
            <a:pPr lvl="1"/>
            <a:r>
              <a:rPr lang="en-US" dirty="0" smtClean="0">
                <a:hlinkClick r:id="rId3"/>
              </a:rPr>
              <a:t>http://packetlife.net/captures/</a:t>
            </a:r>
            <a:endParaRPr lang="en-US" dirty="0" smtClean="0"/>
          </a:p>
          <a:p>
            <a:pPr lvl="1"/>
            <a:r>
              <a:rPr lang="en-US" dirty="0" smtClean="0">
                <a:hlinkClick r:id="rId4"/>
              </a:rPr>
              <a:t>http://www.pcapr.net</a:t>
            </a:r>
            <a:endParaRPr lang="en-US" dirty="0" smtClean="0"/>
          </a:p>
          <a:p>
            <a:pPr lvl="1"/>
            <a:r>
              <a:rPr lang="en-US" dirty="0" smtClean="0">
                <a:hlinkClick r:id="rId5"/>
              </a:rPr>
              <a:t>http://www.icir.org/enterprise-tracing/download.html</a:t>
            </a:r>
            <a:endParaRPr lang="en-US" dirty="0" smtClean="0"/>
          </a:p>
          <a:p>
            <a:pPr lvl="1"/>
            <a:r>
              <a:rPr lang="en-US" dirty="0" smtClean="0"/>
              <a:t>Your own machine</a:t>
            </a:r>
          </a:p>
          <a:p>
            <a:pPr lvl="1"/>
            <a:endParaRPr lang="en-US" dirty="0" smtClean="0"/>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44</a:t>
            </a:fld>
            <a:endParaRPr lang="en-US"/>
          </a:p>
        </p:txBody>
      </p:sp>
    </p:spTree>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a:t>
            </a:r>
            <a:r>
              <a:rPr lang="en-US" dirty="0" err="1" smtClean="0"/>
              <a:t>Wireshark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So that’s </a:t>
            </a:r>
            <a:r>
              <a:rPr lang="en-US" dirty="0" err="1" smtClean="0"/>
              <a:t>Wireshark</a:t>
            </a:r>
            <a:r>
              <a:rPr lang="en-US" dirty="0" smtClean="0"/>
              <a:t>. Pretty nice, huh?  When it comes to finding out exactly how your machine got </a:t>
            </a:r>
            <a:r>
              <a:rPr lang="en-US" dirty="0" err="1" smtClean="0"/>
              <a:t>pwned</a:t>
            </a:r>
            <a:r>
              <a:rPr lang="en-US" dirty="0" smtClean="0"/>
              <a:t> (aka owned, </a:t>
            </a:r>
            <a:r>
              <a:rPr lang="en-US" dirty="0" err="1" smtClean="0"/>
              <a:t>pwnt</a:t>
            </a:r>
            <a:r>
              <a:rPr lang="en-US" dirty="0" smtClean="0"/>
              <a:t>, etc.), it’s pretty effective.</a:t>
            </a:r>
          </a:p>
          <a:p>
            <a:pPr indent="265176">
              <a:buNone/>
            </a:pPr>
            <a:endParaRPr lang="en-US" dirty="0" smtClean="0"/>
          </a:p>
          <a:p>
            <a:pPr indent="265176">
              <a:buNone/>
            </a:pPr>
            <a:r>
              <a:rPr lang="en-US" dirty="0" smtClean="0"/>
              <a:t>Also, the functionality of </a:t>
            </a:r>
            <a:r>
              <a:rPr lang="en-US" dirty="0" err="1" smtClean="0"/>
              <a:t>Wireshark</a:t>
            </a:r>
            <a:r>
              <a:rPr lang="en-US" dirty="0" smtClean="0"/>
              <a:t> can be extended by coding up </a:t>
            </a:r>
            <a:r>
              <a:rPr lang="en-US" dirty="0" err="1" smtClean="0"/>
              <a:t>plugins</a:t>
            </a:r>
            <a:r>
              <a:rPr lang="en-US" dirty="0" smtClean="0"/>
              <a:t> and decoders, and anything else you want.  It’s open source!</a:t>
            </a:r>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45</a:t>
            </a:fld>
            <a:endParaRPr lang="en-US"/>
          </a:p>
        </p:txBody>
      </p:sp>
    </p:spTree>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a:t>
            </a:r>
            <a:r>
              <a:rPr lang="en-US" dirty="0" err="1" smtClean="0"/>
              <a:t>Wireshark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But what if we don’t have time to do all that poking about and sifting through packets?  Is there a better way to look through a big pile of PCAP data?</a:t>
            </a:r>
          </a:p>
          <a:p>
            <a:pPr indent="265176">
              <a:buNone/>
            </a:pPr>
            <a:endParaRPr lang="en-US" dirty="0" smtClean="0"/>
          </a:p>
          <a:p>
            <a:pPr indent="265176">
              <a:buNone/>
            </a:pPr>
            <a:r>
              <a:rPr lang="en-US" dirty="0" smtClean="0"/>
              <a:t>I thought you’d never ask…</a:t>
            </a:r>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46</a:t>
            </a:fld>
            <a:endParaRPr lang="en-US"/>
          </a:p>
        </p:txBody>
      </p:sp>
    </p:spTree>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a:t>
            </a:r>
            <a:r>
              <a:rPr lang="en-US" dirty="0" err="1" smtClean="0"/>
              <a:t>Netwitness</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What we’ll be doing today</a:t>
            </a:r>
          </a:p>
          <a:p>
            <a:pPr lvl="1"/>
            <a:r>
              <a:rPr lang="en-US" dirty="0" smtClean="0"/>
              <a:t>Learning the interface</a:t>
            </a:r>
          </a:p>
          <a:p>
            <a:pPr lvl="1"/>
            <a:r>
              <a:rPr lang="en-US" dirty="0" smtClean="0"/>
              <a:t>Importing some PCAP data</a:t>
            </a:r>
          </a:p>
          <a:p>
            <a:pPr lvl="1"/>
            <a:r>
              <a:rPr lang="en-US" dirty="0" smtClean="0"/>
              <a:t>Doing (almost) everything we just did in </a:t>
            </a:r>
            <a:r>
              <a:rPr lang="en-US" dirty="0" err="1" smtClean="0"/>
              <a:t>Wireshark</a:t>
            </a:r>
            <a:r>
              <a:rPr lang="en-US" dirty="0" smtClean="0"/>
              <a:t> in less time than it took us before</a:t>
            </a:r>
          </a:p>
          <a:p>
            <a:pPr lvl="1"/>
            <a:r>
              <a:rPr lang="en-US" dirty="0" smtClean="0"/>
              <a:t>Catching things that we might have missed before</a:t>
            </a:r>
          </a:p>
          <a:p>
            <a:pPr lvl="1"/>
            <a:endParaRPr lang="en-US" dirty="0" smtClean="0"/>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47</a:t>
            </a:fld>
            <a:endParaRPr lang="en-US"/>
          </a:p>
        </p:txBody>
      </p:sp>
    </p:spTree>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a:t>
            </a:r>
            <a:r>
              <a:rPr lang="en-US" dirty="0" err="1" smtClean="0"/>
              <a:t>Netwitness</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20000"/>
          </a:bodyPr>
          <a:lstStyle/>
          <a:p>
            <a:pPr indent="265176">
              <a:buNone/>
            </a:pPr>
            <a:r>
              <a:rPr lang="en-US" dirty="0" err="1" smtClean="0"/>
              <a:t>Netwitness</a:t>
            </a:r>
            <a:r>
              <a:rPr lang="en-US" dirty="0" smtClean="0"/>
              <a:t> is a tool for getting a quick picture of what someone was doing on the network, especially if you’re going after less advanced threats, like insider threats or the average criminal.</a:t>
            </a:r>
          </a:p>
          <a:p>
            <a:pPr indent="265176">
              <a:buNone/>
            </a:pPr>
            <a:endParaRPr lang="en-US" dirty="0" smtClean="0"/>
          </a:p>
          <a:p>
            <a:pPr indent="265176">
              <a:buNone/>
            </a:pPr>
            <a:r>
              <a:rPr lang="en-US" dirty="0" smtClean="0"/>
              <a:t>Currently there’s a freeware version and a paid version.  Give it a try next time you get stuck during an investigation. Often you can catch certain clues via the session based view that you wouldn’t simply by digging through PCAPs.</a:t>
            </a:r>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48</a:t>
            </a:fld>
            <a:endParaRPr lang="en-US"/>
          </a:p>
        </p:txBody>
      </p:sp>
    </p:spTree>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Doing analysis – Other tools</a:t>
            </a:r>
            <a:endParaRPr lang="en-US" dirty="0"/>
          </a:p>
        </p:txBody>
      </p:sp>
      <p:sp>
        <p:nvSpPr>
          <p:cNvPr id="5" name="Content Placeholder 2"/>
          <p:cNvSpPr>
            <a:spLocks noGrp="1"/>
          </p:cNvSpPr>
          <p:nvPr>
            <p:ph idx="1"/>
          </p:nvPr>
        </p:nvSpPr>
        <p:spPr>
          <a:xfrm>
            <a:off x="502920" y="1755648"/>
            <a:ext cx="8183880" cy="4187952"/>
          </a:xfrm>
        </p:spPr>
        <p:txBody>
          <a:bodyPr>
            <a:normAutofit lnSpcReduction="10000"/>
          </a:bodyPr>
          <a:lstStyle/>
          <a:p>
            <a:pPr indent="265176">
              <a:buNone/>
            </a:pPr>
            <a:r>
              <a:rPr lang="en-US" dirty="0" smtClean="0"/>
              <a:t>In addition to sitting down and doing deep dive analysis on PCAP data by hand, we can also run it through automated processes (sometimes even at line speed!) to do all sorts of other stuff. This is how firewalls and IDS work, after all.</a:t>
            </a:r>
          </a:p>
          <a:p>
            <a:pPr indent="265176">
              <a:buNone/>
            </a:pPr>
            <a:endParaRPr lang="en-US" dirty="0" smtClean="0"/>
          </a:p>
          <a:p>
            <a:pPr indent="265176">
              <a:buNone/>
            </a:pPr>
            <a:r>
              <a:rPr lang="en-US" dirty="0" smtClean="0"/>
              <a:t>Depending on the audience, this is where we discuss our organization’s custom tools </a:t>
            </a:r>
            <a:r>
              <a:rPr lang="en-US" dirty="0" smtClean="0">
                <a:sym typeface="Wingdings" pitchFamily="2" charset="2"/>
              </a:rPr>
              <a:t></a:t>
            </a: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49</a:t>
            </a:fld>
            <a:endParaRPr lang="en-US"/>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lvl="1">
              <a:buNone/>
            </a:pPr>
            <a:endParaRPr lang="en-US" dirty="0"/>
          </a:p>
          <a:p>
            <a:pPr lvl="1" indent="201168">
              <a:buNone/>
            </a:pPr>
            <a:r>
              <a:rPr lang="en-US" dirty="0" smtClean="0"/>
              <a:t>The information and views presented during this course concerning software or hardware does not in any way constitute a recommendation or an official opinion.  All information presented here is meant to be strictly informative.  Do not use the tools or techniques described here unless you are legally authorized to do so.</a:t>
            </a:r>
          </a:p>
        </p:txBody>
      </p:sp>
      <p:sp>
        <p:nvSpPr>
          <p:cNvPr id="4" name="Slide Number Placeholder 3"/>
          <p:cNvSpPr>
            <a:spLocks noGrp="1"/>
          </p:cNvSpPr>
          <p:nvPr>
            <p:ph type="sldNum" sz="quarter" idx="12"/>
          </p:nvPr>
        </p:nvSpPr>
        <p:spPr/>
        <p:txBody>
          <a:bodyPr/>
          <a:lstStyle/>
          <a:p>
            <a:fld id="{295008BC-DA31-4D19-837B-EFA4386B05F5}" type="slidenum">
              <a:rPr lang="en-US" smtClean="0"/>
              <a:pPr/>
              <a:t>5</a:t>
            </a:fld>
            <a:endParaRPr lang="en-US"/>
          </a:p>
        </p:txBody>
      </p:sp>
    </p:spTree>
    <p:extLst>
      <p:ext uri="{BB962C8B-B14F-4D97-AF65-F5344CB8AC3E}">
        <p14:creationId xmlns:p14="http://schemas.microsoft.com/office/powerpoint/2010/main" val="3157968589"/>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Generating flow and alert data </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Useful when someone hands you a big wad of PCAP and you have no other data</a:t>
            </a:r>
          </a:p>
          <a:p>
            <a:r>
              <a:rPr lang="en-US" dirty="0" smtClean="0"/>
              <a:t>Can be done when you’ve got data from before you fielded your flow monitoring or alert generating apps (IDS, firewall, etc.)</a:t>
            </a:r>
          </a:p>
          <a:p>
            <a:r>
              <a:rPr lang="en-US" dirty="0" smtClean="0"/>
              <a:t>Makes analysis of large data sets easier since it’s faster to look at coarse grained data.</a:t>
            </a:r>
          </a:p>
          <a:p>
            <a:r>
              <a:rPr lang="en-US" dirty="0" smtClean="0"/>
              <a:t>We’ll cover this when appropriate.</a:t>
            </a:r>
          </a:p>
        </p:txBody>
      </p:sp>
      <p:sp>
        <p:nvSpPr>
          <p:cNvPr id="3" name="Slide Number Placeholder 2"/>
          <p:cNvSpPr>
            <a:spLocks noGrp="1"/>
          </p:cNvSpPr>
          <p:nvPr>
            <p:ph type="sldNum" sz="quarter" idx="12"/>
          </p:nvPr>
        </p:nvSpPr>
        <p:spPr/>
        <p:txBody>
          <a:bodyPr/>
          <a:lstStyle/>
          <a:p>
            <a:fld id="{295008BC-DA31-4D19-837B-EFA4386B05F5}" type="slidenum">
              <a:rPr lang="en-US" smtClean="0"/>
              <a:pPr/>
              <a:t>50</a:t>
            </a:fld>
            <a:endParaRPr lang="en-US"/>
          </a:p>
        </p:txBody>
      </p:sp>
    </p:spTree>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PCAP Data</a:t>
            </a:r>
            <a:br>
              <a:rPr lang="en-US" dirty="0" smtClean="0"/>
            </a:br>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When you have PCAP you can see pretty much everything.</a:t>
            </a:r>
          </a:p>
          <a:p>
            <a:endParaRPr lang="en-US" dirty="0" smtClean="0"/>
          </a:p>
          <a:p>
            <a:r>
              <a:rPr lang="en-US" dirty="0" smtClean="0"/>
              <a:t>It’s very heavy weight whenever you start dealing with enterprise level networks.</a:t>
            </a:r>
          </a:p>
          <a:p>
            <a:endParaRPr lang="en-US" dirty="0" smtClean="0"/>
          </a:p>
          <a:p>
            <a:r>
              <a:rPr lang="en-US" dirty="0" smtClean="0"/>
              <a:t>It’s the only way you’ll see what’s being said on the network, but it’s not as good as flow or log/alert data for figuring out what’s important to look at.</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51</a:t>
            </a:fld>
            <a:endParaRPr lang="en-US"/>
          </a:p>
        </p:txBody>
      </p:sp>
    </p:spTree>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962400"/>
            <a:ext cx="3276600" cy="1066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0292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1</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Agenda and motivation</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Intro to forensic data types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Working</a:t>
            </a:r>
            <a:r>
              <a:rPr kumimoji="0" lang="en-US" sz="1400" b="0" i="0" u="none" strike="noStrike" kern="1200" cap="none" spc="0" normalizeH="0" noProof="0" dirty="0" smtClean="0">
                <a:ln>
                  <a:noFill/>
                </a:ln>
                <a:solidFill>
                  <a:schemeClr val="tx1"/>
                </a:solidFill>
                <a:effectLst/>
                <a:uLnTx/>
                <a:uFillTx/>
                <a:latin typeface="+mn-lt"/>
                <a:ea typeface="+mn-ea"/>
                <a:cs typeface="+mn-cs"/>
              </a:rPr>
              <a:t> with PCAP data</a:t>
            </a:r>
          </a:p>
          <a:p>
            <a:pPr marL="722376" lvl="1" indent="-265176">
              <a:spcBef>
                <a:spcPts val="250"/>
              </a:spcBef>
              <a:buClr>
                <a:schemeClr val="accent1"/>
              </a:buClr>
              <a:buSzPct val="80000"/>
              <a:buFont typeface="Wingdings 2"/>
              <a:buChar char=""/>
              <a:defRPr/>
            </a:pPr>
            <a:r>
              <a:rPr lang="en-US" sz="1400" dirty="0" smtClean="0"/>
              <a:t>What it looks like</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noProof="0" dirty="0" smtClean="0">
                <a:ln>
                  <a:noFill/>
                </a:ln>
                <a:solidFill>
                  <a:schemeClr val="tx1"/>
                </a:solidFill>
                <a:effectLst/>
                <a:uLnTx/>
                <a:uFillTx/>
                <a:latin typeface="+mn-lt"/>
                <a:ea typeface="+mn-ea"/>
                <a:cs typeface="+mn-cs"/>
              </a:rPr>
              <a:t>How to interpret it</a:t>
            </a:r>
          </a:p>
          <a:p>
            <a:pPr marL="722376" lvl="1" indent="-265176">
              <a:spcBef>
                <a:spcPts val="250"/>
              </a:spcBef>
              <a:buClr>
                <a:schemeClr val="accent1"/>
              </a:buClr>
              <a:buSzPct val="80000"/>
              <a:buFont typeface="Wingdings 2"/>
              <a:buChar char=""/>
              <a:defRPr/>
            </a:pPr>
            <a:r>
              <a:rPr lang="en-US" sz="1400" dirty="0" smtClean="0"/>
              <a:t>How to get it</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baseline="0" dirty="0" smtClean="0"/>
              <a:t>Working</a:t>
            </a:r>
            <a:r>
              <a:rPr lang="en-US" sz="1400" dirty="0" smtClean="0"/>
              <a:t> with flow data</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What it looks like</a:t>
            </a:r>
          </a:p>
          <a:p>
            <a:pPr marL="722376" lvl="1" indent="-265176">
              <a:spcBef>
                <a:spcPts val="250"/>
              </a:spcBef>
              <a:buClr>
                <a:schemeClr val="accent1"/>
              </a:buClr>
              <a:buSzPct val="80000"/>
              <a:buFont typeface="Wingdings 2"/>
              <a:buChar char=""/>
              <a:defRPr/>
            </a:pPr>
            <a:r>
              <a:rPr lang="en-US" sz="1400" dirty="0" smtClean="0"/>
              <a:t>How to interpret it</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How to get it</a:t>
            </a:r>
          </a:p>
        </p:txBody>
      </p:sp>
      <p:sp>
        <p:nvSpPr>
          <p:cNvPr id="2" name="Title 1"/>
          <p:cNvSpPr>
            <a:spLocks noGrp="1"/>
          </p:cNvSpPr>
          <p:nvPr>
            <p:ph type="title"/>
          </p:nvPr>
        </p:nvSpPr>
        <p:spPr/>
        <p:txBody>
          <a:bodyPr/>
          <a:lstStyle/>
          <a:p>
            <a:r>
              <a:rPr lang="en-US" dirty="0" smtClean="0"/>
              <a:t>Agenda</a:t>
            </a:r>
            <a:endParaRPr lang="en-US" dirty="0"/>
          </a:p>
        </p:txBody>
      </p:sp>
      <p:sp>
        <p:nvSpPr>
          <p:cNvPr id="7" name="Content Placeholder 2"/>
          <p:cNvSpPr txBox="1">
            <a:spLocks/>
          </p:cNvSpPr>
          <p:nvPr/>
        </p:nvSpPr>
        <p:spPr>
          <a:xfrm>
            <a:off x="464820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a:t>
            </a:r>
            <a:r>
              <a:rPr lang="en-US" sz="2800" dirty="0" smtClean="0"/>
              <a:t>2</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PCAP and flow recap</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Working with logs and alerts</a:t>
            </a:r>
          </a:p>
          <a:p>
            <a:pPr marL="722376" lvl="1" indent="-265176">
              <a:spcBef>
                <a:spcPts val="250"/>
              </a:spcBef>
              <a:buClr>
                <a:schemeClr val="accent1"/>
              </a:buClr>
              <a:buSzPct val="80000"/>
              <a:buFont typeface="Wingdings 2"/>
              <a:buChar char=""/>
              <a:defRPr/>
            </a:pPr>
            <a:r>
              <a:rPr lang="en-US" sz="1400" dirty="0" smtClean="0"/>
              <a:t>What they look like</a:t>
            </a:r>
          </a:p>
          <a:p>
            <a:pPr marL="722376" lvl="1" indent="-265176">
              <a:spcBef>
                <a:spcPts val="250"/>
              </a:spcBef>
              <a:buClr>
                <a:schemeClr val="accent1"/>
              </a:buClr>
              <a:buSzPct val="80000"/>
              <a:buFont typeface="Wingdings 2"/>
              <a:buChar char=""/>
              <a:defRPr/>
            </a:pPr>
            <a:r>
              <a:rPr lang="en-US" sz="1400" dirty="0" smtClean="0"/>
              <a:t>How to interpret them</a:t>
            </a:r>
          </a:p>
          <a:p>
            <a:pPr marL="722376" lvl="1" indent="-265176">
              <a:spcBef>
                <a:spcPts val="250"/>
              </a:spcBef>
              <a:buClr>
                <a:schemeClr val="accent1"/>
              </a:buClr>
              <a:buSzPct val="80000"/>
              <a:buFont typeface="Wingdings 2"/>
              <a:buChar char=""/>
              <a:defRPr/>
            </a:pPr>
            <a:r>
              <a:rPr lang="en-US" sz="1400" dirty="0" smtClean="0"/>
              <a:t>Getting them all in one place</a:t>
            </a:r>
          </a:p>
          <a:p>
            <a:pPr marL="722376" lvl="1" indent="-265176">
              <a:spcBef>
                <a:spcPts val="250"/>
              </a:spcBef>
              <a:buClr>
                <a:schemeClr val="accent1"/>
              </a:buClr>
              <a:buSzPct val="80000"/>
              <a:buFont typeface="Wingdings 2"/>
              <a:buChar char=""/>
              <a:defRPr/>
            </a:pPr>
            <a:r>
              <a:rPr lang="en-US" sz="1400" dirty="0" smtClean="0"/>
              <a:t>SIEM’s and their familiars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Fielding a monitoring solution</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295008BC-DA31-4D19-837B-EFA4386B05F5}" type="slidenum">
              <a:rPr lang="en-US" smtClean="0"/>
              <a:pPr/>
              <a:t>52</a:t>
            </a:fld>
            <a:endParaRPr lang="en-US"/>
          </a:p>
        </p:txBody>
      </p:sp>
    </p:spTree>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Things to keep in mind</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20000"/>
          </a:bodyPr>
          <a:lstStyle/>
          <a:p>
            <a:endParaRPr lang="en-US" dirty="0" smtClean="0"/>
          </a:p>
          <a:p>
            <a:r>
              <a:rPr lang="en-US" dirty="0" smtClean="0"/>
              <a:t>This is easy data to get, so make sure you do.</a:t>
            </a:r>
          </a:p>
          <a:p>
            <a:endParaRPr lang="en-US" dirty="0" smtClean="0"/>
          </a:p>
          <a:p>
            <a:r>
              <a:rPr lang="en-US" dirty="0" smtClean="0"/>
              <a:t>Better used to figure out where to look, than to figure out exactly what happened.</a:t>
            </a:r>
          </a:p>
          <a:p>
            <a:endParaRPr lang="en-US" dirty="0" smtClean="0"/>
          </a:p>
          <a:p>
            <a:r>
              <a:rPr lang="en-US" dirty="0" smtClean="0"/>
              <a:t>Even when you’re not on an investigation, you should collect flow data to do </a:t>
            </a:r>
            <a:r>
              <a:rPr lang="en-US" dirty="0" err="1" smtClean="0"/>
              <a:t>baselining</a:t>
            </a:r>
            <a:r>
              <a:rPr lang="en-US" dirty="0" smtClean="0"/>
              <a:t>.</a:t>
            </a:r>
          </a:p>
          <a:p>
            <a:endParaRPr lang="en-US" dirty="0" smtClean="0"/>
          </a:p>
          <a:p>
            <a:r>
              <a:rPr lang="en-US" dirty="0" smtClean="0"/>
              <a:t>Visualization helps a </a:t>
            </a:r>
            <a:r>
              <a:rPr lang="en-US" u="sng" dirty="0" smtClean="0"/>
              <a:t>lot</a:t>
            </a:r>
            <a:r>
              <a:rPr lang="en-US" dirty="0" smtClean="0"/>
              <a:t>.</a:t>
            </a:r>
          </a:p>
          <a:p>
            <a:endParaRPr lang="en-US" dirty="0" smtClean="0"/>
          </a:p>
          <a:p>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53</a:t>
            </a:fld>
            <a:endParaRPr lang="en-US"/>
          </a:p>
        </p:txBody>
      </p:sp>
    </p:spTree>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What is flow data?</a:t>
            </a:r>
            <a:endParaRPr lang="en-US" dirty="0"/>
          </a:p>
        </p:txBody>
      </p:sp>
      <p:sp>
        <p:nvSpPr>
          <p:cNvPr id="5" name="Content Placeholder 2"/>
          <p:cNvSpPr>
            <a:spLocks noGrp="1"/>
          </p:cNvSpPr>
          <p:nvPr>
            <p:ph idx="1"/>
          </p:nvPr>
        </p:nvSpPr>
        <p:spPr>
          <a:xfrm>
            <a:off x="502920" y="1755648"/>
            <a:ext cx="8183880" cy="4187952"/>
          </a:xfrm>
        </p:spPr>
        <p:txBody>
          <a:bodyPr>
            <a:normAutofit lnSpcReduction="10000"/>
          </a:bodyPr>
          <a:lstStyle/>
          <a:p>
            <a:pPr indent="265176">
              <a:buNone/>
            </a:pPr>
            <a:r>
              <a:rPr lang="en-US" dirty="0" smtClean="0"/>
              <a:t>There’s some variation, but generally a record contains the following:</a:t>
            </a:r>
          </a:p>
          <a:p>
            <a:pPr indent="265176"/>
            <a:r>
              <a:rPr lang="en-US" dirty="0" smtClean="0"/>
              <a:t>Source and </a:t>
            </a:r>
            <a:r>
              <a:rPr lang="en-US" dirty="0" err="1" smtClean="0"/>
              <a:t>dest</a:t>
            </a:r>
            <a:r>
              <a:rPr lang="en-US" dirty="0" smtClean="0"/>
              <a:t> </a:t>
            </a:r>
            <a:r>
              <a:rPr lang="en-US" dirty="0" err="1" smtClean="0"/>
              <a:t>ip</a:t>
            </a:r>
            <a:endParaRPr lang="en-US" dirty="0" smtClean="0"/>
          </a:p>
          <a:p>
            <a:pPr indent="265176"/>
            <a:r>
              <a:rPr lang="en-US" dirty="0" smtClean="0"/>
              <a:t>Source and </a:t>
            </a:r>
            <a:r>
              <a:rPr lang="en-US" dirty="0" err="1" smtClean="0"/>
              <a:t>dest</a:t>
            </a:r>
            <a:r>
              <a:rPr lang="en-US" dirty="0" smtClean="0"/>
              <a:t> port</a:t>
            </a:r>
          </a:p>
          <a:p>
            <a:pPr indent="265176"/>
            <a:r>
              <a:rPr lang="en-US" dirty="0" smtClean="0"/>
              <a:t>Protocol</a:t>
            </a:r>
          </a:p>
          <a:p>
            <a:pPr indent="265176"/>
            <a:r>
              <a:rPr lang="en-US" dirty="0" smtClean="0"/>
              <a:t>Start time + (duration | end time)</a:t>
            </a:r>
          </a:p>
          <a:p>
            <a:pPr indent="265176"/>
            <a:r>
              <a:rPr lang="en-US" dirty="0" smtClean="0"/>
              <a:t># of packets</a:t>
            </a:r>
          </a:p>
          <a:p>
            <a:pPr indent="265176"/>
            <a:r>
              <a:rPr lang="en-US" dirty="0" smtClean="0"/>
              <a:t># of bytes</a:t>
            </a:r>
          </a:p>
          <a:p>
            <a:pPr indent="265176"/>
            <a:r>
              <a:rPr lang="en-US" dirty="0" smtClean="0"/>
              <a:t>Directionality? Depends on format.</a:t>
            </a:r>
          </a:p>
          <a:p>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54</a:t>
            </a:fld>
            <a:endParaRPr lang="en-US"/>
          </a:p>
        </p:txBody>
      </p:sp>
    </p:spTree>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Netflow v5 protocol</a:t>
            </a:r>
            <a:endParaRPr lang="en-US" dirty="0"/>
          </a:p>
        </p:txBody>
      </p:sp>
      <p:pic>
        <p:nvPicPr>
          <p:cNvPr id="58370" name="Picture 2" descr="http://www.usenix.org/events/lisa00/full_papers/plonka/plonka_html/figure3.gif"/>
          <p:cNvPicPr>
            <a:picLocks noChangeAspect="1" noChangeArrowheads="1"/>
          </p:cNvPicPr>
          <p:nvPr/>
        </p:nvPicPr>
        <p:blipFill>
          <a:blip r:embed="rId3" cstate="print"/>
          <a:srcRect/>
          <a:stretch>
            <a:fillRect/>
          </a:stretch>
        </p:blipFill>
        <p:spPr bwMode="auto">
          <a:xfrm>
            <a:off x="1524000" y="1752601"/>
            <a:ext cx="5791200" cy="4346056"/>
          </a:xfrm>
          <a:prstGeom prst="rect">
            <a:avLst/>
          </a:prstGeom>
          <a:noFill/>
        </p:spPr>
      </p:pic>
      <p:sp>
        <p:nvSpPr>
          <p:cNvPr id="3" name="Slide Number Placeholder 2"/>
          <p:cNvSpPr>
            <a:spLocks noGrp="1"/>
          </p:cNvSpPr>
          <p:nvPr>
            <p:ph type="sldNum" sz="quarter" idx="12"/>
          </p:nvPr>
        </p:nvSpPr>
        <p:spPr/>
        <p:txBody>
          <a:bodyPr/>
          <a:lstStyle/>
          <a:p>
            <a:fld id="{295008BC-DA31-4D19-837B-EFA4386B05F5}" type="slidenum">
              <a:rPr lang="en-US" smtClean="0"/>
              <a:pPr/>
              <a:t>55</a:t>
            </a:fld>
            <a:endParaRPr lang="en-US"/>
          </a:p>
        </p:txBody>
      </p:sp>
      <p:sp>
        <p:nvSpPr>
          <p:cNvPr id="4" name="TextBox 3"/>
          <p:cNvSpPr txBox="1"/>
          <p:nvPr/>
        </p:nvSpPr>
        <p:spPr>
          <a:xfrm>
            <a:off x="914400" y="6172200"/>
            <a:ext cx="7239000" cy="261610"/>
          </a:xfrm>
          <a:prstGeom prst="rect">
            <a:avLst/>
          </a:prstGeom>
          <a:noFill/>
        </p:spPr>
        <p:txBody>
          <a:bodyPr wrap="square" rtlCol="0">
            <a:spAutoFit/>
          </a:bodyPr>
          <a:lstStyle/>
          <a:p>
            <a:r>
              <a:rPr lang="en-US" sz="1100" dirty="0" smtClean="0"/>
              <a:t>Source: caida.org/tools/utilities/</a:t>
            </a:r>
            <a:r>
              <a:rPr lang="en-US" sz="1100" dirty="0" err="1" smtClean="0"/>
              <a:t>flowscan</a:t>
            </a:r>
            <a:r>
              <a:rPr lang="en-US" sz="1100" dirty="0" smtClean="0"/>
              <a:t>/arch.xml</a:t>
            </a:r>
            <a:endParaRPr lang="en-US" sz="1100" dirty="0"/>
          </a:p>
        </p:txBody>
      </p:sp>
    </p:spTree>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Command line output</a:t>
            </a:r>
            <a:endParaRPr lang="en-US" dirty="0"/>
          </a:p>
        </p:txBody>
      </p:sp>
      <p:pic>
        <p:nvPicPr>
          <p:cNvPr id="122882" name="Picture 2" descr="[Argus3-Ratop.png]"/>
          <p:cNvPicPr>
            <a:picLocks noChangeAspect="1" noChangeArrowheads="1"/>
          </p:cNvPicPr>
          <p:nvPr/>
        </p:nvPicPr>
        <p:blipFill>
          <a:blip r:embed="rId3" cstate="print"/>
          <a:srcRect/>
          <a:stretch>
            <a:fillRect/>
          </a:stretch>
        </p:blipFill>
        <p:spPr bwMode="auto">
          <a:xfrm>
            <a:off x="914400" y="1752600"/>
            <a:ext cx="6931025" cy="3972011"/>
          </a:xfrm>
          <a:prstGeom prst="rect">
            <a:avLst/>
          </a:prstGeom>
          <a:noFill/>
        </p:spPr>
      </p:pic>
      <p:sp>
        <p:nvSpPr>
          <p:cNvPr id="3" name="Slide Number Placeholder 2"/>
          <p:cNvSpPr>
            <a:spLocks noGrp="1"/>
          </p:cNvSpPr>
          <p:nvPr>
            <p:ph type="sldNum" sz="quarter" idx="12"/>
          </p:nvPr>
        </p:nvSpPr>
        <p:spPr/>
        <p:txBody>
          <a:bodyPr/>
          <a:lstStyle/>
          <a:p>
            <a:fld id="{295008BC-DA31-4D19-837B-EFA4386B05F5}" type="slidenum">
              <a:rPr lang="en-US" smtClean="0"/>
              <a:pPr/>
              <a:t>56</a:t>
            </a:fld>
            <a:endParaRPr lang="en-US"/>
          </a:p>
        </p:txBody>
      </p:sp>
    </p:spTree>
  </p:cSld>
  <p:clrMapOvr>
    <a:masterClrMapping/>
  </p:clrMapOvr>
  <p:transition xmlns:p14="http://schemas.microsoft.com/office/powerpoint/2010/mai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Directionality</a:t>
            </a:r>
            <a:endParaRPr lang="en-US" dirty="0"/>
          </a:p>
        </p:txBody>
      </p:sp>
      <p:sp>
        <p:nvSpPr>
          <p:cNvPr id="5" name="Content Placeholder 2"/>
          <p:cNvSpPr>
            <a:spLocks noGrp="1"/>
          </p:cNvSpPr>
          <p:nvPr>
            <p:ph idx="1"/>
          </p:nvPr>
        </p:nvSpPr>
        <p:spPr>
          <a:xfrm>
            <a:off x="502920" y="1755648"/>
            <a:ext cx="8183880" cy="4568952"/>
          </a:xfrm>
        </p:spPr>
        <p:txBody>
          <a:bodyPr>
            <a:normAutofit fontScale="85000" lnSpcReduction="20000"/>
          </a:bodyPr>
          <a:lstStyle/>
          <a:p>
            <a:pPr indent="265176">
              <a:buNone/>
            </a:pPr>
            <a:r>
              <a:rPr lang="en-US" dirty="0" smtClean="0"/>
              <a:t>Some types of flow records are unidirectional (</a:t>
            </a:r>
            <a:r>
              <a:rPr lang="en-US" dirty="0" err="1" smtClean="0"/>
              <a:t>SiLK</a:t>
            </a:r>
            <a:r>
              <a:rPr lang="en-US" dirty="0" smtClean="0"/>
              <a:t>, </a:t>
            </a:r>
            <a:r>
              <a:rPr lang="en-US" dirty="0" err="1" smtClean="0"/>
              <a:t>rw</a:t>
            </a:r>
            <a:r>
              <a:rPr lang="en-US" dirty="0" smtClean="0"/>
              <a:t> tools), and others are bidirectional (</a:t>
            </a:r>
            <a:r>
              <a:rPr lang="en-US" dirty="0" err="1" smtClean="0"/>
              <a:t>argus</a:t>
            </a:r>
            <a:r>
              <a:rPr lang="en-US" dirty="0" smtClean="0"/>
              <a:t>, </a:t>
            </a:r>
            <a:r>
              <a:rPr lang="en-US" dirty="0" err="1" smtClean="0"/>
              <a:t>ratools</a:t>
            </a:r>
            <a:r>
              <a:rPr lang="en-US" dirty="0" smtClean="0"/>
              <a:t>, original flow data).</a:t>
            </a:r>
          </a:p>
          <a:p>
            <a:pPr indent="265176">
              <a:buNone/>
            </a:pPr>
            <a:endParaRPr lang="en-US" dirty="0" smtClean="0"/>
          </a:p>
          <a:p>
            <a:pPr indent="265176">
              <a:buNone/>
            </a:pPr>
            <a:r>
              <a:rPr lang="en-US" dirty="0" smtClean="0"/>
              <a:t>Unidirectional flow data has a separate record for both sides of the conversation.  This is how Cisco </a:t>
            </a:r>
            <a:r>
              <a:rPr lang="en-US" dirty="0" err="1" smtClean="0"/>
              <a:t>NetFlow</a:t>
            </a:r>
            <a:r>
              <a:rPr lang="en-US" dirty="0" smtClean="0"/>
              <a:t> v5, v9, and IPFIX records are specified.</a:t>
            </a:r>
          </a:p>
          <a:p>
            <a:pPr indent="265176">
              <a:buNone/>
            </a:pPr>
            <a:endParaRPr lang="en-US" dirty="0" smtClean="0"/>
          </a:p>
          <a:p>
            <a:pPr indent="265176">
              <a:buNone/>
            </a:pPr>
            <a:r>
              <a:rPr lang="en-US" dirty="0" smtClean="0"/>
              <a:t>Bidirectional flow data combines both sides into one record, usually having extra fields for “# of sender packets”, “# of destination bytes”, and other things that would get muddled by combining two unidirectional flows. </a:t>
            </a:r>
          </a:p>
        </p:txBody>
      </p:sp>
      <p:sp>
        <p:nvSpPr>
          <p:cNvPr id="3" name="Slide Number Placeholder 2"/>
          <p:cNvSpPr>
            <a:spLocks noGrp="1"/>
          </p:cNvSpPr>
          <p:nvPr>
            <p:ph type="sldNum" sz="quarter" idx="12"/>
          </p:nvPr>
        </p:nvSpPr>
        <p:spPr/>
        <p:txBody>
          <a:bodyPr/>
          <a:lstStyle/>
          <a:p>
            <a:fld id="{295008BC-DA31-4D19-837B-EFA4386B05F5}" type="slidenum">
              <a:rPr lang="en-US" smtClean="0"/>
              <a:pPr/>
              <a:t>57</a:t>
            </a:fld>
            <a:endParaRPr lang="en-US"/>
          </a:p>
        </p:txBody>
      </p:sp>
    </p:spTree>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Directionality</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265176">
              <a:buNone/>
            </a:pPr>
            <a:r>
              <a:rPr lang="en-US" dirty="0" smtClean="0"/>
              <a:t>Depending on what you need, you can convert between bidirectional and unidirectional using whatever tool is appropriate to your data set.</a:t>
            </a:r>
          </a:p>
        </p:txBody>
      </p:sp>
      <p:sp>
        <p:nvSpPr>
          <p:cNvPr id="3" name="Slide Number Placeholder 2"/>
          <p:cNvSpPr>
            <a:spLocks noGrp="1"/>
          </p:cNvSpPr>
          <p:nvPr>
            <p:ph type="sldNum" sz="quarter" idx="12"/>
          </p:nvPr>
        </p:nvSpPr>
        <p:spPr/>
        <p:txBody>
          <a:bodyPr/>
          <a:lstStyle/>
          <a:p>
            <a:fld id="{295008BC-DA31-4D19-837B-EFA4386B05F5}" type="slidenum">
              <a:rPr lang="en-US" smtClean="0"/>
              <a:pPr/>
              <a:t>58</a:t>
            </a:fld>
            <a:endParaRPr lang="en-US"/>
          </a:p>
        </p:txBody>
      </p:sp>
    </p:spTree>
  </p:cSld>
  <p:clrMapOvr>
    <a:masterClrMapping/>
  </p:clrMapOvr>
  <p:transition xmlns:p14="http://schemas.microsoft.com/office/powerpoint/2010/mai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Cutoff and Aging</a:t>
            </a:r>
            <a:endParaRPr lang="en-US" dirty="0"/>
          </a:p>
        </p:txBody>
      </p:sp>
      <p:sp>
        <p:nvSpPr>
          <p:cNvPr id="5" name="Content Placeholder 2"/>
          <p:cNvSpPr>
            <a:spLocks noGrp="1"/>
          </p:cNvSpPr>
          <p:nvPr>
            <p:ph idx="1"/>
          </p:nvPr>
        </p:nvSpPr>
        <p:spPr>
          <a:xfrm>
            <a:off x="502920" y="1755648"/>
            <a:ext cx="8183880" cy="4187952"/>
          </a:xfrm>
        </p:spPr>
        <p:txBody>
          <a:bodyPr>
            <a:normAutofit fontScale="77500" lnSpcReduction="20000"/>
          </a:bodyPr>
          <a:lstStyle/>
          <a:p>
            <a:pPr indent="265176">
              <a:buNone/>
            </a:pPr>
            <a:r>
              <a:rPr lang="en-US" dirty="0" smtClean="0"/>
              <a:t>Until conversations end, their flow data sits in the router/switch/etc. memory, taking up space (DOS?).  So if we’ve got lots of very long lived flows or flows that didn’t end well (FIN ACK) we need to free up that memory and write the flows.</a:t>
            </a:r>
          </a:p>
          <a:p>
            <a:pPr indent="265176">
              <a:buNone/>
            </a:pPr>
            <a:endParaRPr lang="en-US" dirty="0" smtClean="0"/>
          </a:p>
          <a:p>
            <a:pPr indent="265176">
              <a:buNone/>
            </a:pPr>
            <a:r>
              <a:rPr lang="en-US" dirty="0" smtClean="0"/>
              <a:t>For long flows, we have a configurable time (say 30 minutes) after which we write a record and start a new one.  Figuring out how long the flow actually was will require massaging your data.</a:t>
            </a:r>
          </a:p>
          <a:p>
            <a:pPr indent="265176">
              <a:buNone/>
            </a:pPr>
            <a:endParaRPr lang="en-US" dirty="0" smtClean="0"/>
          </a:p>
          <a:p>
            <a:pPr indent="265176">
              <a:buNone/>
            </a:pPr>
            <a:r>
              <a:rPr lang="en-US" dirty="0" smtClean="0"/>
              <a:t>For broken flows, another cutoff time (maybe 15 seconds?) will clear them out.</a:t>
            </a:r>
          </a:p>
          <a:p>
            <a:pPr indent="265176">
              <a:buNone/>
            </a:pPr>
            <a:endParaRPr lang="en-US" dirty="0" smtClean="0"/>
          </a:p>
          <a:p>
            <a:pPr indent="265176">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59</a:t>
            </a:fld>
            <a:endParaRPr lang="en-US"/>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667000"/>
            <a:ext cx="3276600" cy="304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0292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1</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Agenda and motivation</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Intro to forensic data types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Working</a:t>
            </a:r>
            <a:r>
              <a:rPr kumimoji="0" lang="en-US" sz="1400" b="0" i="0" u="none" strike="noStrike" kern="1200" cap="none" spc="0" normalizeH="0" noProof="0" dirty="0" smtClean="0">
                <a:ln>
                  <a:noFill/>
                </a:ln>
                <a:solidFill>
                  <a:schemeClr val="tx1"/>
                </a:solidFill>
                <a:effectLst/>
                <a:uLnTx/>
                <a:uFillTx/>
                <a:latin typeface="+mn-lt"/>
                <a:ea typeface="+mn-ea"/>
                <a:cs typeface="+mn-cs"/>
              </a:rPr>
              <a:t> with PCAP data</a:t>
            </a:r>
          </a:p>
          <a:p>
            <a:pPr marL="722376" lvl="1" indent="-265176">
              <a:spcBef>
                <a:spcPts val="250"/>
              </a:spcBef>
              <a:buClr>
                <a:schemeClr val="accent1"/>
              </a:buClr>
              <a:buSzPct val="80000"/>
              <a:buFont typeface="Wingdings 2"/>
              <a:buChar char=""/>
              <a:defRPr/>
            </a:pPr>
            <a:r>
              <a:rPr lang="en-US" sz="1400" dirty="0" smtClean="0"/>
              <a:t>What it looks like</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noProof="0" dirty="0" smtClean="0">
                <a:ln>
                  <a:noFill/>
                </a:ln>
                <a:solidFill>
                  <a:schemeClr val="tx1"/>
                </a:solidFill>
                <a:effectLst/>
                <a:uLnTx/>
                <a:uFillTx/>
                <a:latin typeface="+mn-lt"/>
                <a:ea typeface="+mn-ea"/>
                <a:cs typeface="+mn-cs"/>
              </a:rPr>
              <a:t>How to interpret it</a:t>
            </a:r>
          </a:p>
          <a:p>
            <a:pPr marL="722376" lvl="1" indent="-265176">
              <a:spcBef>
                <a:spcPts val="250"/>
              </a:spcBef>
              <a:buClr>
                <a:schemeClr val="accent1"/>
              </a:buClr>
              <a:buSzPct val="80000"/>
              <a:buFont typeface="Wingdings 2"/>
              <a:buChar char=""/>
              <a:defRPr/>
            </a:pPr>
            <a:r>
              <a:rPr lang="en-US" sz="1400" dirty="0" smtClean="0"/>
              <a:t>How to get it</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baseline="0" dirty="0" smtClean="0"/>
              <a:t>Working</a:t>
            </a:r>
            <a:r>
              <a:rPr lang="en-US" sz="1400" dirty="0" smtClean="0"/>
              <a:t> with flow data</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What it looks like</a:t>
            </a:r>
          </a:p>
          <a:p>
            <a:pPr marL="722376" lvl="1" indent="-265176">
              <a:spcBef>
                <a:spcPts val="250"/>
              </a:spcBef>
              <a:buClr>
                <a:schemeClr val="accent1"/>
              </a:buClr>
              <a:buSzPct val="80000"/>
              <a:buFont typeface="Wingdings 2"/>
              <a:buChar char=""/>
              <a:defRPr/>
            </a:pPr>
            <a:r>
              <a:rPr lang="en-US" sz="1400" dirty="0" smtClean="0"/>
              <a:t>How to interpret it</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How to get it</a:t>
            </a:r>
          </a:p>
        </p:txBody>
      </p:sp>
      <p:sp>
        <p:nvSpPr>
          <p:cNvPr id="2" name="Title 1"/>
          <p:cNvSpPr>
            <a:spLocks noGrp="1"/>
          </p:cNvSpPr>
          <p:nvPr>
            <p:ph type="title"/>
          </p:nvPr>
        </p:nvSpPr>
        <p:spPr/>
        <p:txBody>
          <a:bodyPr/>
          <a:lstStyle/>
          <a:p>
            <a:r>
              <a:rPr lang="en-US" dirty="0" smtClean="0"/>
              <a:t>Agenda</a:t>
            </a:r>
            <a:endParaRPr lang="en-US" dirty="0"/>
          </a:p>
        </p:txBody>
      </p:sp>
      <p:sp>
        <p:nvSpPr>
          <p:cNvPr id="7" name="Content Placeholder 2"/>
          <p:cNvSpPr txBox="1">
            <a:spLocks/>
          </p:cNvSpPr>
          <p:nvPr/>
        </p:nvSpPr>
        <p:spPr>
          <a:xfrm>
            <a:off x="464820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a:t>
            </a:r>
            <a:r>
              <a:rPr lang="en-US" sz="2800" dirty="0" smtClean="0"/>
              <a:t>2</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PCAP and flow recap</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Working with logs and alerts</a:t>
            </a:r>
          </a:p>
          <a:p>
            <a:pPr marL="722376" lvl="1" indent="-265176">
              <a:spcBef>
                <a:spcPts val="250"/>
              </a:spcBef>
              <a:buClr>
                <a:schemeClr val="accent1"/>
              </a:buClr>
              <a:buSzPct val="80000"/>
              <a:buFont typeface="Wingdings 2"/>
              <a:buChar char=""/>
              <a:defRPr/>
            </a:pPr>
            <a:r>
              <a:rPr lang="en-US" sz="1400" dirty="0" smtClean="0"/>
              <a:t>What they look like</a:t>
            </a:r>
          </a:p>
          <a:p>
            <a:pPr marL="722376" lvl="1" indent="-265176">
              <a:spcBef>
                <a:spcPts val="250"/>
              </a:spcBef>
              <a:buClr>
                <a:schemeClr val="accent1"/>
              </a:buClr>
              <a:buSzPct val="80000"/>
              <a:buFont typeface="Wingdings 2"/>
              <a:buChar char=""/>
              <a:defRPr/>
            </a:pPr>
            <a:r>
              <a:rPr lang="en-US" sz="1400" dirty="0" smtClean="0"/>
              <a:t>How to interpret them</a:t>
            </a:r>
          </a:p>
          <a:p>
            <a:pPr marL="722376" lvl="1" indent="-265176">
              <a:spcBef>
                <a:spcPts val="250"/>
              </a:spcBef>
              <a:buClr>
                <a:schemeClr val="accent1"/>
              </a:buClr>
              <a:buSzPct val="80000"/>
              <a:buFont typeface="Wingdings 2"/>
              <a:buChar char=""/>
              <a:defRPr/>
            </a:pPr>
            <a:r>
              <a:rPr lang="en-US" sz="1400" dirty="0" smtClean="0"/>
              <a:t>Getting them all in one place</a:t>
            </a:r>
          </a:p>
          <a:p>
            <a:pPr marL="722376" lvl="1" indent="-265176">
              <a:spcBef>
                <a:spcPts val="250"/>
              </a:spcBef>
              <a:buClr>
                <a:schemeClr val="accent1"/>
              </a:buClr>
              <a:buSzPct val="80000"/>
              <a:buFont typeface="Wingdings 2"/>
              <a:buChar char=""/>
              <a:defRPr/>
            </a:pPr>
            <a:r>
              <a:rPr lang="en-US" sz="1400" dirty="0" smtClean="0"/>
              <a:t>SIEM’s and their familiars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Fielding a monitoring solution</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295008BC-DA31-4D19-837B-EFA4386B05F5}" type="slidenum">
              <a:rPr lang="en-US" smtClean="0"/>
              <a:pPr/>
              <a:t>6</a:t>
            </a:fld>
            <a:endParaRPr lang="en-US"/>
          </a:p>
        </p:txBody>
      </p:sp>
    </p:spTree>
  </p:cSld>
  <p:clrMapOvr>
    <a:masterClrMapping/>
  </p:clrMapOvr>
  <p:transition xmlns:p14="http://schemas.microsoft.com/office/powerpoint/2010/mai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Sampling</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20000"/>
          </a:bodyPr>
          <a:lstStyle/>
          <a:p>
            <a:pPr indent="265176">
              <a:buNone/>
            </a:pPr>
            <a:r>
              <a:rPr lang="en-US" dirty="0" smtClean="0"/>
              <a:t>When there’s too much traffic for your switch, NIC, or whatever to handle, </a:t>
            </a:r>
            <a:r>
              <a:rPr lang="en-US" b="1" dirty="0" smtClean="0"/>
              <a:t>sampling</a:t>
            </a:r>
            <a:r>
              <a:rPr lang="en-US" dirty="0" smtClean="0"/>
              <a:t> is used to throttle the workload.</a:t>
            </a:r>
          </a:p>
          <a:p>
            <a:pPr indent="265176">
              <a:buNone/>
            </a:pPr>
            <a:endParaRPr lang="en-US" dirty="0" smtClean="0"/>
          </a:p>
          <a:p>
            <a:pPr indent="265176">
              <a:buNone/>
            </a:pPr>
            <a:r>
              <a:rPr lang="en-US" dirty="0" smtClean="0"/>
              <a:t>Instead of every packet being recorded in a flow (sample rate = 1 out of 1), we take 1 out of N packets, make flow records, and then scale the appropriate values by N.</a:t>
            </a:r>
          </a:p>
          <a:p>
            <a:pPr indent="265176">
              <a:buNone/>
            </a:pPr>
            <a:endParaRPr lang="en-US" dirty="0" smtClean="0"/>
          </a:p>
          <a:p>
            <a:pPr indent="265176">
              <a:buNone/>
            </a:pPr>
            <a:r>
              <a:rPr lang="en-US" dirty="0" smtClean="0"/>
              <a:t>We will miss flows due to this </a:t>
            </a:r>
            <a:r>
              <a:rPr lang="en-US" dirty="0" smtClean="0">
                <a:sym typeface="Wingdings" pitchFamily="2" charset="2"/>
              </a:rPr>
              <a:t> but for very large throughputs it’s necessary. Also, N is not always constant over time.</a:t>
            </a: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60</a:t>
            </a:fld>
            <a:endParaRPr lang="en-US"/>
          </a:p>
        </p:txBody>
      </p:sp>
    </p:spTree>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Formats</a:t>
            </a:r>
            <a:endParaRPr lang="en-US" dirty="0"/>
          </a:p>
        </p:txBody>
      </p:sp>
      <p:sp>
        <p:nvSpPr>
          <p:cNvPr id="5" name="Content Placeholder 2"/>
          <p:cNvSpPr>
            <a:spLocks noGrp="1"/>
          </p:cNvSpPr>
          <p:nvPr>
            <p:ph idx="1"/>
          </p:nvPr>
        </p:nvSpPr>
        <p:spPr>
          <a:xfrm>
            <a:off x="502920" y="1755648"/>
            <a:ext cx="8183880" cy="4187952"/>
          </a:xfrm>
        </p:spPr>
        <p:txBody>
          <a:bodyPr>
            <a:normAutofit fontScale="77500" lnSpcReduction="20000"/>
          </a:bodyPr>
          <a:lstStyle/>
          <a:p>
            <a:pPr indent="0">
              <a:buNone/>
            </a:pPr>
            <a:r>
              <a:rPr lang="en-US" dirty="0" smtClean="0"/>
              <a:t>And then there are different formats…</a:t>
            </a:r>
          </a:p>
          <a:p>
            <a:pPr indent="0">
              <a:buNone/>
            </a:pPr>
            <a:endParaRPr lang="en-US" dirty="0" smtClean="0"/>
          </a:p>
          <a:p>
            <a:pPr indent="0">
              <a:buNone/>
            </a:pPr>
            <a:r>
              <a:rPr lang="en-US" dirty="0" smtClean="0"/>
              <a:t>Cisco </a:t>
            </a:r>
            <a:r>
              <a:rPr lang="en-US" dirty="0" err="1" smtClean="0"/>
              <a:t>NetFlow</a:t>
            </a:r>
            <a:r>
              <a:rPr lang="en-US" dirty="0" smtClean="0"/>
              <a:t> v5 and v9 are very common. V5 will only do IPv4, though. </a:t>
            </a:r>
          </a:p>
          <a:p>
            <a:pPr indent="0">
              <a:buNone/>
            </a:pPr>
            <a:endParaRPr lang="en-US" dirty="0" smtClean="0"/>
          </a:p>
          <a:p>
            <a:pPr indent="0">
              <a:buNone/>
            </a:pPr>
            <a:r>
              <a:rPr lang="en-US" dirty="0" smtClean="0"/>
              <a:t>IPFIX is a lot like v9 plus some interesting fields. Open protocol put out by IETF.</a:t>
            </a:r>
          </a:p>
          <a:p>
            <a:pPr indent="0">
              <a:buNone/>
            </a:pPr>
            <a:endParaRPr lang="en-US" dirty="0" smtClean="0"/>
          </a:p>
          <a:p>
            <a:pPr indent="0">
              <a:buNone/>
            </a:pPr>
            <a:r>
              <a:rPr lang="en-US" dirty="0" err="1" smtClean="0"/>
              <a:t>sFlow</a:t>
            </a:r>
            <a:r>
              <a:rPr lang="en-US" dirty="0" smtClean="0"/>
              <a:t> hardware accelerated, forced sampling, mainly an HP thing.</a:t>
            </a:r>
          </a:p>
          <a:p>
            <a:pPr indent="0">
              <a:buNone/>
            </a:pPr>
            <a:endParaRPr lang="en-US" dirty="0" smtClean="0"/>
          </a:p>
          <a:p>
            <a:pPr indent="0">
              <a:buNone/>
            </a:pPr>
            <a:r>
              <a:rPr lang="en-US" dirty="0" smtClean="0"/>
              <a:t>And there are others, but we’ll focus on v5/v9 and IPFIX.</a:t>
            </a:r>
          </a:p>
        </p:txBody>
      </p:sp>
      <p:sp>
        <p:nvSpPr>
          <p:cNvPr id="3" name="Slide Number Placeholder 2"/>
          <p:cNvSpPr>
            <a:spLocks noGrp="1"/>
          </p:cNvSpPr>
          <p:nvPr>
            <p:ph type="sldNum" sz="quarter" idx="12"/>
          </p:nvPr>
        </p:nvSpPr>
        <p:spPr/>
        <p:txBody>
          <a:bodyPr/>
          <a:lstStyle/>
          <a:p>
            <a:fld id="{295008BC-DA31-4D19-837B-EFA4386B05F5}" type="slidenum">
              <a:rPr lang="en-US" smtClean="0"/>
              <a:pPr/>
              <a:t>61</a:t>
            </a:fld>
            <a:endParaRPr lang="en-US"/>
          </a:p>
        </p:txBody>
      </p:sp>
    </p:spTree>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Formats</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0">
              <a:buNone/>
            </a:pPr>
            <a:r>
              <a:rPr lang="en-US" dirty="0" smtClean="0"/>
              <a:t>There isn’t a current standard for how to store flow data on disk, so different software suites will store it differently to suit their search and compression capabilities.  Choose your software suite based on what formats it can </a:t>
            </a:r>
            <a:r>
              <a:rPr lang="en-US" i="1" dirty="0" smtClean="0"/>
              <a:t>consume</a:t>
            </a:r>
            <a:r>
              <a:rPr lang="en-US" dirty="0" smtClean="0"/>
              <a:t>, and be prepared to perform a conversion if you switch.</a:t>
            </a:r>
          </a:p>
        </p:txBody>
      </p:sp>
      <p:sp>
        <p:nvSpPr>
          <p:cNvPr id="3" name="Slide Number Placeholder 2"/>
          <p:cNvSpPr>
            <a:spLocks noGrp="1"/>
          </p:cNvSpPr>
          <p:nvPr>
            <p:ph type="sldNum" sz="quarter" idx="12"/>
          </p:nvPr>
        </p:nvSpPr>
        <p:spPr/>
        <p:txBody>
          <a:bodyPr/>
          <a:lstStyle/>
          <a:p>
            <a:fld id="{295008BC-DA31-4D19-837B-EFA4386B05F5}" type="slidenum">
              <a:rPr lang="en-US" smtClean="0"/>
              <a:pPr/>
              <a:t>62</a:t>
            </a:fld>
            <a:endParaRPr lang="en-US"/>
          </a:p>
        </p:txBody>
      </p:sp>
    </p:spTree>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Capturing</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Switches and routers</a:t>
            </a:r>
          </a:p>
          <a:p>
            <a:pPr lvl="1"/>
            <a:r>
              <a:rPr lang="en-US" dirty="0" smtClean="0"/>
              <a:t>Flow data is gathered by the network hardware, and then sent over the network to one or more listeners.</a:t>
            </a:r>
          </a:p>
          <a:p>
            <a:pPr lvl="1"/>
            <a:r>
              <a:rPr lang="en-US" dirty="0" smtClean="0"/>
              <a:t>To set up collection and forwarding, look up instructions particular to your device and the revision of its OS (typically Cisco IOS).</a:t>
            </a:r>
          </a:p>
          <a:p>
            <a:pPr lvl="1"/>
            <a:r>
              <a:rPr lang="en-US" dirty="0" smtClean="0"/>
              <a:t>Remember, this is going over the network, so it can be intercepted, falsified, or blocked by attackers, outages, and </a:t>
            </a:r>
            <a:r>
              <a:rPr lang="en-US" dirty="0" err="1" smtClean="0"/>
              <a:t>misconfigurations</a:t>
            </a:r>
            <a:r>
              <a:rPr lang="en-US" dirty="0" smtClean="0"/>
              <a:t>!</a:t>
            </a:r>
          </a:p>
        </p:txBody>
      </p:sp>
      <p:sp>
        <p:nvSpPr>
          <p:cNvPr id="3" name="Slide Number Placeholder 2"/>
          <p:cNvSpPr>
            <a:spLocks noGrp="1"/>
          </p:cNvSpPr>
          <p:nvPr>
            <p:ph type="sldNum" sz="quarter" idx="12"/>
          </p:nvPr>
        </p:nvSpPr>
        <p:spPr/>
        <p:txBody>
          <a:bodyPr/>
          <a:lstStyle/>
          <a:p>
            <a:fld id="{295008BC-DA31-4D19-837B-EFA4386B05F5}" type="slidenum">
              <a:rPr lang="en-US" smtClean="0"/>
              <a:pPr/>
              <a:t>63</a:t>
            </a:fld>
            <a:endParaRPr lang="en-US"/>
          </a:p>
        </p:txBody>
      </p:sp>
    </p:spTree>
  </p:cSld>
  <p:clrMapOvr>
    <a:masterClrMapping/>
  </p:clrMapOvr>
  <p:transition xmlns:p14="http://schemas.microsoft.com/office/powerpoint/2010/mai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Capturing</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Machines on the network</a:t>
            </a:r>
          </a:p>
          <a:p>
            <a:pPr lvl="1"/>
            <a:r>
              <a:rPr lang="en-US" dirty="0" smtClean="0"/>
              <a:t>Creates flow data based on what network traffic that machine can see.</a:t>
            </a:r>
          </a:p>
          <a:p>
            <a:pPr lvl="1"/>
            <a:r>
              <a:rPr lang="en-US" dirty="0" smtClean="0"/>
              <a:t>Can either generate flow data and forward it to another collector, store it locally, or both.</a:t>
            </a:r>
          </a:p>
          <a:p>
            <a:pPr lvl="1"/>
            <a:r>
              <a:rPr lang="en-US" dirty="0" smtClean="0"/>
              <a:t>Also possible to collect flow data from other machines or network hardware.</a:t>
            </a:r>
          </a:p>
          <a:p>
            <a:pPr lvl="1"/>
            <a:r>
              <a:rPr lang="en-US" dirty="0" smtClean="0"/>
              <a:t>Eventually your flow data will have to end up somewhere.  You want that somewhere to be handy to your analysts.</a:t>
            </a:r>
          </a:p>
        </p:txBody>
      </p:sp>
      <p:sp>
        <p:nvSpPr>
          <p:cNvPr id="3" name="Slide Number Placeholder 2"/>
          <p:cNvSpPr>
            <a:spLocks noGrp="1"/>
          </p:cNvSpPr>
          <p:nvPr>
            <p:ph type="sldNum" sz="quarter" idx="12"/>
          </p:nvPr>
        </p:nvSpPr>
        <p:spPr/>
        <p:txBody>
          <a:bodyPr/>
          <a:lstStyle/>
          <a:p>
            <a:fld id="{295008BC-DA31-4D19-837B-EFA4386B05F5}" type="slidenum">
              <a:rPr lang="en-US" smtClean="0"/>
              <a:pPr/>
              <a:t>64</a:t>
            </a:fld>
            <a:endParaRPr lang="en-US"/>
          </a:p>
        </p:txBody>
      </p:sp>
    </p:spTree>
  </p:cSld>
  <p:clrMapOvr>
    <a:masterClrMapping/>
  </p:clrMapOvr>
  <p:transition xmlns:p14="http://schemas.microsoft.com/office/powerpoint/2010/mai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Analyzing with </a:t>
            </a:r>
            <a:r>
              <a:rPr lang="en-US" dirty="0" err="1" smtClean="0"/>
              <a:t>argus</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marL="0" indent="0">
              <a:buNone/>
            </a:pPr>
            <a:r>
              <a:rPr lang="en-US" dirty="0" smtClean="0"/>
              <a:t>Argus is another popular tool which is </a:t>
            </a:r>
            <a:r>
              <a:rPr lang="en-US" i="1" dirty="0" smtClean="0"/>
              <a:t>much</a:t>
            </a:r>
            <a:r>
              <a:rPr lang="en-US" dirty="0" smtClean="0"/>
              <a:t> easier to deploy, so we’ll be using it to do some sleuthing.</a:t>
            </a:r>
          </a:p>
          <a:p>
            <a:pPr lvl="1"/>
            <a:r>
              <a:rPr lang="en-US" dirty="0" smtClean="0"/>
              <a:t>Become familiar with a few of the tools</a:t>
            </a:r>
          </a:p>
          <a:p>
            <a:pPr lvl="1"/>
            <a:r>
              <a:rPr lang="en-US" dirty="0" smtClean="0"/>
              <a:t>Locate a scanning machine</a:t>
            </a:r>
          </a:p>
          <a:p>
            <a:pPr lvl="1"/>
            <a:r>
              <a:rPr lang="en-US" dirty="0" smtClean="0"/>
              <a:t>Detect beaconing</a:t>
            </a:r>
          </a:p>
          <a:p>
            <a:pPr lvl="1"/>
            <a:r>
              <a:rPr lang="en-US" dirty="0" smtClean="0"/>
              <a:t>Find activities by a compromised machine</a:t>
            </a:r>
          </a:p>
          <a:p>
            <a:pPr lvl="1"/>
            <a:r>
              <a:rPr lang="en-US" dirty="0" smtClean="0"/>
              <a:t>Find routing </a:t>
            </a:r>
            <a:r>
              <a:rPr lang="en-US" dirty="0" err="1" smtClean="0"/>
              <a:t>misconfigurations</a:t>
            </a:r>
            <a:endParaRPr lang="en-US" dirty="0" smtClean="0"/>
          </a:p>
          <a:p>
            <a:pPr lvl="1"/>
            <a:endParaRPr lang="en-US" dirty="0" smtClean="0"/>
          </a:p>
          <a:p>
            <a:pPr lvl="1"/>
            <a:endParaRPr lang="en-US" dirty="0" smtClean="0"/>
          </a:p>
          <a:p>
            <a:pPr lvl="1"/>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65</a:t>
            </a:fld>
            <a:endParaRPr lang="en-US"/>
          </a:p>
        </p:txBody>
      </p:sp>
    </p:spTree>
    <p:extLst>
      <p:ext uri="{BB962C8B-B14F-4D97-AF65-F5344CB8AC3E}">
        <p14:creationId xmlns:p14="http://schemas.microsoft.com/office/powerpoint/2010/main" val="2150803478"/>
      </p:ext>
    </p:extLst>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Capturing with </a:t>
            </a:r>
            <a:r>
              <a:rPr lang="en-US" dirty="0" err="1" smtClean="0"/>
              <a:t>SiLK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YAF – yet another </a:t>
            </a:r>
            <a:r>
              <a:rPr lang="en-US" dirty="0" err="1" smtClean="0"/>
              <a:t>flowmeter</a:t>
            </a:r>
            <a:endParaRPr lang="en-US" dirty="0" smtClean="0"/>
          </a:p>
          <a:p>
            <a:pPr lvl="1"/>
            <a:r>
              <a:rPr lang="en-US" dirty="0" smtClean="0"/>
              <a:t>Produces IPFIX data from files or network traffic</a:t>
            </a:r>
          </a:p>
          <a:p>
            <a:pPr lvl="1"/>
            <a:r>
              <a:rPr lang="en-US" dirty="0" smtClean="0"/>
              <a:t>Can write to disk or push out over network</a:t>
            </a:r>
          </a:p>
          <a:p>
            <a:pPr lvl="1"/>
            <a:r>
              <a:rPr lang="en-US" dirty="0" smtClean="0"/>
              <a:t>Lightweight, easy to install</a:t>
            </a:r>
          </a:p>
          <a:p>
            <a:pPr lvl="1"/>
            <a:r>
              <a:rPr lang="en-US" dirty="0" smtClean="0"/>
              <a:t>Works well with </a:t>
            </a:r>
            <a:r>
              <a:rPr lang="en-US" dirty="0" err="1" smtClean="0"/>
              <a:t>SiLK</a:t>
            </a:r>
            <a:r>
              <a:rPr lang="en-US" dirty="0" smtClean="0"/>
              <a:t> tools</a:t>
            </a:r>
          </a:p>
          <a:p>
            <a:pPr lvl="1"/>
            <a:endParaRPr lang="en-US" dirty="0" smtClean="0"/>
          </a:p>
          <a:p>
            <a:pPr lvl="1"/>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66</a:t>
            </a:fld>
            <a:endParaRPr lang="en-US"/>
          </a:p>
        </p:txBody>
      </p:sp>
    </p:spTree>
  </p:cSld>
  <p:clrMapOvr>
    <a:masterClrMapping/>
  </p:clrMapOvr>
  <p:transition xmlns:p14="http://schemas.microsoft.com/office/powerpoint/2010/mai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Capturing – consolidating in </a:t>
            </a:r>
            <a:r>
              <a:rPr lang="en-US" dirty="0" err="1" smtClean="0"/>
              <a:t>SiLK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err="1" smtClean="0"/>
              <a:t>rwflowpack</a:t>
            </a:r>
            <a:endParaRPr lang="en-US" dirty="0" smtClean="0"/>
          </a:p>
          <a:p>
            <a:pPr lvl="1"/>
            <a:r>
              <a:rPr lang="en-US" dirty="0" smtClean="0"/>
              <a:t>Part of the </a:t>
            </a:r>
            <a:r>
              <a:rPr lang="en-US" dirty="0" err="1" smtClean="0"/>
              <a:t>SiLK</a:t>
            </a:r>
            <a:r>
              <a:rPr lang="en-US" dirty="0" smtClean="0"/>
              <a:t> toolset</a:t>
            </a:r>
          </a:p>
          <a:p>
            <a:pPr lvl="1"/>
            <a:r>
              <a:rPr lang="en-US" dirty="0" smtClean="0"/>
              <a:t>Designed to receive input from multiple sensors and build a consolidated repository for analysis</a:t>
            </a:r>
          </a:p>
          <a:p>
            <a:pPr lvl="1"/>
            <a:r>
              <a:rPr lang="en-US" dirty="0" smtClean="0"/>
              <a:t>Just one of the pieces of a full sensor network. </a:t>
            </a:r>
          </a:p>
          <a:p>
            <a:pPr lvl="1"/>
            <a:endParaRPr lang="en-US" dirty="0" smtClean="0"/>
          </a:p>
          <a:p>
            <a:pPr lvl="1"/>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67</a:t>
            </a:fld>
            <a:endParaRPr lang="en-US"/>
          </a:p>
        </p:txBody>
      </p:sp>
    </p:spTree>
  </p:cSld>
  <p:clrMapOvr>
    <a:masterClrMapping/>
  </p:clrMapOvr>
  <p:transition xmlns:p14="http://schemas.microsoft.com/office/powerpoint/2010/mai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Analyzing with </a:t>
            </a:r>
            <a:r>
              <a:rPr lang="en-US" dirty="0" err="1" smtClean="0"/>
              <a:t>SiLK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err="1" smtClean="0"/>
              <a:t>SiLK</a:t>
            </a:r>
            <a:r>
              <a:rPr lang="en-US" dirty="0" smtClean="0"/>
              <a:t> tools</a:t>
            </a:r>
          </a:p>
          <a:p>
            <a:pPr lvl="1"/>
            <a:r>
              <a:rPr lang="en-US" dirty="0" smtClean="0"/>
              <a:t>Produced by CERT </a:t>
            </a:r>
            <a:r>
              <a:rPr lang="en-US" dirty="0" err="1" smtClean="0"/>
              <a:t>NetSA</a:t>
            </a:r>
            <a:endParaRPr lang="en-US" dirty="0" smtClean="0"/>
          </a:p>
          <a:p>
            <a:pPr lvl="1"/>
            <a:r>
              <a:rPr lang="en-US" dirty="0" smtClean="0"/>
              <a:t>Relatively easy to use</a:t>
            </a:r>
          </a:p>
          <a:p>
            <a:pPr lvl="1"/>
            <a:r>
              <a:rPr lang="en-US" dirty="0" smtClean="0"/>
              <a:t>We’ve already been using them and have done a decent amount of writing on how to use them (check my transfer folder)</a:t>
            </a:r>
          </a:p>
          <a:p>
            <a:pPr lvl="1"/>
            <a:endParaRPr lang="en-US" dirty="0" smtClean="0"/>
          </a:p>
          <a:p>
            <a:pPr lvl="1"/>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68</a:t>
            </a:fld>
            <a:endParaRPr lang="en-US"/>
          </a:p>
        </p:txBody>
      </p:sp>
    </p:spTree>
  </p:cSld>
  <p:clrMapOvr>
    <a:masterClrMapping/>
  </p:clrMapOvr>
  <p:transition xmlns:p14="http://schemas.microsoft.com/office/powerpoint/2010/mai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err="1"/>
              <a:t>SiLK</a:t>
            </a:r>
            <a:r>
              <a:rPr lang="en-US" dirty="0"/>
              <a:t> tools - </a:t>
            </a:r>
            <a:r>
              <a:rPr lang="en-US" dirty="0" smtClean="0"/>
              <a:t>conclusion</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lvl="1"/>
            <a:r>
              <a:rPr lang="en-US" dirty="0" smtClean="0"/>
              <a:t>Free, very powerful, extensible, pretty easy to use.</a:t>
            </a:r>
          </a:p>
          <a:p>
            <a:pPr lvl="1"/>
            <a:r>
              <a:rPr lang="en-US" dirty="0" smtClean="0"/>
              <a:t>Command line tools are great for things that we have running as daemons, but for visualizing flow data we can find a better interface.  With the right tools, we can add better visualization.</a:t>
            </a:r>
          </a:p>
          <a:p>
            <a:pPr lvl="1"/>
            <a:endParaRPr lang="en-US" dirty="0" smtClean="0"/>
          </a:p>
          <a:p>
            <a:pPr lvl="1"/>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69</a:t>
            </a:fld>
            <a:endParaRPr lang="en-US"/>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Performing Network Forensics</a:t>
            </a:r>
            <a:br>
              <a:rPr lang="en-US" dirty="0" smtClean="0"/>
            </a:br>
            <a:r>
              <a:rPr lang="en-US" dirty="0" smtClean="0"/>
              <a:t>What do we need to know?</a:t>
            </a:r>
            <a:endParaRPr lang="en-US" dirty="0"/>
          </a:p>
        </p:txBody>
      </p:sp>
      <p:sp>
        <p:nvSpPr>
          <p:cNvPr id="3" name="Content Placeholder 2"/>
          <p:cNvSpPr>
            <a:spLocks noGrp="1"/>
          </p:cNvSpPr>
          <p:nvPr>
            <p:ph idx="1"/>
          </p:nvPr>
        </p:nvSpPr>
        <p:spPr/>
        <p:txBody>
          <a:bodyPr/>
          <a:lstStyle/>
          <a:p>
            <a:r>
              <a:rPr lang="en-US" dirty="0" smtClean="0"/>
              <a:t>What does our network even look like?</a:t>
            </a:r>
          </a:p>
          <a:p>
            <a:r>
              <a:rPr lang="en-US" dirty="0" smtClean="0"/>
              <a:t>Are we being attacked?</a:t>
            </a:r>
          </a:p>
          <a:p>
            <a:r>
              <a:rPr lang="en-US" dirty="0" smtClean="0"/>
              <a:t>Is anything compromised?</a:t>
            </a:r>
          </a:p>
          <a:p>
            <a:r>
              <a:rPr lang="en-US" dirty="0" smtClean="0"/>
              <a:t>How did it get compromised?</a:t>
            </a:r>
          </a:p>
          <a:p>
            <a:r>
              <a:rPr lang="en-US" dirty="0" smtClean="0"/>
              <a:t>Where are the attacks coming from?</a:t>
            </a:r>
          </a:p>
        </p:txBody>
      </p:sp>
      <p:sp>
        <p:nvSpPr>
          <p:cNvPr id="4" name="Slide Number Placeholder 3"/>
          <p:cNvSpPr>
            <a:spLocks noGrp="1"/>
          </p:cNvSpPr>
          <p:nvPr>
            <p:ph type="sldNum" sz="quarter" idx="12"/>
          </p:nvPr>
        </p:nvSpPr>
        <p:spPr/>
        <p:txBody>
          <a:bodyPr/>
          <a:lstStyle/>
          <a:p>
            <a:fld id="{295008BC-DA31-4D19-837B-EFA4386B05F5}" type="slidenum">
              <a:rPr lang="en-US" smtClean="0"/>
              <a:pPr/>
              <a:t>7</a:t>
            </a:fld>
            <a:endParaRPr lang="en-US"/>
          </a:p>
        </p:txBody>
      </p:sp>
    </p:spTree>
  </p:cSld>
  <p:clrMapOvr>
    <a:masterClrMapping/>
  </p:clrMapOvr>
  <p:transition xmlns:p14="http://schemas.microsoft.com/office/powerpoint/2010/mai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Visualizing</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Open source</a:t>
            </a:r>
          </a:p>
          <a:p>
            <a:pPr lvl="1"/>
            <a:r>
              <a:rPr lang="en-US" dirty="0" smtClean="0"/>
              <a:t>Afterglow + </a:t>
            </a:r>
            <a:r>
              <a:rPr lang="en-US" dirty="0" err="1" smtClean="0"/>
              <a:t>graphviz</a:t>
            </a:r>
            <a:r>
              <a:rPr lang="en-US" dirty="0" smtClean="0"/>
              <a:t>: cheap, but too much work to set up</a:t>
            </a:r>
          </a:p>
          <a:p>
            <a:r>
              <a:rPr lang="en-US" dirty="0" smtClean="0"/>
              <a:t>Free/commercial</a:t>
            </a:r>
          </a:p>
          <a:p>
            <a:pPr lvl="1"/>
            <a:r>
              <a:rPr lang="en-US" dirty="0" smtClean="0"/>
              <a:t>Scrutinizer: quick and easy, consumes pretty much any flow data, free version is limited to 24 hours of data</a:t>
            </a:r>
          </a:p>
          <a:p>
            <a:pPr lvl="1"/>
            <a:r>
              <a:rPr lang="en-US" dirty="0" err="1" smtClean="0"/>
              <a:t>Lynxeon</a:t>
            </a:r>
            <a:r>
              <a:rPr lang="en-US" dirty="0" smtClean="0"/>
              <a:t>: belongs in the SIEM category, visualization tool is worth a mention though, 60 day trial</a:t>
            </a:r>
          </a:p>
          <a:p>
            <a:pPr lvl="1"/>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70</a:t>
            </a:fld>
            <a:endParaRPr lang="en-US"/>
          </a:p>
        </p:txBody>
      </p:sp>
    </p:spTree>
  </p:cSld>
  <p:clrMapOvr>
    <a:masterClrMapping/>
  </p:clrMapOvr>
  <p:transition xmlns:p14="http://schemas.microsoft.com/office/powerpoint/2010/mai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Visualization</a:t>
            </a:r>
            <a:endParaRPr lang="en-US" dirty="0"/>
          </a:p>
        </p:txBody>
      </p:sp>
      <p:pic>
        <p:nvPicPr>
          <p:cNvPr id="39940" name="Picture 4" descr="http://images.vizworld.com/wp-content/uploads/2009/07/netflow.png"/>
          <p:cNvPicPr>
            <a:picLocks noChangeAspect="1" noChangeArrowheads="1"/>
          </p:cNvPicPr>
          <p:nvPr/>
        </p:nvPicPr>
        <p:blipFill>
          <a:blip r:embed="rId3" cstate="print"/>
          <a:srcRect/>
          <a:stretch>
            <a:fillRect/>
          </a:stretch>
        </p:blipFill>
        <p:spPr bwMode="auto">
          <a:xfrm>
            <a:off x="2819400" y="3200400"/>
            <a:ext cx="2443624" cy="2514601"/>
          </a:xfrm>
          <a:prstGeom prst="rect">
            <a:avLst/>
          </a:prstGeom>
          <a:noFill/>
        </p:spPr>
      </p:pic>
      <p:sp>
        <p:nvSpPr>
          <p:cNvPr id="5" name="Content Placeholder 2"/>
          <p:cNvSpPr>
            <a:spLocks noGrp="1"/>
          </p:cNvSpPr>
          <p:nvPr>
            <p:ph idx="1"/>
          </p:nvPr>
        </p:nvSpPr>
        <p:spPr>
          <a:xfrm>
            <a:off x="502920" y="1755648"/>
            <a:ext cx="8183880" cy="4187952"/>
          </a:xfrm>
        </p:spPr>
        <p:txBody>
          <a:bodyPr>
            <a:normAutofit/>
          </a:bodyPr>
          <a:lstStyle/>
          <a:p>
            <a:r>
              <a:rPr lang="en-US" sz="2000" dirty="0" smtClean="0">
                <a:hlinkClick r:id="rId4"/>
              </a:rPr>
              <a:t>http://www.networkuptime.com/tools/netflow/</a:t>
            </a:r>
            <a:endParaRPr lang="en-US" sz="2000" dirty="0" smtClean="0"/>
          </a:p>
          <a:p>
            <a:r>
              <a:rPr lang="en-US" sz="2000" dirty="0" smtClean="0"/>
              <a:t>http://freshmeat.net/search/?q=netflow&amp;section=projects</a:t>
            </a:r>
          </a:p>
          <a:p>
            <a:r>
              <a:rPr lang="en-US" dirty="0" smtClean="0"/>
              <a:t>TONS more</a:t>
            </a:r>
          </a:p>
          <a:p>
            <a:pPr lvl="1"/>
            <a:endParaRPr lang="en-US" dirty="0" smtClean="0"/>
          </a:p>
          <a:p>
            <a:pPr>
              <a:buNone/>
            </a:pPr>
            <a:endParaRPr lang="en-US" dirty="0" smtClean="0"/>
          </a:p>
        </p:txBody>
      </p:sp>
      <p:pic>
        <p:nvPicPr>
          <p:cNvPr id="39938" name="Picture 2" descr="http://www.systrax.com/img/innovations/ss_matrix_sm.jpg"/>
          <p:cNvPicPr>
            <a:picLocks noChangeAspect="1" noChangeArrowheads="1"/>
          </p:cNvPicPr>
          <p:nvPr/>
        </p:nvPicPr>
        <p:blipFill>
          <a:blip r:embed="rId5" cstate="print"/>
          <a:srcRect/>
          <a:stretch>
            <a:fillRect/>
          </a:stretch>
        </p:blipFill>
        <p:spPr bwMode="auto">
          <a:xfrm>
            <a:off x="762000" y="3581400"/>
            <a:ext cx="1905000" cy="1905000"/>
          </a:xfrm>
          <a:prstGeom prst="rect">
            <a:avLst/>
          </a:prstGeom>
          <a:noFill/>
        </p:spPr>
      </p:pic>
      <p:pic>
        <p:nvPicPr>
          <p:cNvPr id="39946" name="Picture 10" descr="http://www.networkuptime.com/tools/netflow/nfsen.png"/>
          <p:cNvPicPr>
            <a:picLocks noChangeAspect="1" noChangeArrowheads="1"/>
          </p:cNvPicPr>
          <p:nvPr/>
        </p:nvPicPr>
        <p:blipFill>
          <a:blip r:embed="rId6" cstate="print"/>
          <a:srcRect/>
          <a:stretch>
            <a:fillRect/>
          </a:stretch>
        </p:blipFill>
        <p:spPr bwMode="auto">
          <a:xfrm>
            <a:off x="5562600" y="3276600"/>
            <a:ext cx="3200039" cy="2105026"/>
          </a:xfrm>
          <a:prstGeom prst="rect">
            <a:avLst/>
          </a:prstGeom>
          <a:noFill/>
        </p:spPr>
      </p:pic>
      <p:sp>
        <p:nvSpPr>
          <p:cNvPr id="3" name="Slide Number Placeholder 2"/>
          <p:cNvSpPr>
            <a:spLocks noGrp="1"/>
          </p:cNvSpPr>
          <p:nvPr>
            <p:ph type="sldNum" sz="quarter" idx="12"/>
          </p:nvPr>
        </p:nvSpPr>
        <p:spPr/>
        <p:txBody>
          <a:bodyPr/>
          <a:lstStyle/>
          <a:p>
            <a:fld id="{295008BC-DA31-4D19-837B-EFA4386B05F5}" type="slidenum">
              <a:rPr lang="en-US" smtClean="0"/>
              <a:pPr/>
              <a:t>71</a:t>
            </a:fld>
            <a:endParaRPr lang="en-US"/>
          </a:p>
        </p:txBody>
      </p:sp>
      <p:sp>
        <p:nvSpPr>
          <p:cNvPr id="4" name="TextBox 3"/>
          <p:cNvSpPr txBox="1"/>
          <p:nvPr/>
        </p:nvSpPr>
        <p:spPr>
          <a:xfrm>
            <a:off x="914400" y="5943600"/>
            <a:ext cx="5791200" cy="261610"/>
          </a:xfrm>
          <a:prstGeom prst="rect">
            <a:avLst/>
          </a:prstGeom>
          <a:noFill/>
        </p:spPr>
        <p:txBody>
          <a:bodyPr wrap="square" rtlCol="0">
            <a:spAutoFit/>
          </a:bodyPr>
          <a:lstStyle/>
          <a:p>
            <a:pPr>
              <a:defRPr/>
            </a:pPr>
            <a:r>
              <a:rPr lang="en-US" sz="1100" dirty="0"/>
              <a:t>Source: plixer.com, vizworld.com, networkuptime.com </a:t>
            </a:r>
          </a:p>
        </p:txBody>
      </p:sp>
    </p:spTree>
  </p:cSld>
  <p:clrMapOvr>
    <a:masterClrMapping/>
  </p:clrMapOvr>
  <p:transition xmlns:p14="http://schemas.microsoft.com/office/powerpoint/2010/mai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data</a:t>
            </a:r>
            <a:br>
              <a:rPr lang="en-US" dirty="0" smtClean="0"/>
            </a:br>
            <a:r>
              <a:rPr lang="en-US" dirty="0" smtClean="0"/>
              <a:t>Continuing research</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err="1" smtClean="0"/>
              <a:t>Flowcon</a:t>
            </a:r>
            <a:r>
              <a:rPr lang="en-US" dirty="0" smtClean="0"/>
              <a:t>, Centaur Jam, etc.</a:t>
            </a:r>
          </a:p>
          <a:p>
            <a:pPr lvl="1"/>
            <a:r>
              <a:rPr lang="en-US" dirty="0" smtClean="0"/>
              <a:t>Come join us!</a:t>
            </a:r>
          </a:p>
          <a:p>
            <a:pPr lvl="1"/>
            <a:r>
              <a:rPr lang="en-US" dirty="0" smtClean="0"/>
              <a:t>Share your tools!</a:t>
            </a:r>
          </a:p>
          <a:p>
            <a:r>
              <a:rPr lang="en-US" dirty="0" smtClean="0"/>
              <a:t>Statistical anomaly/group detection</a:t>
            </a:r>
          </a:p>
          <a:p>
            <a:pPr lvl="1"/>
            <a:r>
              <a:rPr lang="en-US" dirty="0" smtClean="0"/>
              <a:t>Complicated math</a:t>
            </a:r>
          </a:p>
          <a:p>
            <a:pPr lvl="1"/>
            <a:r>
              <a:rPr lang="en-US" dirty="0" smtClean="0"/>
              <a:t>New-</a:t>
            </a:r>
            <a:r>
              <a:rPr lang="en-US" dirty="0" err="1" smtClean="0"/>
              <a:t>ish</a:t>
            </a:r>
            <a:r>
              <a:rPr lang="en-US" dirty="0" smtClean="0"/>
              <a:t> technology, but worth a look if you’ve got a pile of </a:t>
            </a:r>
            <a:r>
              <a:rPr lang="en-US" dirty="0" err="1" smtClean="0"/>
              <a:t>netflow</a:t>
            </a:r>
            <a:r>
              <a:rPr lang="en-US" dirty="0" smtClean="0"/>
              <a:t> data that you’re sitting on.</a:t>
            </a:r>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72</a:t>
            </a:fld>
            <a:endParaRPr lang="en-US"/>
          </a:p>
        </p:txBody>
      </p:sp>
    </p:spTree>
  </p:cSld>
  <p:clrMapOvr>
    <a:masterClrMapping/>
  </p:clrMapOvr>
  <p:transition xmlns:p14="http://schemas.microsoft.com/office/powerpoint/2010/mai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9200" y="2438400"/>
            <a:ext cx="3276600" cy="304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0292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1</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Agenda and motivation</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Intro to forensic data types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Working</a:t>
            </a:r>
            <a:r>
              <a:rPr kumimoji="0" lang="en-US" sz="1400" b="0" i="0" u="none" strike="noStrike" kern="1200" cap="none" spc="0" normalizeH="0" noProof="0" dirty="0" smtClean="0">
                <a:ln>
                  <a:noFill/>
                </a:ln>
                <a:solidFill>
                  <a:schemeClr val="tx1"/>
                </a:solidFill>
                <a:effectLst/>
                <a:uLnTx/>
                <a:uFillTx/>
                <a:latin typeface="+mn-lt"/>
                <a:ea typeface="+mn-ea"/>
                <a:cs typeface="+mn-cs"/>
              </a:rPr>
              <a:t> with PCAP data</a:t>
            </a:r>
          </a:p>
          <a:p>
            <a:pPr marL="722376" lvl="1" indent="-265176">
              <a:spcBef>
                <a:spcPts val="250"/>
              </a:spcBef>
              <a:buClr>
                <a:schemeClr val="accent1"/>
              </a:buClr>
              <a:buSzPct val="80000"/>
              <a:buFont typeface="Wingdings 2"/>
              <a:buChar char=""/>
              <a:defRPr/>
            </a:pPr>
            <a:r>
              <a:rPr lang="en-US" sz="1400" dirty="0" smtClean="0"/>
              <a:t>What it looks like</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noProof="0" dirty="0" smtClean="0">
                <a:ln>
                  <a:noFill/>
                </a:ln>
                <a:solidFill>
                  <a:schemeClr val="tx1"/>
                </a:solidFill>
                <a:effectLst/>
                <a:uLnTx/>
                <a:uFillTx/>
                <a:latin typeface="+mn-lt"/>
                <a:ea typeface="+mn-ea"/>
                <a:cs typeface="+mn-cs"/>
              </a:rPr>
              <a:t>How to interpret it</a:t>
            </a:r>
          </a:p>
          <a:p>
            <a:pPr marL="722376" lvl="1" indent="-265176">
              <a:spcBef>
                <a:spcPts val="250"/>
              </a:spcBef>
              <a:buClr>
                <a:schemeClr val="accent1"/>
              </a:buClr>
              <a:buSzPct val="80000"/>
              <a:buFont typeface="Wingdings 2"/>
              <a:buChar char=""/>
              <a:defRPr/>
            </a:pPr>
            <a:r>
              <a:rPr lang="en-US" sz="1400" dirty="0" smtClean="0"/>
              <a:t>How to get it</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baseline="0" dirty="0" smtClean="0"/>
              <a:t>Working</a:t>
            </a:r>
            <a:r>
              <a:rPr lang="en-US" sz="1400" dirty="0" smtClean="0"/>
              <a:t> with flow data</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What it looks like</a:t>
            </a:r>
          </a:p>
          <a:p>
            <a:pPr marL="722376" lvl="1" indent="-265176">
              <a:spcBef>
                <a:spcPts val="250"/>
              </a:spcBef>
              <a:buClr>
                <a:schemeClr val="accent1"/>
              </a:buClr>
              <a:buSzPct val="80000"/>
              <a:buFont typeface="Wingdings 2"/>
              <a:buChar char=""/>
              <a:defRPr/>
            </a:pPr>
            <a:r>
              <a:rPr lang="en-US" sz="1400" dirty="0" smtClean="0"/>
              <a:t>How to interpret it</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How to get it</a:t>
            </a:r>
          </a:p>
        </p:txBody>
      </p:sp>
      <p:sp>
        <p:nvSpPr>
          <p:cNvPr id="2" name="Title 1"/>
          <p:cNvSpPr>
            <a:spLocks noGrp="1"/>
          </p:cNvSpPr>
          <p:nvPr>
            <p:ph type="title"/>
          </p:nvPr>
        </p:nvSpPr>
        <p:spPr/>
        <p:txBody>
          <a:bodyPr/>
          <a:lstStyle/>
          <a:p>
            <a:r>
              <a:rPr lang="en-US" dirty="0" smtClean="0"/>
              <a:t>Agenda</a:t>
            </a:r>
            <a:endParaRPr lang="en-US" dirty="0"/>
          </a:p>
        </p:txBody>
      </p:sp>
      <p:sp>
        <p:nvSpPr>
          <p:cNvPr id="7" name="Content Placeholder 2"/>
          <p:cNvSpPr txBox="1">
            <a:spLocks/>
          </p:cNvSpPr>
          <p:nvPr/>
        </p:nvSpPr>
        <p:spPr>
          <a:xfrm>
            <a:off x="464820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a:t>
            </a:r>
            <a:r>
              <a:rPr lang="en-US" sz="2800" dirty="0" smtClean="0"/>
              <a:t>2</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PCAP and flow recap</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Working with logs and alerts</a:t>
            </a:r>
          </a:p>
          <a:p>
            <a:pPr marL="722376" lvl="1" indent="-265176">
              <a:spcBef>
                <a:spcPts val="250"/>
              </a:spcBef>
              <a:buClr>
                <a:schemeClr val="accent1"/>
              </a:buClr>
              <a:buSzPct val="80000"/>
              <a:buFont typeface="Wingdings 2"/>
              <a:buChar char=""/>
              <a:defRPr/>
            </a:pPr>
            <a:r>
              <a:rPr lang="en-US" sz="1400" dirty="0" smtClean="0"/>
              <a:t>What they look like</a:t>
            </a:r>
          </a:p>
          <a:p>
            <a:pPr marL="722376" lvl="1" indent="-265176">
              <a:spcBef>
                <a:spcPts val="250"/>
              </a:spcBef>
              <a:buClr>
                <a:schemeClr val="accent1"/>
              </a:buClr>
              <a:buSzPct val="80000"/>
              <a:buFont typeface="Wingdings 2"/>
              <a:buChar char=""/>
              <a:defRPr/>
            </a:pPr>
            <a:r>
              <a:rPr lang="en-US" sz="1400" dirty="0" smtClean="0"/>
              <a:t>How to interpret them</a:t>
            </a:r>
          </a:p>
          <a:p>
            <a:pPr marL="722376" lvl="1" indent="-265176">
              <a:spcBef>
                <a:spcPts val="250"/>
              </a:spcBef>
              <a:buClr>
                <a:schemeClr val="accent1"/>
              </a:buClr>
              <a:buSzPct val="80000"/>
              <a:buFont typeface="Wingdings 2"/>
              <a:buChar char=""/>
              <a:defRPr/>
            </a:pPr>
            <a:r>
              <a:rPr lang="en-US" sz="1400" dirty="0" smtClean="0"/>
              <a:t>Getting them all in one place</a:t>
            </a:r>
          </a:p>
          <a:p>
            <a:pPr marL="722376" lvl="1" indent="-265176">
              <a:spcBef>
                <a:spcPts val="250"/>
              </a:spcBef>
              <a:buClr>
                <a:schemeClr val="accent1"/>
              </a:buClr>
              <a:buSzPct val="80000"/>
              <a:buFont typeface="Wingdings 2"/>
              <a:buChar char=""/>
              <a:defRPr/>
            </a:pPr>
            <a:r>
              <a:rPr lang="en-US" sz="1400" dirty="0" smtClean="0"/>
              <a:t>SIEM’s and their familiars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Fielding a monitoring solution</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295008BC-DA31-4D19-837B-EFA4386B05F5}" type="slidenum">
              <a:rPr lang="en-US" smtClean="0"/>
              <a:pPr/>
              <a:t>73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PCAP </a:t>
            </a:r>
            <a:r>
              <a:rPr lang="en-US" dirty="0" err="1" smtClean="0"/>
              <a:t>reCAP</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Most granular data we can collect</a:t>
            </a:r>
          </a:p>
          <a:p>
            <a:r>
              <a:rPr lang="en-US" dirty="0" smtClean="0"/>
              <a:t>Takes a lot of resources to gather</a:t>
            </a:r>
          </a:p>
          <a:p>
            <a:r>
              <a:rPr lang="en-US" dirty="0" smtClean="0"/>
              <a:t>Great for finding out how machines got </a:t>
            </a:r>
            <a:r>
              <a:rPr lang="en-US" dirty="0" err="1" smtClean="0"/>
              <a:t>pwned</a:t>
            </a:r>
            <a:endParaRPr lang="en-US" dirty="0" smtClean="0"/>
          </a:p>
          <a:p>
            <a:r>
              <a:rPr lang="en-US" dirty="0" smtClean="0"/>
              <a:t>Bad for figuring out what’s going on quickly</a:t>
            </a:r>
          </a:p>
          <a:p>
            <a:r>
              <a:rPr lang="en-US" dirty="0" smtClean="0"/>
              <a:t>Can be converted into flow and alert data with the right tools</a:t>
            </a:r>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74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FLOW </a:t>
            </a:r>
            <a:r>
              <a:rPr lang="en-US" dirty="0" err="1" smtClean="0"/>
              <a:t>reFLOW</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Info about conversations on the network</a:t>
            </a:r>
          </a:p>
          <a:p>
            <a:r>
              <a:rPr lang="en-US" dirty="0" smtClean="0"/>
              <a:t>Cheap and easy to collect</a:t>
            </a:r>
          </a:p>
          <a:p>
            <a:r>
              <a:rPr lang="en-US" dirty="0" smtClean="0"/>
              <a:t>Quick to analyze with the right tools</a:t>
            </a:r>
          </a:p>
          <a:p>
            <a:r>
              <a:rPr lang="en-US" dirty="0" smtClean="0"/>
              <a:t>Different analysis suites, formats</a:t>
            </a:r>
          </a:p>
          <a:p>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75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styles to use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More tool use?</a:t>
            </a:r>
          </a:p>
          <a:p>
            <a:r>
              <a:rPr lang="en-US" dirty="0" smtClean="0"/>
              <a:t>More theory?</a:t>
            </a:r>
          </a:p>
          <a:p>
            <a:r>
              <a:rPr lang="en-US" dirty="0" smtClean="0"/>
              <a:t>More collaboration!</a:t>
            </a:r>
          </a:p>
          <a:p>
            <a:r>
              <a:rPr lang="en-US" dirty="0" smtClean="0"/>
              <a:t>You’ve got threats. I’ve got solutions.</a:t>
            </a:r>
          </a:p>
          <a:p>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76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3276600"/>
          </a:xfrm>
        </p:spPr>
        <p:txBody>
          <a:bodyPr>
            <a:normAutofit/>
          </a:bodyPr>
          <a:lstStyle/>
          <a:p>
            <a:pPr algn="ctr"/>
            <a:r>
              <a:rPr lang="en-US" dirty="0" smtClean="0"/>
              <a:t>Questions about anything up to now?</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77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9200" y="2667000"/>
            <a:ext cx="3276600" cy="1295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0292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1</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Agenda and motivation</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Intro to forensic data types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Working</a:t>
            </a:r>
            <a:r>
              <a:rPr kumimoji="0" lang="en-US" sz="1400" b="0" i="0" u="none" strike="noStrike" kern="1200" cap="none" spc="0" normalizeH="0" noProof="0" dirty="0" smtClean="0">
                <a:ln>
                  <a:noFill/>
                </a:ln>
                <a:solidFill>
                  <a:schemeClr val="tx1"/>
                </a:solidFill>
                <a:effectLst/>
                <a:uLnTx/>
                <a:uFillTx/>
                <a:latin typeface="+mn-lt"/>
                <a:ea typeface="+mn-ea"/>
                <a:cs typeface="+mn-cs"/>
              </a:rPr>
              <a:t> with PCAP data</a:t>
            </a:r>
          </a:p>
          <a:p>
            <a:pPr marL="722376" lvl="1" indent="-265176">
              <a:spcBef>
                <a:spcPts val="250"/>
              </a:spcBef>
              <a:buClr>
                <a:schemeClr val="accent1"/>
              </a:buClr>
              <a:buSzPct val="80000"/>
              <a:buFont typeface="Wingdings 2"/>
              <a:buChar char=""/>
              <a:defRPr/>
            </a:pPr>
            <a:r>
              <a:rPr lang="en-US" sz="1400" dirty="0" smtClean="0"/>
              <a:t>What it looks like</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noProof="0" dirty="0" smtClean="0">
                <a:ln>
                  <a:noFill/>
                </a:ln>
                <a:solidFill>
                  <a:schemeClr val="tx1"/>
                </a:solidFill>
                <a:effectLst/>
                <a:uLnTx/>
                <a:uFillTx/>
                <a:latin typeface="+mn-lt"/>
                <a:ea typeface="+mn-ea"/>
                <a:cs typeface="+mn-cs"/>
              </a:rPr>
              <a:t>How to interpret it</a:t>
            </a:r>
          </a:p>
          <a:p>
            <a:pPr marL="722376" lvl="1" indent="-265176">
              <a:spcBef>
                <a:spcPts val="250"/>
              </a:spcBef>
              <a:buClr>
                <a:schemeClr val="accent1"/>
              </a:buClr>
              <a:buSzPct val="80000"/>
              <a:buFont typeface="Wingdings 2"/>
              <a:buChar char=""/>
              <a:defRPr/>
            </a:pPr>
            <a:r>
              <a:rPr lang="en-US" sz="1400" dirty="0" smtClean="0"/>
              <a:t>How to get it</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baseline="0" dirty="0" smtClean="0"/>
              <a:t>Working</a:t>
            </a:r>
            <a:r>
              <a:rPr lang="en-US" sz="1400" dirty="0" smtClean="0"/>
              <a:t> with flow data</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What it looks like</a:t>
            </a:r>
          </a:p>
          <a:p>
            <a:pPr marL="722376" lvl="1" indent="-265176">
              <a:spcBef>
                <a:spcPts val="250"/>
              </a:spcBef>
              <a:buClr>
                <a:schemeClr val="accent1"/>
              </a:buClr>
              <a:buSzPct val="80000"/>
              <a:buFont typeface="Wingdings 2"/>
              <a:buChar char=""/>
              <a:defRPr/>
            </a:pPr>
            <a:r>
              <a:rPr lang="en-US" sz="1400" dirty="0" smtClean="0"/>
              <a:t>How to interpret it</a:t>
            </a:r>
          </a:p>
          <a:p>
            <a:pPr marL="722376" lvl="1" indent="-265176">
              <a:spcBef>
                <a:spcPts val="250"/>
              </a:spcBef>
              <a:buClr>
                <a:schemeClr val="accent1"/>
              </a:buClr>
              <a:buSzPct val="80000"/>
              <a:buFont typeface="Wingdings 2"/>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How to get it</a:t>
            </a:r>
          </a:p>
        </p:txBody>
      </p:sp>
      <p:sp>
        <p:nvSpPr>
          <p:cNvPr id="2" name="Title 1"/>
          <p:cNvSpPr>
            <a:spLocks noGrp="1"/>
          </p:cNvSpPr>
          <p:nvPr>
            <p:ph type="title"/>
          </p:nvPr>
        </p:nvSpPr>
        <p:spPr/>
        <p:txBody>
          <a:bodyPr/>
          <a:lstStyle/>
          <a:p>
            <a:r>
              <a:rPr lang="en-US" dirty="0" smtClean="0"/>
              <a:t>Agenda</a:t>
            </a:r>
            <a:endParaRPr lang="en-US" dirty="0"/>
          </a:p>
        </p:txBody>
      </p:sp>
      <p:sp>
        <p:nvSpPr>
          <p:cNvPr id="7" name="Content Placeholder 2"/>
          <p:cNvSpPr txBox="1">
            <a:spLocks/>
          </p:cNvSpPr>
          <p:nvPr/>
        </p:nvSpPr>
        <p:spPr>
          <a:xfrm>
            <a:off x="4648200" y="1908048"/>
            <a:ext cx="3992880" cy="418795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Day </a:t>
            </a:r>
            <a:r>
              <a:rPr lang="en-US" sz="2800" dirty="0" smtClean="0"/>
              <a:t>2</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PCAP and flow recap</a:t>
            </a:r>
            <a:endParaRPr lang="en-US" sz="1400" dirty="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Working with logs and alerts</a:t>
            </a:r>
          </a:p>
          <a:p>
            <a:pPr marL="722376" lvl="1" indent="-265176">
              <a:spcBef>
                <a:spcPts val="250"/>
              </a:spcBef>
              <a:buClr>
                <a:schemeClr val="accent1"/>
              </a:buClr>
              <a:buSzPct val="80000"/>
              <a:buFont typeface="Wingdings 2"/>
              <a:buChar char=""/>
              <a:defRPr/>
            </a:pPr>
            <a:r>
              <a:rPr lang="en-US" sz="1400" dirty="0" smtClean="0"/>
              <a:t>What they look like</a:t>
            </a:r>
          </a:p>
          <a:p>
            <a:pPr marL="722376" lvl="1" indent="-265176">
              <a:spcBef>
                <a:spcPts val="250"/>
              </a:spcBef>
              <a:buClr>
                <a:schemeClr val="accent1"/>
              </a:buClr>
              <a:buSzPct val="80000"/>
              <a:buFont typeface="Wingdings 2"/>
              <a:buChar char=""/>
              <a:defRPr/>
            </a:pPr>
            <a:r>
              <a:rPr lang="en-US" sz="1400" dirty="0" smtClean="0"/>
              <a:t>How to interpret them</a:t>
            </a:r>
          </a:p>
          <a:p>
            <a:pPr marL="722376" lvl="1" indent="-265176">
              <a:spcBef>
                <a:spcPts val="250"/>
              </a:spcBef>
              <a:buClr>
                <a:schemeClr val="accent1"/>
              </a:buClr>
              <a:buSzPct val="80000"/>
              <a:buFont typeface="Wingdings 2"/>
              <a:buChar char=""/>
              <a:defRPr/>
            </a:pPr>
            <a:r>
              <a:rPr lang="en-US" sz="1400" dirty="0" smtClean="0"/>
              <a:t>Getting them all in one place</a:t>
            </a:r>
          </a:p>
          <a:p>
            <a:pPr marL="722376" lvl="1" indent="-265176">
              <a:spcBef>
                <a:spcPts val="250"/>
              </a:spcBef>
              <a:buClr>
                <a:schemeClr val="accent1"/>
              </a:buClr>
              <a:buSzPct val="80000"/>
              <a:buFont typeface="Wingdings 2"/>
              <a:buChar char=""/>
              <a:defRPr/>
            </a:pPr>
            <a:r>
              <a:rPr lang="en-US" sz="1400" dirty="0" smtClean="0"/>
              <a:t>SIEM’s and their familiars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1400" dirty="0" smtClean="0"/>
              <a:t>Fielding a monitoring solution</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295008BC-DA31-4D19-837B-EFA4386B05F5}" type="slidenum">
              <a:rPr lang="en-US" smtClean="0"/>
              <a:pPr/>
              <a:t>78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What are we dealing with?</a:t>
            </a:r>
            <a:endParaRPr lang="en-US" dirty="0"/>
          </a:p>
        </p:txBody>
      </p:sp>
      <p:sp>
        <p:nvSpPr>
          <p:cNvPr id="5" name="Content Placeholder 2"/>
          <p:cNvSpPr>
            <a:spLocks noGrp="1"/>
          </p:cNvSpPr>
          <p:nvPr>
            <p:ph idx="1"/>
          </p:nvPr>
        </p:nvSpPr>
        <p:spPr>
          <a:xfrm>
            <a:off x="502920" y="1755648"/>
            <a:ext cx="8183880" cy="4187952"/>
          </a:xfrm>
        </p:spPr>
        <p:txBody>
          <a:bodyPr>
            <a:normAutofit lnSpcReduction="10000"/>
          </a:bodyPr>
          <a:lstStyle/>
          <a:p>
            <a:pPr indent="0">
              <a:buNone/>
            </a:pPr>
            <a:r>
              <a:rPr lang="en-US" dirty="0" smtClean="0"/>
              <a:t>Logs are any continual text output stored by applications or devices in the process of their functioning.</a:t>
            </a:r>
          </a:p>
          <a:p>
            <a:pPr indent="0">
              <a:buNone/>
            </a:pPr>
            <a:endParaRPr lang="en-US" dirty="0" smtClean="0"/>
          </a:p>
          <a:p>
            <a:pPr indent="0">
              <a:buNone/>
            </a:pPr>
            <a:r>
              <a:rPr lang="en-US" dirty="0" smtClean="0"/>
              <a:t>Alerts are specialized logs produced by something when certain conditions occur that we had the foresight to set an alarm for.  If a log is created saying that something we’ve set up a trigger for has happened, then we’ll get an alert.</a:t>
            </a:r>
          </a:p>
        </p:txBody>
      </p:sp>
      <p:sp>
        <p:nvSpPr>
          <p:cNvPr id="3" name="Slide Number Placeholder 2"/>
          <p:cNvSpPr>
            <a:spLocks noGrp="1"/>
          </p:cNvSpPr>
          <p:nvPr>
            <p:ph type="sldNum" sz="quarter" idx="12"/>
          </p:nvPr>
        </p:nvSpPr>
        <p:spPr/>
        <p:txBody>
          <a:bodyPr/>
          <a:lstStyle/>
          <a:p>
            <a:fld id="{295008BC-DA31-4D19-837B-EFA4386B05F5}" type="slidenum">
              <a:rPr lang="en-US" smtClean="0"/>
              <a:pPr/>
              <a:t>79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Performing Network Forensics</a:t>
            </a:r>
            <a:br>
              <a:rPr lang="en-US" dirty="0" smtClean="0"/>
            </a:br>
            <a:r>
              <a:rPr lang="en-US" dirty="0" smtClean="0"/>
              <a:t>What do we have to work with?</a:t>
            </a:r>
            <a:endParaRPr lang="en-US" dirty="0"/>
          </a:p>
        </p:txBody>
      </p:sp>
      <p:sp>
        <p:nvSpPr>
          <p:cNvPr id="3" name="Content Placeholder 2"/>
          <p:cNvSpPr>
            <a:spLocks noGrp="1"/>
          </p:cNvSpPr>
          <p:nvPr>
            <p:ph idx="1"/>
          </p:nvPr>
        </p:nvSpPr>
        <p:spPr/>
        <p:txBody>
          <a:bodyPr/>
          <a:lstStyle/>
          <a:p>
            <a:r>
              <a:rPr lang="en-US" dirty="0" smtClean="0"/>
              <a:t>Loads of recorded network data         (PCAP and flow)</a:t>
            </a:r>
          </a:p>
          <a:p>
            <a:r>
              <a:rPr lang="en-US" dirty="0" smtClean="0"/>
              <a:t>Logs and alerts from security products</a:t>
            </a:r>
          </a:p>
          <a:p>
            <a:r>
              <a:rPr lang="en-US" dirty="0" smtClean="0"/>
              <a:t>Logs from applications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8</a:t>
            </a:fld>
            <a:endParaRPr lang="en-US"/>
          </a:p>
        </p:txBody>
      </p:sp>
    </p:spTree>
  </p:cSld>
  <p:clrMapOvr>
    <a:masterClrMapping/>
  </p:clrMapOvr>
  <p:transition xmlns:p14="http://schemas.microsoft.com/office/powerpoint/2010/mai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 data</a:t>
            </a:r>
            <a:br>
              <a:rPr lang="en-US" dirty="0" smtClean="0"/>
            </a:br>
            <a:r>
              <a:rPr lang="en-US" dirty="0" smtClean="0"/>
              <a:t>Typical sources</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Web server </a:t>
            </a:r>
          </a:p>
          <a:p>
            <a:r>
              <a:rPr lang="en-US" dirty="0" smtClean="0"/>
              <a:t>Web proxy</a:t>
            </a:r>
          </a:p>
          <a:p>
            <a:r>
              <a:rPr lang="en-US" dirty="0" smtClean="0"/>
              <a:t>DNS</a:t>
            </a:r>
          </a:p>
          <a:p>
            <a:r>
              <a:rPr lang="en-US" dirty="0" smtClean="0"/>
              <a:t>Operating system (/</a:t>
            </a:r>
            <a:r>
              <a:rPr lang="en-US" dirty="0" err="1" smtClean="0"/>
              <a:t>var</a:t>
            </a:r>
            <a:r>
              <a:rPr lang="en-US" dirty="0" smtClean="0"/>
              <a:t>/log/*)</a:t>
            </a:r>
          </a:p>
          <a:p>
            <a:r>
              <a:rPr lang="en-US" dirty="0" smtClean="0"/>
              <a:t>SMTP</a:t>
            </a:r>
          </a:p>
          <a:p>
            <a:r>
              <a:rPr lang="en-US" dirty="0" smtClean="0"/>
              <a:t>Whatever you’re using to manage logons</a:t>
            </a:r>
          </a:p>
          <a:p>
            <a:r>
              <a:rPr lang="en-US" dirty="0" smtClean="0"/>
              <a:t>Building access controls</a:t>
            </a:r>
          </a:p>
          <a:p>
            <a:r>
              <a:rPr lang="en-US" smtClean="0"/>
              <a:t>HVAC/ICS/SCADA/Power</a:t>
            </a: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80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Typical sources</a:t>
            </a:r>
            <a:endParaRPr lang="en-US" dirty="0"/>
          </a:p>
        </p:txBody>
      </p:sp>
      <p:sp>
        <p:nvSpPr>
          <p:cNvPr id="5" name="Content Placeholder 2"/>
          <p:cNvSpPr>
            <a:spLocks noGrp="1"/>
          </p:cNvSpPr>
          <p:nvPr>
            <p:ph idx="1"/>
          </p:nvPr>
        </p:nvSpPr>
        <p:spPr>
          <a:xfrm>
            <a:off x="502920" y="1755648"/>
            <a:ext cx="8183880" cy="4187952"/>
          </a:xfrm>
        </p:spPr>
        <p:txBody>
          <a:bodyPr>
            <a:normAutofit fontScale="85000" lnSpcReduction="20000"/>
          </a:bodyPr>
          <a:lstStyle/>
          <a:p>
            <a:r>
              <a:rPr lang="en-US" dirty="0" smtClean="0"/>
              <a:t>IDS </a:t>
            </a:r>
          </a:p>
          <a:p>
            <a:r>
              <a:rPr lang="en-US" dirty="0" smtClean="0"/>
              <a:t>Firewall</a:t>
            </a:r>
          </a:p>
          <a:p>
            <a:r>
              <a:rPr lang="en-US" dirty="0" smtClean="0"/>
              <a:t>Host based IDS</a:t>
            </a:r>
          </a:p>
          <a:p>
            <a:r>
              <a:rPr lang="en-US" dirty="0" smtClean="0"/>
              <a:t>SIEM (Security Information &amp; Event Manager)</a:t>
            </a:r>
          </a:p>
          <a:p>
            <a:r>
              <a:rPr lang="en-US" dirty="0" smtClean="0"/>
              <a:t>Your server uptime and HA (high availability) stuff</a:t>
            </a:r>
          </a:p>
          <a:p>
            <a:r>
              <a:rPr lang="en-US" dirty="0" smtClean="0"/>
              <a:t>What else?</a:t>
            </a:r>
          </a:p>
          <a:p>
            <a:endParaRPr lang="en-US" dirty="0" smtClean="0"/>
          </a:p>
          <a:p>
            <a:pPr indent="0">
              <a:buNone/>
            </a:pPr>
            <a:r>
              <a:rPr lang="en-US" dirty="0" smtClean="0"/>
              <a:t>Typically alerts are being produced because triggers that we’ve written are being tripped.  If you’re not getting useful alerts, then you’ve configured something wrong!</a:t>
            </a:r>
          </a:p>
          <a:p>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81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Redundant IDS, etc?</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Extra configuration</a:t>
            </a:r>
          </a:p>
          <a:p>
            <a:r>
              <a:rPr lang="en-US" dirty="0" smtClean="0"/>
              <a:t>Add personnel</a:t>
            </a:r>
          </a:p>
          <a:p>
            <a:r>
              <a:rPr lang="en-US" dirty="0" smtClean="0"/>
              <a:t>When one dies- “Multiple </a:t>
            </a:r>
            <a:r>
              <a:rPr lang="en-US" dirty="0" err="1" smtClean="0"/>
              <a:t>TippingPoint</a:t>
            </a:r>
            <a:r>
              <a:rPr lang="en-US" dirty="0" smtClean="0"/>
              <a:t> IPS Malformed Packet Detection Bypass Vulnerability”</a:t>
            </a:r>
          </a:p>
          <a:p>
            <a:r>
              <a:rPr lang="en-US" dirty="0" smtClean="0"/>
              <a:t>Increased attack surface</a:t>
            </a:r>
          </a:p>
          <a:p>
            <a:r>
              <a:rPr lang="en-US" dirty="0" smtClean="0"/>
              <a:t>More filtration, more rules, etc.</a:t>
            </a:r>
          </a:p>
        </p:txBody>
      </p:sp>
      <p:sp>
        <p:nvSpPr>
          <p:cNvPr id="3" name="Slide Number Placeholder 2"/>
          <p:cNvSpPr>
            <a:spLocks noGrp="1"/>
          </p:cNvSpPr>
          <p:nvPr>
            <p:ph type="sldNum" sz="quarter" idx="12"/>
          </p:nvPr>
        </p:nvSpPr>
        <p:spPr/>
        <p:txBody>
          <a:bodyPr/>
          <a:lstStyle/>
          <a:p>
            <a:fld id="{295008BC-DA31-4D19-837B-EFA4386B05F5}" type="slidenum">
              <a:rPr lang="en-US" smtClean="0"/>
              <a:pPr/>
              <a:t>82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Let’s go set up some triggers</a:t>
            </a:r>
            <a:endParaRPr lang="en-US" dirty="0"/>
          </a:p>
        </p:txBody>
      </p:sp>
      <p:sp>
        <p:nvSpPr>
          <p:cNvPr id="5" name="Content Placeholder 2"/>
          <p:cNvSpPr>
            <a:spLocks noGrp="1"/>
          </p:cNvSpPr>
          <p:nvPr>
            <p:ph idx="1"/>
          </p:nvPr>
        </p:nvSpPr>
        <p:spPr>
          <a:xfrm>
            <a:off x="502920" y="1755648"/>
            <a:ext cx="8183880" cy="4187952"/>
          </a:xfrm>
        </p:spPr>
        <p:txBody>
          <a:bodyPr>
            <a:normAutofit fontScale="77500" lnSpcReduction="20000"/>
          </a:bodyPr>
          <a:lstStyle/>
          <a:p>
            <a:pPr marL="0" indent="0">
              <a:buNone/>
            </a:pPr>
            <a:r>
              <a:rPr lang="en-US" dirty="0" smtClean="0"/>
              <a:t>Here’s how you go about getting good alerts</a:t>
            </a:r>
          </a:p>
          <a:p>
            <a:r>
              <a:rPr lang="en-US" dirty="0" smtClean="0"/>
              <a:t>Find an incident that you want to be alerted about</a:t>
            </a:r>
          </a:p>
          <a:p>
            <a:endParaRPr lang="en-US" dirty="0" smtClean="0"/>
          </a:p>
          <a:p>
            <a:r>
              <a:rPr lang="en-US" dirty="0" smtClean="0"/>
              <a:t>Research what went over the network or got written to a log when that incident was occurring</a:t>
            </a:r>
          </a:p>
          <a:p>
            <a:endParaRPr lang="en-US" dirty="0" smtClean="0"/>
          </a:p>
          <a:p>
            <a:r>
              <a:rPr lang="en-US" dirty="0" smtClean="0"/>
              <a:t>Write a rule in your IDS or whatever to create an alert when that traffic is seen</a:t>
            </a:r>
          </a:p>
          <a:p>
            <a:endParaRPr lang="en-US" dirty="0" smtClean="0"/>
          </a:p>
          <a:p>
            <a:r>
              <a:rPr lang="en-US" dirty="0" smtClean="0"/>
              <a:t>Test your rule</a:t>
            </a:r>
          </a:p>
          <a:p>
            <a:endParaRPr lang="en-US" dirty="0" smtClean="0"/>
          </a:p>
          <a:p>
            <a:r>
              <a:rPr lang="en-US" dirty="0" smtClean="0"/>
              <a:t>Continue testing…</a:t>
            </a:r>
          </a:p>
        </p:txBody>
      </p:sp>
      <p:sp>
        <p:nvSpPr>
          <p:cNvPr id="3" name="Slide Number Placeholder 2"/>
          <p:cNvSpPr>
            <a:spLocks noGrp="1"/>
          </p:cNvSpPr>
          <p:nvPr>
            <p:ph type="sldNum" sz="quarter" idx="12"/>
          </p:nvPr>
        </p:nvSpPr>
        <p:spPr/>
        <p:txBody>
          <a:bodyPr/>
          <a:lstStyle/>
          <a:p>
            <a:fld id="{295008BC-DA31-4D19-837B-EFA4386B05F5}" type="slidenum">
              <a:rPr lang="en-US" smtClean="0"/>
              <a:pPr/>
              <a:t>83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What will we use as a trigger?</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10000"/>
          </a:bodyPr>
          <a:lstStyle/>
          <a:p>
            <a:pPr marL="0" indent="0">
              <a:buNone/>
            </a:pPr>
            <a:r>
              <a:rPr lang="en-US" dirty="0" smtClean="0"/>
              <a:t>Snort!</a:t>
            </a:r>
          </a:p>
          <a:p>
            <a:r>
              <a:rPr lang="en-US" dirty="0" smtClean="0"/>
              <a:t>Open source, support packages available</a:t>
            </a:r>
          </a:p>
          <a:p>
            <a:r>
              <a:rPr lang="en-US" dirty="0" smtClean="0"/>
              <a:t>Basis for </a:t>
            </a:r>
            <a:r>
              <a:rPr lang="en-US" dirty="0" err="1" smtClean="0"/>
              <a:t>Sourcefire</a:t>
            </a:r>
            <a:r>
              <a:rPr lang="en-US" dirty="0" smtClean="0"/>
              <a:t> appliances</a:t>
            </a:r>
          </a:p>
          <a:p>
            <a:r>
              <a:rPr lang="en-US" dirty="0" smtClean="0"/>
              <a:t>Very popular, good support among SIMs</a:t>
            </a:r>
          </a:p>
          <a:p>
            <a:r>
              <a:rPr lang="en-US" dirty="0" smtClean="0"/>
              <a:t>Very robust community providing rules, extensions, add </a:t>
            </a:r>
            <a:r>
              <a:rPr lang="en-US" dirty="0" err="1" smtClean="0"/>
              <a:t>ons</a:t>
            </a:r>
            <a:r>
              <a:rPr lang="en-US" dirty="0" smtClean="0"/>
              <a:t>, and anything else you can think of</a:t>
            </a:r>
          </a:p>
          <a:p>
            <a:r>
              <a:rPr lang="en-US" dirty="0" smtClean="0"/>
              <a:t>Rule set subscriptions can be had from </a:t>
            </a:r>
            <a:r>
              <a:rPr lang="en-US" dirty="0" err="1" smtClean="0"/>
              <a:t>Sourcefire</a:t>
            </a:r>
            <a:r>
              <a:rPr lang="en-US" dirty="0" smtClean="0"/>
              <a:t>, and rules become free 30 days after they’re made available to subscribers</a:t>
            </a:r>
          </a:p>
        </p:txBody>
      </p:sp>
      <p:sp>
        <p:nvSpPr>
          <p:cNvPr id="3" name="Slide Number Placeholder 2"/>
          <p:cNvSpPr>
            <a:spLocks noGrp="1"/>
          </p:cNvSpPr>
          <p:nvPr>
            <p:ph type="sldNum" sz="quarter" idx="12"/>
          </p:nvPr>
        </p:nvSpPr>
        <p:spPr/>
        <p:txBody>
          <a:bodyPr/>
          <a:lstStyle/>
          <a:p>
            <a:fld id="{295008BC-DA31-4D19-837B-EFA4386B05F5}" type="slidenum">
              <a:rPr lang="en-US" smtClean="0"/>
              <a:pPr/>
              <a:t>84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How Snort works</a:t>
            </a:r>
            <a:endParaRPr lang="en-US" dirty="0"/>
          </a:p>
        </p:txBody>
      </p:sp>
      <p:sp>
        <p:nvSpPr>
          <p:cNvPr id="5" name="Content Placeholder 2"/>
          <p:cNvSpPr>
            <a:spLocks noGrp="1"/>
          </p:cNvSpPr>
          <p:nvPr>
            <p:ph idx="1"/>
          </p:nvPr>
        </p:nvSpPr>
        <p:spPr>
          <a:xfrm>
            <a:off x="502920" y="1755648"/>
            <a:ext cx="8183880" cy="4187952"/>
          </a:xfrm>
          <a:ln>
            <a:solidFill>
              <a:schemeClr val="bg1"/>
            </a:solidFill>
          </a:ln>
        </p:spPr>
        <p:txBody>
          <a:bodyPr>
            <a:normAutofit/>
          </a:bodyPr>
          <a:lstStyle/>
          <a:p>
            <a:pPr marL="514350" indent="-514350">
              <a:buFont typeface="+mj-lt"/>
              <a:buAutoNum type="arabicPeriod"/>
            </a:pPr>
            <a:r>
              <a:rPr lang="en-US" dirty="0" smtClean="0"/>
              <a:t>Reads traffic from network</a:t>
            </a:r>
          </a:p>
          <a:p>
            <a:pPr marL="514350" indent="-514350">
              <a:buFont typeface="+mj-lt"/>
              <a:buAutoNum type="arabicPeriod"/>
            </a:pPr>
            <a:r>
              <a:rPr lang="en-US" dirty="0" smtClean="0"/>
              <a:t>Decodes packets</a:t>
            </a:r>
          </a:p>
          <a:p>
            <a:pPr marL="514350" indent="-514350">
              <a:buFont typeface="+mj-lt"/>
              <a:buAutoNum type="arabicPeriod"/>
            </a:pPr>
            <a:r>
              <a:rPr lang="en-US" dirty="0" smtClean="0"/>
              <a:t>Performs stream reassembly</a:t>
            </a:r>
          </a:p>
          <a:p>
            <a:pPr marL="514350" indent="-514350">
              <a:buFont typeface="+mj-lt"/>
              <a:buAutoNum type="arabicPeriod"/>
            </a:pPr>
            <a:r>
              <a:rPr lang="en-US" dirty="0" smtClean="0"/>
              <a:t>Applies filters</a:t>
            </a:r>
          </a:p>
          <a:p>
            <a:pPr marL="514350" indent="-514350">
              <a:buFont typeface="+mj-lt"/>
              <a:buAutoNum type="arabicPeriod"/>
            </a:pPr>
            <a:r>
              <a:rPr lang="en-US" dirty="0" smtClean="0"/>
              <a:t>Upon the first filter match, an alert is generated</a:t>
            </a:r>
          </a:p>
        </p:txBody>
      </p:sp>
      <p:sp>
        <p:nvSpPr>
          <p:cNvPr id="3" name="Slide Number Placeholder 2"/>
          <p:cNvSpPr>
            <a:spLocks noGrp="1"/>
          </p:cNvSpPr>
          <p:nvPr>
            <p:ph type="sldNum" sz="quarter" idx="12"/>
          </p:nvPr>
        </p:nvSpPr>
        <p:spPr/>
        <p:txBody>
          <a:bodyPr/>
          <a:lstStyle/>
          <a:p>
            <a:fld id="{295008BC-DA31-4D19-837B-EFA4386B05F5}" type="slidenum">
              <a:rPr lang="en-US" smtClean="0"/>
              <a:pPr/>
              <a:t>85</a:t>
            </a:fld>
            <a:endParaRPr lang="en-US"/>
          </a:p>
        </p:txBody>
      </p:sp>
    </p:spTree>
  </p:cSld>
  <p:clrMapOvr>
    <a:masterClrMapping/>
  </p:clrMapOvr>
  <p:transition xmlns:p14="http://schemas.microsoft.com/office/powerpoint/2010/mai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Writing Snort rules</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marL="0" indent="0">
              <a:buNone/>
            </a:pPr>
            <a:endParaRPr lang="en-US" dirty="0" smtClean="0"/>
          </a:p>
          <a:p>
            <a:pPr marL="0" indent="0">
              <a:buNone/>
            </a:pPr>
            <a:endParaRPr lang="en-US" dirty="0" smtClean="0"/>
          </a:p>
          <a:p>
            <a:pPr marL="0" indent="0">
              <a:buNone/>
            </a:pPr>
            <a:r>
              <a:rPr lang="en-US" dirty="0" smtClean="0"/>
              <a:t>Fire up your VM’s. Time to go to work.</a:t>
            </a:r>
          </a:p>
          <a:p>
            <a:pPr marL="0" indent="0">
              <a:buNone/>
            </a:pPr>
            <a:endParaRPr lang="en-US" dirty="0"/>
          </a:p>
          <a:p>
            <a:pPr marL="0" indent="0">
              <a:buNone/>
            </a:pPr>
            <a:r>
              <a:rPr lang="en-US" dirty="0" smtClean="0"/>
              <a:t>We’re going to look at how snort rules are written, what alerts look like, and how to write our own rules.</a:t>
            </a:r>
          </a:p>
        </p:txBody>
      </p:sp>
      <p:sp>
        <p:nvSpPr>
          <p:cNvPr id="3" name="Slide Number Placeholder 2"/>
          <p:cNvSpPr>
            <a:spLocks noGrp="1"/>
          </p:cNvSpPr>
          <p:nvPr>
            <p:ph type="sldNum" sz="quarter" idx="12"/>
          </p:nvPr>
        </p:nvSpPr>
        <p:spPr/>
        <p:txBody>
          <a:bodyPr/>
          <a:lstStyle/>
          <a:p>
            <a:fld id="{295008BC-DA31-4D19-837B-EFA4386B05F5}" type="slidenum">
              <a:rPr lang="en-US" smtClean="0"/>
              <a:pPr/>
              <a:t>86</a:t>
            </a:fld>
            <a:endParaRPr lang="en-US"/>
          </a:p>
        </p:txBody>
      </p:sp>
    </p:spTree>
  </p:cSld>
  <p:clrMapOvr>
    <a:masterClrMapping/>
  </p:clrMapOvr>
  <p:transition xmlns:p14="http://schemas.microsoft.com/office/powerpoint/2010/mai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Writing better rules</a:t>
            </a:r>
            <a:endParaRPr lang="en-US" dirty="0"/>
          </a:p>
        </p:txBody>
      </p:sp>
      <p:sp>
        <p:nvSpPr>
          <p:cNvPr id="5" name="Content Placeholder 2"/>
          <p:cNvSpPr>
            <a:spLocks noGrp="1"/>
          </p:cNvSpPr>
          <p:nvPr>
            <p:ph idx="1"/>
          </p:nvPr>
        </p:nvSpPr>
        <p:spPr>
          <a:xfrm>
            <a:off x="502920" y="1755648"/>
            <a:ext cx="8183880" cy="4187952"/>
          </a:xfrm>
        </p:spPr>
        <p:txBody>
          <a:bodyPr>
            <a:normAutofit fontScale="92500"/>
          </a:bodyPr>
          <a:lstStyle/>
          <a:p>
            <a:r>
              <a:rPr lang="en-US" dirty="0" smtClean="0"/>
              <a:t>Write to the vulnerability, not the exploit</a:t>
            </a:r>
          </a:p>
          <a:p>
            <a:endParaRPr lang="en-US" dirty="0" smtClean="0"/>
          </a:p>
          <a:p>
            <a:r>
              <a:rPr lang="en-US" dirty="0" smtClean="0"/>
              <a:t>Understand the base rate fallacy</a:t>
            </a:r>
          </a:p>
          <a:p>
            <a:endParaRPr lang="en-US" dirty="0" smtClean="0"/>
          </a:p>
          <a:p>
            <a:r>
              <a:rPr lang="en-US" dirty="0" smtClean="0"/>
              <a:t>Inspection chain</a:t>
            </a:r>
          </a:p>
          <a:p>
            <a:endParaRPr lang="en-US" dirty="0" smtClean="0"/>
          </a:p>
          <a:p>
            <a:r>
              <a:rPr lang="en-US" dirty="0" smtClean="0"/>
              <a:t>Test and tune your alerts</a:t>
            </a:r>
          </a:p>
          <a:p>
            <a:endParaRPr lang="en-US" dirty="0" smtClean="0"/>
          </a:p>
          <a:p>
            <a:r>
              <a:rPr lang="en-US" dirty="0" err="1" smtClean="0"/>
              <a:t>Dumbpig</a:t>
            </a:r>
            <a:r>
              <a:rPr lang="en-US" dirty="0" smtClean="0"/>
              <a:t>, external checking tools, profiling</a:t>
            </a:r>
          </a:p>
        </p:txBody>
      </p:sp>
      <p:sp>
        <p:nvSpPr>
          <p:cNvPr id="3" name="Slide Number Placeholder 2"/>
          <p:cNvSpPr>
            <a:spLocks noGrp="1"/>
          </p:cNvSpPr>
          <p:nvPr>
            <p:ph type="sldNum" sz="quarter" idx="12"/>
          </p:nvPr>
        </p:nvSpPr>
        <p:spPr/>
        <p:txBody>
          <a:bodyPr/>
          <a:lstStyle/>
          <a:p>
            <a:fld id="{295008BC-DA31-4D19-837B-EFA4386B05F5}" type="slidenum">
              <a:rPr lang="en-US" smtClean="0"/>
              <a:pPr/>
              <a:t>87</a:t>
            </a:fld>
            <a:endParaRPr lang="en-US"/>
          </a:p>
        </p:txBody>
      </p:sp>
    </p:spTree>
  </p:cSld>
  <p:clrMapOvr>
    <a:masterClrMapping/>
  </p:clrMapOvr>
  <p:transition xmlns:p14="http://schemas.microsoft.com/office/powerpoint/2010/mai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Priority of sources</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20000"/>
          </a:bodyPr>
          <a:lstStyle/>
          <a:p>
            <a:pPr indent="0">
              <a:buNone/>
            </a:pPr>
            <a:r>
              <a:rPr lang="en-US" dirty="0" smtClean="0"/>
              <a:t>Obviously not all data is equal, so here’s the basic order of which ones you should concentrate on first.</a:t>
            </a:r>
          </a:p>
          <a:p>
            <a:endParaRPr lang="en-US" dirty="0" smtClean="0"/>
          </a:p>
          <a:p>
            <a:r>
              <a:rPr lang="en-US" dirty="0" smtClean="0"/>
              <a:t>Alerts from security products (e.g. IDS, SIEM)</a:t>
            </a:r>
          </a:p>
          <a:p>
            <a:r>
              <a:rPr lang="en-US" dirty="0" err="1" smtClean="0"/>
              <a:t>Netflow</a:t>
            </a:r>
            <a:r>
              <a:rPr lang="en-US" dirty="0" smtClean="0"/>
              <a:t> data, so you can track what those alerts are related to</a:t>
            </a:r>
          </a:p>
          <a:p>
            <a:r>
              <a:rPr lang="en-US" dirty="0" smtClean="0"/>
              <a:t>OS event logs, so you can see what happened when those alerts were caused</a:t>
            </a:r>
          </a:p>
          <a:p>
            <a:r>
              <a:rPr lang="en-US" dirty="0" smtClean="0"/>
              <a:t>What else?</a:t>
            </a:r>
          </a:p>
          <a:p>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88</a:t>
            </a:fld>
            <a:endParaRPr lang="en-US"/>
          </a:p>
        </p:txBody>
      </p:sp>
    </p:spTree>
  </p:cSld>
  <p:clrMapOvr>
    <a:masterClrMapping/>
  </p:clrMapOvr>
  <p:transition xmlns:p14="http://schemas.microsoft.com/office/powerpoint/2010/mai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What does it look like?</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Tons of formats, most of them customizable and flexible, some standards</a:t>
            </a:r>
          </a:p>
          <a:p>
            <a:r>
              <a:rPr lang="en-US" dirty="0" smtClean="0"/>
              <a:t>Often application specific</a:t>
            </a:r>
          </a:p>
          <a:p>
            <a:r>
              <a:rPr lang="en-US" dirty="0" smtClean="0"/>
              <a:t>Hard to read straight through, even using search…</a:t>
            </a:r>
          </a:p>
          <a:p>
            <a:endParaRPr lang="en-US" dirty="0" smtClean="0"/>
          </a:p>
        </p:txBody>
      </p:sp>
      <p:pic>
        <p:nvPicPr>
          <p:cNvPr id="22530" name="Picture 2" descr="http://rpmedia.ask.com/ts?u=/wikipedia/en/thumb/f/fd/Windows_Vista_Event_Viewer.png/300px-Windows_Vista_Event_Viewer.png"/>
          <p:cNvPicPr>
            <a:picLocks noChangeAspect="1" noChangeArrowheads="1"/>
          </p:cNvPicPr>
          <p:nvPr/>
        </p:nvPicPr>
        <p:blipFill>
          <a:blip r:embed="rId2" cstate="print"/>
          <a:srcRect/>
          <a:stretch>
            <a:fillRect/>
          </a:stretch>
        </p:blipFill>
        <p:spPr bwMode="auto">
          <a:xfrm>
            <a:off x="914400" y="4114800"/>
            <a:ext cx="2895600" cy="2016996"/>
          </a:xfrm>
          <a:prstGeom prst="rect">
            <a:avLst/>
          </a:prstGeom>
          <a:noFill/>
        </p:spPr>
      </p:pic>
      <p:pic>
        <p:nvPicPr>
          <p:cNvPr id="22532" name="Picture 4" descr="http://1.bp.blogspot.com/_vZAp7b1QDw8/SPWnbezsbQI/AAAAAAAAAlU/dXceXL5x2v0/s400/2008-10-15-091704_959x436_scrot.png"/>
          <p:cNvPicPr>
            <a:picLocks noChangeAspect="1" noChangeArrowheads="1"/>
          </p:cNvPicPr>
          <p:nvPr/>
        </p:nvPicPr>
        <p:blipFill>
          <a:blip r:embed="rId3" cstate="print"/>
          <a:srcRect/>
          <a:stretch>
            <a:fillRect/>
          </a:stretch>
        </p:blipFill>
        <p:spPr bwMode="auto">
          <a:xfrm>
            <a:off x="4191000" y="4114800"/>
            <a:ext cx="3810000" cy="1733551"/>
          </a:xfrm>
          <a:prstGeom prst="rect">
            <a:avLst/>
          </a:prstGeom>
          <a:noFill/>
        </p:spPr>
      </p:pic>
      <p:sp>
        <p:nvSpPr>
          <p:cNvPr id="3" name="Slide Number Placeholder 2"/>
          <p:cNvSpPr>
            <a:spLocks noGrp="1"/>
          </p:cNvSpPr>
          <p:nvPr>
            <p:ph type="sldNum" sz="quarter" idx="12"/>
          </p:nvPr>
        </p:nvSpPr>
        <p:spPr/>
        <p:txBody>
          <a:bodyPr/>
          <a:lstStyle/>
          <a:p>
            <a:fld id="{295008BC-DA31-4D19-837B-EFA4386B05F5}" type="slidenum">
              <a:rPr lang="en-US" smtClean="0"/>
              <a:pPr/>
              <a:t>89</a:t>
            </a:fld>
            <a:endParaRPr lang="en-US"/>
          </a:p>
        </p:txBody>
      </p:sp>
      <p:sp>
        <p:nvSpPr>
          <p:cNvPr id="4" name="TextBox 3"/>
          <p:cNvSpPr txBox="1"/>
          <p:nvPr/>
        </p:nvSpPr>
        <p:spPr>
          <a:xfrm>
            <a:off x="762000" y="6248400"/>
            <a:ext cx="6248400" cy="261610"/>
          </a:xfrm>
          <a:prstGeom prst="rect">
            <a:avLst/>
          </a:prstGeom>
          <a:noFill/>
        </p:spPr>
        <p:txBody>
          <a:bodyPr wrap="square" rtlCol="0">
            <a:spAutoFit/>
          </a:bodyPr>
          <a:lstStyle/>
          <a:p>
            <a:r>
              <a:rPr lang="en-US" sz="1100" dirty="0" smtClean="0"/>
              <a:t>Source: screenshot from Windows Event Viewer</a:t>
            </a:r>
            <a:endParaRPr lang="en-US" sz="1100" dirty="0"/>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types of forensic data</a:t>
            </a:r>
            <a:endParaRPr lang="en-US" dirty="0"/>
          </a:p>
        </p:txBody>
      </p:sp>
      <p:sp>
        <p:nvSpPr>
          <p:cNvPr id="3" name="Content Placeholder 2"/>
          <p:cNvSpPr>
            <a:spLocks noGrp="1"/>
          </p:cNvSpPr>
          <p:nvPr>
            <p:ph idx="1"/>
          </p:nvPr>
        </p:nvSpPr>
        <p:spPr>
          <a:xfrm>
            <a:off x="502920" y="1755648"/>
            <a:ext cx="8183880" cy="4187952"/>
          </a:xfrm>
        </p:spPr>
        <p:txBody>
          <a:bodyPr/>
          <a:lstStyle/>
          <a:p>
            <a:pPr lvl="0"/>
            <a:r>
              <a:rPr lang="en-US" dirty="0" smtClean="0"/>
              <a:t>We’ll be grouping forensic data into three main data types based on the tools and analysis techniques used</a:t>
            </a:r>
          </a:p>
          <a:p>
            <a:pPr lvl="1"/>
            <a:endParaRPr lang="en-US" dirty="0" smtClean="0"/>
          </a:p>
          <a:p>
            <a:pPr lvl="1"/>
            <a:r>
              <a:rPr lang="en-US" dirty="0" smtClean="0"/>
              <a:t>Full packet capture (PCAP)</a:t>
            </a:r>
          </a:p>
          <a:p>
            <a:pPr lvl="1"/>
            <a:r>
              <a:rPr lang="en-US" dirty="0" smtClean="0"/>
              <a:t>Flow data (netflow, IPFIX, etc.)</a:t>
            </a:r>
          </a:p>
          <a:p>
            <a:pPr lvl="1"/>
            <a:r>
              <a:rPr lang="en-US" dirty="0" smtClean="0"/>
              <a:t>Log / alert data (giant text files)</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9</a:t>
            </a:fld>
            <a:endParaRPr lang="en-US"/>
          </a:p>
        </p:txBody>
      </p:sp>
    </p:spTree>
  </p:cSld>
  <p:clrMapOvr>
    <a:masterClrMapping/>
  </p:clrMapOvr>
  <p:transition xmlns:p14="http://schemas.microsoft.com/office/powerpoint/2010/mai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 data</a:t>
            </a:r>
            <a:br>
              <a:rPr lang="en-US" dirty="0" smtClean="0"/>
            </a:br>
            <a:r>
              <a:rPr lang="en-US" dirty="0" smtClean="0"/>
              <a:t>Event formats</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r>
              <a:rPr lang="en-US" dirty="0" smtClean="0"/>
              <a:t>CEE – Common Event Expression</a:t>
            </a:r>
          </a:p>
          <a:p>
            <a:r>
              <a:rPr lang="en-US" dirty="0" smtClean="0"/>
              <a:t>CVE – Vulnerability</a:t>
            </a:r>
          </a:p>
          <a:p>
            <a:r>
              <a:rPr lang="en-US" dirty="0" smtClean="0"/>
              <a:t>CCE – Configuration</a:t>
            </a:r>
          </a:p>
          <a:p>
            <a:r>
              <a:rPr lang="en-US" dirty="0" smtClean="0"/>
              <a:t>CWE – Weakness</a:t>
            </a:r>
          </a:p>
          <a:p>
            <a:r>
              <a:rPr lang="en-US" dirty="0" smtClean="0"/>
              <a:t>CPE – Platform</a:t>
            </a:r>
          </a:p>
          <a:p>
            <a:r>
              <a:rPr lang="en-US" dirty="0" smtClean="0"/>
              <a:t>CAPEC – Attack Patterns</a:t>
            </a:r>
          </a:p>
          <a:p>
            <a:r>
              <a:rPr lang="en-US" dirty="0" smtClean="0"/>
              <a:t>…</a:t>
            </a:r>
          </a:p>
        </p:txBody>
      </p:sp>
      <p:sp>
        <p:nvSpPr>
          <p:cNvPr id="3" name="Slide Number Placeholder 2"/>
          <p:cNvSpPr>
            <a:spLocks noGrp="1"/>
          </p:cNvSpPr>
          <p:nvPr>
            <p:ph type="sldNum" sz="quarter" idx="12"/>
          </p:nvPr>
        </p:nvSpPr>
        <p:spPr/>
        <p:txBody>
          <a:bodyPr/>
          <a:lstStyle/>
          <a:p>
            <a:fld id="{295008BC-DA31-4D19-837B-EFA4386B05F5}" type="slidenum">
              <a:rPr lang="en-US" smtClean="0"/>
              <a:pPr/>
              <a:t>90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51560"/>
          </a:xfrm>
        </p:spPr>
        <p:txBody>
          <a:bodyPr>
            <a:normAutofit fontScale="90000"/>
          </a:bodyPr>
          <a:lstStyle/>
          <a:p>
            <a:r>
              <a:rPr lang="en-US" dirty="0" smtClean="0"/>
              <a:t>Log/Alert data</a:t>
            </a:r>
            <a:br>
              <a:rPr lang="en-US" dirty="0" smtClean="0"/>
            </a:br>
            <a:r>
              <a:rPr lang="en-US" dirty="0" smtClean="0"/>
              <a:t>Dealing with disparate data</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indent="0">
              <a:buNone/>
            </a:pPr>
            <a:r>
              <a:rPr lang="en-US" dirty="0" smtClean="0"/>
              <a:t>There’s too much text and not enough </a:t>
            </a:r>
            <a:r>
              <a:rPr lang="en-US" i="1" dirty="0" smtClean="0"/>
              <a:t>con</a:t>
            </a:r>
            <a:r>
              <a:rPr lang="en-US" dirty="0" smtClean="0"/>
              <a:t>text.  We need a way to get to the important logs and alerts quickly.</a:t>
            </a:r>
          </a:p>
          <a:p>
            <a:pPr indent="0">
              <a:buNone/>
            </a:pPr>
            <a:endParaRPr lang="en-US" dirty="0" smtClean="0"/>
          </a:p>
          <a:p>
            <a:pPr indent="0">
              <a:buNone/>
            </a:pPr>
            <a:r>
              <a:rPr lang="en-US" dirty="0" smtClean="0"/>
              <a:t>That’s why we use log managers and SIEM’s.  They import the logs into one place, give us some pretty graphs, and (hopefully) make sure that the important entries catch our attention quickly.</a:t>
            </a:r>
          </a:p>
        </p:txBody>
      </p:sp>
      <p:sp>
        <p:nvSpPr>
          <p:cNvPr id="3" name="Slide Number Placeholder 2"/>
          <p:cNvSpPr>
            <a:spLocks noGrp="1"/>
          </p:cNvSpPr>
          <p:nvPr>
            <p:ph type="sldNum" sz="quarter" idx="12"/>
          </p:nvPr>
        </p:nvSpPr>
        <p:spPr/>
        <p:txBody>
          <a:bodyPr/>
          <a:lstStyle/>
          <a:p>
            <a:fld id="{295008BC-DA31-4D19-837B-EFA4386B05F5}" type="slidenum">
              <a:rPr lang="en-US" smtClean="0"/>
              <a:pPr/>
              <a:t>91</a:t>
            </a:fld>
            <a:endParaRPr lang="en-US"/>
          </a:p>
        </p:txBody>
      </p:sp>
    </p:spTree>
  </p:cSld>
  <p:clrMapOvr>
    <a:masterClrMapping/>
  </p:clrMapOvr>
  <p:transition xmlns:p14="http://schemas.microsoft.com/office/powerpoint/2010/mai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SIM, SEM, SIEM…</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10000"/>
          </a:bodyPr>
          <a:lstStyle/>
          <a:p>
            <a:r>
              <a:rPr lang="en-US" dirty="0" smtClean="0"/>
              <a:t>SIM = Security Information Management</a:t>
            </a:r>
          </a:p>
          <a:p>
            <a:endParaRPr lang="en-US" dirty="0" smtClean="0"/>
          </a:p>
          <a:p>
            <a:r>
              <a:rPr lang="en-US" dirty="0" smtClean="0"/>
              <a:t>SEM = Security Event Management</a:t>
            </a:r>
          </a:p>
          <a:p>
            <a:endParaRPr lang="en-US" dirty="0" smtClean="0"/>
          </a:p>
          <a:p>
            <a:r>
              <a:rPr lang="en-US" dirty="0" smtClean="0"/>
              <a:t>SIEM </a:t>
            </a:r>
            <a:r>
              <a:rPr lang="en-US" smtClean="0"/>
              <a:t>= Security </a:t>
            </a:r>
            <a:r>
              <a:rPr lang="en-US" dirty="0" smtClean="0"/>
              <a:t>Information and Event Management</a:t>
            </a:r>
          </a:p>
          <a:p>
            <a:endParaRPr lang="en-US" dirty="0" smtClean="0"/>
          </a:p>
          <a:p>
            <a:pPr indent="0">
              <a:buNone/>
            </a:pPr>
            <a:r>
              <a:rPr lang="en-US" dirty="0" smtClean="0"/>
              <a:t>SIM is for bookkeeping, SEM is for correlating data into events, and SIEM is a combo of the two.</a:t>
            </a:r>
          </a:p>
          <a:p>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92</a:t>
            </a:fld>
            <a:endParaRPr lang="en-US"/>
          </a:p>
        </p:txBody>
      </p:sp>
    </p:spTree>
  </p:cSld>
  <p:clrMapOvr>
    <a:masterClrMapping/>
  </p:clrMapOvr>
  <p:transition xmlns:p14="http://schemas.microsoft.com/office/powerpoint/2010/mai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SIEMs</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20000"/>
          </a:bodyPr>
          <a:lstStyle/>
          <a:p>
            <a:r>
              <a:rPr lang="en-US" dirty="0" smtClean="0"/>
              <a:t>Perform event correlation, reduce false positives</a:t>
            </a:r>
          </a:p>
          <a:p>
            <a:endParaRPr lang="en-US" dirty="0" smtClean="0"/>
          </a:p>
          <a:p>
            <a:r>
              <a:rPr lang="en-US" dirty="0" smtClean="0"/>
              <a:t>Help filter logs and alerts to bring us the important data quickly under one monitor</a:t>
            </a:r>
          </a:p>
          <a:p>
            <a:endParaRPr lang="en-US" dirty="0" smtClean="0"/>
          </a:p>
          <a:p>
            <a:r>
              <a:rPr lang="en-US" dirty="0" smtClean="0"/>
              <a:t>Typically have a method for reading lots of log types</a:t>
            </a:r>
          </a:p>
          <a:p>
            <a:endParaRPr lang="en-US" dirty="0" smtClean="0"/>
          </a:p>
          <a:p>
            <a:r>
              <a:rPr lang="en-US" dirty="0" smtClean="0"/>
              <a:t>This is what you have running on a dedicated monitor in your lab for a technician to keep an eye on and call you when it turns red</a:t>
            </a:r>
          </a:p>
        </p:txBody>
      </p:sp>
      <p:sp>
        <p:nvSpPr>
          <p:cNvPr id="3" name="Slide Number Placeholder 2"/>
          <p:cNvSpPr>
            <a:spLocks noGrp="1"/>
          </p:cNvSpPr>
          <p:nvPr>
            <p:ph type="sldNum" sz="quarter" idx="12"/>
          </p:nvPr>
        </p:nvSpPr>
        <p:spPr/>
        <p:txBody>
          <a:bodyPr/>
          <a:lstStyle/>
          <a:p>
            <a:fld id="{295008BC-DA31-4D19-837B-EFA4386B05F5}" type="slidenum">
              <a:rPr lang="en-US" smtClean="0"/>
              <a:pPr/>
              <a:t>93</a:t>
            </a:fld>
            <a:endParaRPr lang="en-US"/>
          </a:p>
        </p:txBody>
      </p:sp>
    </p:spTree>
  </p:cSld>
  <p:clrMapOvr>
    <a:masterClrMapping/>
  </p:clrMapOvr>
  <p:transition xmlns:p14="http://schemas.microsoft.com/office/powerpoint/2010/mai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Some common managers/SIEMs</a:t>
            </a:r>
            <a:endParaRPr lang="en-US" dirty="0"/>
          </a:p>
        </p:txBody>
      </p:sp>
      <p:sp>
        <p:nvSpPr>
          <p:cNvPr id="5" name="Content Placeholder 2"/>
          <p:cNvSpPr>
            <a:spLocks noGrp="1"/>
          </p:cNvSpPr>
          <p:nvPr>
            <p:ph idx="1"/>
          </p:nvPr>
        </p:nvSpPr>
        <p:spPr>
          <a:xfrm>
            <a:off x="502920" y="1755648"/>
            <a:ext cx="8183880" cy="4187952"/>
          </a:xfrm>
        </p:spPr>
        <p:txBody>
          <a:bodyPr>
            <a:normAutofit fontScale="92500" lnSpcReduction="20000"/>
          </a:bodyPr>
          <a:lstStyle/>
          <a:p>
            <a:r>
              <a:rPr lang="en-US" dirty="0" err="1" smtClean="0"/>
              <a:t>Splunk</a:t>
            </a:r>
            <a:r>
              <a:rPr lang="en-US" dirty="0" smtClean="0"/>
              <a:t>: free version will read 500MB/day of logs, has a decent interface to set up log parsing, technically just a log manager</a:t>
            </a:r>
          </a:p>
          <a:p>
            <a:endParaRPr lang="en-US" dirty="0" smtClean="0"/>
          </a:p>
          <a:p>
            <a:r>
              <a:rPr lang="en-US" dirty="0" err="1" smtClean="0"/>
              <a:t>ArcSight</a:t>
            </a:r>
            <a:r>
              <a:rPr lang="en-US" dirty="0" smtClean="0"/>
              <a:t>: popular SIEM suite, has its own log manager, could have a class just on </a:t>
            </a:r>
            <a:r>
              <a:rPr lang="en-US" dirty="0" err="1" smtClean="0"/>
              <a:t>Arcsight</a:t>
            </a:r>
            <a:r>
              <a:rPr lang="en-US" dirty="0" smtClean="0"/>
              <a:t> alone (and there are). BIG player in government and commercial sector, owing greatly to pushbutton compliance auditing.</a:t>
            </a:r>
          </a:p>
          <a:p>
            <a:endParaRPr lang="en-US" dirty="0" smtClean="0"/>
          </a:p>
          <a:p>
            <a:r>
              <a:rPr lang="en-US" dirty="0" smtClean="0"/>
              <a:t>RSA </a:t>
            </a:r>
            <a:r>
              <a:rPr lang="en-US" dirty="0" err="1" smtClean="0"/>
              <a:t>enVision</a:t>
            </a:r>
            <a:r>
              <a:rPr lang="en-US" dirty="0" smtClean="0"/>
              <a:t>: another big player, focused on appliances</a:t>
            </a:r>
          </a:p>
          <a:p>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94</a:t>
            </a:fld>
            <a:endParaRPr lang="en-US"/>
          </a:p>
        </p:txBody>
      </p:sp>
      <p:sp>
        <p:nvSpPr>
          <p:cNvPr id="4" name="TextBox 3"/>
          <p:cNvSpPr txBox="1"/>
          <p:nvPr/>
        </p:nvSpPr>
        <p:spPr>
          <a:xfrm>
            <a:off x="838200" y="5943600"/>
            <a:ext cx="7620000" cy="461665"/>
          </a:xfrm>
          <a:prstGeom prst="rect">
            <a:avLst/>
          </a:prstGeom>
          <a:noFill/>
        </p:spPr>
        <p:txBody>
          <a:bodyPr wrap="square" rtlCol="0">
            <a:spAutoFit/>
          </a:bodyPr>
          <a:lstStyle/>
          <a:p>
            <a:r>
              <a:rPr lang="en-US" sz="1200" dirty="0" smtClean="0"/>
              <a:t>Disclaimer: the information expressed here is meant only to be informative and does not imply a recommendation</a:t>
            </a:r>
            <a:endParaRPr lang="en-US" sz="1200" dirty="0"/>
          </a:p>
        </p:txBody>
      </p:sp>
    </p:spTree>
  </p:cSld>
  <p:clrMapOvr>
    <a:masterClrMapping/>
  </p:clrMapOvr>
  <p:transition xmlns:p14="http://schemas.microsoft.com/office/powerpoint/2010/mai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Using </a:t>
            </a:r>
            <a:r>
              <a:rPr lang="en-US" dirty="0" err="1" smtClean="0"/>
              <a:t>Splunk</a:t>
            </a:r>
            <a:endParaRPr lang="en-US" dirty="0"/>
          </a:p>
        </p:txBody>
      </p:sp>
      <p:sp>
        <p:nvSpPr>
          <p:cNvPr id="5" name="Content Placeholder 2"/>
          <p:cNvSpPr>
            <a:spLocks noGrp="1"/>
          </p:cNvSpPr>
          <p:nvPr>
            <p:ph idx="1"/>
          </p:nvPr>
        </p:nvSpPr>
        <p:spPr>
          <a:xfrm>
            <a:off x="502920" y="1755648"/>
            <a:ext cx="8183880" cy="4187952"/>
          </a:xfrm>
        </p:spPr>
        <p:txBody>
          <a:bodyPr>
            <a:normAutofit/>
          </a:bodyPr>
          <a:lstStyle/>
          <a:p>
            <a:pPr marL="0" indent="0">
              <a:buNone/>
            </a:pPr>
            <a:endParaRPr lang="en-US" dirty="0" smtClean="0"/>
          </a:p>
          <a:p>
            <a:pPr marL="0" indent="0">
              <a:buNone/>
            </a:pPr>
            <a:r>
              <a:rPr lang="en-US" dirty="0" err="1" smtClean="0"/>
              <a:t>Splunk</a:t>
            </a:r>
            <a:r>
              <a:rPr lang="en-US" dirty="0" smtClean="0"/>
              <a:t> is common enough that it’s worth your time to get to know.  So for that reason, we’ll now take a quick look through its capabilities and the resources available for learning </a:t>
            </a:r>
            <a:r>
              <a:rPr lang="en-US" dirty="0" err="1" smtClean="0"/>
              <a:t>Splunk</a:t>
            </a:r>
            <a:r>
              <a:rPr lang="en-US" dirty="0" smtClean="0"/>
              <a:t> 4.0.</a:t>
            </a:r>
          </a:p>
        </p:txBody>
      </p:sp>
      <p:sp>
        <p:nvSpPr>
          <p:cNvPr id="3" name="Slide Number Placeholder 2"/>
          <p:cNvSpPr>
            <a:spLocks noGrp="1"/>
          </p:cNvSpPr>
          <p:nvPr>
            <p:ph type="sldNum" sz="quarter" idx="12"/>
          </p:nvPr>
        </p:nvSpPr>
        <p:spPr/>
        <p:txBody>
          <a:bodyPr/>
          <a:lstStyle/>
          <a:p>
            <a:fld id="{295008BC-DA31-4D19-837B-EFA4386B05F5}" type="slidenum">
              <a:rPr lang="en-US" smtClean="0"/>
              <a:pPr/>
              <a:t>95</a:t>
            </a:fld>
            <a:endParaRPr lang="en-US"/>
          </a:p>
        </p:txBody>
      </p:sp>
    </p:spTree>
    <p:extLst>
      <p:ext uri="{BB962C8B-B14F-4D97-AF65-F5344CB8AC3E}">
        <p14:creationId xmlns:p14="http://schemas.microsoft.com/office/powerpoint/2010/main" val="355194539"/>
      </p:ext>
    </p:extLst>
  </p:cSld>
  <p:clrMapOvr>
    <a:masterClrMapping/>
  </p:clrMapOvr>
  <p:transition xmlns:p14="http://schemas.microsoft.com/office/powerpoint/2010/mai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Some common managers/SIEMs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09800" y="1600200"/>
            <a:ext cx="4214019" cy="421401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95008BC-DA31-4D19-837B-EFA4386B05F5}" type="slidenum">
              <a:rPr lang="en-US" smtClean="0"/>
              <a:pPr/>
              <a:t>96</a:t>
            </a:fld>
            <a:endParaRPr lang="en-US"/>
          </a:p>
        </p:txBody>
      </p:sp>
      <p:sp>
        <p:nvSpPr>
          <p:cNvPr id="4" name="TextBox 3"/>
          <p:cNvSpPr txBox="1"/>
          <p:nvPr/>
        </p:nvSpPr>
        <p:spPr>
          <a:xfrm>
            <a:off x="1066800" y="5791200"/>
            <a:ext cx="7315200" cy="430887"/>
          </a:xfrm>
          <a:prstGeom prst="rect">
            <a:avLst/>
          </a:prstGeom>
          <a:noFill/>
        </p:spPr>
        <p:txBody>
          <a:bodyPr wrap="square" rtlCol="0">
            <a:spAutoFit/>
          </a:bodyPr>
          <a:lstStyle/>
          <a:p>
            <a:r>
              <a:rPr lang="en-US" sz="1100" dirty="0"/>
              <a:t>http://www.gartner.com/technology/media-products/reprints/nitrosecurity/article1/article1.html</a:t>
            </a:r>
          </a:p>
          <a:p>
            <a:pPr>
              <a:defRPr/>
            </a:pPr>
            <a:r>
              <a:rPr lang="en-US" sz="1100" dirty="0"/>
              <a:t>Source: Gartner (May 2010</a:t>
            </a:r>
            <a:r>
              <a:rPr lang="en-US" sz="1100" dirty="0" smtClean="0"/>
              <a:t>)</a:t>
            </a:r>
            <a:endParaRPr lang="en-US" sz="1100" dirty="0"/>
          </a:p>
        </p:txBody>
      </p:sp>
    </p:spTree>
  </p:cSld>
  <p:clrMapOvr>
    <a:masterClrMapping/>
  </p:clrMapOvr>
  <p:transition xmlns:p14="http://schemas.microsoft.com/office/powerpoint/2010/mai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err="1" smtClean="0"/>
              <a:t>Arcsight</a:t>
            </a:r>
            <a:r>
              <a:rPr lang="en-US" dirty="0" smtClean="0"/>
              <a:t> event priority</a:t>
            </a:r>
            <a:endParaRPr lang="en-US" dirty="0"/>
          </a:p>
        </p:txBody>
      </p:sp>
      <p:sp>
        <p:nvSpPr>
          <p:cNvPr id="5" name="Content Placeholder 2"/>
          <p:cNvSpPr>
            <a:spLocks noGrp="1"/>
          </p:cNvSpPr>
          <p:nvPr>
            <p:ph idx="1"/>
          </p:nvPr>
        </p:nvSpPr>
        <p:spPr>
          <a:xfrm>
            <a:off x="502920" y="1755648"/>
            <a:ext cx="8183880" cy="4187952"/>
          </a:xfrm>
        </p:spPr>
        <p:txBody>
          <a:bodyPr>
            <a:normAutofit lnSpcReduction="10000"/>
          </a:bodyPr>
          <a:lstStyle/>
          <a:p>
            <a:r>
              <a:rPr lang="en-US" dirty="0" smtClean="0"/>
              <a:t>Recalculated by ESM </a:t>
            </a:r>
          </a:p>
          <a:p>
            <a:endParaRPr lang="en-US" dirty="0" smtClean="0"/>
          </a:p>
          <a:p>
            <a:r>
              <a:rPr lang="en-US" dirty="0" smtClean="0"/>
              <a:t>Factors in:</a:t>
            </a:r>
          </a:p>
          <a:p>
            <a:pPr lvl="1"/>
            <a:r>
              <a:rPr lang="en-US" dirty="0" smtClean="0"/>
              <a:t>Normalized Severity 	S	[0—10]</a:t>
            </a:r>
          </a:p>
          <a:p>
            <a:pPr lvl="1"/>
            <a:r>
              <a:rPr lang="en-US" dirty="0" smtClean="0"/>
              <a:t>Model of Confidence 	MCR	[0—1]</a:t>
            </a:r>
            <a:br>
              <a:rPr lang="en-US" dirty="0" smtClean="0"/>
            </a:br>
            <a:r>
              <a:rPr lang="en-US" dirty="0" smtClean="0"/>
              <a:t>&amp; Relevance</a:t>
            </a:r>
          </a:p>
          <a:p>
            <a:pPr lvl="1"/>
            <a:r>
              <a:rPr lang="en-US" dirty="0" smtClean="0"/>
              <a:t>Security History 		H	[1—1.3]</a:t>
            </a:r>
          </a:p>
          <a:p>
            <a:pPr lvl="1"/>
            <a:r>
              <a:rPr lang="en-US" dirty="0" smtClean="0"/>
              <a:t>Asset Criticality		C	[0.8—1.3]</a:t>
            </a:r>
          </a:p>
          <a:p>
            <a:endParaRPr lang="en-US" dirty="0" smtClean="0"/>
          </a:p>
          <a:p>
            <a:r>
              <a:rPr lang="en-US" dirty="0" smtClean="0"/>
              <a:t>Priority = S * MCR * H * C</a:t>
            </a:r>
          </a:p>
          <a:p>
            <a:endParaRPr lang="en-US" dirty="0" smtClean="0"/>
          </a:p>
        </p:txBody>
      </p:sp>
      <p:sp>
        <p:nvSpPr>
          <p:cNvPr id="3" name="Slide Number Placeholder 2"/>
          <p:cNvSpPr>
            <a:spLocks noGrp="1"/>
          </p:cNvSpPr>
          <p:nvPr>
            <p:ph type="sldNum" sz="quarter" idx="12"/>
          </p:nvPr>
        </p:nvSpPr>
        <p:spPr/>
        <p:txBody>
          <a:bodyPr/>
          <a:lstStyle/>
          <a:p>
            <a:fld id="{295008BC-DA31-4D19-837B-EFA4386B05F5}" type="slidenum">
              <a:rPr lang="en-US" smtClean="0"/>
              <a:pPr/>
              <a:t>97</a:t>
            </a:fld>
            <a:endParaRPr lang="en-US"/>
          </a:p>
        </p:txBody>
      </p:sp>
    </p:spTree>
  </p:cSld>
  <p:clrMapOvr>
    <a:masterClrMapping/>
  </p:clrMapOvr>
  <p:transition xmlns:p14="http://schemas.microsoft.com/office/powerpoint/2010/mai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err="1" smtClean="0"/>
              <a:t>Arcsight</a:t>
            </a:r>
            <a:r>
              <a:rPr lang="en-US" dirty="0" smtClean="0"/>
              <a:t> event priority</a:t>
            </a:r>
            <a:endParaRPr lang="en-US" dirty="0"/>
          </a:p>
        </p:txBody>
      </p:sp>
      <p:sp>
        <p:nvSpPr>
          <p:cNvPr id="5" name="Content Placeholder 2"/>
          <p:cNvSpPr>
            <a:spLocks noGrp="1"/>
          </p:cNvSpPr>
          <p:nvPr>
            <p:ph idx="1"/>
          </p:nvPr>
        </p:nvSpPr>
        <p:spPr>
          <a:xfrm>
            <a:off x="502920" y="1755648"/>
            <a:ext cx="8183880" cy="4187952"/>
          </a:xfrm>
        </p:spPr>
        <p:txBody>
          <a:bodyPr>
            <a:normAutofit fontScale="85000" lnSpcReduction="20000"/>
          </a:bodyPr>
          <a:lstStyle/>
          <a:p>
            <a:r>
              <a:rPr lang="en-US" dirty="0" smtClean="0"/>
              <a:t>Priority = S * MCR * H * C</a:t>
            </a:r>
          </a:p>
          <a:p>
            <a:endParaRPr lang="en-US" dirty="0" smtClean="0"/>
          </a:p>
          <a:p>
            <a:r>
              <a:rPr lang="en-US" dirty="0" smtClean="0"/>
              <a:t>MCR is the only factor that can drop P to 0</a:t>
            </a:r>
          </a:p>
          <a:p>
            <a:pPr lvl="1"/>
            <a:r>
              <a:rPr lang="en-US" dirty="0" smtClean="0"/>
              <a:t>Fully modeled asset, zero ports, zero vulnerabilities </a:t>
            </a:r>
          </a:p>
          <a:p>
            <a:pPr lvl="2"/>
            <a:r>
              <a:rPr lang="en-US" dirty="0" smtClean="0"/>
              <a:t>MCR = 0 </a:t>
            </a:r>
            <a:r>
              <a:rPr lang="en-US" dirty="0" smtClean="0">
                <a:sym typeface="Wingdings" pitchFamily="2" charset="2"/>
              </a:rPr>
              <a:t> Priority = 0</a:t>
            </a:r>
          </a:p>
          <a:p>
            <a:pPr lvl="2"/>
            <a:endParaRPr lang="en-US" dirty="0" smtClean="0"/>
          </a:p>
          <a:p>
            <a:r>
              <a:rPr lang="en-US" dirty="0" smtClean="0"/>
              <a:t>False positives fed into SIEM force H &gt; 1 </a:t>
            </a:r>
          </a:p>
          <a:p>
            <a:pPr lvl="1"/>
            <a:r>
              <a:rPr lang="en-US" dirty="0" smtClean="0">
                <a:sym typeface="Wingdings" pitchFamily="2" charset="2"/>
              </a:rPr>
              <a:t> Avalanche multiplication of false positives</a:t>
            </a:r>
          </a:p>
          <a:p>
            <a:pPr lvl="1"/>
            <a:endParaRPr lang="en-US" dirty="0" smtClean="0">
              <a:sym typeface="Wingdings" pitchFamily="2" charset="2"/>
            </a:endParaRPr>
          </a:p>
          <a:p>
            <a:r>
              <a:rPr lang="en-US" dirty="0" smtClean="0">
                <a:sym typeface="Wingdings" pitchFamily="2" charset="2"/>
              </a:rPr>
              <a:t>Worst case: False positives + no asset modeling</a:t>
            </a:r>
          </a:p>
          <a:p>
            <a:endParaRPr lang="en-US" dirty="0" smtClean="0">
              <a:sym typeface="Wingdings" pitchFamily="2" charset="2"/>
            </a:endParaRPr>
          </a:p>
          <a:p>
            <a:pPr>
              <a:buNone/>
            </a:pPr>
            <a:r>
              <a:rPr lang="en-US" dirty="0" smtClean="0">
                <a:sym typeface="Wingdings" pitchFamily="2" charset="2"/>
              </a:rPr>
              <a:t> </a:t>
            </a:r>
          </a:p>
          <a:p>
            <a:endParaRPr lang="en-US" dirty="0" smtClean="0"/>
          </a:p>
        </p:txBody>
      </p:sp>
      <p:pic>
        <p:nvPicPr>
          <p:cNvPr id="4" name="Picture 6" descr="ArcsightChannel.JPG"/>
          <p:cNvPicPr>
            <a:picLocks noChangeAspect="1"/>
          </p:cNvPicPr>
          <p:nvPr/>
        </p:nvPicPr>
        <p:blipFill>
          <a:blip r:embed="rId3" cstate="print"/>
          <a:srcRect/>
          <a:stretch>
            <a:fillRect/>
          </a:stretch>
        </p:blipFill>
        <p:spPr bwMode="auto">
          <a:xfrm>
            <a:off x="2057400" y="4953000"/>
            <a:ext cx="4191000" cy="14319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95008BC-DA31-4D19-837B-EFA4386B05F5}" type="slidenum">
              <a:rPr lang="en-US" smtClean="0"/>
              <a:pPr/>
              <a:t>98</a:t>
            </a:fld>
            <a:endParaRPr lang="en-US"/>
          </a:p>
        </p:txBody>
      </p:sp>
      <p:sp>
        <p:nvSpPr>
          <p:cNvPr id="6" name="TextBox 5"/>
          <p:cNvSpPr txBox="1"/>
          <p:nvPr/>
        </p:nvSpPr>
        <p:spPr>
          <a:xfrm>
            <a:off x="6400800" y="5105400"/>
            <a:ext cx="2209800" cy="646331"/>
          </a:xfrm>
          <a:prstGeom prst="rect">
            <a:avLst/>
          </a:prstGeom>
          <a:noFill/>
        </p:spPr>
        <p:txBody>
          <a:bodyPr wrap="square" rtlCol="0">
            <a:spAutoFit/>
          </a:bodyPr>
          <a:lstStyle/>
          <a:p>
            <a:r>
              <a:rPr lang="en-US" dirty="0" smtClean="0"/>
              <a:t>Source: </a:t>
            </a:r>
            <a:r>
              <a:rPr lang="en-US" dirty="0" err="1" smtClean="0"/>
              <a:t>arcsight</a:t>
            </a:r>
            <a:r>
              <a:rPr lang="en-US" dirty="0" smtClean="0"/>
              <a:t> console interface</a:t>
            </a:r>
            <a:endParaRPr lang="en-US" dirty="0"/>
          </a:p>
        </p:txBody>
      </p:sp>
    </p:spTree>
  </p:cSld>
  <p:clrMapOvr>
    <a:masterClrMapping/>
  </p:clrMapOvr>
  <p:transition xmlns:p14="http://schemas.microsoft.com/office/powerpoint/2010/mai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Log/Alert data</a:t>
            </a:r>
            <a:br>
              <a:rPr lang="en-US" dirty="0" smtClean="0"/>
            </a:br>
            <a:r>
              <a:rPr lang="en-US" dirty="0" smtClean="0"/>
              <a:t>Using SIEMs effectively</a:t>
            </a:r>
            <a:endParaRPr lang="en-US" dirty="0"/>
          </a:p>
        </p:txBody>
      </p:sp>
      <p:sp>
        <p:nvSpPr>
          <p:cNvPr id="5" name="Content Placeholder 2"/>
          <p:cNvSpPr>
            <a:spLocks noGrp="1"/>
          </p:cNvSpPr>
          <p:nvPr>
            <p:ph idx="1"/>
          </p:nvPr>
        </p:nvSpPr>
        <p:spPr>
          <a:xfrm>
            <a:off x="502920" y="1755648"/>
            <a:ext cx="8183880" cy="4187952"/>
          </a:xfrm>
        </p:spPr>
        <p:txBody>
          <a:bodyPr>
            <a:normAutofit fontScale="85000" lnSpcReduction="20000"/>
          </a:bodyPr>
          <a:lstStyle/>
          <a:p>
            <a:r>
              <a:rPr lang="en-US" dirty="0" smtClean="0"/>
              <a:t>Understand the complexity of the tools you are using and allocate personnel appropriately.</a:t>
            </a:r>
          </a:p>
          <a:p>
            <a:endParaRPr lang="en-US" dirty="0" smtClean="0"/>
          </a:p>
          <a:p>
            <a:r>
              <a:rPr lang="en-US" dirty="0" smtClean="0"/>
              <a:t>Standardize what information your organization collects. Prioritize which information you set up collection for.</a:t>
            </a:r>
          </a:p>
          <a:p>
            <a:endParaRPr lang="en-US" dirty="0" smtClean="0"/>
          </a:p>
          <a:p>
            <a:r>
              <a:rPr lang="en-US" dirty="0" smtClean="0"/>
              <a:t>Regularly look at your flow data. Don’t depend on the SIEM to see everything.</a:t>
            </a:r>
          </a:p>
          <a:p>
            <a:endParaRPr lang="en-US" dirty="0" smtClean="0"/>
          </a:p>
          <a:p>
            <a:r>
              <a:rPr lang="en-US" dirty="0" smtClean="0"/>
              <a:t>Write new alert rules to handle your own particular threats.</a:t>
            </a:r>
          </a:p>
        </p:txBody>
      </p:sp>
      <p:sp>
        <p:nvSpPr>
          <p:cNvPr id="3" name="Slide Number Placeholder 2"/>
          <p:cNvSpPr>
            <a:spLocks noGrp="1"/>
          </p:cNvSpPr>
          <p:nvPr>
            <p:ph type="sldNum" sz="quarter" idx="12"/>
          </p:nvPr>
        </p:nvSpPr>
        <p:spPr/>
        <p:txBody>
          <a:bodyPr/>
          <a:lstStyle/>
          <a:p>
            <a:fld id="{295008BC-DA31-4D19-837B-EFA4386B05F5}" type="slidenum">
              <a:rPr lang="en-US" smtClean="0"/>
              <a:pPr/>
              <a:t>99</a:t>
            </a:fld>
            <a:endParaRPr lang="en-US"/>
          </a:p>
        </p:txBody>
      </p:sp>
    </p:spTree>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11382</TotalTime>
  <Words>5948</Words>
  <Application>Microsoft Macintosh PowerPoint</Application>
  <PresentationFormat>On-screen Show (4:3)</PresentationFormat>
  <Paragraphs>840</Paragraphs>
  <Slides>102</Slides>
  <Notes>18</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Aspect</vt:lpstr>
      <vt:lpstr>Network Monitoring &amp;  Forensics</vt:lpstr>
      <vt:lpstr>Agenda</vt:lpstr>
      <vt:lpstr>Introduction</vt:lpstr>
      <vt:lpstr>Benefits</vt:lpstr>
      <vt:lpstr>Disclaimer</vt:lpstr>
      <vt:lpstr>Agenda</vt:lpstr>
      <vt:lpstr>Performing Network Forensics What do we need to know?</vt:lpstr>
      <vt:lpstr>Performing Network Forensics What do we have to work with?</vt:lpstr>
      <vt:lpstr>Main types of forensic data</vt:lpstr>
      <vt:lpstr>Forensic Data Type #1 Full Packet Capture (PCAP)</vt:lpstr>
      <vt:lpstr>Forensic Data Type #2 Flow Data</vt:lpstr>
      <vt:lpstr>Forensic Data Type #3 Log/Alert data</vt:lpstr>
      <vt:lpstr>Forensic Bonus Data People</vt:lpstr>
      <vt:lpstr>Forensic Data Type Comparison How do they differ?</vt:lpstr>
      <vt:lpstr>So what do we capture and when?</vt:lpstr>
      <vt:lpstr>So what do we capture and when?</vt:lpstr>
      <vt:lpstr>So what do we capture and when?</vt:lpstr>
      <vt:lpstr>So what do we capture and when?</vt:lpstr>
      <vt:lpstr>So what do we capture and when? Breakdown</vt:lpstr>
      <vt:lpstr>How you’ll typically start an investigation</vt:lpstr>
      <vt:lpstr>How you’ll typically start an investigation</vt:lpstr>
      <vt:lpstr>How we’re going to learn this</vt:lpstr>
      <vt:lpstr>Agenda</vt:lpstr>
      <vt:lpstr>PCAP data Things to think about</vt:lpstr>
      <vt:lpstr>PCAP data Line speed and storage</vt:lpstr>
      <vt:lpstr>PCAP data What does it look like?</vt:lpstr>
      <vt:lpstr>PCAP data How we get it</vt:lpstr>
      <vt:lpstr>PCAP data How we get it</vt:lpstr>
      <vt:lpstr>PCAP data How we get it</vt:lpstr>
      <vt:lpstr>PCAP data How we get it</vt:lpstr>
      <vt:lpstr>PCAP data How we get it</vt:lpstr>
      <vt:lpstr>PCAP data How we get it</vt:lpstr>
      <vt:lpstr>PCAP data How we get it</vt:lpstr>
      <vt:lpstr>PCAP data How we get it</vt:lpstr>
      <vt:lpstr>PCAP data How we get it</vt:lpstr>
      <vt:lpstr>Network coverage – an aside</vt:lpstr>
      <vt:lpstr>Network coverage – an aside</vt:lpstr>
      <vt:lpstr>Network coverage – an aside</vt:lpstr>
      <vt:lpstr>Network coverage – an aside</vt:lpstr>
      <vt:lpstr>Network coverage – an aside</vt:lpstr>
      <vt:lpstr>PCAP data Hands on</vt:lpstr>
      <vt:lpstr>PCAP data Doing analysis - Wireshark</vt:lpstr>
      <vt:lpstr>PCAP data Doing analysis - Wireshark</vt:lpstr>
      <vt:lpstr>PCAP data Doing analysis - Wireshark</vt:lpstr>
      <vt:lpstr>PCAP data Doing analysis - Wireshark</vt:lpstr>
      <vt:lpstr>PCAP data Doing analysis - Wireshark</vt:lpstr>
      <vt:lpstr>PCAP data Doing analysis - Netwitness</vt:lpstr>
      <vt:lpstr>PCAP data Doing analysis - Netwitness</vt:lpstr>
      <vt:lpstr>PCAP data Doing analysis – Other tools</vt:lpstr>
      <vt:lpstr>PCAP data Generating flow and alert data </vt:lpstr>
      <vt:lpstr>PCAP Data Conclusion</vt:lpstr>
      <vt:lpstr>Agenda</vt:lpstr>
      <vt:lpstr>Flow data Things to keep in mind</vt:lpstr>
      <vt:lpstr>Flow data What is flow data?</vt:lpstr>
      <vt:lpstr>Flow data Netflow v5 protocol</vt:lpstr>
      <vt:lpstr>Flow data Command line output</vt:lpstr>
      <vt:lpstr>Flow data Directionality</vt:lpstr>
      <vt:lpstr>Flow data Directionality</vt:lpstr>
      <vt:lpstr>Flow data Cutoff and Aging</vt:lpstr>
      <vt:lpstr>Flow data Sampling</vt:lpstr>
      <vt:lpstr>Flow data Formats</vt:lpstr>
      <vt:lpstr>Flow data Formats</vt:lpstr>
      <vt:lpstr>Flow data Capturing</vt:lpstr>
      <vt:lpstr>Flow data Capturing</vt:lpstr>
      <vt:lpstr>Flow data Analyzing with argus</vt:lpstr>
      <vt:lpstr>Flow data Capturing with SiLK</vt:lpstr>
      <vt:lpstr>Flow data Capturing – consolidating in SiLK</vt:lpstr>
      <vt:lpstr>Flow data Analyzing with SiLK</vt:lpstr>
      <vt:lpstr>Flow data SiLK tools - conclusion</vt:lpstr>
      <vt:lpstr>Flow data Visualizing</vt:lpstr>
      <vt:lpstr>Flow data Visualization</vt:lpstr>
      <vt:lpstr>Flow data Continuing research</vt:lpstr>
      <vt:lpstr>Agenda</vt:lpstr>
      <vt:lpstr>PCAP reCAP</vt:lpstr>
      <vt:lpstr>FLOW reFLOW</vt:lpstr>
      <vt:lpstr>Learning styles to use</vt:lpstr>
      <vt:lpstr>Questions about anything up to now?</vt:lpstr>
      <vt:lpstr>Agenda</vt:lpstr>
      <vt:lpstr>Log/Alert data What are we dealing with?</vt:lpstr>
      <vt:lpstr>Log data Typical sources</vt:lpstr>
      <vt:lpstr>Alert data Typical sources</vt:lpstr>
      <vt:lpstr>Alert data Redundant IDS, etc?</vt:lpstr>
      <vt:lpstr>Alert data Let’s go set up some triggers</vt:lpstr>
      <vt:lpstr>Alert data What will we use as a trigger?</vt:lpstr>
      <vt:lpstr>Alert data How Snort works</vt:lpstr>
      <vt:lpstr>Alert data Writing Snort rules</vt:lpstr>
      <vt:lpstr>Alert data Writing better rules</vt:lpstr>
      <vt:lpstr>Log/Alert data Priority of sources</vt:lpstr>
      <vt:lpstr>Log/Alert data What does it look like?</vt:lpstr>
      <vt:lpstr>Alert data Event formats</vt:lpstr>
      <vt:lpstr>Log/Alert data Dealing with disparate data</vt:lpstr>
      <vt:lpstr>Log/Alert data SIM, SEM, SIEM…</vt:lpstr>
      <vt:lpstr>Log/Alert data SIEMs</vt:lpstr>
      <vt:lpstr>Log/Alert data Some common managers/SIEMs</vt:lpstr>
      <vt:lpstr>Log/Alert data Using Splunk</vt:lpstr>
      <vt:lpstr>Log/Alert data Some common managers/SIEMs</vt:lpstr>
      <vt:lpstr>Log/Alert data Arcsight event priority</vt:lpstr>
      <vt:lpstr>Log/Alert data Arcsight event priority</vt:lpstr>
      <vt:lpstr>Log/Alert data Using SIEMs effectively</vt:lpstr>
      <vt:lpstr>Deploying a monitoring solution</vt:lpstr>
      <vt:lpstr>Extended topics (if we have time)</vt:lpstr>
      <vt:lpstr>The End! </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Monitoring and Forensics</dc:title>
  <dc:creator>Jim Irving</dc:creator>
  <cp:lastModifiedBy>bla</cp:lastModifiedBy>
  <cp:revision>278</cp:revision>
  <cp:lastPrinted>2013-01-08T13:29:36Z</cp:lastPrinted>
  <dcterms:created xsi:type="dcterms:W3CDTF">2011-07-20T02:58:35Z</dcterms:created>
  <dcterms:modified xsi:type="dcterms:W3CDTF">2013-01-08T13:29:40Z</dcterms:modified>
</cp:coreProperties>
</file>