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14"/>
  </p:notesMasterIdLst>
  <p:sldIdLst>
    <p:sldId id="304" r:id="rId2"/>
    <p:sldId id="256" r:id="rId3"/>
    <p:sldId id="381" r:id="rId4"/>
    <p:sldId id="257" r:id="rId5"/>
    <p:sldId id="258" r:id="rId6"/>
    <p:sldId id="279" r:id="rId7"/>
    <p:sldId id="259" r:id="rId8"/>
    <p:sldId id="332" r:id="rId9"/>
    <p:sldId id="264" r:id="rId10"/>
    <p:sldId id="265" r:id="rId11"/>
    <p:sldId id="261" r:id="rId12"/>
    <p:sldId id="263" r:id="rId13"/>
    <p:sldId id="262" r:id="rId14"/>
    <p:sldId id="277" r:id="rId15"/>
    <p:sldId id="272" r:id="rId16"/>
    <p:sldId id="292" r:id="rId17"/>
    <p:sldId id="380" r:id="rId18"/>
    <p:sldId id="268" r:id="rId19"/>
    <p:sldId id="299" r:id="rId20"/>
    <p:sldId id="297" r:id="rId21"/>
    <p:sldId id="298" r:id="rId22"/>
    <p:sldId id="280" r:id="rId23"/>
    <p:sldId id="281" r:id="rId24"/>
    <p:sldId id="360" r:id="rId25"/>
    <p:sldId id="282" r:id="rId26"/>
    <p:sldId id="283" r:id="rId27"/>
    <p:sldId id="284" r:id="rId28"/>
    <p:sldId id="285" r:id="rId29"/>
    <p:sldId id="286" r:id="rId30"/>
    <p:sldId id="288" r:id="rId31"/>
    <p:sldId id="287" r:id="rId32"/>
    <p:sldId id="289" r:id="rId33"/>
    <p:sldId id="267" r:id="rId34"/>
    <p:sldId id="303" r:id="rId35"/>
    <p:sldId id="305" r:id="rId36"/>
    <p:sldId id="306" r:id="rId37"/>
    <p:sldId id="274" r:id="rId38"/>
    <p:sldId id="273" r:id="rId39"/>
    <p:sldId id="368" r:id="rId40"/>
    <p:sldId id="290" r:id="rId41"/>
    <p:sldId id="369" r:id="rId42"/>
    <p:sldId id="291" r:id="rId43"/>
    <p:sldId id="270" r:id="rId44"/>
    <p:sldId id="269" r:id="rId45"/>
    <p:sldId id="300" r:id="rId46"/>
    <p:sldId id="307" r:id="rId47"/>
    <p:sldId id="294" r:id="rId48"/>
    <p:sldId id="318" r:id="rId49"/>
    <p:sldId id="353" r:id="rId50"/>
    <p:sldId id="325" r:id="rId51"/>
    <p:sldId id="366" r:id="rId52"/>
    <p:sldId id="367" r:id="rId53"/>
    <p:sldId id="323" r:id="rId54"/>
    <p:sldId id="324" r:id="rId55"/>
    <p:sldId id="317" r:id="rId56"/>
    <p:sldId id="295" r:id="rId57"/>
    <p:sldId id="309" r:id="rId58"/>
    <p:sldId id="310" r:id="rId59"/>
    <p:sldId id="311" r:id="rId60"/>
    <p:sldId id="312" r:id="rId61"/>
    <p:sldId id="313" r:id="rId62"/>
    <p:sldId id="314" r:id="rId63"/>
    <p:sldId id="315" r:id="rId64"/>
    <p:sldId id="319" r:id="rId65"/>
    <p:sldId id="320" r:id="rId66"/>
    <p:sldId id="321" r:id="rId67"/>
    <p:sldId id="316" r:id="rId68"/>
    <p:sldId id="344" r:id="rId69"/>
    <p:sldId id="363" r:id="rId70"/>
    <p:sldId id="364" r:id="rId71"/>
    <p:sldId id="356" r:id="rId72"/>
    <p:sldId id="362" r:id="rId73"/>
    <p:sldId id="339" r:id="rId74"/>
    <p:sldId id="349" r:id="rId75"/>
    <p:sldId id="331" r:id="rId76"/>
    <p:sldId id="370" r:id="rId77"/>
    <p:sldId id="330" r:id="rId78"/>
    <p:sldId id="335" r:id="rId79"/>
    <p:sldId id="334" r:id="rId80"/>
    <p:sldId id="333" r:id="rId81"/>
    <p:sldId id="379" r:id="rId82"/>
    <p:sldId id="378" r:id="rId83"/>
    <p:sldId id="359" r:id="rId84"/>
    <p:sldId id="365" r:id="rId85"/>
    <p:sldId id="337" r:id="rId86"/>
    <p:sldId id="348" r:id="rId87"/>
    <p:sldId id="328" r:id="rId88"/>
    <p:sldId id="354" r:id="rId89"/>
    <p:sldId id="361" r:id="rId90"/>
    <p:sldId id="336" r:id="rId91"/>
    <p:sldId id="342" r:id="rId92"/>
    <p:sldId id="345" r:id="rId93"/>
    <p:sldId id="357" r:id="rId94"/>
    <p:sldId id="371" r:id="rId95"/>
    <p:sldId id="372" r:id="rId96"/>
    <p:sldId id="373" r:id="rId97"/>
    <p:sldId id="338" r:id="rId98"/>
    <p:sldId id="350" r:id="rId99"/>
    <p:sldId id="346" r:id="rId100"/>
    <p:sldId id="358" r:id="rId101"/>
    <p:sldId id="341" r:id="rId102"/>
    <p:sldId id="351" r:id="rId103"/>
    <p:sldId id="347" r:id="rId104"/>
    <p:sldId id="329" r:id="rId105"/>
    <p:sldId id="340" r:id="rId106"/>
    <p:sldId id="352" r:id="rId107"/>
    <p:sldId id="276" r:id="rId108"/>
    <p:sldId id="375" r:id="rId109"/>
    <p:sldId id="374" r:id="rId110"/>
    <p:sldId id="377" r:id="rId111"/>
    <p:sldId id="293" r:id="rId112"/>
    <p:sldId id="260" r:id="rId113"/>
  </p:sldIdLst>
  <p:sldSz cx="9144000" cy="6858000" type="screen4x3"/>
  <p:notesSz cx="6985000" cy="92837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5B9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715" autoAdjust="0"/>
    <p:restoredTop sz="91522" autoAdjust="0"/>
  </p:normalViewPr>
  <p:slideViewPr>
    <p:cSldViewPr>
      <p:cViewPr varScale="1">
        <p:scale>
          <a:sx n="105" d="100"/>
          <a:sy n="105" d="100"/>
        </p:scale>
        <p:origin x="510" y="102"/>
      </p:cViewPr>
      <p:guideLst>
        <p:guide orient="horz" pos="2160"/>
        <p:guide pos="2880"/>
      </p:guideLst>
    </p:cSldViewPr>
  </p:slideViewPr>
  <p:notesTextViewPr>
    <p:cViewPr>
      <p:scale>
        <a:sx n="100" d="100"/>
        <a:sy n="100" d="100"/>
      </p:scale>
      <p:origin x="0" y="0"/>
    </p:cViewPr>
  </p:notesTextViewPr>
  <p:sorterViewPr>
    <p:cViewPr>
      <p:scale>
        <a:sx n="80" d="100"/>
        <a:sy n="80" d="100"/>
      </p:scale>
      <p:origin x="0" y="12078"/>
    </p:cViewPr>
  </p:sorter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117" Type="http://schemas.openxmlformats.org/officeDocument/2006/relationships/theme" Target="theme/theme1.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12" Type="http://schemas.openxmlformats.org/officeDocument/2006/relationships/slide" Target="slides/slide111.xml"/><Relationship Id="rId16" Type="http://schemas.openxmlformats.org/officeDocument/2006/relationships/slide" Target="slides/slide15.xml"/><Relationship Id="rId107" Type="http://schemas.openxmlformats.org/officeDocument/2006/relationships/slide" Target="slides/slide106.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slide" Target="slides/slide86.xml"/><Relationship Id="rId102" Type="http://schemas.openxmlformats.org/officeDocument/2006/relationships/slide" Target="slides/slide101.xml"/><Relationship Id="rId110" Type="http://schemas.openxmlformats.org/officeDocument/2006/relationships/slide" Target="slides/slide109.xml"/><Relationship Id="rId115" Type="http://schemas.openxmlformats.org/officeDocument/2006/relationships/presProps" Target="presProps.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90" Type="http://schemas.openxmlformats.org/officeDocument/2006/relationships/slide" Target="slides/slide89.xml"/><Relationship Id="rId95" Type="http://schemas.openxmlformats.org/officeDocument/2006/relationships/slide" Target="slides/slide94.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113" Type="http://schemas.openxmlformats.org/officeDocument/2006/relationships/slide" Target="slides/slide112.xml"/><Relationship Id="rId118"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slide" Target="slides/slide92.xml"/><Relationship Id="rId98" Type="http://schemas.openxmlformats.org/officeDocument/2006/relationships/slide" Target="slides/slide9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103" Type="http://schemas.openxmlformats.org/officeDocument/2006/relationships/slide" Target="slides/slide102.xml"/><Relationship Id="rId108" Type="http://schemas.openxmlformats.org/officeDocument/2006/relationships/slide" Target="slides/slide107.xml"/><Relationship Id="rId116" Type="http://schemas.openxmlformats.org/officeDocument/2006/relationships/viewProps" Target="viewProp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slide" Target="slides/slide95.xml"/><Relationship Id="rId111" Type="http://schemas.openxmlformats.org/officeDocument/2006/relationships/slide" Target="slides/slide110.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6" Type="http://schemas.openxmlformats.org/officeDocument/2006/relationships/slide" Target="slides/slide105.xml"/><Relationship Id="rId114" Type="http://schemas.openxmlformats.org/officeDocument/2006/relationships/notesMaster" Target="notesMasters/notesMaster1.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slide" Target="slides/slide10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s>
</file>

<file path=ppt/diagrams/_rels/data4.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image" Target="../media/image42.png"/><Relationship Id="rId1" Type="http://schemas.openxmlformats.org/officeDocument/2006/relationships/image" Target="../media/image41.gif"/><Relationship Id="rId5" Type="http://schemas.openxmlformats.org/officeDocument/2006/relationships/image" Target="../media/image45.png"/><Relationship Id="rId4" Type="http://schemas.openxmlformats.org/officeDocument/2006/relationships/image" Target="../media/image44.png"/></Relationships>
</file>

<file path=ppt/diagrams/colors1.xml><?xml version="1.0" encoding="utf-8"?>
<dgm:colorsDef xmlns:dgm="http://schemas.openxmlformats.org/drawingml/2006/diagram" xmlns:a="http://schemas.openxmlformats.org/drawingml/2006/main" uniqueId="urn:microsoft.com/office/officeart/2005/8/colors/accent4_2">
  <dgm:title val=""/>
  <dgm:desc val=""/>
  <dgm:catLst>
    <dgm:cat type="accent4" pri="11200"/>
  </dgm:catLst>
  <dgm:styleLbl name="node0">
    <dgm:fillClrLst meth="repeat">
      <a:schemeClr val="accent4"/>
    </dgm:fillClrLst>
    <dgm:linClrLst meth="repeat">
      <a:schemeClr val="lt1"/>
    </dgm:linClrLst>
    <dgm:effectClrLst/>
    <dgm:txLinClrLst/>
    <dgm:txFillClrLst/>
    <dgm:txEffectClrLst/>
  </dgm:styleLbl>
  <dgm:styleLbl name="node1">
    <dgm:fillClrLst meth="repeat">
      <a:schemeClr val="accent4"/>
    </dgm:fillClrLst>
    <dgm:linClrLst meth="repeat">
      <a:schemeClr val="lt1"/>
    </dgm:linClrLst>
    <dgm:effectClrLst/>
    <dgm:txLinClrLst/>
    <dgm:txFillClrLst/>
    <dgm:txEffectClrLst/>
  </dgm:styleLbl>
  <dgm:styleLbl name="alignNode1">
    <dgm:fillClrLst meth="repeat">
      <a:schemeClr val="accent4"/>
    </dgm:fillClrLst>
    <dgm:linClrLst meth="repeat">
      <a:schemeClr val="accent4"/>
    </dgm:linClrLst>
    <dgm:effectClrLst/>
    <dgm:txLinClrLst/>
    <dgm:txFillClrLst/>
    <dgm:txEffectClrLst/>
  </dgm:styleLbl>
  <dgm:styleLbl name="lnNode1">
    <dgm:fillClrLst meth="repeat">
      <a:schemeClr val="accent4"/>
    </dgm:fillClrLst>
    <dgm:linClrLst meth="repeat">
      <a:schemeClr val="lt1"/>
    </dgm:linClrLst>
    <dgm:effectClrLst/>
    <dgm:txLinClrLst/>
    <dgm:txFillClrLst/>
    <dgm:txEffectClrLst/>
  </dgm:styleLbl>
  <dgm:styleLbl name="vennNode1">
    <dgm:fillClrLst meth="repeat">
      <a:schemeClr val="accent4">
        <a:alpha val="50000"/>
      </a:schemeClr>
    </dgm:fillClrLst>
    <dgm:linClrLst meth="repeat">
      <a:schemeClr val="lt1"/>
    </dgm:linClrLst>
    <dgm:effectClrLst/>
    <dgm:txLinClrLst/>
    <dgm:txFillClrLst/>
    <dgm:txEffectClrLst/>
  </dgm:styleLbl>
  <dgm:styleLbl name="node2">
    <dgm:fillClrLst meth="repeat">
      <a:schemeClr val="accent4"/>
    </dgm:fillClrLst>
    <dgm:linClrLst meth="repeat">
      <a:schemeClr val="lt1"/>
    </dgm:linClrLst>
    <dgm:effectClrLst/>
    <dgm:txLinClrLst/>
    <dgm:txFillClrLst/>
    <dgm:txEffectClrLst/>
  </dgm:styleLbl>
  <dgm:styleLbl name="node3">
    <dgm:fillClrLst meth="repeat">
      <a:schemeClr val="accent4"/>
    </dgm:fillClrLst>
    <dgm:linClrLst meth="repeat">
      <a:schemeClr val="lt1"/>
    </dgm:linClrLst>
    <dgm:effectClrLst/>
    <dgm:txLinClrLst/>
    <dgm:txFillClrLst/>
    <dgm:txEffectClrLst/>
  </dgm:styleLbl>
  <dgm:styleLbl name="node4">
    <dgm:fillClrLst meth="repeat">
      <a:schemeClr val="accent4"/>
    </dgm:fillClrLst>
    <dgm:linClrLst meth="repeat">
      <a:schemeClr val="lt1"/>
    </dgm:linClrLst>
    <dgm:effectClrLst/>
    <dgm:txLinClrLst/>
    <dgm:txFillClrLst/>
    <dgm:txEffectClrLst/>
  </dgm:styleLbl>
  <dgm:styleLbl name="fg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4">
        <a:tint val="60000"/>
      </a:schemeClr>
    </dgm:fillClrLst>
    <dgm:linClrLst meth="repeat">
      <a:schemeClr val="accent4">
        <a:tint val="60000"/>
      </a:schemeClr>
    </dgm:linClrLst>
    <dgm:effectClrLst/>
    <dgm:txLinClrLst/>
    <dgm:txFillClrLst/>
    <dgm:txEffectClrLst/>
  </dgm:styleLbl>
  <dgm:styleLbl name="fgSibTrans2D1">
    <dgm:fillClrLst meth="repeat">
      <a:schemeClr val="accent4">
        <a:tint val="60000"/>
      </a:schemeClr>
    </dgm:fillClrLst>
    <dgm:linClrLst meth="repeat">
      <a:schemeClr val="accent4">
        <a:tint val="60000"/>
      </a:schemeClr>
    </dgm:linClrLst>
    <dgm:effectClrLst/>
    <dgm:txLinClrLst/>
    <dgm:txFillClrLst/>
    <dgm:txEffectClrLst/>
  </dgm:styleLbl>
  <dgm:styleLbl name="bgSibTrans2D1">
    <dgm:fillClrLst meth="repeat">
      <a:schemeClr val="accent4">
        <a:tint val="60000"/>
      </a:schemeClr>
    </dgm:fillClrLst>
    <dgm:linClrLst meth="repeat">
      <a:schemeClr val="accent4">
        <a:tint val="60000"/>
      </a:schemeClr>
    </dgm:linClrLst>
    <dgm:effectClrLst/>
    <dgm:txLinClrLst/>
    <dgm:txFillClrLst/>
    <dgm:txEffectClrLst/>
  </dgm:styleLbl>
  <dgm:styleLbl name="sibTrans1D1">
    <dgm:fillClrLst meth="repeat">
      <a:schemeClr val="accent4"/>
    </dgm:fillClrLst>
    <dgm:linClrLst meth="repeat">
      <a:schemeClr val="accent4"/>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dgm:linClrLst>
    <dgm:effectClrLst/>
    <dgm:txLinClrLst/>
    <dgm:txFillClrLst/>
    <dgm:txEffectClrLst/>
  </dgm:styleLbl>
  <dgm:styleLbl name="asst1">
    <dgm:fillClrLst meth="repeat">
      <a:schemeClr val="accent4"/>
    </dgm:fillClrLst>
    <dgm:linClrLst meth="repeat">
      <a:schemeClr val="lt1"/>
    </dgm:linClrLst>
    <dgm:effectClrLst/>
    <dgm:txLinClrLst/>
    <dgm:txFillClrLst/>
    <dgm:txEffectClrLst/>
  </dgm:styleLbl>
  <dgm:styleLbl name="asst2">
    <dgm:fillClrLst meth="repeat">
      <a:schemeClr val="accent4"/>
    </dgm:fillClrLst>
    <dgm:linClrLst meth="repeat">
      <a:schemeClr val="lt1"/>
    </dgm:linClrLst>
    <dgm:effectClrLst/>
    <dgm:txLinClrLst/>
    <dgm:txFillClrLst/>
    <dgm:txEffectClrLst/>
  </dgm:styleLbl>
  <dgm:styleLbl name="asst3">
    <dgm:fillClrLst meth="repeat">
      <a:schemeClr val="accent4"/>
    </dgm:fillClrLst>
    <dgm:linClrLst meth="repeat">
      <a:schemeClr val="lt1"/>
    </dgm:linClrLst>
    <dgm:effectClrLst/>
    <dgm:txLinClrLst/>
    <dgm:txFillClrLst/>
    <dgm:txEffectClrLst/>
  </dgm:styleLbl>
  <dgm:styleLbl name="asst4">
    <dgm:fillClrLst meth="repeat">
      <a:schemeClr val="accent4"/>
    </dgm:fillClrLst>
    <dgm:linClrLst meth="repeat">
      <a:schemeClr val="lt1"/>
    </dgm:linClrLst>
    <dgm:effectClrLst/>
    <dgm:txLinClrLst/>
    <dgm:txFillClrLst/>
    <dgm:txEffectClrLst/>
  </dgm:styleLbl>
  <dgm:styleLbl name="parChTrans2D1">
    <dgm:fillClrLst meth="repeat">
      <a:schemeClr val="accent4">
        <a:tint val="60000"/>
      </a:schemeClr>
    </dgm:fillClrLst>
    <dgm:linClrLst meth="repeat">
      <a:schemeClr val="accent4">
        <a:tint val="60000"/>
      </a:schemeClr>
    </dgm:linClrLst>
    <dgm:effectClrLst/>
    <dgm:txLinClrLst/>
    <dgm:txFillClrLst meth="repeat">
      <a:schemeClr val="lt1"/>
    </dgm:txFillClrLst>
    <dgm:txEffectClrLst/>
  </dgm:styleLbl>
  <dgm:styleLbl name="parChTrans2D2">
    <dgm:fillClrLst meth="repeat">
      <a:schemeClr val="accent4"/>
    </dgm:fillClrLst>
    <dgm:linClrLst meth="repeat">
      <a:schemeClr val="accent4"/>
    </dgm:linClrLst>
    <dgm:effectClrLst/>
    <dgm:txLinClrLst/>
    <dgm:txFillClrLst meth="repeat">
      <a:schemeClr val="lt1"/>
    </dgm:txFillClrLst>
    <dgm:txEffectClrLst/>
  </dgm:styleLbl>
  <dgm:styleLbl name="parChTrans2D3">
    <dgm:fillClrLst meth="repeat">
      <a:schemeClr val="accent4"/>
    </dgm:fillClrLst>
    <dgm:linClrLst meth="repeat">
      <a:schemeClr val="accent4"/>
    </dgm:linClrLst>
    <dgm:effectClrLst/>
    <dgm:txLinClrLst/>
    <dgm:txFillClrLst meth="repeat">
      <a:schemeClr val="lt1"/>
    </dgm:txFillClrLst>
    <dgm:txEffectClrLst/>
  </dgm:styleLbl>
  <dgm:styleLbl name="parChTrans2D4">
    <dgm:fillClrLst meth="repeat">
      <a:schemeClr val="accent4"/>
    </dgm:fillClrLst>
    <dgm:linClrLst meth="repeat">
      <a:schemeClr val="accent4"/>
    </dgm:linClrLst>
    <dgm:effectClrLst/>
    <dgm:txLinClrLst/>
    <dgm:txFillClrLst meth="repeat">
      <a:schemeClr val="lt1"/>
    </dgm:txFillClrLst>
    <dgm:txEffectClrLst/>
  </dgm:styleLbl>
  <dgm:styleLbl name="parChTrans1D1">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2">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3">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parChTrans1D4">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solidFgAcc1">
    <dgm:fillClrLst meth="repeat">
      <a:schemeClr val="lt1"/>
    </dgm:fillClrLst>
    <dgm:linClrLst meth="repeat">
      <a:schemeClr val="accent4"/>
    </dgm:linClrLst>
    <dgm:effectClrLst/>
    <dgm:txLinClrLst/>
    <dgm:txFillClrLst meth="repeat">
      <a:schemeClr val="dk1"/>
    </dgm:txFillClrLst>
    <dgm:txEffectClrLst/>
  </dgm:styleLbl>
  <dgm:styleLbl name="solidAlignAcc1">
    <dgm:fillClrLst meth="repeat">
      <a:schemeClr val="lt1"/>
    </dgm:fillClrLst>
    <dgm:linClrLst meth="repeat">
      <a:schemeClr val="accent4"/>
    </dgm:linClrLst>
    <dgm:effectClrLst/>
    <dgm:txLinClrLst/>
    <dgm:txFillClrLst meth="repeat">
      <a:schemeClr val="dk1"/>
    </dgm:txFillClrLst>
    <dgm:txEffectClrLst/>
  </dgm:styleLbl>
  <dgm:styleLbl name="solidBgAcc1">
    <dgm:fillClrLst meth="repeat">
      <a:schemeClr val="lt1"/>
    </dgm:fillClrLst>
    <dgm:linClrLst meth="repeat">
      <a:schemeClr val="accent4"/>
    </dgm:linClrLst>
    <dgm:effectClrLst/>
    <dgm:txLinClrLst/>
    <dgm:txFillClrLst meth="repeat">
      <a:schemeClr val="dk1"/>
    </dgm:txFillClrLst>
    <dgm:txEffectClrLst/>
  </dgm:styleLbl>
  <dgm:styleLbl name="f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align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b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accent4"/>
    </dgm:linClrLst>
    <dgm:effectClrLst/>
    <dgm:txLinClrLst/>
    <dgm:txFillClrLst meth="repeat">
      <a:schemeClr val="dk1"/>
    </dgm:txFillClrLst>
    <dgm:txEffectClrLst/>
  </dgm:styleLbl>
  <dgm:styleLbl name="dkBgShp">
    <dgm:fillClrLst meth="repeat">
      <a:schemeClr val="accent4">
        <a:shade val="80000"/>
      </a:schemeClr>
    </dgm:fillClrLst>
    <dgm:linClrLst meth="repeat">
      <a:schemeClr val="accent4"/>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0_2">
  <dgm:title val=""/>
  <dgm:desc val=""/>
  <dgm:catLst>
    <dgm:cat type="mainScheme" pri="10200"/>
  </dgm:catLst>
  <dgm:styleLbl name="node0">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lig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l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vennNode1">
    <dgm:fillClrLst meth="repeat">
      <a:schemeClr val="lt1">
        <a:alpha val="50000"/>
      </a:schemeClr>
    </dgm:fillClrLst>
    <dgm:linClrLst meth="repeat">
      <a:schemeClr val="dk2">
        <a:shade val="80000"/>
      </a:schemeClr>
    </dgm:linClrLst>
    <dgm:effectClrLst/>
    <dgm:txLinClrLst/>
    <dgm:txFillClrLst/>
    <dgm:txEffectClrLst/>
  </dgm:styleLbl>
  <dgm:styleLbl name="node2">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3">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4">
    <dgm:fillClrLst meth="repeat">
      <a:schemeClr val="lt1"/>
    </dgm:fillClrLst>
    <dgm:linClrLst meth="repeat">
      <a:schemeClr val="dk2">
        <a:shade val="80000"/>
      </a:schemeClr>
    </dgm:linClrLst>
    <dgm:effectClrLst/>
    <dgm:txLinClrLst/>
    <dgm:txFillClrLst meth="repeat">
      <a:schemeClr val="dk2"/>
    </dgm:txFillClrLst>
    <dgm:txEffectClrLst/>
  </dgm:styleLbl>
  <dgm:styleLbl name="f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align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b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sibTrans1D1">
    <dgm:fillClrLst meth="repeat">
      <a:schemeClr val="dk2"/>
    </dgm:fillClrLst>
    <dgm:linClrLst meth="repeat">
      <a:schemeClr val="dk2"/>
    </dgm:linClrLst>
    <dgm:effectClrLst/>
    <dgm:txLinClrLst/>
    <dgm:txFillClrLst meth="repeat">
      <a:schemeClr val="tx1"/>
    </dgm:txFillClrLst>
    <dgm:txEffectClrLst/>
  </dgm:styleLbl>
  <dgm:styleLbl name="callout">
    <dgm:fillClrLst meth="repeat">
      <a:schemeClr val="dk2"/>
    </dgm:fillClrLst>
    <dgm:linClrLst meth="repeat">
      <a:schemeClr val="dk2"/>
    </dgm:linClrLst>
    <dgm:effectClrLst/>
    <dgm:txLinClrLst/>
    <dgm:txFillClrLst meth="repeat">
      <a:schemeClr val="tx1"/>
    </dgm:txFillClrLst>
    <dgm:txEffectClrLst/>
  </dgm:styleLbl>
  <dgm:styleLbl name="asst0">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2">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3">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4">
    <dgm:fillClrLst meth="repeat">
      <a:schemeClr val="lt1"/>
    </dgm:fillClrLst>
    <dgm:linClrLst meth="repeat">
      <a:schemeClr val="dk2">
        <a:shade val="80000"/>
      </a:schemeClr>
    </dgm:linClrLst>
    <dgm:effectClrLst/>
    <dgm:txLinClrLst/>
    <dgm:txFillClrLst meth="repeat">
      <a:schemeClr val="dk2"/>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dgm:txEffectClrLst/>
  </dgm:styleLbl>
  <dgm:styleLbl name="parChTrans2D2">
    <dgm:fillClrLst meth="repeat">
      <a:schemeClr val="dk2"/>
    </dgm:fillClrLst>
    <dgm:linClrLst meth="repeat">
      <a:schemeClr val="dk2"/>
    </dgm:linClrLst>
    <dgm:effectClrLst/>
    <dgm:txLinClrLst/>
    <dgm:txFillClrLst/>
    <dgm:txEffectClrLst/>
  </dgm:styleLbl>
  <dgm:styleLbl name="parChTrans2D3">
    <dgm:fillClrLst meth="repeat">
      <a:schemeClr val="dk2"/>
    </dgm:fillClrLst>
    <dgm:linClrLst meth="repeat">
      <a:schemeClr val="dk2"/>
    </dgm:linClrLst>
    <dgm:effectClrLst/>
    <dgm:txLinClrLst/>
    <dgm:txFillClrLst/>
    <dgm:txEffectClrLst/>
  </dgm:styleLbl>
  <dgm:styleLbl name="parChTrans2D4">
    <dgm:fillClrLst meth="repeat">
      <a:schemeClr val="dk2"/>
    </dgm:fillClrLst>
    <dgm:linClrLst meth="repeat">
      <a:schemeClr val="dk2"/>
    </dgm:linClrLst>
    <dgm:effectClrLst/>
    <dgm:txLinClrLst/>
    <dgm:txFillClrLst meth="repeat">
      <a:schemeClr val="lt1"/>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con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align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trAlignAcc1">
    <dgm:fillClrLst meth="repeat">
      <a:schemeClr val="dk2">
        <a:alpha val="40000"/>
        <a:tint val="40000"/>
      </a:schemeClr>
    </dgm:fillClrLst>
    <dgm:linClrLst meth="repeat">
      <a:schemeClr val="dk2"/>
    </dgm:linClrLst>
    <dgm:effectClrLst/>
    <dgm:txLinClrLst/>
    <dgm:txFillClrLst meth="repeat">
      <a:schemeClr val="dk2"/>
    </dgm:txFillClrLst>
    <dgm:txEffectClrLst/>
  </dgm:styleLbl>
  <dgm:styleLbl name="b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solidFgAcc1">
    <dgm:fillClrLst meth="repeat">
      <a:schemeClr val="lt1"/>
    </dgm:fillClrLst>
    <dgm:linClrLst meth="repeat">
      <a:schemeClr val="dk2"/>
    </dgm:linClrLst>
    <dgm:effectClrLst/>
    <dgm:txLinClrLst/>
    <dgm:txFillClrLst meth="repeat">
      <a:schemeClr val="dk2"/>
    </dgm:txFillClrLst>
    <dgm:txEffectClrLst/>
  </dgm:styleLbl>
  <dgm:styleLbl name="solidAlignAcc1">
    <dgm:fillClrLst meth="repeat">
      <a:schemeClr val="lt1"/>
    </dgm:fillClrLst>
    <dgm:linClrLst meth="repeat">
      <a:schemeClr val="dk2"/>
    </dgm:linClrLst>
    <dgm:effectClrLst/>
    <dgm:txLinClrLst/>
    <dgm:txFillClrLst meth="repeat">
      <a:schemeClr val="dk2"/>
    </dgm:txFillClrLst>
    <dgm:txEffectClrLst/>
  </dgm:styleLbl>
  <dgm:styleLbl name="solidBgAcc1">
    <dgm:fillClrLst meth="repeat">
      <a:schemeClr val="lt1"/>
    </dgm:fillClrLst>
    <dgm:linClrLst meth="repeat">
      <a:schemeClr val="dk2"/>
    </dgm:linClrLst>
    <dgm:effectClrLst/>
    <dgm:txLinClrLst/>
    <dgm:txFillClrLst meth="repeat">
      <a:schemeClr val="dk2"/>
    </dgm:txFillClrLst>
    <dgm:txEffectClrLst/>
  </dgm:styleLbl>
  <dgm:styleLbl name="f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align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b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fgAcc0">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2">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3">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4">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2"/>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2"/>
    </dgm:txFillClrLst>
    <dgm:txEffectClrLst/>
  </dgm:styleLbl>
  <dgm:styleLbl name="fgShp">
    <dgm:fillClrLst meth="repeat">
      <a:schemeClr val="dk2">
        <a:tint val="60000"/>
      </a:schemeClr>
    </dgm:fillClrLst>
    <dgm:linClrLst meth="repeat">
      <a:schemeClr val="lt1"/>
    </dgm:linClrLst>
    <dgm:effectClrLst/>
    <dgm:txLinClrLst/>
    <dgm:txFillClrLst meth="repeat">
      <a:schemeClr val="dk2"/>
    </dgm:txFillClrLst>
    <dgm:txEffectClrLst/>
  </dgm:styleLbl>
  <dgm:styleLbl name="revTx">
    <dgm:fillClrLst meth="repeat">
      <a:schemeClr val="lt1">
        <a:alpha val="0"/>
      </a:schemeClr>
    </dgm:fillClrLst>
    <dgm:linClrLst meth="repeat">
      <a:schemeClr val="dk2">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0_2">
  <dgm:title val=""/>
  <dgm:desc val=""/>
  <dgm:catLst>
    <dgm:cat type="mainScheme" pri="10200"/>
  </dgm:catLst>
  <dgm:styleLbl name="node0">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lig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l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vennNode1">
    <dgm:fillClrLst meth="repeat">
      <a:schemeClr val="lt1">
        <a:alpha val="50000"/>
      </a:schemeClr>
    </dgm:fillClrLst>
    <dgm:linClrLst meth="repeat">
      <a:schemeClr val="dk2">
        <a:shade val="80000"/>
      </a:schemeClr>
    </dgm:linClrLst>
    <dgm:effectClrLst/>
    <dgm:txLinClrLst/>
    <dgm:txFillClrLst/>
    <dgm:txEffectClrLst/>
  </dgm:styleLbl>
  <dgm:styleLbl name="node2">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3">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4">
    <dgm:fillClrLst meth="repeat">
      <a:schemeClr val="lt1"/>
    </dgm:fillClrLst>
    <dgm:linClrLst meth="repeat">
      <a:schemeClr val="dk2">
        <a:shade val="80000"/>
      </a:schemeClr>
    </dgm:linClrLst>
    <dgm:effectClrLst/>
    <dgm:txLinClrLst/>
    <dgm:txFillClrLst meth="repeat">
      <a:schemeClr val="dk2"/>
    </dgm:txFillClrLst>
    <dgm:txEffectClrLst/>
  </dgm:styleLbl>
  <dgm:styleLbl name="f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align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b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sibTrans1D1">
    <dgm:fillClrLst meth="repeat">
      <a:schemeClr val="dk2"/>
    </dgm:fillClrLst>
    <dgm:linClrLst meth="repeat">
      <a:schemeClr val="dk2"/>
    </dgm:linClrLst>
    <dgm:effectClrLst/>
    <dgm:txLinClrLst/>
    <dgm:txFillClrLst meth="repeat">
      <a:schemeClr val="tx1"/>
    </dgm:txFillClrLst>
    <dgm:txEffectClrLst/>
  </dgm:styleLbl>
  <dgm:styleLbl name="callout">
    <dgm:fillClrLst meth="repeat">
      <a:schemeClr val="dk2"/>
    </dgm:fillClrLst>
    <dgm:linClrLst meth="repeat">
      <a:schemeClr val="dk2"/>
    </dgm:linClrLst>
    <dgm:effectClrLst/>
    <dgm:txLinClrLst/>
    <dgm:txFillClrLst meth="repeat">
      <a:schemeClr val="tx1"/>
    </dgm:txFillClrLst>
    <dgm:txEffectClrLst/>
  </dgm:styleLbl>
  <dgm:styleLbl name="asst0">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2">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3">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4">
    <dgm:fillClrLst meth="repeat">
      <a:schemeClr val="lt1"/>
    </dgm:fillClrLst>
    <dgm:linClrLst meth="repeat">
      <a:schemeClr val="dk2">
        <a:shade val="80000"/>
      </a:schemeClr>
    </dgm:linClrLst>
    <dgm:effectClrLst/>
    <dgm:txLinClrLst/>
    <dgm:txFillClrLst meth="repeat">
      <a:schemeClr val="dk2"/>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dgm:txEffectClrLst/>
  </dgm:styleLbl>
  <dgm:styleLbl name="parChTrans2D2">
    <dgm:fillClrLst meth="repeat">
      <a:schemeClr val="dk2"/>
    </dgm:fillClrLst>
    <dgm:linClrLst meth="repeat">
      <a:schemeClr val="dk2"/>
    </dgm:linClrLst>
    <dgm:effectClrLst/>
    <dgm:txLinClrLst/>
    <dgm:txFillClrLst/>
    <dgm:txEffectClrLst/>
  </dgm:styleLbl>
  <dgm:styleLbl name="parChTrans2D3">
    <dgm:fillClrLst meth="repeat">
      <a:schemeClr val="dk2"/>
    </dgm:fillClrLst>
    <dgm:linClrLst meth="repeat">
      <a:schemeClr val="dk2"/>
    </dgm:linClrLst>
    <dgm:effectClrLst/>
    <dgm:txLinClrLst/>
    <dgm:txFillClrLst/>
    <dgm:txEffectClrLst/>
  </dgm:styleLbl>
  <dgm:styleLbl name="parChTrans2D4">
    <dgm:fillClrLst meth="repeat">
      <a:schemeClr val="dk2"/>
    </dgm:fillClrLst>
    <dgm:linClrLst meth="repeat">
      <a:schemeClr val="dk2"/>
    </dgm:linClrLst>
    <dgm:effectClrLst/>
    <dgm:txLinClrLst/>
    <dgm:txFillClrLst meth="repeat">
      <a:schemeClr val="lt1"/>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con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align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trAlignAcc1">
    <dgm:fillClrLst meth="repeat">
      <a:schemeClr val="dk2">
        <a:alpha val="40000"/>
        <a:tint val="40000"/>
      </a:schemeClr>
    </dgm:fillClrLst>
    <dgm:linClrLst meth="repeat">
      <a:schemeClr val="dk2"/>
    </dgm:linClrLst>
    <dgm:effectClrLst/>
    <dgm:txLinClrLst/>
    <dgm:txFillClrLst meth="repeat">
      <a:schemeClr val="dk2"/>
    </dgm:txFillClrLst>
    <dgm:txEffectClrLst/>
  </dgm:styleLbl>
  <dgm:styleLbl name="b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solidFgAcc1">
    <dgm:fillClrLst meth="repeat">
      <a:schemeClr val="lt1"/>
    </dgm:fillClrLst>
    <dgm:linClrLst meth="repeat">
      <a:schemeClr val="dk2"/>
    </dgm:linClrLst>
    <dgm:effectClrLst/>
    <dgm:txLinClrLst/>
    <dgm:txFillClrLst meth="repeat">
      <a:schemeClr val="dk2"/>
    </dgm:txFillClrLst>
    <dgm:txEffectClrLst/>
  </dgm:styleLbl>
  <dgm:styleLbl name="solidAlignAcc1">
    <dgm:fillClrLst meth="repeat">
      <a:schemeClr val="lt1"/>
    </dgm:fillClrLst>
    <dgm:linClrLst meth="repeat">
      <a:schemeClr val="dk2"/>
    </dgm:linClrLst>
    <dgm:effectClrLst/>
    <dgm:txLinClrLst/>
    <dgm:txFillClrLst meth="repeat">
      <a:schemeClr val="dk2"/>
    </dgm:txFillClrLst>
    <dgm:txEffectClrLst/>
  </dgm:styleLbl>
  <dgm:styleLbl name="solidBgAcc1">
    <dgm:fillClrLst meth="repeat">
      <a:schemeClr val="lt1"/>
    </dgm:fillClrLst>
    <dgm:linClrLst meth="repeat">
      <a:schemeClr val="dk2"/>
    </dgm:linClrLst>
    <dgm:effectClrLst/>
    <dgm:txLinClrLst/>
    <dgm:txFillClrLst meth="repeat">
      <a:schemeClr val="dk2"/>
    </dgm:txFillClrLst>
    <dgm:txEffectClrLst/>
  </dgm:styleLbl>
  <dgm:styleLbl name="f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align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b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fgAcc0">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2">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3">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4">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2"/>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2"/>
    </dgm:txFillClrLst>
    <dgm:txEffectClrLst/>
  </dgm:styleLbl>
  <dgm:styleLbl name="fgShp">
    <dgm:fillClrLst meth="repeat">
      <a:schemeClr val="dk2">
        <a:tint val="60000"/>
      </a:schemeClr>
    </dgm:fillClrLst>
    <dgm:linClrLst meth="repeat">
      <a:schemeClr val="lt1"/>
    </dgm:linClrLst>
    <dgm:effectClrLst/>
    <dgm:txLinClrLst/>
    <dgm:txFillClrLst meth="repeat">
      <a:schemeClr val="dk2"/>
    </dgm:txFillClrLst>
    <dgm:txEffectClrLst/>
  </dgm:styleLbl>
  <dgm:styleLbl name="revTx">
    <dgm:fillClrLst meth="repeat">
      <a:schemeClr val="lt1">
        <a:alpha val="0"/>
      </a:schemeClr>
    </dgm:fillClrLst>
    <dgm:linClrLst meth="repeat">
      <a:schemeClr val="dk2">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933F92F-D376-4D60-B8D5-AAF013AF7025}" type="doc">
      <dgm:prSet loTypeId="urn:microsoft.com/office/officeart/2005/8/layout/hChevron3" loCatId="process" qsTypeId="urn:microsoft.com/office/officeart/2005/8/quickstyle/simple5" qsCatId="simple" csTypeId="urn:microsoft.com/office/officeart/2005/8/colors/accent4_2" csCatId="accent4" phldr="1"/>
      <dgm:spPr/>
      <dgm:t>
        <a:bodyPr/>
        <a:lstStyle/>
        <a:p>
          <a:endParaRPr lang="en-US"/>
        </a:p>
      </dgm:t>
    </dgm:pt>
    <dgm:pt modelId="{A9FD4785-C9EE-40E1-9FD6-647819E9446D}">
      <dgm:prSet/>
      <dgm:spPr/>
      <dgm:t>
        <a:bodyPr/>
        <a:lstStyle/>
        <a:p>
          <a:pPr rtl="0"/>
          <a:r>
            <a:rPr lang="en-US" b="1" dirty="0" smtClean="0">
              <a:solidFill>
                <a:schemeClr val="tx1">
                  <a:lumMod val="75000"/>
                  <a:lumOff val="25000"/>
                </a:schemeClr>
              </a:solidFill>
            </a:rPr>
            <a:t>Training</a:t>
          </a:r>
          <a:endParaRPr lang="en-US" b="1" dirty="0">
            <a:solidFill>
              <a:schemeClr val="tx1">
                <a:lumMod val="75000"/>
                <a:lumOff val="25000"/>
              </a:schemeClr>
            </a:solidFill>
          </a:endParaRPr>
        </a:p>
      </dgm:t>
    </dgm:pt>
    <dgm:pt modelId="{25652F6C-39D3-427D-8032-3D1B9E6C82B5}" type="parTrans" cxnId="{142B2295-CC9D-4A8F-8C41-F21DE1931693}">
      <dgm:prSet/>
      <dgm:spPr/>
      <dgm:t>
        <a:bodyPr/>
        <a:lstStyle/>
        <a:p>
          <a:endParaRPr lang="en-US" b="1">
            <a:solidFill>
              <a:schemeClr val="tx1">
                <a:lumMod val="75000"/>
                <a:lumOff val="25000"/>
              </a:schemeClr>
            </a:solidFill>
          </a:endParaRPr>
        </a:p>
      </dgm:t>
    </dgm:pt>
    <dgm:pt modelId="{3A76A312-ACD7-4B4A-91E6-881D27805386}" type="sibTrans" cxnId="{142B2295-CC9D-4A8F-8C41-F21DE1931693}">
      <dgm:prSet/>
      <dgm:spPr/>
      <dgm:t>
        <a:bodyPr/>
        <a:lstStyle/>
        <a:p>
          <a:endParaRPr lang="en-US" b="1">
            <a:solidFill>
              <a:schemeClr val="tx1">
                <a:lumMod val="75000"/>
                <a:lumOff val="25000"/>
              </a:schemeClr>
            </a:solidFill>
          </a:endParaRPr>
        </a:p>
      </dgm:t>
    </dgm:pt>
    <dgm:pt modelId="{F22D2812-DE5A-4A11-8BC1-7D862DDA59C4}">
      <dgm:prSet/>
      <dgm:spPr/>
      <dgm:t>
        <a:bodyPr/>
        <a:lstStyle/>
        <a:p>
          <a:pPr algn="r" rtl="0"/>
          <a:r>
            <a:rPr lang="en-US" b="1" dirty="0" smtClean="0">
              <a:solidFill>
                <a:schemeClr val="tx1">
                  <a:lumMod val="75000"/>
                  <a:lumOff val="25000"/>
                </a:schemeClr>
              </a:solidFill>
            </a:rPr>
            <a:t>Implementation</a:t>
          </a:r>
          <a:endParaRPr lang="en-US" b="1" dirty="0">
            <a:solidFill>
              <a:schemeClr val="tx1">
                <a:lumMod val="75000"/>
                <a:lumOff val="25000"/>
              </a:schemeClr>
            </a:solidFill>
          </a:endParaRPr>
        </a:p>
      </dgm:t>
    </dgm:pt>
    <dgm:pt modelId="{BD2553A9-9BD4-415F-BB60-C924FFA020B5}" type="parTrans" cxnId="{B71D7B13-4263-461B-9D7A-8DCE37A0B200}">
      <dgm:prSet/>
      <dgm:spPr/>
      <dgm:t>
        <a:bodyPr/>
        <a:lstStyle/>
        <a:p>
          <a:endParaRPr lang="en-US" b="1">
            <a:solidFill>
              <a:schemeClr val="tx1">
                <a:lumMod val="75000"/>
                <a:lumOff val="25000"/>
              </a:schemeClr>
            </a:solidFill>
          </a:endParaRPr>
        </a:p>
      </dgm:t>
    </dgm:pt>
    <dgm:pt modelId="{76F09F82-01F3-487B-94AE-E9EE197C64B1}" type="sibTrans" cxnId="{B71D7B13-4263-461B-9D7A-8DCE37A0B200}">
      <dgm:prSet/>
      <dgm:spPr/>
      <dgm:t>
        <a:bodyPr/>
        <a:lstStyle/>
        <a:p>
          <a:endParaRPr lang="en-US" b="1">
            <a:solidFill>
              <a:schemeClr val="tx1">
                <a:lumMod val="75000"/>
                <a:lumOff val="25000"/>
              </a:schemeClr>
            </a:solidFill>
          </a:endParaRPr>
        </a:p>
      </dgm:t>
    </dgm:pt>
    <dgm:pt modelId="{F44A3CC7-76ED-46AE-AA35-B22D7A2356D4}">
      <dgm:prSet/>
      <dgm:spPr/>
      <dgm:t>
        <a:bodyPr/>
        <a:lstStyle/>
        <a:p>
          <a:pPr rtl="0"/>
          <a:r>
            <a:rPr lang="en-US" b="1" smtClean="0">
              <a:solidFill>
                <a:schemeClr val="tx1">
                  <a:lumMod val="75000"/>
                  <a:lumOff val="25000"/>
                </a:schemeClr>
              </a:solidFill>
            </a:rPr>
            <a:t>Verification</a:t>
          </a:r>
          <a:endParaRPr lang="en-US" b="1" dirty="0">
            <a:solidFill>
              <a:schemeClr val="tx1">
                <a:lumMod val="75000"/>
                <a:lumOff val="25000"/>
              </a:schemeClr>
            </a:solidFill>
          </a:endParaRPr>
        </a:p>
      </dgm:t>
    </dgm:pt>
    <dgm:pt modelId="{70D7A188-11A0-41C2-AF1B-6C2B7279A0F8}" type="parTrans" cxnId="{D7C30D66-3A7B-4D1E-8702-FECF0BF6D15F}">
      <dgm:prSet/>
      <dgm:spPr/>
      <dgm:t>
        <a:bodyPr/>
        <a:lstStyle/>
        <a:p>
          <a:endParaRPr lang="en-US" b="1">
            <a:solidFill>
              <a:schemeClr val="tx1">
                <a:lumMod val="75000"/>
                <a:lumOff val="25000"/>
              </a:schemeClr>
            </a:solidFill>
          </a:endParaRPr>
        </a:p>
      </dgm:t>
    </dgm:pt>
    <dgm:pt modelId="{0DC35A18-4318-4961-9CF8-E54861A0B553}" type="sibTrans" cxnId="{D7C30D66-3A7B-4D1E-8702-FECF0BF6D15F}">
      <dgm:prSet/>
      <dgm:spPr/>
      <dgm:t>
        <a:bodyPr/>
        <a:lstStyle/>
        <a:p>
          <a:endParaRPr lang="en-US" b="1">
            <a:solidFill>
              <a:schemeClr val="tx1">
                <a:lumMod val="75000"/>
                <a:lumOff val="25000"/>
              </a:schemeClr>
            </a:solidFill>
          </a:endParaRPr>
        </a:p>
      </dgm:t>
    </dgm:pt>
    <dgm:pt modelId="{32679452-D8F3-4E0A-AB7F-0A325D18B659}">
      <dgm:prSet/>
      <dgm:spPr/>
      <dgm:t>
        <a:bodyPr/>
        <a:lstStyle/>
        <a:p>
          <a:pPr rtl="0"/>
          <a:r>
            <a:rPr lang="en-US" b="1" smtClean="0">
              <a:solidFill>
                <a:schemeClr val="tx1">
                  <a:lumMod val="75000"/>
                  <a:lumOff val="25000"/>
                </a:schemeClr>
              </a:solidFill>
            </a:rPr>
            <a:t>Release</a:t>
          </a:r>
          <a:endParaRPr lang="en-US" b="1" dirty="0">
            <a:solidFill>
              <a:schemeClr val="tx1">
                <a:lumMod val="75000"/>
                <a:lumOff val="25000"/>
              </a:schemeClr>
            </a:solidFill>
          </a:endParaRPr>
        </a:p>
      </dgm:t>
    </dgm:pt>
    <dgm:pt modelId="{A3D19E6A-BD8C-4D3B-ACED-3C757665C4D2}" type="parTrans" cxnId="{C3591217-E105-48F3-BB1C-DF9389735976}">
      <dgm:prSet/>
      <dgm:spPr/>
      <dgm:t>
        <a:bodyPr/>
        <a:lstStyle/>
        <a:p>
          <a:endParaRPr lang="en-US" b="1">
            <a:solidFill>
              <a:schemeClr val="tx1">
                <a:lumMod val="75000"/>
                <a:lumOff val="25000"/>
              </a:schemeClr>
            </a:solidFill>
          </a:endParaRPr>
        </a:p>
      </dgm:t>
    </dgm:pt>
    <dgm:pt modelId="{B65A7621-9E08-4436-B10B-0DC29D8994ED}" type="sibTrans" cxnId="{C3591217-E105-48F3-BB1C-DF9389735976}">
      <dgm:prSet/>
      <dgm:spPr/>
      <dgm:t>
        <a:bodyPr/>
        <a:lstStyle/>
        <a:p>
          <a:endParaRPr lang="en-US" b="1">
            <a:solidFill>
              <a:schemeClr val="tx1">
                <a:lumMod val="75000"/>
                <a:lumOff val="25000"/>
              </a:schemeClr>
            </a:solidFill>
          </a:endParaRPr>
        </a:p>
      </dgm:t>
    </dgm:pt>
    <dgm:pt modelId="{3B9FA663-BC76-4099-B065-79794D28B56F}">
      <dgm:prSet/>
      <dgm:spPr/>
      <dgm:t>
        <a:bodyPr/>
        <a:lstStyle/>
        <a:p>
          <a:pPr rtl="0"/>
          <a:r>
            <a:rPr lang="en-US" b="1" smtClean="0">
              <a:solidFill>
                <a:schemeClr val="tx1">
                  <a:lumMod val="75000"/>
                  <a:lumOff val="25000"/>
                </a:schemeClr>
              </a:solidFill>
            </a:rPr>
            <a:t>Response</a:t>
          </a:r>
          <a:endParaRPr lang="en-US" b="1" dirty="0">
            <a:solidFill>
              <a:schemeClr val="tx1">
                <a:lumMod val="75000"/>
                <a:lumOff val="25000"/>
              </a:schemeClr>
            </a:solidFill>
          </a:endParaRPr>
        </a:p>
      </dgm:t>
    </dgm:pt>
    <dgm:pt modelId="{B2926247-F8A5-4DDE-8AF1-57CF167E5E11}" type="parTrans" cxnId="{93AC0C03-C38A-4A37-8ACD-A9291D46FCAB}">
      <dgm:prSet/>
      <dgm:spPr/>
      <dgm:t>
        <a:bodyPr/>
        <a:lstStyle/>
        <a:p>
          <a:endParaRPr lang="en-US" b="1">
            <a:solidFill>
              <a:schemeClr val="tx1">
                <a:lumMod val="75000"/>
                <a:lumOff val="25000"/>
              </a:schemeClr>
            </a:solidFill>
          </a:endParaRPr>
        </a:p>
      </dgm:t>
    </dgm:pt>
    <dgm:pt modelId="{882A43B5-D483-4C84-B00C-4FFE96DC8929}" type="sibTrans" cxnId="{93AC0C03-C38A-4A37-8ACD-A9291D46FCAB}">
      <dgm:prSet/>
      <dgm:spPr/>
      <dgm:t>
        <a:bodyPr/>
        <a:lstStyle/>
        <a:p>
          <a:endParaRPr lang="en-US" b="1">
            <a:solidFill>
              <a:schemeClr val="tx1">
                <a:lumMod val="75000"/>
                <a:lumOff val="25000"/>
              </a:schemeClr>
            </a:solidFill>
          </a:endParaRPr>
        </a:p>
      </dgm:t>
    </dgm:pt>
    <dgm:pt modelId="{2040B502-C41A-4D5A-B086-3F6E36D53F7F}">
      <dgm:prSet/>
      <dgm:spPr/>
      <dgm:t>
        <a:bodyPr/>
        <a:lstStyle/>
        <a:p>
          <a:pPr algn="r" rtl="0"/>
          <a:r>
            <a:rPr lang="en-US" b="1" dirty="0" smtClean="0">
              <a:solidFill>
                <a:schemeClr val="tx1">
                  <a:lumMod val="75000"/>
                  <a:lumOff val="25000"/>
                </a:schemeClr>
              </a:solidFill>
            </a:rPr>
            <a:t>Requirements</a:t>
          </a:r>
          <a:endParaRPr lang="en-US" b="1" dirty="0">
            <a:solidFill>
              <a:schemeClr val="tx1">
                <a:lumMod val="75000"/>
                <a:lumOff val="25000"/>
              </a:schemeClr>
            </a:solidFill>
          </a:endParaRPr>
        </a:p>
      </dgm:t>
    </dgm:pt>
    <dgm:pt modelId="{37CC0100-D2B9-4D40-AFDF-4EA5531B3D5F}" type="parTrans" cxnId="{2FF3A80C-4329-404E-8F34-89EC3CB6382D}">
      <dgm:prSet/>
      <dgm:spPr/>
      <dgm:t>
        <a:bodyPr/>
        <a:lstStyle/>
        <a:p>
          <a:endParaRPr lang="en-US" b="1">
            <a:solidFill>
              <a:schemeClr val="tx1">
                <a:lumMod val="75000"/>
                <a:lumOff val="25000"/>
              </a:schemeClr>
            </a:solidFill>
          </a:endParaRPr>
        </a:p>
      </dgm:t>
    </dgm:pt>
    <dgm:pt modelId="{97E0F5EE-B667-4ABE-84B9-DF9955294E38}" type="sibTrans" cxnId="{2FF3A80C-4329-404E-8F34-89EC3CB6382D}">
      <dgm:prSet/>
      <dgm:spPr/>
      <dgm:t>
        <a:bodyPr/>
        <a:lstStyle/>
        <a:p>
          <a:endParaRPr lang="en-US" b="1">
            <a:solidFill>
              <a:schemeClr val="tx1">
                <a:lumMod val="75000"/>
                <a:lumOff val="25000"/>
              </a:schemeClr>
            </a:solidFill>
          </a:endParaRPr>
        </a:p>
      </dgm:t>
    </dgm:pt>
    <dgm:pt modelId="{249AE529-2436-4C52-AA4B-F70B542C3ADE}">
      <dgm:prSet/>
      <dgm:spPr/>
      <dgm:t>
        <a:bodyPr/>
        <a:lstStyle/>
        <a:p>
          <a:pPr rtl="0"/>
          <a:r>
            <a:rPr lang="en-US" b="1" smtClean="0">
              <a:solidFill>
                <a:schemeClr val="tx1">
                  <a:lumMod val="75000"/>
                  <a:lumOff val="25000"/>
                </a:schemeClr>
              </a:solidFill>
            </a:rPr>
            <a:t>Design</a:t>
          </a:r>
          <a:endParaRPr lang="en-US" b="1" dirty="0">
            <a:solidFill>
              <a:schemeClr val="tx1">
                <a:lumMod val="75000"/>
                <a:lumOff val="25000"/>
              </a:schemeClr>
            </a:solidFill>
          </a:endParaRPr>
        </a:p>
      </dgm:t>
    </dgm:pt>
    <dgm:pt modelId="{D5F41B3D-0070-4DAD-A5D5-851B73C128F1}" type="parTrans" cxnId="{9E025B7B-2C66-4B0A-8360-67D776DA8DD3}">
      <dgm:prSet/>
      <dgm:spPr/>
      <dgm:t>
        <a:bodyPr/>
        <a:lstStyle/>
        <a:p>
          <a:endParaRPr lang="en-US" b="1">
            <a:solidFill>
              <a:schemeClr val="tx1">
                <a:lumMod val="75000"/>
                <a:lumOff val="25000"/>
              </a:schemeClr>
            </a:solidFill>
          </a:endParaRPr>
        </a:p>
      </dgm:t>
    </dgm:pt>
    <dgm:pt modelId="{5E61F564-C3BD-48FB-B0DE-7ADCC20C757C}" type="sibTrans" cxnId="{9E025B7B-2C66-4B0A-8360-67D776DA8DD3}">
      <dgm:prSet/>
      <dgm:spPr/>
      <dgm:t>
        <a:bodyPr/>
        <a:lstStyle/>
        <a:p>
          <a:endParaRPr lang="en-US" b="1">
            <a:solidFill>
              <a:schemeClr val="tx1">
                <a:lumMod val="75000"/>
                <a:lumOff val="25000"/>
              </a:schemeClr>
            </a:solidFill>
          </a:endParaRPr>
        </a:p>
      </dgm:t>
    </dgm:pt>
    <dgm:pt modelId="{FE1E71C1-E05C-4FF8-9AB6-A4DF612DB6C8}" type="pres">
      <dgm:prSet presAssocID="{1933F92F-D376-4D60-B8D5-AAF013AF7025}" presName="Name0" presStyleCnt="0">
        <dgm:presLayoutVars>
          <dgm:dir/>
          <dgm:resizeHandles val="exact"/>
        </dgm:presLayoutVars>
      </dgm:prSet>
      <dgm:spPr/>
      <dgm:t>
        <a:bodyPr/>
        <a:lstStyle/>
        <a:p>
          <a:endParaRPr lang="en-US"/>
        </a:p>
      </dgm:t>
    </dgm:pt>
    <dgm:pt modelId="{FBEEDD88-CD07-4AF6-ACDB-753CB735F106}" type="pres">
      <dgm:prSet presAssocID="{A9FD4785-C9EE-40E1-9FD6-647819E9446D}" presName="parTxOnly" presStyleLbl="node1" presStyleIdx="0" presStyleCnt="7">
        <dgm:presLayoutVars>
          <dgm:bulletEnabled val="1"/>
        </dgm:presLayoutVars>
      </dgm:prSet>
      <dgm:spPr/>
      <dgm:t>
        <a:bodyPr/>
        <a:lstStyle/>
        <a:p>
          <a:endParaRPr lang="en-US"/>
        </a:p>
      </dgm:t>
    </dgm:pt>
    <dgm:pt modelId="{836F24E1-0BDA-4A1A-AF22-594F8AFB0045}" type="pres">
      <dgm:prSet presAssocID="{3A76A312-ACD7-4B4A-91E6-881D27805386}" presName="parSpace" presStyleCnt="0"/>
      <dgm:spPr/>
    </dgm:pt>
    <dgm:pt modelId="{9319B12C-02DE-486A-B3A5-A7D84B766CB3}" type="pres">
      <dgm:prSet presAssocID="{2040B502-C41A-4D5A-B086-3F6E36D53F7F}" presName="parTxOnly" presStyleLbl="node1" presStyleIdx="1" presStyleCnt="7">
        <dgm:presLayoutVars>
          <dgm:bulletEnabled val="1"/>
        </dgm:presLayoutVars>
      </dgm:prSet>
      <dgm:spPr/>
      <dgm:t>
        <a:bodyPr/>
        <a:lstStyle/>
        <a:p>
          <a:endParaRPr lang="en-US"/>
        </a:p>
      </dgm:t>
    </dgm:pt>
    <dgm:pt modelId="{05B419A0-D81B-4D26-840A-8FD3C7D5B221}" type="pres">
      <dgm:prSet presAssocID="{97E0F5EE-B667-4ABE-84B9-DF9955294E38}" presName="parSpace" presStyleCnt="0"/>
      <dgm:spPr/>
    </dgm:pt>
    <dgm:pt modelId="{206AD6F5-A9D8-42A9-B158-86F6088BF20D}" type="pres">
      <dgm:prSet presAssocID="{249AE529-2436-4C52-AA4B-F70B542C3ADE}" presName="parTxOnly" presStyleLbl="node1" presStyleIdx="2" presStyleCnt="7">
        <dgm:presLayoutVars>
          <dgm:bulletEnabled val="1"/>
        </dgm:presLayoutVars>
      </dgm:prSet>
      <dgm:spPr/>
      <dgm:t>
        <a:bodyPr/>
        <a:lstStyle/>
        <a:p>
          <a:endParaRPr lang="en-US"/>
        </a:p>
      </dgm:t>
    </dgm:pt>
    <dgm:pt modelId="{C7FB271E-D27A-49CA-AD13-8E3BED8DAA64}" type="pres">
      <dgm:prSet presAssocID="{5E61F564-C3BD-48FB-B0DE-7ADCC20C757C}" presName="parSpace" presStyleCnt="0"/>
      <dgm:spPr/>
    </dgm:pt>
    <dgm:pt modelId="{F3DFE1A0-73CF-4986-99F4-9FA30565A0B8}" type="pres">
      <dgm:prSet presAssocID="{F22D2812-DE5A-4A11-8BC1-7D862DDA59C4}" presName="parTxOnly" presStyleLbl="node1" presStyleIdx="3" presStyleCnt="7">
        <dgm:presLayoutVars>
          <dgm:bulletEnabled val="1"/>
        </dgm:presLayoutVars>
      </dgm:prSet>
      <dgm:spPr/>
      <dgm:t>
        <a:bodyPr/>
        <a:lstStyle/>
        <a:p>
          <a:endParaRPr lang="en-US"/>
        </a:p>
      </dgm:t>
    </dgm:pt>
    <dgm:pt modelId="{0ECA3CCD-99E3-4881-B81A-0FF66E9B10DC}" type="pres">
      <dgm:prSet presAssocID="{76F09F82-01F3-487B-94AE-E9EE197C64B1}" presName="parSpace" presStyleCnt="0"/>
      <dgm:spPr/>
    </dgm:pt>
    <dgm:pt modelId="{D5D6DA3B-7784-4FA6-8CC3-6FB4E31BCA74}" type="pres">
      <dgm:prSet presAssocID="{F44A3CC7-76ED-46AE-AA35-B22D7A2356D4}" presName="parTxOnly" presStyleLbl="node1" presStyleIdx="4" presStyleCnt="7">
        <dgm:presLayoutVars>
          <dgm:bulletEnabled val="1"/>
        </dgm:presLayoutVars>
      </dgm:prSet>
      <dgm:spPr/>
      <dgm:t>
        <a:bodyPr/>
        <a:lstStyle/>
        <a:p>
          <a:endParaRPr lang="en-US"/>
        </a:p>
      </dgm:t>
    </dgm:pt>
    <dgm:pt modelId="{DCCC2FE8-13A2-4A32-A894-6BFA2E77B231}" type="pres">
      <dgm:prSet presAssocID="{0DC35A18-4318-4961-9CF8-E54861A0B553}" presName="parSpace" presStyleCnt="0"/>
      <dgm:spPr/>
    </dgm:pt>
    <dgm:pt modelId="{0496A982-951F-4591-94B4-6F1BE6825618}" type="pres">
      <dgm:prSet presAssocID="{32679452-D8F3-4E0A-AB7F-0A325D18B659}" presName="parTxOnly" presStyleLbl="node1" presStyleIdx="5" presStyleCnt="7">
        <dgm:presLayoutVars>
          <dgm:bulletEnabled val="1"/>
        </dgm:presLayoutVars>
      </dgm:prSet>
      <dgm:spPr/>
      <dgm:t>
        <a:bodyPr/>
        <a:lstStyle/>
        <a:p>
          <a:endParaRPr lang="en-US"/>
        </a:p>
      </dgm:t>
    </dgm:pt>
    <dgm:pt modelId="{1EA168FC-69DC-437D-843A-48A9ED03E148}" type="pres">
      <dgm:prSet presAssocID="{B65A7621-9E08-4436-B10B-0DC29D8994ED}" presName="parSpace" presStyleCnt="0"/>
      <dgm:spPr/>
    </dgm:pt>
    <dgm:pt modelId="{3C788346-CB78-46E9-92BF-438186715981}" type="pres">
      <dgm:prSet presAssocID="{3B9FA663-BC76-4099-B065-79794D28B56F}" presName="parTxOnly" presStyleLbl="node1" presStyleIdx="6" presStyleCnt="7">
        <dgm:presLayoutVars>
          <dgm:bulletEnabled val="1"/>
        </dgm:presLayoutVars>
      </dgm:prSet>
      <dgm:spPr/>
      <dgm:t>
        <a:bodyPr/>
        <a:lstStyle/>
        <a:p>
          <a:endParaRPr lang="en-US"/>
        </a:p>
      </dgm:t>
    </dgm:pt>
  </dgm:ptLst>
  <dgm:cxnLst>
    <dgm:cxn modelId="{142B2295-CC9D-4A8F-8C41-F21DE1931693}" srcId="{1933F92F-D376-4D60-B8D5-AAF013AF7025}" destId="{A9FD4785-C9EE-40E1-9FD6-647819E9446D}" srcOrd="0" destOrd="0" parTransId="{25652F6C-39D3-427D-8032-3D1B9E6C82B5}" sibTransId="{3A76A312-ACD7-4B4A-91E6-881D27805386}"/>
    <dgm:cxn modelId="{93AC0C03-C38A-4A37-8ACD-A9291D46FCAB}" srcId="{1933F92F-D376-4D60-B8D5-AAF013AF7025}" destId="{3B9FA663-BC76-4099-B065-79794D28B56F}" srcOrd="6" destOrd="0" parTransId="{B2926247-F8A5-4DDE-8AF1-57CF167E5E11}" sibTransId="{882A43B5-D483-4C84-B00C-4FFE96DC8929}"/>
    <dgm:cxn modelId="{1E95C834-3EFF-4C47-A7DC-BD2CB8FAF592}" type="presOf" srcId="{A9FD4785-C9EE-40E1-9FD6-647819E9446D}" destId="{FBEEDD88-CD07-4AF6-ACDB-753CB735F106}" srcOrd="0" destOrd="0" presId="urn:microsoft.com/office/officeart/2005/8/layout/hChevron3"/>
    <dgm:cxn modelId="{2FF3A80C-4329-404E-8F34-89EC3CB6382D}" srcId="{1933F92F-D376-4D60-B8D5-AAF013AF7025}" destId="{2040B502-C41A-4D5A-B086-3F6E36D53F7F}" srcOrd="1" destOrd="0" parTransId="{37CC0100-D2B9-4D40-AFDF-4EA5531B3D5F}" sibTransId="{97E0F5EE-B667-4ABE-84B9-DF9955294E38}"/>
    <dgm:cxn modelId="{61F2F869-3B4B-4C16-8F1C-B4A2F3DDE9CB}" type="presOf" srcId="{F22D2812-DE5A-4A11-8BC1-7D862DDA59C4}" destId="{F3DFE1A0-73CF-4986-99F4-9FA30565A0B8}" srcOrd="0" destOrd="0" presId="urn:microsoft.com/office/officeart/2005/8/layout/hChevron3"/>
    <dgm:cxn modelId="{B71D7B13-4263-461B-9D7A-8DCE37A0B200}" srcId="{1933F92F-D376-4D60-B8D5-AAF013AF7025}" destId="{F22D2812-DE5A-4A11-8BC1-7D862DDA59C4}" srcOrd="3" destOrd="0" parTransId="{BD2553A9-9BD4-415F-BB60-C924FFA020B5}" sibTransId="{76F09F82-01F3-487B-94AE-E9EE197C64B1}"/>
    <dgm:cxn modelId="{9E025B7B-2C66-4B0A-8360-67D776DA8DD3}" srcId="{1933F92F-D376-4D60-B8D5-AAF013AF7025}" destId="{249AE529-2436-4C52-AA4B-F70B542C3ADE}" srcOrd="2" destOrd="0" parTransId="{D5F41B3D-0070-4DAD-A5D5-851B73C128F1}" sibTransId="{5E61F564-C3BD-48FB-B0DE-7ADCC20C757C}"/>
    <dgm:cxn modelId="{572F0368-D35B-4D4C-AB4A-8F88858D6C69}" type="presOf" srcId="{1933F92F-D376-4D60-B8D5-AAF013AF7025}" destId="{FE1E71C1-E05C-4FF8-9AB6-A4DF612DB6C8}" srcOrd="0" destOrd="0" presId="urn:microsoft.com/office/officeart/2005/8/layout/hChevron3"/>
    <dgm:cxn modelId="{94746A61-1CA9-41CB-9F1B-EEABBE95431C}" type="presOf" srcId="{2040B502-C41A-4D5A-B086-3F6E36D53F7F}" destId="{9319B12C-02DE-486A-B3A5-A7D84B766CB3}" srcOrd="0" destOrd="0" presId="urn:microsoft.com/office/officeart/2005/8/layout/hChevron3"/>
    <dgm:cxn modelId="{A66CD15C-D6AA-4E6C-8AA0-467ABC294D19}" type="presOf" srcId="{F44A3CC7-76ED-46AE-AA35-B22D7A2356D4}" destId="{D5D6DA3B-7784-4FA6-8CC3-6FB4E31BCA74}" srcOrd="0" destOrd="0" presId="urn:microsoft.com/office/officeart/2005/8/layout/hChevron3"/>
    <dgm:cxn modelId="{C3591217-E105-48F3-BB1C-DF9389735976}" srcId="{1933F92F-D376-4D60-B8D5-AAF013AF7025}" destId="{32679452-D8F3-4E0A-AB7F-0A325D18B659}" srcOrd="5" destOrd="0" parTransId="{A3D19E6A-BD8C-4D3B-ACED-3C757665C4D2}" sibTransId="{B65A7621-9E08-4436-B10B-0DC29D8994ED}"/>
    <dgm:cxn modelId="{3BF18745-A029-4612-BCEA-75E79D6A03D3}" type="presOf" srcId="{3B9FA663-BC76-4099-B065-79794D28B56F}" destId="{3C788346-CB78-46E9-92BF-438186715981}" srcOrd="0" destOrd="0" presId="urn:microsoft.com/office/officeart/2005/8/layout/hChevron3"/>
    <dgm:cxn modelId="{0E93187F-4498-4869-BE89-BE590D4BBFB9}" type="presOf" srcId="{32679452-D8F3-4E0A-AB7F-0A325D18B659}" destId="{0496A982-951F-4591-94B4-6F1BE6825618}" srcOrd="0" destOrd="0" presId="urn:microsoft.com/office/officeart/2005/8/layout/hChevron3"/>
    <dgm:cxn modelId="{D7C30D66-3A7B-4D1E-8702-FECF0BF6D15F}" srcId="{1933F92F-D376-4D60-B8D5-AAF013AF7025}" destId="{F44A3CC7-76ED-46AE-AA35-B22D7A2356D4}" srcOrd="4" destOrd="0" parTransId="{70D7A188-11A0-41C2-AF1B-6C2B7279A0F8}" sibTransId="{0DC35A18-4318-4961-9CF8-E54861A0B553}"/>
    <dgm:cxn modelId="{C6409FE1-EC34-42EB-BDEF-4DB953E6CA0A}" type="presOf" srcId="{249AE529-2436-4C52-AA4B-F70B542C3ADE}" destId="{206AD6F5-A9D8-42A9-B158-86F6088BF20D}" srcOrd="0" destOrd="0" presId="urn:microsoft.com/office/officeart/2005/8/layout/hChevron3"/>
    <dgm:cxn modelId="{9F76C269-FD70-4D93-A7DB-6611A9A30DC4}" type="presParOf" srcId="{FE1E71C1-E05C-4FF8-9AB6-A4DF612DB6C8}" destId="{FBEEDD88-CD07-4AF6-ACDB-753CB735F106}" srcOrd="0" destOrd="0" presId="urn:microsoft.com/office/officeart/2005/8/layout/hChevron3"/>
    <dgm:cxn modelId="{4B856EEF-892D-4FCB-9D8C-9DED3A6A00B3}" type="presParOf" srcId="{FE1E71C1-E05C-4FF8-9AB6-A4DF612DB6C8}" destId="{836F24E1-0BDA-4A1A-AF22-594F8AFB0045}" srcOrd="1" destOrd="0" presId="urn:microsoft.com/office/officeart/2005/8/layout/hChevron3"/>
    <dgm:cxn modelId="{0202EC51-3A4E-4F3F-AF98-D70E990B03E9}" type="presParOf" srcId="{FE1E71C1-E05C-4FF8-9AB6-A4DF612DB6C8}" destId="{9319B12C-02DE-486A-B3A5-A7D84B766CB3}" srcOrd="2" destOrd="0" presId="urn:microsoft.com/office/officeart/2005/8/layout/hChevron3"/>
    <dgm:cxn modelId="{4595226E-E8D7-4138-BA24-8AF2FBF20050}" type="presParOf" srcId="{FE1E71C1-E05C-4FF8-9AB6-A4DF612DB6C8}" destId="{05B419A0-D81B-4D26-840A-8FD3C7D5B221}" srcOrd="3" destOrd="0" presId="urn:microsoft.com/office/officeart/2005/8/layout/hChevron3"/>
    <dgm:cxn modelId="{86493BC7-B34A-431D-AE7A-92C89EE79926}" type="presParOf" srcId="{FE1E71C1-E05C-4FF8-9AB6-A4DF612DB6C8}" destId="{206AD6F5-A9D8-42A9-B158-86F6088BF20D}" srcOrd="4" destOrd="0" presId="urn:microsoft.com/office/officeart/2005/8/layout/hChevron3"/>
    <dgm:cxn modelId="{EFBCD9C7-74A7-4EC8-B017-1D2CA7A87281}" type="presParOf" srcId="{FE1E71C1-E05C-4FF8-9AB6-A4DF612DB6C8}" destId="{C7FB271E-D27A-49CA-AD13-8E3BED8DAA64}" srcOrd="5" destOrd="0" presId="urn:microsoft.com/office/officeart/2005/8/layout/hChevron3"/>
    <dgm:cxn modelId="{DBE777B1-4193-4C3D-94F4-462A10873FC5}" type="presParOf" srcId="{FE1E71C1-E05C-4FF8-9AB6-A4DF612DB6C8}" destId="{F3DFE1A0-73CF-4986-99F4-9FA30565A0B8}" srcOrd="6" destOrd="0" presId="urn:microsoft.com/office/officeart/2005/8/layout/hChevron3"/>
    <dgm:cxn modelId="{5998C29B-D8FB-4BE4-8142-E637F487C435}" type="presParOf" srcId="{FE1E71C1-E05C-4FF8-9AB6-A4DF612DB6C8}" destId="{0ECA3CCD-99E3-4881-B81A-0FF66E9B10DC}" srcOrd="7" destOrd="0" presId="urn:microsoft.com/office/officeart/2005/8/layout/hChevron3"/>
    <dgm:cxn modelId="{047C0811-DFCC-4E3C-8C7D-70BBB456ED8E}" type="presParOf" srcId="{FE1E71C1-E05C-4FF8-9AB6-A4DF612DB6C8}" destId="{D5D6DA3B-7784-4FA6-8CC3-6FB4E31BCA74}" srcOrd="8" destOrd="0" presId="urn:microsoft.com/office/officeart/2005/8/layout/hChevron3"/>
    <dgm:cxn modelId="{1ECA395D-CBA5-4C8C-8E70-F3239A1E4D9C}" type="presParOf" srcId="{FE1E71C1-E05C-4FF8-9AB6-A4DF612DB6C8}" destId="{DCCC2FE8-13A2-4A32-A894-6BFA2E77B231}" srcOrd="9" destOrd="0" presId="urn:microsoft.com/office/officeart/2005/8/layout/hChevron3"/>
    <dgm:cxn modelId="{9212DB1D-F97A-4715-8DDE-3E83BC06DD91}" type="presParOf" srcId="{FE1E71C1-E05C-4FF8-9AB6-A4DF612DB6C8}" destId="{0496A982-951F-4591-94B4-6F1BE6825618}" srcOrd="10" destOrd="0" presId="urn:microsoft.com/office/officeart/2005/8/layout/hChevron3"/>
    <dgm:cxn modelId="{D81A50DD-4C46-4B94-8F4B-AFD287CF7B9F}" type="presParOf" srcId="{FE1E71C1-E05C-4FF8-9AB6-A4DF612DB6C8}" destId="{1EA168FC-69DC-437D-843A-48A9ED03E148}" srcOrd="11" destOrd="0" presId="urn:microsoft.com/office/officeart/2005/8/layout/hChevron3"/>
    <dgm:cxn modelId="{91D01950-2E29-4A17-BAEB-3A01B995F065}" type="presParOf" srcId="{FE1E71C1-E05C-4FF8-9AB6-A4DF612DB6C8}" destId="{3C788346-CB78-46E9-92BF-438186715981}" srcOrd="12" destOrd="0" presId="urn:microsoft.com/office/officeart/2005/8/layout/hChevron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5CA17577-ACBE-4E40-977D-B3B4EE7BD0EB}" type="doc">
      <dgm:prSet loTypeId="urn:microsoft.com/office/officeart/2005/8/layout/radial6" loCatId="relationship" qsTypeId="urn:microsoft.com/office/officeart/2005/8/quickstyle/simple5" qsCatId="simple" csTypeId="urn:microsoft.com/office/officeart/2005/8/colors/accent0_2" csCatId="mainScheme" phldr="1"/>
      <dgm:spPr/>
      <dgm:t>
        <a:bodyPr/>
        <a:lstStyle/>
        <a:p>
          <a:endParaRPr lang="en-US"/>
        </a:p>
      </dgm:t>
    </dgm:pt>
    <dgm:pt modelId="{B4C63FEF-2116-4AB2-BD2C-AB377ED91544}">
      <dgm:prSet custT="1"/>
      <dgm:spPr/>
      <dgm:t>
        <a:bodyPr/>
        <a:lstStyle/>
        <a:p>
          <a:pPr rtl="0"/>
          <a:r>
            <a:rPr lang="en-US" sz="2800" b="1" dirty="0" smtClean="0">
              <a:solidFill>
                <a:schemeClr val="tx1"/>
              </a:solidFill>
              <a:effectLst/>
            </a:rPr>
            <a:t>Secure Code Review</a:t>
          </a:r>
          <a:endParaRPr lang="en-US" sz="2800" dirty="0">
            <a:solidFill>
              <a:schemeClr val="tx1"/>
            </a:solidFill>
            <a:effectLst/>
          </a:endParaRPr>
        </a:p>
      </dgm:t>
    </dgm:pt>
    <dgm:pt modelId="{7314A4CE-D2CC-465A-94DD-663B852E4219}" type="parTrans" cxnId="{785286E3-B56C-4869-898A-4E0551B846AE}">
      <dgm:prSet/>
      <dgm:spPr/>
      <dgm:t>
        <a:bodyPr/>
        <a:lstStyle/>
        <a:p>
          <a:endParaRPr lang="en-US"/>
        </a:p>
      </dgm:t>
    </dgm:pt>
    <dgm:pt modelId="{3E31704B-8439-443C-9037-AC0B28EA8779}" type="sibTrans" cxnId="{785286E3-B56C-4869-898A-4E0551B846AE}">
      <dgm:prSet/>
      <dgm:spPr/>
      <dgm:t>
        <a:bodyPr/>
        <a:lstStyle/>
        <a:p>
          <a:endParaRPr lang="en-US"/>
        </a:p>
      </dgm:t>
    </dgm:pt>
    <dgm:pt modelId="{DA18B214-21D3-40BD-B8A5-735696E564CF}">
      <dgm:prSet/>
      <dgm:spPr/>
      <dgm:t>
        <a:bodyPr/>
        <a:lstStyle/>
        <a:p>
          <a:pPr rtl="0"/>
          <a:r>
            <a:rPr lang="en-US" dirty="0" smtClean="0"/>
            <a:t>Formal</a:t>
          </a:r>
          <a:endParaRPr lang="en-US" dirty="0"/>
        </a:p>
      </dgm:t>
    </dgm:pt>
    <dgm:pt modelId="{41C2BCD9-D1EE-48DB-8776-773A007C66C7}" type="parTrans" cxnId="{BB864F64-82CF-48DA-85FB-23B50476D0FA}">
      <dgm:prSet/>
      <dgm:spPr/>
      <dgm:t>
        <a:bodyPr/>
        <a:lstStyle/>
        <a:p>
          <a:endParaRPr lang="en-US"/>
        </a:p>
      </dgm:t>
    </dgm:pt>
    <dgm:pt modelId="{D05F3772-5EDD-4265-B8EF-5B2858415C52}" type="sibTrans" cxnId="{BB864F64-82CF-48DA-85FB-23B50476D0FA}">
      <dgm:prSet/>
      <dgm:spPr/>
      <dgm:t>
        <a:bodyPr/>
        <a:lstStyle/>
        <a:p>
          <a:endParaRPr lang="en-US"/>
        </a:p>
      </dgm:t>
    </dgm:pt>
    <dgm:pt modelId="{8F705063-7605-47DD-A052-DB6B576692A0}">
      <dgm:prSet/>
      <dgm:spPr/>
      <dgm:t>
        <a:bodyPr/>
        <a:lstStyle/>
        <a:p>
          <a:pPr rtl="0"/>
          <a:r>
            <a:rPr lang="en-US" dirty="0" smtClean="0"/>
            <a:t>Over-the-Shoulder</a:t>
          </a:r>
          <a:endParaRPr lang="en-US" dirty="0"/>
        </a:p>
      </dgm:t>
    </dgm:pt>
    <dgm:pt modelId="{4D0D968F-F473-4068-A09F-0A7DFF38D3D2}" type="parTrans" cxnId="{3594361D-F7AA-4D1D-B78B-08D04C9EB50C}">
      <dgm:prSet/>
      <dgm:spPr/>
      <dgm:t>
        <a:bodyPr/>
        <a:lstStyle/>
        <a:p>
          <a:endParaRPr lang="en-US"/>
        </a:p>
      </dgm:t>
    </dgm:pt>
    <dgm:pt modelId="{484468D4-8046-48FA-B944-E2125AEB6352}" type="sibTrans" cxnId="{3594361D-F7AA-4D1D-B78B-08D04C9EB50C}">
      <dgm:prSet/>
      <dgm:spPr/>
      <dgm:t>
        <a:bodyPr/>
        <a:lstStyle/>
        <a:p>
          <a:endParaRPr lang="en-US"/>
        </a:p>
      </dgm:t>
    </dgm:pt>
    <dgm:pt modelId="{2DC7C0F9-3D83-4813-BBAE-9B81340987CD}">
      <dgm:prSet/>
      <dgm:spPr/>
      <dgm:t>
        <a:bodyPr/>
        <a:lstStyle/>
        <a:p>
          <a:pPr rtl="0"/>
          <a:r>
            <a:rPr lang="en-US" dirty="0" smtClean="0"/>
            <a:t>Email Pass-Around</a:t>
          </a:r>
          <a:endParaRPr lang="en-US" dirty="0"/>
        </a:p>
      </dgm:t>
    </dgm:pt>
    <dgm:pt modelId="{57C62FC5-40BD-4281-9702-E580772059F3}" type="parTrans" cxnId="{A7337190-F811-4957-A26D-CCFE41CB5F8F}">
      <dgm:prSet/>
      <dgm:spPr/>
      <dgm:t>
        <a:bodyPr/>
        <a:lstStyle/>
        <a:p>
          <a:endParaRPr lang="en-US"/>
        </a:p>
      </dgm:t>
    </dgm:pt>
    <dgm:pt modelId="{BB23637E-AF10-473E-998F-E9D56E183F5F}" type="sibTrans" cxnId="{A7337190-F811-4957-A26D-CCFE41CB5F8F}">
      <dgm:prSet/>
      <dgm:spPr/>
      <dgm:t>
        <a:bodyPr/>
        <a:lstStyle/>
        <a:p>
          <a:endParaRPr lang="en-US"/>
        </a:p>
      </dgm:t>
    </dgm:pt>
    <dgm:pt modelId="{C56E9850-AF52-46DC-91EF-8C6190C2EF8A}">
      <dgm:prSet/>
      <dgm:spPr/>
      <dgm:t>
        <a:bodyPr/>
        <a:lstStyle/>
        <a:p>
          <a:pPr rtl="0"/>
          <a:r>
            <a:rPr lang="en-US" dirty="0" smtClean="0"/>
            <a:t>Pair Programming</a:t>
          </a:r>
          <a:endParaRPr lang="en-US" dirty="0"/>
        </a:p>
      </dgm:t>
    </dgm:pt>
    <dgm:pt modelId="{A4359A2E-766F-4576-91A5-CC9A92AD368C}" type="parTrans" cxnId="{31287CE5-EC03-45D8-9A3E-5F3079483791}">
      <dgm:prSet/>
      <dgm:spPr/>
      <dgm:t>
        <a:bodyPr/>
        <a:lstStyle/>
        <a:p>
          <a:endParaRPr lang="en-US"/>
        </a:p>
      </dgm:t>
    </dgm:pt>
    <dgm:pt modelId="{4301B9DA-4134-465F-BFB1-584460FB5355}" type="sibTrans" cxnId="{31287CE5-EC03-45D8-9A3E-5F3079483791}">
      <dgm:prSet/>
      <dgm:spPr/>
      <dgm:t>
        <a:bodyPr/>
        <a:lstStyle/>
        <a:p>
          <a:endParaRPr lang="en-US"/>
        </a:p>
      </dgm:t>
    </dgm:pt>
    <dgm:pt modelId="{5A0A3AB6-DFC4-44F1-B67E-C83775F41CD9}">
      <dgm:prSet/>
      <dgm:spPr/>
      <dgm:t>
        <a:bodyPr/>
        <a:lstStyle/>
        <a:p>
          <a:pPr rtl="0"/>
          <a:r>
            <a:rPr lang="en-US" dirty="0" smtClean="0"/>
            <a:t>Tool Assisted</a:t>
          </a:r>
          <a:endParaRPr lang="en-US" dirty="0"/>
        </a:p>
      </dgm:t>
    </dgm:pt>
    <dgm:pt modelId="{3DFFC011-28A9-46B3-BF63-8EC0478C8715}" type="parTrans" cxnId="{6A46A742-9E1D-49CE-9D8B-93F79BC271D7}">
      <dgm:prSet/>
      <dgm:spPr/>
      <dgm:t>
        <a:bodyPr/>
        <a:lstStyle/>
        <a:p>
          <a:endParaRPr lang="en-US"/>
        </a:p>
      </dgm:t>
    </dgm:pt>
    <dgm:pt modelId="{B5B46EDA-90FA-4C08-A52F-08A05DAC2647}" type="sibTrans" cxnId="{6A46A742-9E1D-49CE-9D8B-93F79BC271D7}">
      <dgm:prSet/>
      <dgm:spPr/>
      <dgm:t>
        <a:bodyPr/>
        <a:lstStyle/>
        <a:p>
          <a:endParaRPr lang="en-US"/>
        </a:p>
      </dgm:t>
    </dgm:pt>
    <dgm:pt modelId="{6E705C14-F034-4DB5-AE4E-610B7761986A}" type="pres">
      <dgm:prSet presAssocID="{5CA17577-ACBE-4E40-977D-B3B4EE7BD0EB}" presName="Name0" presStyleCnt="0">
        <dgm:presLayoutVars>
          <dgm:chMax val="1"/>
          <dgm:dir/>
          <dgm:animLvl val="ctr"/>
          <dgm:resizeHandles val="exact"/>
        </dgm:presLayoutVars>
      </dgm:prSet>
      <dgm:spPr/>
      <dgm:t>
        <a:bodyPr/>
        <a:lstStyle/>
        <a:p>
          <a:endParaRPr lang="en-US"/>
        </a:p>
      </dgm:t>
    </dgm:pt>
    <dgm:pt modelId="{5FC02C89-B197-4FD2-B5C1-12BA742A29FB}" type="pres">
      <dgm:prSet presAssocID="{B4C63FEF-2116-4AB2-BD2C-AB377ED91544}" presName="centerShape" presStyleLbl="node0" presStyleIdx="0" presStyleCnt="1" custScaleX="180600" custScaleY="173379"/>
      <dgm:spPr/>
      <dgm:t>
        <a:bodyPr/>
        <a:lstStyle/>
        <a:p>
          <a:endParaRPr lang="en-US"/>
        </a:p>
      </dgm:t>
    </dgm:pt>
    <dgm:pt modelId="{A405F402-C9B0-4C5F-90D4-F2231D23A392}" type="pres">
      <dgm:prSet presAssocID="{DA18B214-21D3-40BD-B8A5-735696E564CF}" presName="node" presStyleLbl="node1" presStyleIdx="0" presStyleCnt="5">
        <dgm:presLayoutVars>
          <dgm:bulletEnabled val="1"/>
        </dgm:presLayoutVars>
      </dgm:prSet>
      <dgm:spPr/>
      <dgm:t>
        <a:bodyPr/>
        <a:lstStyle/>
        <a:p>
          <a:endParaRPr lang="en-US"/>
        </a:p>
      </dgm:t>
    </dgm:pt>
    <dgm:pt modelId="{DEBAF8BA-0B25-4762-8635-2723E2EAB25B}" type="pres">
      <dgm:prSet presAssocID="{DA18B214-21D3-40BD-B8A5-735696E564CF}" presName="dummy" presStyleCnt="0"/>
      <dgm:spPr/>
    </dgm:pt>
    <dgm:pt modelId="{7DF87A7B-FC28-4DA9-8619-1FAA342A2AD0}" type="pres">
      <dgm:prSet presAssocID="{D05F3772-5EDD-4265-B8EF-5B2858415C52}" presName="sibTrans" presStyleLbl="sibTrans2D1" presStyleIdx="0" presStyleCnt="5"/>
      <dgm:spPr/>
      <dgm:t>
        <a:bodyPr/>
        <a:lstStyle/>
        <a:p>
          <a:endParaRPr lang="en-US"/>
        </a:p>
      </dgm:t>
    </dgm:pt>
    <dgm:pt modelId="{BEF64D16-A0B0-45DE-864B-8749F838E699}" type="pres">
      <dgm:prSet presAssocID="{8F705063-7605-47DD-A052-DB6B576692A0}" presName="node" presStyleLbl="node1" presStyleIdx="1" presStyleCnt="5">
        <dgm:presLayoutVars>
          <dgm:bulletEnabled val="1"/>
        </dgm:presLayoutVars>
      </dgm:prSet>
      <dgm:spPr/>
      <dgm:t>
        <a:bodyPr/>
        <a:lstStyle/>
        <a:p>
          <a:endParaRPr lang="en-US"/>
        </a:p>
      </dgm:t>
    </dgm:pt>
    <dgm:pt modelId="{8070AADF-7DCB-4E03-8812-B17DFA768A66}" type="pres">
      <dgm:prSet presAssocID="{8F705063-7605-47DD-A052-DB6B576692A0}" presName="dummy" presStyleCnt="0"/>
      <dgm:spPr/>
    </dgm:pt>
    <dgm:pt modelId="{CC27FB78-6CE1-4A8A-884E-760C0F2DF4B8}" type="pres">
      <dgm:prSet presAssocID="{484468D4-8046-48FA-B944-E2125AEB6352}" presName="sibTrans" presStyleLbl="sibTrans2D1" presStyleIdx="1" presStyleCnt="5"/>
      <dgm:spPr/>
      <dgm:t>
        <a:bodyPr/>
        <a:lstStyle/>
        <a:p>
          <a:endParaRPr lang="en-US"/>
        </a:p>
      </dgm:t>
    </dgm:pt>
    <dgm:pt modelId="{63F9BAA7-2A9B-4FB2-B590-65CCB0D82FF4}" type="pres">
      <dgm:prSet presAssocID="{2DC7C0F9-3D83-4813-BBAE-9B81340987CD}" presName="node" presStyleLbl="node1" presStyleIdx="2" presStyleCnt="5">
        <dgm:presLayoutVars>
          <dgm:bulletEnabled val="1"/>
        </dgm:presLayoutVars>
      </dgm:prSet>
      <dgm:spPr/>
      <dgm:t>
        <a:bodyPr/>
        <a:lstStyle/>
        <a:p>
          <a:endParaRPr lang="en-US"/>
        </a:p>
      </dgm:t>
    </dgm:pt>
    <dgm:pt modelId="{F6798548-5391-45EB-B38F-87ADFF0AE859}" type="pres">
      <dgm:prSet presAssocID="{2DC7C0F9-3D83-4813-BBAE-9B81340987CD}" presName="dummy" presStyleCnt="0"/>
      <dgm:spPr/>
    </dgm:pt>
    <dgm:pt modelId="{0E58A5FE-80E6-4A08-AAD6-065EB7D9F10C}" type="pres">
      <dgm:prSet presAssocID="{BB23637E-AF10-473E-998F-E9D56E183F5F}" presName="sibTrans" presStyleLbl="sibTrans2D1" presStyleIdx="2" presStyleCnt="5"/>
      <dgm:spPr/>
      <dgm:t>
        <a:bodyPr/>
        <a:lstStyle/>
        <a:p>
          <a:endParaRPr lang="en-US"/>
        </a:p>
      </dgm:t>
    </dgm:pt>
    <dgm:pt modelId="{9DDB0368-1001-4186-99D9-71154D7B6B7C}" type="pres">
      <dgm:prSet presAssocID="{C56E9850-AF52-46DC-91EF-8C6190C2EF8A}" presName="node" presStyleLbl="node1" presStyleIdx="3" presStyleCnt="5">
        <dgm:presLayoutVars>
          <dgm:bulletEnabled val="1"/>
        </dgm:presLayoutVars>
      </dgm:prSet>
      <dgm:spPr/>
      <dgm:t>
        <a:bodyPr/>
        <a:lstStyle/>
        <a:p>
          <a:endParaRPr lang="en-US"/>
        </a:p>
      </dgm:t>
    </dgm:pt>
    <dgm:pt modelId="{C540A160-8AEA-4B30-A3F5-6350B920EF2D}" type="pres">
      <dgm:prSet presAssocID="{C56E9850-AF52-46DC-91EF-8C6190C2EF8A}" presName="dummy" presStyleCnt="0"/>
      <dgm:spPr/>
    </dgm:pt>
    <dgm:pt modelId="{01E3523E-AA29-4EC1-86B2-971159626095}" type="pres">
      <dgm:prSet presAssocID="{4301B9DA-4134-465F-BFB1-584460FB5355}" presName="sibTrans" presStyleLbl="sibTrans2D1" presStyleIdx="3" presStyleCnt="5"/>
      <dgm:spPr/>
      <dgm:t>
        <a:bodyPr/>
        <a:lstStyle/>
        <a:p>
          <a:endParaRPr lang="en-US"/>
        </a:p>
      </dgm:t>
    </dgm:pt>
    <dgm:pt modelId="{2B6E7E22-F651-4247-9B58-2C56F070CCAB}" type="pres">
      <dgm:prSet presAssocID="{5A0A3AB6-DFC4-44F1-B67E-C83775F41CD9}" presName="node" presStyleLbl="node1" presStyleIdx="4" presStyleCnt="5">
        <dgm:presLayoutVars>
          <dgm:bulletEnabled val="1"/>
        </dgm:presLayoutVars>
      </dgm:prSet>
      <dgm:spPr/>
      <dgm:t>
        <a:bodyPr/>
        <a:lstStyle/>
        <a:p>
          <a:endParaRPr lang="en-US"/>
        </a:p>
      </dgm:t>
    </dgm:pt>
    <dgm:pt modelId="{CB7C8A9E-D5AC-4F29-A6B9-8ABC9082A8D1}" type="pres">
      <dgm:prSet presAssocID="{5A0A3AB6-DFC4-44F1-B67E-C83775F41CD9}" presName="dummy" presStyleCnt="0"/>
      <dgm:spPr/>
    </dgm:pt>
    <dgm:pt modelId="{279769AA-D806-48BC-BF93-17EEA7572258}" type="pres">
      <dgm:prSet presAssocID="{B5B46EDA-90FA-4C08-A52F-08A05DAC2647}" presName="sibTrans" presStyleLbl="sibTrans2D1" presStyleIdx="4" presStyleCnt="5"/>
      <dgm:spPr/>
      <dgm:t>
        <a:bodyPr/>
        <a:lstStyle/>
        <a:p>
          <a:endParaRPr lang="en-US"/>
        </a:p>
      </dgm:t>
    </dgm:pt>
  </dgm:ptLst>
  <dgm:cxnLst>
    <dgm:cxn modelId="{EAB2D905-7751-4823-8EE2-65FFCB6EB111}" type="presOf" srcId="{D05F3772-5EDD-4265-B8EF-5B2858415C52}" destId="{7DF87A7B-FC28-4DA9-8619-1FAA342A2AD0}" srcOrd="0" destOrd="0" presId="urn:microsoft.com/office/officeart/2005/8/layout/radial6"/>
    <dgm:cxn modelId="{27380188-F813-422A-8026-F8FEE0C035C0}" type="presOf" srcId="{DA18B214-21D3-40BD-B8A5-735696E564CF}" destId="{A405F402-C9B0-4C5F-90D4-F2231D23A392}" srcOrd="0" destOrd="0" presId="urn:microsoft.com/office/officeart/2005/8/layout/radial6"/>
    <dgm:cxn modelId="{3594361D-F7AA-4D1D-B78B-08D04C9EB50C}" srcId="{B4C63FEF-2116-4AB2-BD2C-AB377ED91544}" destId="{8F705063-7605-47DD-A052-DB6B576692A0}" srcOrd="1" destOrd="0" parTransId="{4D0D968F-F473-4068-A09F-0A7DFF38D3D2}" sibTransId="{484468D4-8046-48FA-B944-E2125AEB6352}"/>
    <dgm:cxn modelId="{31287CE5-EC03-45D8-9A3E-5F3079483791}" srcId="{B4C63FEF-2116-4AB2-BD2C-AB377ED91544}" destId="{C56E9850-AF52-46DC-91EF-8C6190C2EF8A}" srcOrd="3" destOrd="0" parTransId="{A4359A2E-766F-4576-91A5-CC9A92AD368C}" sibTransId="{4301B9DA-4134-465F-BFB1-584460FB5355}"/>
    <dgm:cxn modelId="{E904D17D-D781-4600-875A-27064A44ADD2}" type="presOf" srcId="{8F705063-7605-47DD-A052-DB6B576692A0}" destId="{BEF64D16-A0B0-45DE-864B-8749F838E699}" srcOrd="0" destOrd="0" presId="urn:microsoft.com/office/officeart/2005/8/layout/radial6"/>
    <dgm:cxn modelId="{F7412857-8C58-4801-9AAA-64FE8017699B}" type="presOf" srcId="{484468D4-8046-48FA-B944-E2125AEB6352}" destId="{CC27FB78-6CE1-4A8A-884E-760C0F2DF4B8}" srcOrd="0" destOrd="0" presId="urn:microsoft.com/office/officeart/2005/8/layout/radial6"/>
    <dgm:cxn modelId="{BB864F64-82CF-48DA-85FB-23B50476D0FA}" srcId="{B4C63FEF-2116-4AB2-BD2C-AB377ED91544}" destId="{DA18B214-21D3-40BD-B8A5-735696E564CF}" srcOrd="0" destOrd="0" parTransId="{41C2BCD9-D1EE-48DB-8776-773A007C66C7}" sibTransId="{D05F3772-5EDD-4265-B8EF-5B2858415C52}"/>
    <dgm:cxn modelId="{785286E3-B56C-4869-898A-4E0551B846AE}" srcId="{5CA17577-ACBE-4E40-977D-B3B4EE7BD0EB}" destId="{B4C63FEF-2116-4AB2-BD2C-AB377ED91544}" srcOrd="0" destOrd="0" parTransId="{7314A4CE-D2CC-465A-94DD-663B852E4219}" sibTransId="{3E31704B-8439-443C-9037-AC0B28EA8779}"/>
    <dgm:cxn modelId="{2B8DE8AD-1CB9-4CFB-B148-3A1706A234D6}" type="presOf" srcId="{2DC7C0F9-3D83-4813-BBAE-9B81340987CD}" destId="{63F9BAA7-2A9B-4FB2-B590-65CCB0D82FF4}" srcOrd="0" destOrd="0" presId="urn:microsoft.com/office/officeart/2005/8/layout/radial6"/>
    <dgm:cxn modelId="{4C64CFA6-4594-4D76-81C2-89058E2AF2F6}" type="presOf" srcId="{5A0A3AB6-DFC4-44F1-B67E-C83775F41CD9}" destId="{2B6E7E22-F651-4247-9B58-2C56F070CCAB}" srcOrd="0" destOrd="0" presId="urn:microsoft.com/office/officeart/2005/8/layout/radial6"/>
    <dgm:cxn modelId="{66345494-7BF8-4A61-8872-8E74D5332233}" type="presOf" srcId="{B5B46EDA-90FA-4C08-A52F-08A05DAC2647}" destId="{279769AA-D806-48BC-BF93-17EEA7572258}" srcOrd="0" destOrd="0" presId="urn:microsoft.com/office/officeart/2005/8/layout/radial6"/>
    <dgm:cxn modelId="{D88C9BA6-04BB-4C0E-A35E-5DDF3A9C4428}" type="presOf" srcId="{4301B9DA-4134-465F-BFB1-584460FB5355}" destId="{01E3523E-AA29-4EC1-86B2-971159626095}" srcOrd="0" destOrd="0" presId="urn:microsoft.com/office/officeart/2005/8/layout/radial6"/>
    <dgm:cxn modelId="{6A46A742-9E1D-49CE-9D8B-93F79BC271D7}" srcId="{B4C63FEF-2116-4AB2-BD2C-AB377ED91544}" destId="{5A0A3AB6-DFC4-44F1-B67E-C83775F41CD9}" srcOrd="4" destOrd="0" parTransId="{3DFFC011-28A9-46B3-BF63-8EC0478C8715}" sibTransId="{B5B46EDA-90FA-4C08-A52F-08A05DAC2647}"/>
    <dgm:cxn modelId="{BDCE1299-87E7-464B-B28A-9A3EAAF8EAD7}" type="presOf" srcId="{B4C63FEF-2116-4AB2-BD2C-AB377ED91544}" destId="{5FC02C89-B197-4FD2-B5C1-12BA742A29FB}" srcOrd="0" destOrd="0" presId="urn:microsoft.com/office/officeart/2005/8/layout/radial6"/>
    <dgm:cxn modelId="{AFEE542D-D83C-4B18-BC6D-F034D66E24A0}" type="presOf" srcId="{C56E9850-AF52-46DC-91EF-8C6190C2EF8A}" destId="{9DDB0368-1001-4186-99D9-71154D7B6B7C}" srcOrd="0" destOrd="0" presId="urn:microsoft.com/office/officeart/2005/8/layout/radial6"/>
    <dgm:cxn modelId="{A7337190-F811-4957-A26D-CCFE41CB5F8F}" srcId="{B4C63FEF-2116-4AB2-BD2C-AB377ED91544}" destId="{2DC7C0F9-3D83-4813-BBAE-9B81340987CD}" srcOrd="2" destOrd="0" parTransId="{57C62FC5-40BD-4281-9702-E580772059F3}" sibTransId="{BB23637E-AF10-473E-998F-E9D56E183F5F}"/>
    <dgm:cxn modelId="{A3D3FD0D-A189-4598-A00D-958C7857EBF1}" type="presOf" srcId="{BB23637E-AF10-473E-998F-E9D56E183F5F}" destId="{0E58A5FE-80E6-4A08-AAD6-065EB7D9F10C}" srcOrd="0" destOrd="0" presId="urn:microsoft.com/office/officeart/2005/8/layout/radial6"/>
    <dgm:cxn modelId="{AFE80FEF-A9B8-450C-8D34-9A6D72BFB0F8}" type="presOf" srcId="{5CA17577-ACBE-4E40-977D-B3B4EE7BD0EB}" destId="{6E705C14-F034-4DB5-AE4E-610B7761986A}" srcOrd="0" destOrd="0" presId="urn:microsoft.com/office/officeart/2005/8/layout/radial6"/>
    <dgm:cxn modelId="{C2709262-34F3-4FBF-81E6-A7747348CC8C}" type="presParOf" srcId="{6E705C14-F034-4DB5-AE4E-610B7761986A}" destId="{5FC02C89-B197-4FD2-B5C1-12BA742A29FB}" srcOrd="0" destOrd="0" presId="urn:microsoft.com/office/officeart/2005/8/layout/radial6"/>
    <dgm:cxn modelId="{1B23E3F2-7F58-4750-A39F-B78044E327D0}" type="presParOf" srcId="{6E705C14-F034-4DB5-AE4E-610B7761986A}" destId="{A405F402-C9B0-4C5F-90D4-F2231D23A392}" srcOrd="1" destOrd="0" presId="urn:microsoft.com/office/officeart/2005/8/layout/radial6"/>
    <dgm:cxn modelId="{B8C7BDBA-4321-44B1-B296-802E7B9EF616}" type="presParOf" srcId="{6E705C14-F034-4DB5-AE4E-610B7761986A}" destId="{DEBAF8BA-0B25-4762-8635-2723E2EAB25B}" srcOrd="2" destOrd="0" presId="urn:microsoft.com/office/officeart/2005/8/layout/radial6"/>
    <dgm:cxn modelId="{891B8A4C-DE44-4CFC-91F4-9B34CAAE90ED}" type="presParOf" srcId="{6E705C14-F034-4DB5-AE4E-610B7761986A}" destId="{7DF87A7B-FC28-4DA9-8619-1FAA342A2AD0}" srcOrd="3" destOrd="0" presId="urn:microsoft.com/office/officeart/2005/8/layout/radial6"/>
    <dgm:cxn modelId="{3DAC9EF9-76D3-40B7-86A7-FD282054A222}" type="presParOf" srcId="{6E705C14-F034-4DB5-AE4E-610B7761986A}" destId="{BEF64D16-A0B0-45DE-864B-8749F838E699}" srcOrd="4" destOrd="0" presId="urn:microsoft.com/office/officeart/2005/8/layout/radial6"/>
    <dgm:cxn modelId="{0AC7F4B2-3D21-403B-A50D-B558F917AD48}" type="presParOf" srcId="{6E705C14-F034-4DB5-AE4E-610B7761986A}" destId="{8070AADF-7DCB-4E03-8812-B17DFA768A66}" srcOrd="5" destOrd="0" presId="urn:microsoft.com/office/officeart/2005/8/layout/radial6"/>
    <dgm:cxn modelId="{5074D55F-4701-4BED-9BC6-EBA2628D3BE7}" type="presParOf" srcId="{6E705C14-F034-4DB5-AE4E-610B7761986A}" destId="{CC27FB78-6CE1-4A8A-884E-760C0F2DF4B8}" srcOrd="6" destOrd="0" presId="urn:microsoft.com/office/officeart/2005/8/layout/radial6"/>
    <dgm:cxn modelId="{A8FAF3AA-2CD1-4F0C-8DB8-8822704B3910}" type="presParOf" srcId="{6E705C14-F034-4DB5-AE4E-610B7761986A}" destId="{63F9BAA7-2A9B-4FB2-B590-65CCB0D82FF4}" srcOrd="7" destOrd="0" presId="urn:microsoft.com/office/officeart/2005/8/layout/radial6"/>
    <dgm:cxn modelId="{162FC642-5F55-4E2F-9F0A-7059B24E71F6}" type="presParOf" srcId="{6E705C14-F034-4DB5-AE4E-610B7761986A}" destId="{F6798548-5391-45EB-B38F-87ADFF0AE859}" srcOrd="8" destOrd="0" presId="urn:microsoft.com/office/officeart/2005/8/layout/radial6"/>
    <dgm:cxn modelId="{F38DB468-532A-491B-9F70-5EFC8759792F}" type="presParOf" srcId="{6E705C14-F034-4DB5-AE4E-610B7761986A}" destId="{0E58A5FE-80E6-4A08-AAD6-065EB7D9F10C}" srcOrd="9" destOrd="0" presId="urn:microsoft.com/office/officeart/2005/8/layout/radial6"/>
    <dgm:cxn modelId="{DC95442C-82F7-4F63-9260-DCCBB10F6AA0}" type="presParOf" srcId="{6E705C14-F034-4DB5-AE4E-610B7761986A}" destId="{9DDB0368-1001-4186-99D9-71154D7B6B7C}" srcOrd="10" destOrd="0" presId="urn:microsoft.com/office/officeart/2005/8/layout/radial6"/>
    <dgm:cxn modelId="{C91569C7-BA85-4130-911B-1BFEBCCC924A}" type="presParOf" srcId="{6E705C14-F034-4DB5-AE4E-610B7761986A}" destId="{C540A160-8AEA-4B30-A3F5-6350B920EF2D}" srcOrd="11" destOrd="0" presId="urn:microsoft.com/office/officeart/2005/8/layout/radial6"/>
    <dgm:cxn modelId="{09F3A0DF-4E83-4BB6-894F-B81931F158E7}" type="presParOf" srcId="{6E705C14-F034-4DB5-AE4E-610B7761986A}" destId="{01E3523E-AA29-4EC1-86B2-971159626095}" srcOrd="12" destOrd="0" presId="urn:microsoft.com/office/officeart/2005/8/layout/radial6"/>
    <dgm:cxn modelId="{CAAEC098-DAB7-46DE-95C0-253CED6CA054}" type="presParOf" srcId="{6E705C14-F034-4DB5-AE4E-610B7761986A}" destId="{2B6E7E22-F651-4247-9B58-2C56F070CCAB}" srcOrd="13" destOrd="0" presId="urn:microsoft.com/office/officeart/2005/8/layout/radial6"/>
    <dgm:cxn modelId="{E7D979C0-F7D3-4849-B377-27D713E7FC3A}" type="presParOf" srcId="{6E705C14-F034-4DB5-AE4E-610B7761986A}" destId="{CB7C8A9E-D5AC-4F29-A6B9-8ABC9082A8D1}" srcOrd="14" destOrd="0" presId="urn:microsoft.com/office/officeart/2005/8/layout/radial6"/>
    <dgm:cxn modelId="{7C889DBE-D7A5-4FE1-B3E4-1C4675CE972F}" type="presParOf" srcId="{6E705C14-F034-4DB5-AE4E-610B7761986A}" destId="{279769AA-D806-48BC-BF93-17EEA7572258}" srcOrd="15" destOrd="0" presId="urn:microsoft.com/office/officeart/2005/8/layout/radial6"/>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1DFF3011-E3D9-4ECA-980B-2DE0EAD21784}" type="doc">
      <dgm:prSet loTypeId="urn:microsoft.com/office/officeart/2005/8/layout/hProcess9" loCatId="process" qsTypeId="urn:microsoft.com/office/officeart/2005/8/quickstyle/3d4" qsCatId="3D" csTypeId="urn:microsoft.com/office/officeart/2005/8/colors/accent0_3" csCatId="mainScheme" phldr="1"/>
      <dgm:spPr/>
      <dgm:t>
        <a:bodyPr/>
        <a:lstStyle/>
        <a:p>
          <a:endParaRPr lang="en-US"/>
        </a:p>
      </dgm:t>
    </dgm:pt>
    <dgm:pt modelId="{3EA0F48E-322C-4DCA-97F8-78CF34C86DA6}">
      <dgm:prSet/>
      <dgm:spPr/>
      <dgm:t>
        <a:bodyPr/>
        <a:lstStyle/>
        <a:p>
          <a:pPr rtl="0"/>
          <a:r>
            <a:rPr lang="en-US" b="1" dirty="0" smtClean="0"/>
            <a:t>Developer Interview</a:t>
          </a:r>
          <a:endParaRPr lang="en-US" dirty="0"/>
        </a:p>
      </dgm:t>
    </dgm:pt>
    <dgm:pt modelId="{CD81FF5D-3467-474D-B29F-1DEE9BFA6A5B}" type="parTrans" cxnId="{048B6BB8-4B60-4244-93BE-8C15C4093F37}">
      <dgm:prSet/>
      <dgm:spPr/>
      <dgm:t>
        <a:bodyPr/>
        <a:lstStyle/>
        <a:p>
          <a:endParaRPr lang="en-US"/>
        </a:p>
      </dgm:t>
    </dgm:pt>
    <dgm:pt modelId="{70302F00-345B-458A-9628-B8407EE8F1A0}" type="sibTrans" cxnId="{048B6BB8-4B60-4244-93BE-8C15C4093F37}">
      <dgm:prSet/>
      <dgm:spPr/>
      <dgm:t>
        <a:bodyPr/>
        <a:lstStyle/>
        <a:p>
          <a:endParaRPr lang="en-US"/>
        </a:p>
      </dgm:t>
    </dgm:pt>
    <dgm:pt modelId="{842768E9-6B0A-480C-B6A6-BA04C544B2B7}">
      <dgm:prSet/>
      <dgm:spPr/>
      <dgm:t>
        <a:bodyPr/>
        <a:lstStyle/>
        <a:p>
          <a:pPr rtl="0"/>
          <a:r>
            <a:rPr lang="en-US" b="1" dirty="0" smtClean="0"/>
            <a:t>Static Analysis Tools</a:t>
          </a:r>
          <a:endParaRPr lang="en-US" dirty="0"/>
        </a:p>
      </dgm:t>
    </dgm:pt>
    <dgm:pt modelId="{67B76CC9-0009-4725-BBEC-884784D624BC}" type="parTrans" cxnId="{C696E540-B115-429A-8A4D-297546A89889}">
      <dgm:prSet/>
      <dgm:spPr/>
      <dgm:t>
        <a:bodyPr/>
        <a:lstStyle/>
        <a:p>
          <a:endParaRPr lang="en-US"/>
        </a:p>
      </dgm:t>
    </dgm:pt>
    <dgm:pt modelId="{63E909DE-8764-4ABF-96FC-A709F50B520B}" type="sibTrans" cxnId="{C696E540-B115-429A-8A4D-297546A89889}">
      <dgm:prSet/>
      <dgm:spPr/>
      <dgm:t>
        <a:bodyPr/>
        <a:lstStyle/>
        <a:p>
          <a:endParaRPr lang="en-US"/>
        </a:p>
      </dgm:t>
    </dgm:pt>
    <dgm:pt modelId="{D27BFFDB-362D-4AB8-B76D-D2C4A37988AF}">
      <dgm:prSet/>
      <dgm:spPr/>
      <dgm:t>
        <a:bodyPr/>
        <a:lstStyle/>
        <a:p>
          <a:pPr rtl="0"/>
          <a:r>
            <a:rPr lang="en-US" b="1" dirty="0" smtClean="0"/>
            <a:t>Findings Report</a:t>
          </a:r>
          <a:endParaRPr lang="en-US" dirty="0"/>
        </a:p>
      </dgm:t>
    </dgm:pt>
    <dgm:pt modelId="{EC4D1228-46EE-41EC-A55C-C07AED000471}" type="parTrans" cxnId="{39197DA0-88BF-45A7-8A66-D82D3AC588B7}">
      <dgm:prSet/>
      <dgm:spPr/>
      <dgm:t>
        <a:bodyPr/>
        <a:lstStyle/>
        <a:p>
          <a:endParaRPr lang="en-US"/>
        </a:p>
      </dgm:t>
    </dgm:pt>
    <dgm:pt modelId="{4E0E3916-4289-4649-B3A9-6ED054F18733}" type="sibTrans" cxnId="{39197DA0-88BF-45A7-8A66-D82D3AC588B7}">
      <dgm:prSet/>
      <dgm:spPr/>
      <dgm:t>
        <a:bodyPr/>
        <a:lstStyle/>
        <a:p>
          <a:endParaRPr lang="en-US"/>
        </a:p>
      </dgm:t>
    </dgm:pt>
    <dgm:pt modelId="{0F237AE0-81D7-4D97-90EE-F28F84B2A2BB}">
      <dgm:prSet/>
      <dgm:spPr/>
      <dgm:t>
        <a:bodyPr/>
        <a:lstStyle/>
        <a:p>
          <a:pPr rtl="0"/>
          <a:r>
            <a:rPr lang="en-US" b="1" dirty="0" smtClean="0"/>
            <a:t>Manual Inspection</a:t>
          </a:r>
          <a:endParaRPr lang="en-US" dirty="0"/>
        </a:p>
      </dgm:t>
    </dgm:pt>
    <dgm:pt modelId="{04B629DA-4E23-4EE7-91C5-D5AA65D70059}" type="parTrans" cxnId="{45101029-18B4-4FFE-938B-FE69217C5FF3}">
      <dgm:prSet/>
      <dgm:spPr/>
      <dgm:t>
        <a:bodyPr/>
        <a:lstStyle/>
        <a:p>
          <a:endParaRPr lang="en-US"/>
        </a:p>
      </dgm:t>
    </dgm:pt>
    <dgm:pt modelId="{A6A2AFA7-2529-4B19-9047-FFE42B2DCC94}" type="sibTrans" cxnId="{45101029-18B4-4FFE-938B-FE69217C5FF3}">
      <dgm:prSet/>
      <dgm:spPr/>
      <dgm:t>
        <a:bodyPr/>
        <a:lstStyle/>
        <a:p>
          <a:endParaRPr lang="en-US"/>
        </a:p>
      </dgm:t>
    </dgm:pt>
    <dgm:pt modelId="{FEBB1947-7A8B-47F0-844A-6ED6CA6E7828}" type="pres">
      <dgm:prSet presAssocID="{1DFF3011-E3D9-4ECA-980B-2DE0EAD21784}" presName="CompostProcess" presStyleCnt="0">
        <dgm:presLayoutVars>
          <dgm:dir/>
          <dgm:resizeHandles val="exact"/>
        </dgm:presLayoutVars>
      </dgm:prSet>
      <dgm:spPr/>
      <dgm:t>
        <a:bodyPr/>
        <a:lstStyle/>
        <a:p>
          <a:endParaRPr lang="en-US"/>
        </a:p>
      </dgm:t>
    </dgm:pt>
    <dgm:pt modelId="{240FCDD5-761F-44EF-825E-E74CE2115D5B}" type="pres">
      <dgm:prSet presAssocID="{1DFF3011-E3D9-4ECA-980B-2DE0EAD21784}" presName="arrow" presStyleLbl="bgShp" presStyleIdx="0" presStyleCnt="1"/>
      <dgm:spPr/>
    </dgm:pt>
    <dgm:pt modelId="{D75EA2E4-7008-43D7-9B47-672677F2EAB9}" type="pres">
      <dgm:prSet presAssocID="{1DFF3011-E3D9-4ECA-980B-2DE0EAD21784}" presName="linearProcess" presStyleCnt="0"/>
      <dgm:spPr/>
    </dgm:pt>
    <dgm:pt modelId="{25EF5F61-602C-469F-8785-2E17CF0FD52F}" type="pres">
      <dgm:prSet presAssocID="{3EA0F48E-322C-4DCA-97F8-78CF34C86DA6}" presName="textNode" presStyleLbl="node1" presStyleIdx="0" presStyleCnt="4">
        <dgm:presLayoutVars>
          <dgm:bulletEnabled val="1"/>
        </dgm:presLayoutVars>
      </dgm:prSet>
      <dgm:spPr/>
      <dgm:t>
        <a:bodyPr/>
        <a:lstStyle/>
        <a:p>
          <a:endParaRPr lang="en-US"/>
        </a:p>
      </dgm:t>
    </dgm:pt>
    <dgm:pt modelId="{53865DF0-6039-4641-BF5E-4962B38DF8D1}" type="pres">
      <dgm:prSet presAssocID="{70302F00-345B-458A-9628-B8407EE8F1A0}" presName="sibTrans" presStyleCnt="0"/>
      <dgm:spPr/>
    </dgm:pt>
    <dgm:pt modelId="{82E41D6E-EA7E-4991-9189-65A0B32B86DE}" type="pres">
      <dgm:prSet presAssocID="{842768E9-6B0A-480C-B6A6-BA04C544B2B7}" presName="textNode" presStyleLbl="node1" presStyleIdx="1" presStyleCnt="4">
        <dgm:presLayoutVars>
          <dgm:bulletEnabled val="1"/>
        </dgm:presLayoutVars>
      </dgm:prSet>
      <dgm:spPr/>
      <dgm:t>
        <a:bodyPr/>
        <a:lstStyle/>
        <a:p>
          <a:endParaRPr lang="en-US"/>
        </a:p>
      </dgm:t>
    </dgm:pt>
    <dgm:pt modelId="{5500C51B-D689-4BAD-AB5A-5996B9B6062E}" type="pres">
      <dgm:prSet presAssocID="{63E909DE-8764-4ABF-96FC-A709F50B520B}" presName="sibTrans" presStyleCnt="0"/>
      <dgm:spPr/>
    </dgm:pt>
    <dgm:pt modelId="{911040D1-F2D1-457D-9DDA-8DAB0671A777}" type="pres">
      <dgm:prSet presAssocID="{0F237AE0-81D7-4D97-90EE-F28F84B2A2BB}" presName="textNode" presStyleLbl="node1" presStyleIdx="2" presStyleCnt="4">
        <dgm:presLayoutVars>
          <dgm:bulletEnabled val="1"/>
        </dgm:presLayoutVars>
      </dgm:prSet>
      <dgm:spPr/>
      <dgm:t>
        <a:bodyPr/>
        <a:lstStyle/>
        <a:p>
          <a:endParaRPr lang="en-US"/>
        </a:p>
      </dgm:t>
    </dgm:pt>
    <dgm:pt modelId="{1F0B4599-09EB-4630-AE3B-DEE1792F1B42}" type="pres">
      <dgm:prSet presAssocID="{A6A2AFA7-2529-4B19-9047-FFE42B2DCC94}" presName="sibTrans" presStyleCnt="0"/>
      <dgm:spPr/>
    </dgm:pt>
    <dgm:pt modelId="{EB68425E-F2DE-4B09-96F4-30027D5C3168}" type="pres">
      <dgm:prSet presAssocID="{D27BFFDB-362D-4AB8-B76D-D2C4A37988AF}" presName="textNode" presStyleLbl="node1" presStyleIdx="3" presStyleCnt="4">
        <dgm:presLayoutVars>
          <dgm:bulletEnabled val="1"/>
        </dgm:presLayoutVars>
      </dgm:prSet>
      <dgm:spPr/>
      <dgm:t>
        <a:bodyPr/>
        <a:lstStyle/>
        <a:p>
          <a:endParaRPr lang="en-US"/>
        </a:p>
      </dgm:t>
    </dgm:pt>
  </dgm:ptLst>
  <dgm:cxnLst>
    <dgm:cxn modelId="{44EBEC84-33A8-4B1A-969D-AB2AF9EB8E1E}" type="presOf" srcId="{D27BFFDB-362D-4AB8-B76D-D2C4A37988AF}" destId="{EB68425E-F2DE-4B09-96F4-30027D5C3168}" srcOrd="0" destOrd="0" presId="urn:microsoft.com/office/officeart/2005/8/layout/hProcess9"/>
    <dgm:cxn modelId="{048B6BB8-4B60-4244-93BE-8C15C4093F37}" srcId="{1DFF3011-E3D9-4ECA-980B-2DE0EAD21784}" destId="{3EA0F48E-322C-4DCA-97F8-78CF34C86DA6}" srcOrd="0" destOrd="0" parTransId="{CD81FF5D-3467-474D-B29F-1DEE9BFA6A5B}" sibTransId="{70302F00-345B-458A-9628-B8407EE8F1A0}"/>
    <dgm:cxn modelId="{0940960B-B6F3-4576-B04F-61A06BB1681A}" type="presOf" srcId="{3EA0F48E-322C-4DCA-97F8-78CF34C86DA6}" destId="{25EF5F61-602C-469F-8785-2E17CF0FD52F}" srcOrd="0" destOrd="0" presId="urn:microsoft.com/office/officeart/2005/8/layout/hProcess9"/>
    <dgm:cxn modelId="{39197DA0-88BF-45A7-8A66-D82D3AC588B7}" srcId="{1DFF3011-E3D9-4ECA-980B-2DE0EAD21784}" destId="{D27BFFDB-362D-4AB8-B76D-D2C4A37988AF}" srcOrd="3" destOrd="0" parTransId="{EC4D1228-46EE-41EC-A55C-C07AED000471}" sibTransId="{4E0E3916-4289-4649-B3A9-6ED054F18733}"/>
    <dgm:cxn modelId="{89EC33F1-7402-46CC-A963-2261CCEAE856}" type="presOf" srcId="{0F237AE0-81D7-4D97-90EE-F28F84B2A2BB}" destId="{911040D1-F2D1-457D-9DDA-8DAB0671A777}" srcOrd="0" destOrd="0" presId="urn:microsoft.com/office/officeart/2005/8/layout/hProcess9"/>
    <dgm:cxn modelId="{45101029-18B4-4FFE-938B-FE69217C5FF3}" srcId="{1DFF3011-E3D9-4ECA-980B-2DE0EAD21784}" destId="{0F237AE0-81D7-4D97-90EE-F28F84B2A2BB}" srcOrd="2" destOrd="0" parTransId="{04B629DA-4E23-4EE7-91C5-D5AA65D70059}" sibTransId="{A6A2AFA7-2529-4B19-9047-FFE42B2DCC94}"/>
    <dgm:cxn modelId="{819C2DC0-D5D8-4E0F-9298-A175D9F2F387}" type="presOf" srcId="{1DFF3011-E3D9-4ECA-980B-2DE0EAD21784}" destId="{FEBB1947-7A8B-47F0-844A-6ED6CA6E7828}" srcOrd="0" destOrd="0" presId="urn:microsoft.com/office/officeart/2005/8/layout/hProcess9"/>
    <dgm:cxn modelId="{C696E540-B115-429A-8A4D-297546A89889}" srcId="{1DFF3011-E3D9-4ECA-980B-2DE0EAD21784}" destId="{842768E9-6B0A-480C-B6A6-BA04C544B2B7}" srcOrd="1" destOrd="0" parTransId="{67B76CC9-0009-4725-BBEC-884784D624BC}" sibTransId="{63E909DE-8764-4ABF-96FC-A709F50B520B}"/>
    <dgm:cxn modelId="{89E0A207-3724-4E7A-905D-D34A1FF7E2D5}" type="presOf" srcId="{842768E9-6B0A-480C-B6A6-BA04C544B2B7}" destId="{82E41D6E-EA7E-4991-9189-65A0B32B86DE}" srcOrd="0" destOrd="0" presId="urn:microsoft.com/office/officeart/2005/8/layout/hProcess9"/>
    <dgm:cxn modelId="{EE3E2A53-B5AE-45EA-B7B8-4704B28158B9}" type="presParOf" srcId="{FEBB1947-7A8B-47F0-844A-6ED6CA6E7828}" destId="{240FCDD5-761F-44EF-825E-E74CE2115D5B}" srcOrd="0" destOrd="0" presId="urn:microsoft.com/office/officeart/2005/8/layout/hProcess9"/>
    <dgm:cxn modelId="{411C7BEF-294F-441A-8234-F3A004FCD361}" type="presParOf" srcId="{FEBB1947-7A8B-47F0-844A-6ED6CA6E7828}" destId="{D75EA2E4-7008-43D7-9B47-672677F2EAB9}" srcOrd="1" destOrd="0" presId="urn:microsoft.com/office/officeart/2005/8/layout/hProcess9"/>
    <dgm:cxn modelId="{8099721C-2528-4EB4-AD1E-24B3E707F76F}" type="presParOf" srcId="{D75EA2E4-7008-43D7-9B47-672677F2EAB9}" destId="{25EF5F61-602C-469F-8785-2E17CF0FD52F}" srcOrd="0" destOrd="0" presId="urn:microsoft.com/office/officeart/2005/8/layout/hProcess9"/>
    <dgm:cxn modelId="{891EB925-0CC2-4A74-A7F9-58B067840BD8}" type="presParOf" srcId="{D75EA2E4-7008-43D7-9B47-672677F2EAB9}" destId="{53865DF0-6039-4641-BF5E-4962B38DF8D1}" srcOrd="1" destOrd="0" presId="urn:microsoft.com/office/officeart/2005/8/layout/hProcess9"/>
    <dgm:cxn modelId="{B3662A6A-C19B-4158-8996-36AD6D2AC62F}" type="presParOf" srcId="{D75EA2E4-7008-43D7-9B47-672677F2EAB9}" destId="{82E41D6E-EA7E-4991-9189-65A0B32B86DE}" srcOrd="2" destOrd="0" presId="urn:microsoft.com/office/officeart/2005/8/layout/hProcess9"/>
    <dgm:cxn modelId="{4C547C69-8714-4037-8F61-FA493173EE2C}" type="presParOf" srcId="{D75EA2E4-7008-43D7-9B47-672677F2EAB9}" destId="{5500C51B-D689-4BAD-AB5A-5996B9B6062E}" srcOrd="3" destOrd="0" presId="urn:microsoft.com/office/officeart/2005/8/layout/hProcess9"/>
    <dgm:cxn modelId="{78A9BFA9-BBCD-4406-883C-E4996789DC4E}" type="presParOf" srcId="{D75EA2E4-7008-43D7-9B47-672677F2EAB9}" destId="{911040D1-F2D1-457D-9DDA-8DAB0671A777}" srcOrd="4" destOrd="0" presId="urn:microsoft.com/office/officeart/2005/8/layout/hProcess9"/>
    <dgm:cxn modelId="{F5CB9ED3-7669-4EBE-8768-7EEBD5B27A74}" type="presParOf" srcId="{D75EA2E4-7008-43D7-9B47-672677F2EAB9}" destId="{1F0B4599-09EB-4630-AE3B-DEE1792F1B42}" srcOrd="5" destOrd="0" presId="urn:microsoft.com/office/officeart/2005/8/layout/hProcess9"/>
    <dgm:cxn modelId="{27ABDB67-7421-42C9-A4E8-6FB7BF0BE355}" type="presParOf" srcId="{D75EA2E4-7008-43D7-9B47-672677F2EAB9}" destId="{EB68425E-F2DE-4B09-96F4-30027D5C3168}" srcOrd="6" destOrd="0" presId="urn:microsoft.com/office/officeart/2005/8/layout/hProcess9"/>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85D5972E-7E30-4ADD-966E-87D9D4E36F44}" type="doc">
      <dgm:prSet loTypeId="urn:microsoft.com/office/officeart/2005/8/layout/vList3" loCatId="list" qsTypeId="urn:microsoft.com/office/officeart/2005/8/quickstyle/simple4" qsCatId="simple" csTypeId="urn:microsoft.com/office/officeart/2005/8/colors/accent0_3" csCatId="mainScheme" phldr="1"/>
      <dgm:spPr/>
      <dgm:t>
        <a:bodyPr/>
        <a:lstStyle/>
        <a:p>
          <a:endParaRPr lang="en-US"/>
        </a:p>
      </dgm:t>
    </dgm:pt>
    <dgm:pt modelId="{A25FBACB-E080-4346-91C9-5347EC734542}">
      <dgm:prSet/>
      <dgm:spPr/>
      <dgm:t>
        <a:bodyPr/>
        <a:lstStyle/>
        <a:p>
          <a:pPr rtl="0"/>
          <a:r>
            <a:rPr lang="en-US" b="0" dirty="0" smtClean="0"/>
            <a:t>Flooding</a:t>
          </a:r>
          <a:endParaRPr lang="en-US" b="0" dirty="0"/>
        </a:p>
      </dgm:t>
    </dgm:pt>
    <dgm:pt modelId="{9FECB5B4-4813-4151-B198-E21B85D0B620}" type="parTrans" cxnId="{97A6AED4-A5E4-44E2-8D49-F31719B0F63E}">
      <dgm:prSet/>
      <dgm:spPr/>
      <dgm:t>
        <a:bodyPr/>
        <a:lstStyle/>
        <a:p>
          <a:endParaRPr lang="en-US"/>
        </a:p>
      </dgm:t>
    </dgm:pt>
    <dgm:pt modelId="{7AF3FC6C-2AE9-44BB-B223-1EF874E26242}" type="sibTrans" cxnId="{97A6AED4-A5E4-44E2-8D49-F31719B0F63E}">
      <dgm:prSet/>
      <dgm:spPr/>
      <dgm:t>
        <a:bodyPr/>
        <a:lstStyle/>
        <a:p>
          <a:endParaRPr lang="en-US"/>
        </a:p>
      </dgm:t>
    </dgm:pt>
    <dgm:pt modelId="{C453FDB0-C83B-49AA-984B-1B1AC7FE8C86}">
      <dgm:prSet/>
      <dgm:spPr/>
      <dgm:t>
        <a:bodyPr/>
        <a:lstStyle/>
        <a:p>
          <a:pPr rtl="0"/>
          <a:r>
            <a:rPr lang="en-US" b="0" dirty="0" smtClean="0"/>
            <a:t>Excessive Allocation</a:t>
          </a:r>
          <a:endParaRPr lang="en-US" b="0" dirty="0"/>
        </a:p>
      </dgm:t>
    </dgm:pt>
    <dgm:pt modelId="{35ED394E-70BD-40F9-9B23-3069B03F7BC4}" type="parTrans" cxnId="{E822EF23-3B81-401E-90E3-DA3C56C4BF79}">
      <dgm:prSet/>
      <dgm:spPr/>
      <dgm:t>
        <a:bodyPr/>
        <a:lstStyle/>
        <a:p>
          <a:endParaRPr lang="en-US"/>
        </a:p>
      </dgm:t>
    </dgm:pt>
    <dgm:pt modelId="{A3A8634A-F6B8-4AA5-894F-94E30459DED8}" type="sibTrans" cxnId="{E822EF23-3B81-401E-90E3-DA3C56C4BF79}">
      <dgm:prSet/>
      <dgm:spPr/>
      <dgm:t>
        <a:bodyPr/>
        <a:lstStyle/>
        <a:p>
          <a:endParaRPr lang="en-US"/>
        </a:p>
      </dgm:t>
    </dgm:pt>
    <dgm:pt modelId="{E74C69C8-3B47-4361-B03A-A9DB22AAB752}">
      <dgm:prSet/>
      <dgm:spPr/>
      <dgm:t>
        <a:bodyPr/>
        <a:lstStyle/>
        <a:p>
          <a:pPr rtl="0"/>
          <a:r>
            <a:rPr lang="en-US" b="0" dirty="0" smtClean="0"/>
            <a:t>Sustained Engagement</a:t>
          </a:r>
          <a:endParaRPr lang="en-US" b="0" dirty="0"/>
        </a:p>
      </dgm:t>
    </dgm:pt>
    <dgm:pt modelId="{D0DC659A-49A5-4855-BF2E-2EE49AA58799}" type="parTrans" cxnId="{269169AC-3274-46A7-A7C6-4908971F7C15}">
      <dgm:prSet/>
      <dgm:spPr/>
      <dgm:t>
        <a:bodyPr/>
        <a:lstStyle/>
        <a:p>
          <a:endParaRPr lang="en-US"/>
        </a:p>
      </dgm:t>
    </dgm:pt>
    <dgm:pt modelId="{7A3450B4-B488-4E60-A201-22985720A88D}" type="sibTrans" cxnId="{269169AC-3274-46A7-A7C6-4908971F7C15}">
      <dgm:prSet/>
      <dgm:spPr/>
      <dgm:t>
        <a:bodyPr/>
        <a:lstStyle/>
        <a:p>
          <a:endParaRPr lang="en-US"/>
        </a:p>
      </dgm:t>
    </dgm:pt>
    <dgm:pt modelId="{7BE0F701-4297-40E3-948A-552E7F94F944}">
      <dgm:prSet/>
      <dgm:spPr/>
      <dgm:t>
        <a:bodyPr/>
        <a:lstStyle/>
        <a:p>
          <a:pPr rtl="0"/>
          <a:r>
            <a:rPr lang="en-US" b="0" dirty="0" smtClean="0"/>
            <a:t>Leaks</a:t>
          </a:r>
          <a:endParaRPr lang="en-US" b="0" dirty="0"/>
        </a:p>
      </dgm:t>
    </dgm:pt>
    <dgm:pt modelId="{2C53ED1E-C3B3-4F12-9709-FB1EC1086BAB}" type="parTrans" cxnId="{9E42CADC-5F73-4E4F-B8BF-85E703964947}">
      <dgm:prSet/>
      <dgm:spPr/>
      <dgm:t>
        <a:bodyPr/>
        <a:lstStyle/>
        <a:p>
          <a:endParaRPr lang="en-US"/>
        </a:p>
      </dgm:t>
    </dgm:pt>
    <dgm:pt modelId="{BE85ACA6-AE74-4718-BDBE-3AF7D0688FE5}" type="sibTrans" cxnId="{9E42CADC-5F73-4E4F-B8BF-85E703964947}">
      <dgm:prSet/>
      <dgm:spPr/>
      <dgm:t>
        <a:bodyPr/>
        <a:lstStyle/>
        <a:p>
          <a:endParaRPr lang="en-US"/>
        </a:p>
      </dgm:t>
    </dgm:pt>
    <dgm:pt modelId="{B37A15D0-AC11-4043-B5E1-3048459CBBBF}">
      <dgm:prSet/>
      <dgm:spPr/>
      <dgm:t>
        <a:bodyPr/>
        <a:lstStyle/>
        <a:p>
          <a:pPr rtl="0"/>
          <a:r>
            <a:rPr lang="en-US" b="0" dirty="0" smtClean="0"/>
            <a:t>Resource Locking</a:t>
          </a:r>
          <a:endParaRPr lang="en-US" b="0" dirty="0"/>
        </a:p>
      </dgm:t>
    </dgm:pt>
    <dgm:pt modelId="{03503040-0B86-412E-A269-53D64CE09394}" type="parTrans" cxnId="{3521DCF5-61ED-4999-9991-BD7D4A741244}">
      <dgm:prSet/>
      <dgm:spPr/>
      <dgm:t>
        <a:bodyPr/>
        <a:lstStyle/>
        <a:p>
          <a:endParaRPr lang="en-US"/>
        </a:p>
      </dgm:t>
    </dgm:pt>
    <dgm:pt modelId="{65D502D2-ECE2-4033-AD0B-6003C03A1AD2}" type="sibTrans" cxnId="{3521DCF5-61ED-4999-9991-BD7D4A741244}">
      <dgm:prSet/>
      <dgm:spPr/>
      <dgm:t>
        <a:bodyPr/>
        <a:lstStyle/>
        <a:p>
          <a:endParaRPr lang="en-US"/>
        </a:p>
      </dgm:t>
    </dgm:pt>
    <dgm:pt modelId="{C27C9AB3-461C-45F4-BBE3-97EA102719A3}" type="pres">
      <dgm:prSet presAssocID="{85D5972E-7E30-4ADD-966E-87D9D4E36F44}" presName="linearFlow" presStyleCnt="0">
        <dgm:presLayoutVars>
          <dgm:dir/>
          <dgm:resizeHandles val="exact"/>
        </dgm:presLayoutVars>
      </dgm:prSet>
      <dgm:spPr/>
      <dgm:t>
        <a:bodyPr/>
        <a:lstStyle/>
        <a:p>
          <a:endParaRPr lang="en-US"/>
        </a:p>
      </dgm:t>
    </dgm:pt>
    <dgm:pt modelId="{A87DE7BC-BDAD-4384-BDF6-E55FAE2F4B69}" type="pres">
      <dgm:prSet presAssocID="{A25FBACB-E080-4346-91C9-5347EC734542}" presName="composite" presStyleCnt="0"/>
      <dgm:spPr/>
      <dgm:t>
        <a:bodyPr/>
        <a:lstStyle/>
        <a:p>
          <a:endParaRPr lang="en-US"/>
        </a:p>
      </dgm:t>
    </dgm:pt>
    <dgm:pt modelId="{04A7D271-FEDA-4C60-83AF-32E15C3DCC65}" type="pres">
      <dgm:prSet presAssocID="{A25FBACB-E080-4346-91C9-5347EC734542}" presName="imgShp" presStyleLbl="fgImgPlace1" presStyleIdx="0" presStyleCnt="5"/>
      <dgm:spPr>
        <a:blipFill>
          <a:blip xmlns:r="http://schemas.openxmlformats.org/officeDocument/2006/relationships" r:embed="rId1">
            <a:extLst>
              <a:ext uri="{28A0092B-C50C-407E-A947-70E740481C1C}">
                <a14:useLocalDpi xmlns:a14="http://schemas.microsoft.com/office/drawing/2010/main" val="0"/>
              </a:ext>
            </a:extLst>
          </a:blip>
          <a:srcRect/>
          <a:stretch>
            <a:fillRect l="-10000" r="-10000"/>
          </a:stretch>
        </a:blipFill>
      </dgm:spPr>
      <dgm:t>
        <a:bodyPr/>
        <a:lstStyle/>
        <a:p>
          <a:endParaRPr lang="en-US"/>
        </a:p>
      </dgm:t>
    </dgm:pt>
    <dgm:pt modelId="{1AE51634-5C4A-4275-9D54-B277B5F41BA3}" type="pres">
      <dgm:prSet presAssocID="{A25FBACB-E080-4346-91C9-5347EC734542}" presName="txShp" presStyleLbl="node1" presStyleIdx="0" presStyleCnt="5">
        <dgm:presLayoutVars>
          <dgm:bulletEnabled val="1"/>
        </dgm:presLayoutVars>
      </dgm:prSet>
      <dgm:spPr/>
      <dgm:t>
        <a:bodyPr/>
        <a:lstStyle/>
        <a:p>
          <a:endParaRPr lang="en-US"/>
        </a:p>
      </dgm:t>
    </dgm:pt>
    <dgm:pt modelId="{E2E3E8EC-BDDE-4B1E-A081-2E7E5BE56037}" type="pres">
      <dgm:prSet presAssocID="{7AF3FC6C-2AE9-44BB-B223-1EF874E26242}" presName="spacing" presStyleCnt="0"/>
      <dgm:spPr/>
      <dgm:t>
        <a:bodyPr/>
        <a:lstStyle/>
        <a:p>
          <a:endParaRPr lang="en-US"/>
        </a:p>
      </dgm:t>
    </dgm:pt>
    <dgm:pt modelId="{F2192269-B5CE-472D-AD0C-AAE9AC45A434}" type="pres">
      <dgm:prSet presAssocID="{C453FDB0-C83B-49AA-984B-1B1AC7FE8C86}" presName="composite" presStyleCnt="0"/>
      <dgm:spPr/>
      <dgm:t>
        <a:bodyPr/>
        <a:lstStyle/>
        <a:p>
          <a:endParaRPr lang="en-US"/>
        </a:p>
      </dgm:t>
    </dgm:pt>
    <dgm:pt modelId="{0D6E921B-45F0-47F7-B37B-3E9B1379277C}" type="pres">
      <dgm:prSet presAssocID="{C453FDB0-C83B-49AA-984B-1B1AC7FE8C86}" presName="imgShp" presStyleLbl="fgImgPlace1" presStyleIdx="1" presStyleCnt="5"/>
      <dgm:spPr>
        <a:blipFill>
          <a:blip xmlns:r="http://schemas.openxmlformats.org/officeDocument/2006/relationships" r:embed="rId2" cstate="print">
            <a:extLst>
              <a:ext uri="{28A0092B-C50C-407E-A947-70E740481C1C}">
                <a14:useLocalDpi xmlns:a14="http://schemas.microsoft.com/office/drawing/2010/main" val="0"/>
              </a:ext>
            </a:extLst>
          </a:blip>
          <a:srcRect/>
          <a:stretch>
            <a:fillRect/>
          </a:stretch>
        </a:blipFill>
      </dgm:spPr>
      <dgm:t>
        <a:bodyPr/>
        <a:lstStyle/>
        <a:p>
          <a:endParaRPr lang="en-US"/>
        </a:p>
      </dgm:t>
    </dgm:pt>
    <dgm:pt modelId="{AA4A644A-1D96-47E1-BACD-0A0A517EA287}" type="pres">
      <dgm:prSet presAssocID="{C453FDB0-C83B-49AA-984B-1B1AC7FE8C86}" presName="txShp" presStyleLbl="node1" presStyleIdx="1" presStyleCnt="5">
        <dgm:presLayoutVars>
          <dgm:bulletEnabled val="1"/>
        </dgm:presLayoutVars>
      </dgm:prSet>
      <dgm:spPr/>
      <dgm:t>
        <a:bodyPr/>
        <a:lstStyle/>
        <a:p>
          <a:endParaRPr lang="en-US"/>
        </a:p>
      </dgm:t>
    </dgm:pt>
    <dgm:pt modelId="{37D02A1D-1063-4A1F-80CD-CD13125DC500}" type="pres">
      <dgm:prSet presAssocID="{A3A8634A-F6B8-4AA5-894F-94E30459DED8}" presName="spacing" presStyleCnt="0"/>
      <dgm:spPr/>
      <dgm:t>
        <a:bodyPr/>
        <a:lstStyle/>
        <a:p>
          <a:endParaRPr lang="en-US"/>
        </a:p>
      </dgm:t>
    </dgm:pt>
    <dgm:pt modelId="{3AD8F5B6-CD6D-4D3A-9AEC-C10D6CEDB6F5}" type="pres">
      <dgm:prSet presAssocID="{E74C69C8-3B47-4361-B03A-A9DB22AAB752}" presName="composite" presStyleCnt="0"/>
      <dgm:spPr/>
      <dgm:t>
        <a:bodyPr/>
        <a:lstStyle/>
        <a:p>
          <a:endParaRPr lang="en-US"/>
        </a:p>
      </dgm:t>
    </dgm:pt>
    <dgm:pt modelId="{BB14758D-3D3D-4783-B040-1A5B40423534}" type="pres">
      <dgm:prSet presAssocID="{E74C69C8-3B47-4361-B03A-A9DB22AAB752}" presName="imgShp" presStyleLbl="fgImgPlace1" presStyleIdx="2" presStyleCnt="5"/>
      <dgm:spPr>
        <a:blipFill>
          <a:blip xmlns:r="http://schemas.openxmlformats.org/officeDocument/2006/relationships" r:embed="rId3" cstate="print">
            <a:extLst>
              <a:ext uri="{28A0092B-C50C-407E-A947-70E740481C1C}">
                <a14:useLocalDpi xmlns:a14="http://schemas.microsoft.com/office/drawing/2010/main" val="0"/>
              </a:ext>
            </a:extLst>
          </a:blip>
          <a:srcRect/>
          <a:stretch>
            <a:fillRect/>
          </a:stretch>
        </a:blipFill>
      </dgm:spPr>
      <dgm:t>
        <a:bodyPr/>
        <a:lstStyle/>
        <a:p>
          <a:endParaRPr lang="en-US"/>
        </a:p>
      </dgm:t>
    </dgm:pt>
    <dgm:pt modelId="{CDEE36B0-496C-48C6-8FC4-71095FFBFA44}" type="pres">
      <dgm:prSet presAssocID="{E74C69C8-3B47-4361-B03A-A9DB22AAB752}" presName="txShp" presStyleLbl="node1" presStyleIdx="2" presStyleCnt="5">
        <dgm:presLayoutVars>
          <dgm:bulletEnabled val="1"/>
        </dgm:presLayoutVars>
      </dgm:prSet>
      <dgm:spPr/>
      <dgm:t>
        <a:bodyPr/>
        <a:lstStyle/>
        <a:p>
          <a:endParaRPr lang="en-US"/>
        </a:p>
      </dgm:t>
    </dgm:pt>
    <dgm:pt modelId="{22F8B195-6174-4F4D-87FB-85F428B2C66A}" type="pres">
      <dgm:prSet presAssocID="{7A3450B4-B488-4E60-A201-22985720A88D}" presName="spacing" presStyleCnt="0"/>
      <dgm:spPr/>
      <dgm:t>
        <a:bodyPr/>
        <a:lstStyle/>
        <a:p>
          <a:endParaRPr lang="en-US"/>
        </a:p>
      </dgm:t>
    </dgm:pt>
    <dgm:pt modelId="{3C5C5BD9-2DE6-4162-B8EC-D6C6584A5BCF}" type="pres">
      <dgm:prSet presAssocID="{7BE0F701-4297-40E3-948A-552E7F94F944}" presName="composite" presStyleCnt="0"/>
      <dgm:spPr/>
      <dgm:t>
        <a:bodyPr/>
        <a:lstStyle/>
        <a:p>
          <a:endParaRPr lang="en-US"/>
        </a:p>
      </dgm:t>
    </dgm:pt>
    <dgm:pt modelId="{CC6917BB-6900-4B2D-9F09-A887537F15BE}" type="pres">
      <dgm:prSet presAssocID="{7BE0F701-4297-40E3-948A-552E7F94F944}" presName="imgShp" presStyleLbl="fgImgPlace1" presStyleIdx="3" presStyleCnt="5"/>
      <dgm:spPr>
        <a:blipFill>
          <a:blip xmlns:r="http://schemas.openxmlformats.org/officeDocument/2006/relationships" r:embed="rId4" cstate="print">
            <a:extLst>
              <a:ext uri="{28A0092B-C50C-407E-A947-70E740481C1C}">
                <a14:useLocalDpi xmlns:a14="http://schemas.microsoft.com/office/drawing/2010/main" val="0"/>
              </a:ext>
            </a:extLst>
          </a:blip>
          <a:srcRect/>
          <a:stretch>
            <a:fillRect/>
          </a:stretch>
        </a:blipFill>
      </dgm:spPr>
      <dgm:t>
        <a:bodyPr/>
        <a:lstStyle/>
        <a:p>
          <a:endParaRPr lang="en-US"/>
        </a:p>
      </dgm:t>
    </dgm:pt>
    <dgm:pt modelId="{AAEE2385-38E4-45FF-BC88-B8EA3D428814}" type="pres">
      <dgm:prSet presAssocID="{7BE0F701-4297-40E3-948A-552E7F94F944}" presName="txShp" presStyleLbl="node1" presStyleIdx="3" presStyleCnt="5">
        <dgm:presLayoutVars>
          <dgm:bulletEnabled val="1"/>
        </dgm:presLayoutVars>
      </dgm:prSet>
      <dgm:spPr/>
      <dgm:t>
        <a:bodyPr/>
        <a:lstStyle/>
        <a:p>
          <a:endParaRPr lang="en-US"/>
        </a:p>
      </dgm:t>
    </dgm:pt>
    <dgm:pt modelId="{F005A61E-57C0-42F1-9409-69507A267D42}" type="pres">
      <dgm:prSet presAssocID="{BE85ACA6-AE74-4718-BDBE-3AF7D0688FE5}" presName="spacing" presStyleCnt="0"/>
      <dgm:spPr/>
      <dgm:t>
        <a:bodyPr/>
        <a:lstStyle/>
        <a:p>
          <a:endParaRPr lang="en-US"/>
        </a:p>
      </dgm:t>
    </dgm:pt>
    <dgm:pt modelId="{51705468-26FD-47F2-A415-25E81B7D474E}" type="pres">
      <dgm:prSet presAssocID="{B37A15D0-AC11-4043-B5E1-3048459CBBBF}" presName="composite" presStyleCnt="0"/>
      <dgm:spPr/>
      <dgm:t>
        <a:bodyPr/>
        <a:lstStyle/>
        <a:p>
          <a:endParaRPr lang="en-US"/>
        </a:p>
      </dgm:t>
    </dgm:pt>
    <dgm:pt modelId="{E81A0B6B-CC2A-4DBB-BEE6-0692A4A25935}" type="pres">
      <dgm:prSet presAssocID="{B37A15D0-AC11-4043-B5E1-3048459CBBBF}" presName="imgShp" presStyleLbl="fgImgPlace1" presStyleIdx="4" presStyleCnt="5"/>
      <dgm:spPr>
        <a:blipFill>
          <a:blip xmlns:r="http://schemas.openxmlformats.org/officeDocument/2006/relationships" r:embed="rId5" cstate="print">
            <a:extLst>
              <a:ext uri="{28A0092B-C50C-407E-A947-70E740481C1C}">
                <a14:useLocalDpi xmlns:a14="http://schemas.microsoft.com/office/drawing/2010/main" val="0"/>
              </a:ext>
            </a:extLst>
          </a:blip>
          <a:srcRect/>
          <a:stretch>
            <a:fillRect/>
          </a:stretch>
        </a:blipFill>
      </dgm:spPr>
      <dgm:t>
        <a:bodyPr/>
        <a:lstStyle/>
        <a:p>
          <a:endParaRPr lang="en-US"/>
        </a:p>
      </dgm:t>
    </dgm:pt>
    <dgm:pt modelId="{409D26EE-B83A-4156-9BDA-B061F218D7B9}" type="pres">
      <dgm:prSet presAssocID="{B37A15D0-AC11-4043-B5E1-3048459CBBBF}" presName="txShp" presStyleLbl="node1" presStyleIdx="4" presStyleCnt="5">
        <dgm:presLayoutVars>
          <dgm:bulletEnabled val="1"/>
        </dgm:presLayoutVars>
      </dgm:prSet>
      <dgm:spPr/>
      <dgm:t>
        <a:bodyPr/>
        <a:lstStyle/>
        <a:p>
          <a:endParaRPr lang="en-US"/>
        </a:p>
      </dgm:t>
    </dgm:pt>
  </dgm:ptLst>
  <dgm:cxnLst>
    <dgm:cxn modelId="{BB96B9E8-5CB0-4B3B-98CE-978733988E62}" type="presOf" srcId="{B37A15D0-AC11-4043-B5E1-3048459CBBBF}" destId="{409D26EE-B83A-4156-9BDA-B061F218D7B9}" srcOrd="0" destOrd="0" presId="urn:microsoft.com/office/officeart/2005/8/layout/vList3"/>
    <dgm:cxn modelId="{6F431B6E-C857-47C7-985C-1E5CE08F779D}" type="presOf" srcId="{E74C69C8-3B47-4361-B03A-A9DB22AAB752}" destId="{CDEE36B0-496C-48C6-8FC4-71095FFBFA44}" srcOrd="0" destOrd="0" presId="urn:microsoft.com/office/officeart/2005/8/layout/vList3"/>
    <dgm:cxn modelId="{97A6AED4-A5E4-44E2-8D49-F31719B0F63E}" srcId="{85D5972E-7E30-4ADD-966E-87D9D4E36F44}" destId="{A25FBACB-E080-4346-91C9-5347EC734542}" srcOrd="0" destOrd="0" parTransId="{9FECB5B4-4813-4151-B198-E21B85D0B620}" sibTransId="{7AF3FC6C-2AE9-44BB-B223-1EF874E26242}"/>
    <dgm:cxn modelId="{269169AC-3274-46A7-A7C6-4908971F7C15}" srcId="{85D5972E-7E30-4ADD-966E-87D9D4E36F44}" destId="{E74C69C8-3B47-4361-B03A-A9DB22AAB752}" srcOrd="2" destOrd="0" parTransId="{D0DC659A-49A5-4855-BF2E-2EE49AA58799}" sibTransId="{7A3450B4-B488-4E60-A201-22985720A88D}"/>
    <dgm:cxn modelId="{367C3B59-9974-4591-9ABC-ABE7E79E2014}" type="presOf" srcId="{7BE0F701-4297-40E3-948A-552E7F94F944}" destId="{AAEE2385-38E4-45FF-BC88-B8EA3D428814}" srcOrd="0" destOrd="0" presId="urn:microsoft.com/office/officeart/2005/8/layout/vList3"/>
    <dgm:cxn modelId="{9E42CADC-5F73-4E4F-B8BF-85E703964947}" srcId="{85D5972E-7E30-4ADD-966E-87D9D4E36F44}" destId="{7BE0F701-4297-40E3-948A-552E7F94F944}" srcOrd="3" destOrd="0" parTransId="{2C53ED1E-C3B3-4F12-9709-FB1EC1086BAB}" sibTransId="{BE85ACA6-AE74-4718-BDBE-3AF7D0688FE5}"/>
    <dgm:cxn modelId="{A950F163-4393-415F-AA6F-8D9A3D48B024}" type="presOf" srcId="{85D5972E-7E30-4ADD-966E-87D9D4E36F44}" destId="{C27C9AB3-461C-45F4-BBE3-97EA102719A3}" srcOrd="0" destOrd="0" presId="urn:microsoft.com/office/officeart/2005/8/layout/vList3"/>
    <dgm:cxn modelId="{3521DCF5-61ED-4999-9991-BD7D4A741244}" srcId="{85D5972E-7E30-4ADD-966E-87D9D4E36F44}" destId="{B37A15D0-AC11-4043-B5E1-3048459CBBBF}" srcOrd="4" destOrd="0" parTransId="{03503040-0B86-412E-A269-53D64CE09394}" sibTransId="{65D502D2-ECE2-4033-AD0B-6003C03A1AD2}"/>
    <dgm:cxn modelId="{FC54AAEC-B354-43B4-AF00-6F635B9093EA}" type="presOf" srcId="{A25FBACB-E080-4346-91C9-5347EC734542}" destId="{1AE51634-5C4A-4275-9D54-B277B5F41BA3}" srcOrd="0" destOrd="0" presId="urn:microsoft.com/office/officeart/2005/8/layout/vList3"/>
    <dgm:cxn modelId="{E822EF23-3B81-401E-90E3-DA3C56C4BF79}" srcId="{85D5972E-7E30-4ADD-966E-87D9D4E36F44}" destId="{C453FDB0-C83B-49AA-984B-1B1AC7FE8C86}" srcOrd="1" destOrd="0" parTransId="{35ED394E-70BD-40F9-9B23-3069B03F7BC4}" sibTransId="{A3A8634A-F6B8-4AA5-894F-94E30459DED8}"/>
    <dgm:cxn modelId="{9D014C97-3306-48A9-BCF5-969D3B55EEA4}" type="presOf" srcId="{C453FDB0-C83B-49AA-984B-1B1AC7FE8C86}" destId="{AA4A644A-1D96-47E1-BACD-0A0A517EA287}" srcOrd="0" destOrd="0" presId="urn:microsoft.com/office/officeart/2005/8/layout/vList3"/>
    <dgm:cxn modelId="{577F3A5E-5130-4178-ACC6-71F41F46B649}" type="presParOf" srcId="{C27C9AB3-461C-45F4-BBE3-97EA102719A3}" destId="{A87DE7BC-BDAD-4384-BDF6-E55FAE2F4B69}" srcOrd="0" destOrd="0" presId="urn:microsoft.com/office/officeart/2005/8/layout/vList3"/>
    <dgm:cxn modelId="{26D335DB-FF5A-4A88-A0BD-0EA8C3F10620}" type="presParOf" srcId="{A87DE7BC-BDAD-4384-BDF6-E55FAE2F4B69}" destId="{04A7D271-FEDA-4C60-83AF-32E15C3DCC65}" srcOrd="0" destOrd="0" presId="urn:microsoft.com/office/officeart/2005/8/layout/vList3"/>
    <dgm:cxn modelId="{30FAA7E8-7DFF-451C-BAEE-052136331B9B}" type="presParOf" srcId="{A87DE7BC-BDAD-4384-BDF6-E55FAE2F4B69}" destId="{1AE51634-5C4A-4275-9D54-B277B5F41BA3}" srcOrd="1" destOrd="0" presId="urn:microsoft.com/office/officeart/2005/8/layout/vList3"/>
    <dgm:cxn modelId="{D2CB08D5-55BA-4D68-8FC3-DC7E2E3A847B}" type="presParOf" srcId="{C27C9AB3-461C-45F4-BBE3-97EA102719A3}" destId="{E2E3E8EC-BDDE-4B1E-A081-2E7E5BE56037}" srcOrd="1" destOrd="0" presId="urn:microsoft.com/office/officeart/2005/8/layout/vList3"/>
    <dgm:cxn modelId="{16BAE423-5B3E-4E23-A0C0-52056BB4F83D}" type="presParOf" srcId="{C27C9AB3-461C-45F4-BBE3-97EA102719A3}" destId="{F2192269-B5CE-472D-AD0C-AAE9AC45A434}" srcOrd="2" destOrd="0" presId="urn:microsoft.com/office/officeart/2005/8/layout/vList3"/>
    <dgm:cxn modelId="{FDE42B4B-B5BF-4D52-9FA5-1A1A497D377B}" type="presParOf" srcId="{F2192269-B5CE-472D-AD0C-AAE9AC45A434}" destId="{0D6E921B-45F0-47F7-B37B-3E9B1379277C}" srcOrd="0" destOrd="0" presId="urn:microsoft.com/office/officeart/2005/8/layout/vList3"/>
    <dgm:cxn modelId="{9D572E02-CC03-40F8-BAA2-36B76000898C}" type="presParOf" srcId="{F2192269-B5CE-472D-AD0C-AAE9AC45A434}" destId="{AA4A644A-1D96-47E1-BACD-0A0A517EA287}" srcOrd="1" destOrd="0" presId="urn:microsoft.com/office/officeart/2005/8/layout/vList3"/>
    <dgm:cxn modelId="{45ECDD79-6F37-43E4-9F04-8F3627CCDB6D}" type="presParOf" srcId="{C27C9AB3-461C-45F4-BBE3-97EA102719A3}" destId="{37D02A1D-1063-4A1F-80CD-CD13125DC500}" srcOrd="3" destOrd="0" presId="urn:microsoft.com/office/officeart/2005/8/layout/vList3"/>
    <dgm:cxn modelId="{E014022C-D7E7-4B5E-A3A6-2CC9BAD3AFA5}" type="presParOf" srcId="{C27C9AB3-461C-45F4-BBE3-97EA102719A3}" destId="{3AD8F5B6-CD6D-4D3A-9AEC-C10D6CEDB6F5}" srcOrd="4" destOrd="0" presId="urn:microsoft.com/office/officeart/2005/8/layout/vList3"/>
    <dgm:cxn modelId="{810E6AB2-DB26-4BEC-9554-8F5836FCDB83}" type="presParOf" srcId="{3AD8F5B6-CD6D-4D3A-9AEC-C10D6CEDB6F5}" destId="{BB14758D-3D3D-4783-B040-1A5B40423534}" srcOrd="0" destOrd="0" presId="urn:microsoft.com/office/officeart/2005/8/layout/vList3"/>
    <dgm:cxn modelId="{322AA89E-AA3E-4BB3-8594-01EF6EDBAFC1}" type="presParOf" srcId="{3AD8F5B6-CD6D-4D3A-9AEC-C10D6CEDB6F5}" destId="{CDEE36B0-496C-48C6-8FC4-71095FFBFA44}" srcOrd="1" destOrd="0" presId="urn:microsoft.com/office/officeart/2005/8/layout/vList3"/>
    <dgm:cxn modelId="{F1A3FA96-3018-4638-9401-C0C4E0F8C041}" type="presParOf" srcId="{C27C9AB3-461C-45F4-BBE3-97EA102719A3}" destId="{22F8B195-6174-4F4D-87FB-85F428B2C66A}" srcOrd="5" destOrd="0" presId="urn:microsoft.com/office/officeart/2005/8/layout/vList3"/>
    <dgm:cxn modelId="{CB994240-55B4-46CE-B0F4-15C840609DBF}" type="presParOf" srcId="{C27C9AB3-461C-45F4-BBE3-97EA102719A3}" destId="{3C5C5BD9-2DE6-4162-B8EC-D6C6584A5BCF}" srcOrd="6" destOrd="0" presId="urn:microsoft.com/office/officeart/2005/8/layout/vList3"/>
    <dgm:cxn modelId="{2BAAC0D5-8257-4235-BEEC-4E4F58567357}" type="presParOf" srcId="{3C5C5BD9-2DE6-4162-B8EC-D6C6584A5BCF}" destId="{CC6917BB-6900-4B2D-9F09-A887537F15BE}" srcOrd="0" destOrd="0" presId="urn:microsoft.com/office/officeart/2005/8/layout/vList3"/>
    <dgm:cxn modelId="{0C88D1A0-3A44-4478-A0B2-AE7636755200}" type="presParOf" srcId="{3C5C5BD9-2DE6-4162-B8EC-D6C6584A5BCF}" destId="{AAEE2385-38E4-45FF-BC88-B8EA3D428814}" srcOrd="1" destOrd="0" presId="urn:microsoft.com/office/officeart/2005/8/layout/vList3"/>
    <dgm:cxn modelId="{EC2FDEAF-D481-4A8B-AC9E-188A761EE0FC}" type="presParOf" srcId="{C27C9AB3-461C-45F4-BBE3-97EA102719A3}" destId="{F005A61E-57C0-42F1-9409-69507A267D42}" srcOrd="7" destOrd="0" presId="urn:microsoft.com/office/officeart/2005/8/layout/vList3"/>
    <dgm:cxn modelId="{C35524FA-4B70-4D2F-88E0-9F1CA9FA0503}" type="presParOf" srcId="{C27C9AB3-461C-45F4-BBE3-97EA102719A3}" destId="{51705468-26FD-47F2-A415-25E81B7D474E}" srcOrd="8" destOrd="0" presId="urn:microsoft.com/office/officeart/2005/8/layout/vList3"/>
    <dgm:cxn modelId="{D0474719-9F89-42D0-8D4A-F3F683A7EDF5}" type="presParOf" srcId="{51705468-26FD-47F2-A415-25E81B7D474E}" destId="{E81A0B6B-CC2A-4DBB-BEE6-0692A4A25935}" srcOrd="0" destOrd="0" presId="urn:microsoft.com/office/officeart/2005/8/layout/vList3"/>
    <dgm:cxn modelId="{E6BBD832-492F-4543-89E0-A8FA2EB4C072}" type="presParOf" srcId="{51705468-26FD-47F2-A415-25E81B7D474E}" destId="{409D26EE-B83A-4156-9BDA-B061F218D7B9}" srcOrd="1" destOrd="0" presId="urn:microsoft.com/office/officeart/2005/8/layout/vList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5CA17577-ACBE-4E40-977D-B3B4EE7BD0EB}" type="doc">
      <dgm:prSet loTypeId="urn:microsoft.com/office/officeart/2005/8/layout/radial6" loCatId="relationship" qsTypeId="urn:microsoft.com/office/officeart/2005/8/quickstyle/simple5" qsCatId="simple" csTypeId="urn:microsoft.com/office/officeart/2005/8/colors/accent0_2" csCatId="mainScheme" phldr="1"/>
      <dgm:spPr/>
      <dgm:t>
        <a:bodyPr/>
        <a:lstStyle/>
        <a:p>
          <a:endParaRPr lang="en-US"/>
        </a:p>
      </dgm:t>
    </dgm:pt>
    <dgm:pt modelId="{B4C63FEF-2116-4AB2-BD2C-AB377ED91544}">
      <dgm:prSet custT="1"/>
      <dgm:spPr/>
      <dgm:t>
        <a:bodyPr/>
        <a:lstStyle/>
        <a:p>
          <a:pPr rtl="0"/>
          <a:r>
            <a:rPr lang="en-US" sz="2800" b="1" dirty="0" smtClean="0">
              <a:solidFill>
                <a:schemeClr val="tx1"/>
              </a:solidFill>
              <a:effectLst/>
            </a:rPr>
            <a:t>Secure Code Review</a:t>
          </a:r>
          <a:endParaRPr lang="en-US" sz="2800" dirty="0">
            <a:solidFill>
              <a:schemeClr val="tx1"/>
            </a:solidFill>
            <a:effectLst/>
          </a:endParaRPr>
        </a:p>
      </dgm:t>
    </dgm:pt>
    <dgm:pt modelId="{7314A4CE-D2CC-465A-94DD-663B852E4219}" type="parTrans" cxnId="{785286E3-B56C-4869-898A-4E0551B846AE}">
      <dgm:prSet/>
      <dgm:spPr/>
      <dgm:t>
        <a:bodyPr/>
        <a:lstStyle/>
        <a:p>
          <a:endParaRPr lang="en-US"/>
        </a:p>
      </dgm:t>
    </dgm:pt>
    <dgm:pt modelId="{3E31704B-8439-443C-9037-AC0B28EA8779}" type="sibTrans" cxnId="{785286E3-B56C-4869-898A-4E0551B846AE}">
      <dgm:prSet/>
      <dgm:spPr/>
      <dgm:t>
        <a:bodyPr/>
        <a:lstStyle/>
        <a:p>
          <a:endParaRPr lang="en-US"/>
        </a:p>
      </dgm:t>
    </dgm:pt>
    <dgm:pt modelId="{DA18B214-21D3-40BD-B8A5-735696E564CF}">
      <dgm:prSet/>
      <dgm:spPr/>
      <dgm:t>
        <a:bodyPr/>
        <a:lstStyle/>
        <a:p>
          <a:pPr rtl="0"/>
          <a:r>
            <a:rPr lang="en-US" smtClean="0"/>
            <a:t>Formal</a:t>
          </a:r>
          <a:endParaRPr lang="en-US"/>
        </a:p>
      </dgm:t>
    </dgm:pt>
    <dgm:pt modelId="{41C2BCD9-D1EE-48DB-8776-773A007C66C7}" type="parTrans" cxnId="{BB864F64-82CF-48DA-85FB-23B50476D0FA}">
      <dgm:prSet/>
      <dgm:spPr/>
      <dgm:t>
        <a:bodyPr/>
        <a:lstStyle/>
        <a:p>
          <a:endParaRPr lang="en-US"/>
        </a:p>
      </dgm:t>
    </dgm:pt>
    <dgm:pt modelId="{D05F3772-5EDD-4265-B8EF-5B2858415C52}" type="sibTrans" cxnId="{BB864F64-82CF-48DA-85FB-23B50476D0FA}">
      <dgm:prSet/>
      <dgm:spPr/>
      <dgm:t>
        <a:bodyPr/>
        <a:lstStyle/>
        <a:p>
          <a:endParaRPr lang="en-US"/>
        </a:p>
      </dgm:t>
    </dgm:pt>
    <dgm:pt modelId="{8F705063-7605-47DD-A052-DB6B576692A0}">
      <dgm:prSet/>
      <dgm:spPr/>
      <dgm:t>
        <a:bodyPr/>
        <a:lstStyle/>
        <a:p>
          <a:pPr rtl="0"/>
          <a:r>
            <a:rPr lang="en-US" smtClean="0"/>
            <a:t>Over-the-Shoulder</a:t>
          </a:r>
          <a:endParaRPr lang="en-US"/>
        </a:p>
      </dgm:t>
    </dgm:pt>
    <dgm:pt modelId="{4D0D968F-F473-4068-A09F-0A7DFF38D3D2}" type="parTrans" cxnId="{3594361D-F7AA-4D1D-B78B-08D04C9EB50C}">
      <dgm:prSet/>
      <dgm:spPr/>
      <dgm:t>
        <a:bodyPr/>
        <a:lstStyle/>
        <a:p>
          <a:endParaRPr lang="en-US"/>
        </a:p>
      </dgm:t>
    </dgm:pt>
    <dgm:pt modelId="{484468D4-8046-48FA-B944-E2125AEB6352}" type="sibTrans" cxnId="{3594361D-F7AA-4D1D-B78B-08D04C9EB50C}">
      <dgm:prSet/>
      <dgm:spPr/>
      <dgm:t>
        <a:bodyPr/>
        <a:lstStyle/>
        <a:p>
          <a:endParaRPr lang="en-US"/>
        </a:p>
      </dgm:t>
    </dgm:pt>
    <dgm:pt modelId="{2DC7C0F9-3D83-4813-BBAE-9B81340987CD}">
      <dgm:prSet/>
      <dgm:spPr/>
      <dgm:t>
        <a:bodyPr/>
        <a:lstStyle/>
        <a:p>
          <a:pPr rtl="0"/>
          <a:r>
            <a:rPr lang="en-US" smtClean="0"/>
            <a:t>Email Pass-Around</a:t>
          </a:r>
          <a:endParaRPr lang="en-US"/>
        </a:p>
      </dgm:t>
    </dgm:pt>
    <dgm:pt modelId="{57C62FC5-40BD-4281-9702-E580772059F3}" type="parTrans" cxnId="{A7337190-F811-4957-A26D-CCFE41CB5F8F}">
      <dgm:prSet/>
      <dgm:spPr/>
      <dgm:t>
        <a:bodyPr/>
        <a:lstStyle/>
        <a:p>
          <a:endParaRPr lang="en-US"/>
        </a:p>
      </dgm:t>
    </dgm:pt>
    <dgm:pt modelId="{BB23637E-AF10-473E-998F-E9D56E183F5F}" type="sibTrans" cxnId="{A7337190-F811-4957-A26D-CCFE41CB5F8F}">
      <dgm:prSet/>
      <dgm:spPr/>
      <dgm:t>
        <a:bodyPr/>
        <a:lstStyle/>
        <a:p>
          <a:endParaRPr lang="en-US"/>
        </a:p>
      </dgm:t>
    </dgm:pt>
    <dgm:pt modelId="{C56E9850-AF52-46DC-91EF-8C6190C2EF8A}">
      <dgm:prSet/>
      <dgm:spPr/>
      <dgm:t>
        <a:bodyPr/>
        <a:lstStyle/>
        <a:p>
          <a:pPr rtl="0"/>
          <a:r>
            <a:rPr lang="en-US" smtClean="0"/>
            <a:t>Pair Programming</a:t>
          </a:r>
          <a:endParaRPr lang="en-US"/>
        </a:p>
      </dgm:t>
    </dgm:pt>
    <dgm:pt modelId="{A4359A2E-766F-4576-91A5-CC9A92AD368C}" type="parTrans" cxnId="{31287CE5-EC03-45D8-9A3E-5F3079483791}">
      <dgm:prSet/>
      <dgm:spPr/>
      <dgm:t>
        <a:bodyPr/>
        <a:lstStyle/>
        <a:p>
          <a:endParaRPr lang="en-US"/>
        </a:p>
      </dgm:t>
    </dgm:pt>
    <dgm:pt modelId="{4301B9DA-4134-465F-BFB1-584460FB5355}" type="sibTrans" cxnId="{31287CE5-EC03-45D8-9A3E-5F3079483791}">
      <dgm:prSet/>
      <dgm:spPr/>
      <dgm:t>
        <a:bodyPr/>
        <a:lstStyle/>
        <a:p>
          <a:endParaRPr lang="en-US"/>
        </a:p>
      </dgm:t>
    </dgm:pt>
    <dgm:pt modelId="{5A0A3AB6-DFC4-44F1-B67E-C83775F41CD9}">
      <dgm:prSet/>
      <dgm:spPr/>
      <dgm:t>
        <a:bodyPr/>
        <a:lstStyle/>
        <a:p>
          <a:pPr rtl="0"/>
          <a:r>
            <a:rPr lang="en-US" smtClean="0"/>
            <a:t>Tool Assisted</a:t>
          </a:r>
          <a:endParaRPr lang="en-US"/>
        </a:p>
      </dgm:t>
    </dgm:pt>
    <dgm:pt modelId="{3DFFC011-28A9-46B3-BF63-8EC0478C8715}" type="parTrans" cxnId="{6A46A742-9E1D-49CE-9D8B-93F79BC271D7}">
      <dgm:prSet/>
      <dgm:spPr/>
      <dgm:t>
        <a:bodyPr/>
        <a:lstStyle/>
        <a:p>
          <a:endParaRPr lang="en-US"/>
        </a:p>
      </dgm:t>
    </dgm:pt>
    <dgm:pt modelId="{B5B46EDA-90FA-4C08-A52F-08A05DAC2647}" type="sibTrans" cxnId="{6A46A742-9E1D-49CE-9D8B-93F79BC271D7}">
      <dgm:prSet/>
      <dgm:spPr/>
      <dgm:t>
        <a:bodyPr/>
        <a:lstStyle/>
        <a:p>
          <a:endParaRPr lang="en-US"/>
        </a:p>
      </dgm:t>
    </dgm:pt>
    <dgm:pt modelId="{6E705C14-F034-4DB5-AE4E-610B7761986A}" type="pres">
      <dgm:prSet presAssocID="{5CA17577-ACBE-4E40-977D-B3B4EE7BD0EB}" presName="Name0" presStyleCnt="0">
        <dgm:presLayoutVars>
          <dgm:chMax val="1"/>
          <dgm:dir/>
          <dgm:animLvl val="ctr"/>
          <dgm:resizeHandles val="exact"/>
        </dgm:presLayoutVars>
      </dgm:prSet>
      <dgm:spPr/>
      <dgm:t>
        <a:bodyPr/>
        <a:lstStyle/>
        <a:p>
          <a:endParaRPr lang="en-US"/>
        </a:p>
      </dgm:t>
    </dgm:pt>
    <dgm:pt modelId="{5FC02C89-B197-4FD2-B5C1-12BA742A29FB}" type="pres">
      <dgm:prSet presAssocID="{B4C63FEF-2116-4AB2-BD2C-AB377ED91544}" presName="centerShape" presStyleLbl="node0" presStyleIdx="0" presStyleCnt="1" custScaleX="180600" custScaleY="173379"/>
      <dgm:spPr/>
      <dgm:t>
        <a:bodyPr/>
        <a:lstStyle/>
        <a:p>
          <a:endParaRPr lang="en-US"/>
        </a:p>
      </dgm:t>
    </dgm:pt>
    <dgm:pt modelId="{A405F402-C9B0-4C5F-90D4-F2231D23A392}" type="pres">
      <dgm:prSet presAssocID="{DA18B214-21D3-40BD-B8A5-735696E564CF}" presName="node" presStyleLbl="node1" presStyleIdx="0" presStyleCnt="5">
        <dgm:presLayoutVars>
          <dgm:bulletEnabled val="1"/>
        </dgm:presLayoutVars>
      </dgm:prSet>
      <dgm:spPr/>
      <dgm:t>
        <a:bodyPr/>
        <a:lstStyle/>
        <a:p>
          <a:endParaRPr lang="en-US"/>
        </a:p>
      </dgm:t>
    </dgm:pt>
    <dgm:pt modelId="{DEBAF8BA-0B25-4762-8635-2723E2EAB25B}" type="pres">
      <dgm:prSet presAssocID="{DA18B214-21D3-40BD-B8A5-735696E564CF}" presName="dummy" presStyleCnt="0"/>
      <dgm:spPr/>
    </dgm:pt>
    <dgm:pt modelId="{7DF87A7B-FC28-4DA9-8619-1FAA342A2AD0}" type="pres">
      <dgm:prSet presAssocID="{D05F3772-5EDD-4265-B8EF-5B2858415C52}" presName="sibTrans" presStyleLbl="sibTrans2D1" presStyleIdx="0" presStyleCnt="5"/>
      <dgm:spPr/>
      <dgm:t>
        <a:bodyPr/>
        <a:lstStyle/>
        <a:p>
          <a:endParaRPr lang="en-US"/>
        </a:p>
      </dgm:t>
    </dgm:pt>
    <dgm:pt modelId="{BEF64D16-A0B0-45DE-864B-8749F838E699}" type="pres">
      <dgm:prSet presAssocID="{8F705063-7605-47DD-A052-DB6B576692A0}" presName="node" presStyleLbl="node1" presStyleIdx="1" presStyleCnt="5">
        <dgm:presLayoutVars>
          <dgm:bulletEnabled val="1"/>
        </dgm:presLayoutVars>
      </dgm:prSet>
      <dgm:spPr/>
      <dgm:t>
        <a:bodyPr/>
        <a:lstStyle/>
        <a:p>
          <a:endParaRPr lang="en-US"/>
        </a:p>
      </dgm:t>
    </dgm:pt>
    <dgm:pt modelId="{8070AADF-7DCB-4E03-8812-B17DFA768A66}" type="pres">
      <dgm:prSet presAssocID="{8F705063-7605-47DD-A052-DB6B576692A0}" presName="dummy" presStyleCnt="0"/>
      <dgm:spPr/>
    </dgm:pt>
    <dgm:pt modelId="{CC27FB78-6CE1-4A8A-884E-760C0F2DF4B8}" type="pres">
      <dgm:prSet presAssocID="{484468D4-8046-48FA-B944-E2125AEB6352}" presName="sibTrans" presStyleLbl="sibTrans2D1" presStyleIdx="1" presStyleCnt="5"/>
      <dgm:spPr/>
      <dgm:t>
        <a:bodyPr/>
        <a:lstStyle/>
        <a:p>
          <a:endParaRPr lang="en-US"/>
        </a:p>
      </dgm:t>
    </dgm:pt>
    <dgm:pt modelId="{63F9BAA7-2A9B-4FB2-B590-65CCB0D82FF4}" type="pres">
      <dgm:prSet presAssocID="{2DC7C0F9-3D83-4813-BBAE-9B81340987CD}" presName="node" presStyleLbl="node1" presStyleIdx="2" presStyleCnt="5">
        <dgm:presLayoutVars>
          <dgm:bulletEnabled val="1"/>
        </dgm:presLayoutVars>
      </dgm:prSet>
      <dgm:spPr/>
      <dgm:t>
        <a:bodyPr/>
        <a:lstStyle/>
        <a:p>
          <a:endParaRPr lang="en-US"/>
        </a:p>
      </dgm:t>
    </dgm:pt>
    <dgm:pt modelId="{F6798548-5391-45EB-B38F-87ADFF0AE859}" type="pres">
      <dgm:prSet presAssocID="{2DC7C0F9-3D83-4813-BBAE-9B81340987CD}" presName="dummy" presStyleCnt="0"/>
      <dgm:spPr/>
    </dgm:pt>
    <dgm:pt modelId="{0E58A5FE-80E6-4A08-AAD6-065EB7D9F10C}" type="pres">
      <dgm:prSet presAssocID="{BB23637E-AF10-473E-998F-E9D56E183F5F}" presName="sibTrans" presStyleLbl="sibTrans2D1" presStyleIdx="2" presStyleCnt="5"/>
      <dgm:spPr/>
      <dgm:t>
        <a:bodyPr/>
        <a:lstStyle/>
        <a:p>
          <a:endParaRPr lang="en-US"/>
        </a:p>
      </dgm:t>
    </dgm:pt>
    <dgm:pt modelId="{9DDB0368-1001-4186-99D9-71154D7B6B7C}" type="pres">
      <dgm:prSet presAssocID="{C56E9850-AF52-46DC-91EF-8C6190C2EF8A}" presName="node" presStyleLbl="node1" presStyleIdx="3" presStyleCnt="5">
        <dgm:presLayoutVars>
          <dgm:bulletEnabled val="1"/>
        </dgm:presLayoutVars>
      </dgm:prSet>
      <dgm:spPr/>
      <dgm:t>
        <a:bodyPr/>
        <a:lstStyle/>
        <a:p>
          <a:endParaRPr lang="en-US"/>
        </a:p>
      </dgm:t>
    </dgm:pt>
    <dgm:pt modelId="{C540A160-8AEA-4B30-A3F5-6350B920EF2D}" type="pres">
      <dgm:prSet presAssocID="{C56E9850-AF52-46DC-91EF-8C6190C2EF8A}" presName="dummy" presStyleCnt="0"/>
      <dgm:spPr/>
    </dgm:pt>
    <dgm:pt modelId="{01E3523E-AA29-4EC1-86B2-971159626095}" type="pres">
      <dgm:prSet presAssocID="{4301B9DA-4134-465F-BFB1-584460FB5355}" presName="sibTrans" presStyleLbl="sibTrans2D1" presStyleIdx="3" presStyleCnt="5"/>
      <dgm:spPr/>
      <dgm:t>
        <a:bodyPr/>
        <a:lstStyle/>
        <a:p>
          <a:endParaRPr lang="en-US"/>
        </a:p>
      </dgm:t>
    </dgm:pt>
    <dgm:pt modelId="{2B6E7E22-F651-4247-9B58-2C56F070CCAB}" type="pres">
      <dgm:prSet presAssocID="{5A0A3AB6-DFC4-44F1-B67E-C83775F41CD9}" presName="node" presStyleLbl="node1" presStyleIdx="4" presStyleCnt="5">
        <dgm:presLayoutVars>
          <dgm:bulletEnabled val="1"/>
        </dgm:presLayoutVars>
      </dgm:prSet>
      <dgm:spPr/>
      <dgm:t>
        <a:bodyPr/>
        <a:lstStyle/>
        <a:p>
          <a:endParaRPr lang="en-US"/>
        </a:p>
      </dgm:t>
    </dgm:pt>
    <dgm:pt modelId="{CB7C8A9E-D5AC-4F29-A6B9-8ABC9082A8D1}" type="pres">
      <dgm:prSet presAssocID="{5A0A3AB6-DFC4-44F1-B67E-C83775F41CD9}" presName="dummy" presStyleCnt="0"/>
      <dgm:spPr/>
    </dgm:pt>
    <dgm:pt modelId="{279769AA-D806-48BC-BF93-17EEA7572258}" type="pres">
      <dgm:prSet presAssocID="{B5B46EDA-90FA-4C08-A52F-08A05DAC2647}" presName="sibTrans" presStyleLbl="sibTrans2D1" presStyleIdx="4" presStyleCnt="5"/>
      <dgm:spPr/>
      <dgm:t>
        <a:bodyPr/>
        <a:lstStyle/>
        <a:p>
          <a:endParaRPr lang="en-US"/>
        </a:p>
      </dgm:t>
    </dgm:pt>
  </dgm:ptLst>
  <dgm:cxnLst>
    <dgm:cxn modelId="{65BD8109-7A04-408B-85C7-995B45F21A10}" type="presOf" srcId="{484468D4-8046-48FA-B944-E2125AEB6352}" destId="{CC27FB78-6CE1-4A8A-884E-760C0F2DF4B8}" srcOrd="0" destOrd="0" presId="urn:microsoft.com/office/officeart/2005/8/layout/radial6"/>
    <dgm:cxn modelId="{0298B9D0-FAEE-4101-A2EC-5A2714816702}" type="presOf" srcId="{B5B46EDA-90FA-4C08-A52F-08A05DAC2647}" destId="{279769AA-D806-48BC-BF93-17EEA7572258}" srcOrd="0" destOrd="0" presId="urn:microsoft.com/office/officeart/2005/8/layout/radial6"/>
    <dgm:cxn modelId="{D71C0722-4E6F-458E-BCC9-E647D273ABB8}" type="presOf" srcId="{C56E9850-AF52-46DC-91EF-8C6190C2EF8A}" destId="{9DDB0368-1001-4186-99D9-71154D7B6B7C}" srcOrd="0" destOrd="0" presId="urn:microsoft.com/office/officeart/2005/8/layout/radial6"/>
    <dgm:cxn modelId="{3594361D-F7AA-4D1D-B78B-08D04C9EB50C}" srcId="{B4C63FEF-2116-4AB2-BD2C-AB377ED91544}" destId="{8F705063-7605-47DD-A052-DB6B576692A0}" srcOrd="1" destOrd="0" parTransId="{4D0D968F-F473-4068-A09F-0A7DFF38D3D2}" sibTransId="{484468D4-8046-48FA-B944-E2125AEB6352}"/>
    <dgm:cxn modelId="{9A066AB2-E939-4216-B7E7-49A5C842ED0E}" type="presOf" srcId="{B4C63FEF-2116-4AB2-BD2C-AB377ED91544}" destId="{5FC02C89-B197-4FD2-B5C1-12BA742A29FB}" srcOrd="0" destOrd="0" presId="urn:microsoft.com/office/officeart/2005/8/layout/radial6"/>
    <dgm:cxn modelId="{31287CE5-EC03-45D8-9A3E-5F3079483791}" srcId="{B4C63FEF-2116-4AB2-BD2C-AB377ED91544}" destId="{C56E9850-AF52-46DC-91EF-8C6190C2EF8A}" srcOrd="3" destOrd="0" parTransId="{A4359A2E-766F-4576-91A5-CC9A92AD368C}" sibTransId="{4301B9DA-4134-465F-BFB1-584460FB5355}"/>
    <dgm:cxn modelId="{BB864F64-82CF-48DA-85FB-23B50476D0FA}" srcId="{B4C63FEF-2116-4AB2-BD2C-AB377ED91544}" destId="{DA18B214-21D3-40BD-B8A5-735696E564CF}" srcOrd="0" destOrd="0" parTransId="{41C2BCD9-D1EE-48DB-8776-773A007C66C7}" sibTransId="{D05F3772-5EDD-4265-B8EF-5B2858415C52}"/>
    <dgm:cxn modelId="{69CD9AAA-71D9-47DF-9001-C1A822C8E284}" type="presOf" srcId="{5CA17577-ACBE-4E40-977D-B3B4EE7BD0EB}" destId="{6E705C14-F034-4DB5-AE4E-610B7761986A}" srcOrd="0" destOrd="0" presId="urn:microsoft.com/office/officeart/2005/8/layout/radial6"/>
    <dgm:cxn modelId="{785286E3-B56C-4869-898A-4E0551B846AE}" srcId="{5CA17577-ACBE-4E40-977D-B3B4EE7BD0EB}" destId="{B4C63FEF-2116-4AB2-BD2C-AB377ED91544}" srcOrd="0" destOrd="0" parTransId="{7314A4CE-D2CC-465A-94DD-663B852E4219}" sibTransId="{3E31704B-8439-443C-9037-AC0B28EA8779}"/>
    <dgm:cxn modelId="{0B5126CA-93D7-4836-9F41-80BC8D3045F3}" type="presOf" srcId="{BB23637E-AF10-473E-998F-E9D56E183F5F}" destId="{0E58A5FE-80E6-4A08-AAD6-065EB7D9F10C}" srcOrd="0" destOrd="0" presId="urn:microsoft.com/office/officeart/2005/8/layout/radial6"/>
    <dgm:cxn modelId="{D159B414-2FEC-4225-9058-E6CD49020F1F}" type="presOf" srcId="{DA18B214-21D3-40BD-B8A5-735696E564CF}" destId="{A405F402-C9B0-4C5F-90D4-F2231D23A392}" srcOrd="0" destOrd="0" presId="urn:microsoft.com/office/officeart/2005/8/layout/radial6"/>
    <dgm:cxn modelId="{BFAF13CA-407B-4747-A8AE-59F98D30C3D3}" type="presOf" srcId="{4301B9DA-4134-465F-BFB1-584460FB5355}" destId="{01E3523E-AA29-4EC1-86B2-971159626095}" srcOrd="0" destOrd="0" presId="urn:microsoft.com/office/officeart/2005/8/layout/radial6"/>
    <dgm:cxn modelId="{6A46A742-9E1D-49CE-9D8B-93F79BC271D7}" srcId="{B4C63FEF-2116-4AB2-BD2C-AB377ED91544}" destId="{5A0A3AB6-DFC4-44F1-B67E-C83775F41CD9}" srcOrd="4" destOrd="0" parTransId="{3DFFC011-28A9-46B3-BF63-8EC0478C8715}" sibTransId="{B5B46EDA-90FA-4C08-A52F-08A05DAC2647}"/>
    <dgm:cxn modelId="{2FF54B33-259D-45C0-8D72-97E61A24F945}" type="presOf" srcId="{5A0A3AB6-DFC4-44F1-B67E-C83775F41CD9}" destId="{2B6E7E22-F651-4247-9B58-2C56F070CCAB}" srcOrd="0" destOrd="0" presId="urn:microsoft.com/office/officeart/2005/8/layout/radial6"/>
    <dgm:cxn modelId="{A7337190-F811-4957-A26D-CCFE41CB5F8F}" srcId="{B4C63FEF-2116-4AB2-BD2C-AB377ED91544}" destId="{2DC7C0F9-3D83-4813-BBAE-9B81340987CD}" srcOrd="2" destOrd="0" parTransId="{57C62FC5-40BD-4281-9702-E580772059F3}" sibTransId="{BB23637E-AF10-473E-998F-E9D56E183F5F}"/>
    <dgm:cxn modelId="{BC76A872-DDF8-49E2-8ADE-3897517C9A83}" type="presOf" srcId="{2DC7C0F9-3D83-4813-BBAE-9B81340987CD}" destId="{63F9BAA7-2A9B-4FB2-B590-65CCB0D82FF4}" srcOrd="0" destOrd="0" presId="urn:microsoft.com/office/officeart/2005/8/layout/radial6"/>
    <dgm:cxn modelId="{2D733D3A-3F78-4BC1-BAFD-9710FB1AAF38}" type="presOf" srcId="{D05F3772-5EDD-4265-B8EF-5B2858415C52}" destId="{7DF87A7B-FC28-4DA9-8619-1FAA342A2AD0}" srcOrd="0" destOrd="0" presId="urn:microsoft.com/office/officeart/2005/8/layout/radial6"/>
    <dgm:cxn modelId="{232CECB7-BADF-4840-9CB0-F9DBA27DF99F}" type="presOf" srcId="{8F705063-7605-47DD-A052-DB6B576692A0}" destId="{BEF64D16-A0B0-45DE-864B-8749F838E699}" srcOrd="0" destOrd="0" presId="urn:microsoft.com/office/officeart/2005/8/layout/radial6"/>
    <dgm:cxn modelId="{34625A28-4129-4E3F-97E7-3595F1ACAB31}" type="presParOf" srcId="{6E705C14-F034-4DB5-AE4E-610B7761986A}" destId="{5FC02C89-B197-4FD2-B5C1-12BA742A29FB}" srcOrd="0" destOrd="0" presId="urn:microsoft.com/office/officeart/2005/8/layout/radial6"/>
    <dgm:cxn modelId="{1A8957CF-709C-4388-B15B-462BF0FF9B2E}" type="presParOf" srcId="{6E705C14-F034-4DB5-AE4E-610B7761986A}" destId="{A405F402-C9B0-4C5F-90D4-F2231D23A392}" srcOrd="1" destOrd="0" presId="urn:microsoft.com/office/officeart/2005/8/layout/radial6"/>
    <dgm:cxn modelId="{F649CABA-C7B8-4731-B90D-EA3C386EC050}" type="presParOf" srcId="{6E705C14-F034-4DB5-AE4E-610B7761986A}" destId="{DEBAF8BA-0B25-4762-8635-2723E2EAB25B}" srcOrd="2" destOrd="0" presId="urn:microsoft.com/office/officeart/2005/8/layout/radial6"/>
    <dgm:cxn modelId="{186C6595-2206-4875-B500-0CF678BFF37F}" type="presParOf" srcId="{6E705C14-F034-4DB5-AE4E-610B7761986A}" destId="{7DF87A7B-FC28-4DA9-8619-1FAA342A2AD0}" srcOrd="3" destOrd="0" presId="urn:microsoft.com/office/officeart/2005/8/layout/radial6"/>
    <dgm:cxn modelId="{A90A271C-3C36-42BF-8983-264688332695}" type="presParOf" srcId="{6E705C14-F034-4DB5-AE4E-610B7761986A}" destId="{BEF64D16-A0B0-45DE-864B-8749F838E699}" srcOrd="4" destOrd="0" presId="urn:microsoft.com/office/officeart/2005/8/layout/radial6"/>
    <dgm:cxn modelId="{032A970B-EE5F-4732-8C32-5000A144C2CE}" type="presParOf" srcId="{6E705C14-F034-4DB5-AE4E-610B7761986A}" destId="{8070AADF-7DCB-4E03-8812-B17DFA768A66}" srcOrd="5" destOrd="0" presId="urn:microsoft.com/office/officeart/2005/8/layout/radial6"/>
    <dgm:cxn modelId="{DB6ED410-66F8-4637-822C-8A9F2E15CA6F}" type="presParOf" srcId="{6E705C14-F034-4DB5-AE4E-610B7761986A}" destId="{CC27FB78-6CE1-4A8A-884E-760C0F2DF4B8}" srcOrd="6" destOrd="0" presId="urn:microsoft.com/office/officeart/2005/8/layout/radial6"/>
    <dgm:cxn modelId="{9AB6E38F-4F30-48E1-AC3B-02DA0E5FA8FC}" type="presParOf" srcId="{6E705C14-F034-4DB5-AE4E-610B7761986A}" destId="{63F9BAA7-2A9B-4FB2-B590-65CCB0D82FF4}" srcOrd="7" destOrd="0" presId="urn:microsoft.com/office/officeart/2005/8/layout/radial6"/>
    <dgm:cxn modelId="{9613001E-15EB-40C4-A9A5-9EFDE6292FEB}" type="presParOf" srcId="{6E705C14-F034-4DB5-AE4E-610B7761986A}" destId="{F6798548-5391-45EB-B38F-87ADFF0AE859}" srcOrd="8" destOrd="0" presId="urn:microsoft.com/office/officeart/2005/8/layout/radial6"/>
    <dgm:cxn modelId="{83DE128F-1047-4F62-90FC-5433337DA061}" type="presParOf" srcId="{6E705C14-F034-4DB5-AE4E-610B7761986A}" destId="{0E58A5FE-80E6-4A08-AAD6-065EB7D9F10C}" srcOrd="9" destOrd="0" presId="urn:microsoft.com/office/officeart/2005/8/layout/radial6"/>
    <dgm:cxn modelId="{7E8D0DF9-2B4D-4E56-B626-3786D536F3A1}" type="presParOf" srcId="{6E705C14-F034-4DB5-AE4E-610B7761986A}" destId="{9DDB0368-1001-4186-99D9-71154D7B6B7C}" srcOrd="10" destOrd="0" presId="urn:microsoft.com/office/officeart/2005/8/layout/radial6"/>
    <dgm:cxn modelId="{4866DAE9-850B-4F68-8048-24D0CAFF34FF}" type="presParOf" srcId="{6E705C14-F034-4DB5-AE4E-610B7761986A}" destId="{C540A160-8AEA-4B30-A3F5-6350B920EF2D}" srcOrd="11" destOrd="0" presId="urn:microsoft.com/office/officeart/2005/8/layout/radial6"/>
    <dgm:cxn modelId="{7929060F-8A1A-40B4-AD50-EF99E039C439}" type="presParOf" srcId="{6E705C14-F034-4DB5-AE4E-610B7761986A}" destId="{01E3523E-AA29-4EC1-86B2-971159626095}" srcOrd="12" destOrd="0" presId="urn:microsoft.com/office/officeart/2005/8/layout/radial6"/>
    <dgm:cxn modelId="{66286334-167E-4855-81B6-7C5FA3704D66}" type="presParOf" srcId="{6E705C14-F034-4DB5-AE4E-610B7761986A}" destId="{2B6E7E22-F651-4247-9B58-2C56F070CCAB}" srcOrd="13" destOrd="0" presId="urn:microsoft.com/office/officeart/2005/8/layout/radial6"/>
    <dgm:cxn modelId="{4B844486-821A-46E1-8920-3D9E562B9F36}" type="presParOf" srcId="{6E705C14-F034-4DB5-AE4E-610B7761986A}" destId="{CB7C8A9E-D5AC-4F29-A6B9-8ABC9082A8D1}" srcOrd="14" destOrd="0" presId="urn:microsoft.com/office/officeart/2005/8/layout/radial6"/>
    <dgm:cxn modelId="{83C34089-91EF-42B8-BF5F-49C0BF896AB2}" type="presParOf" srcId="{6E705C14-F034-4DB5-AE4E-610B7761986A}" destId="{279769AA-D806-48BC-BF93-17EEA7572258}" srcOrd="15" destOrd="0" presId="urn:microsoft.com/office/officeart/2005/8/layout/radial6"/>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1DFF3011-E3D9-4ECA-980B-2DE0EAD21784}" type="doc">
      <dgm:prSet loTypeId="urn:microsoft.com/office/officeart/2005/8/layout/hProcess9" loCatId="process" qsTypeId="urn:microsoft.com/office/officeart/2005/8/quickstyle/3d4" qsCatId="3D" csTypeId="urn:microsoft.com/office/officeart/2005/8/colors/accent0_3" csCatId="mainScheme" phldr="1"/>
      <dgm:spPr/>
      <dgm:t>
        <a:bodyPr/>
        <a:lstStyle/>
        <a:p>
          <a:endParaRPr lang="en-US"/>
        </a:p>
      </dgm:t>
    </dgm:pt>
    <dgm:pt modelId="{3EA0F48E-322C-4DCA-97F8-78CF34C86DA6}">
      <dgm:prSet/>
      <dgm:spPr/>
      <dgm:t>
        <a:bodyPr/>
        <a:lstStyle/>
        <a:p>
          <a:pPr rtl="0"/>
          <a:r>
            <a:rPr lang="en-US" b="1" dirty="0" smtClean="0"/>
            <a:t>Developer Interview</a:t>
          </a:r>
          <a:endParaRPr lang="en-US" dirty="0"/>
        </a:p>
      </dgm:t>
    </dgm:pt>
    <dgm:pt modelId="{CD81FF5D-3467-474D-B29F-1DEE9BFA6A5B}" type="parTrans" cxnId="{048B6BB8-4B60-4244-93BE-8C15C4093F37}">
      <dgm:prSet/>
      <dgm:spPr/>
      <dgm:t>
        <a:bodyPr/>
        <a:lstStyle/>
        <a:p>
          <a:endParaRPr lang="en-US"/>
        </a:p>
      </dgm:t>
    </dgm:pt>
    <dgm:pt modelId="{70302F00-345B-458A-9628-B8407EE8F1A0}" type="sibTrans" cxnId="{048B6BB8-4B60-4244-93BE-8C15C4093F37}">
      <dgm:prSet/>
      <dgm:spPr/>
      <dgm:t>
        <a:bodyPr/>
        <a:lstStyle/>
        <a:p>
          <a:endParaRPr lang="en-US"/>
        </a:p>
      </dgm:t>
    </dgm:pt>
    <dgm:pt modelId="{842768E9-6B0A-480C-B6A6-BA04C544B2B7}">
      <dgm:prSet/>
      <dgm:spPr/>
      <dgm:t>
        <a:bodyPr/>
        <a:lstStyle/>
        <a:p>
          <a:pPr rtl="0"/>
          <a:r>
            <a:rPr lang="en-US" b="1" dirty="0" smtClean="0"/>
            <a:t>Static Analysis Tools</a:t>
          </a:r>
          <a:endParaRPr lang="en-US" dirty="0"/>
        </a:p>
      </dgm:t>
    </dgm:pt>
    <dgm:pt modelId="{67B76CC9-0009-4725-BBEC-884784D624BC}" type="parTrans" cxnId="{C696E540-B115-429A-8A4D-297546A89889}">
      <dgm:prSet/>
      <dgm:spPr/>
      <dgm:t>
        <a:bodyPr/>
        <a:lstStyle/>
        <a:p>
          <a:endParaRPr lang="en-US"/>
        </a:p>
      </dgm:t>
    </dgm:pt>
    <dgm:pt modelId="{63E909DE-8764-4ABF-96FC-A709F50B520B}" type="sibTrans" cxnId="{C696E540-B115-429A-8A4D-297546A89889}">
      <dgm:prSet/>
      <dgm:spPr/>
      <dgm:t>
        <a:bodyPr/>
        <a:lstStyle/>
        <a:p>
          <a:endParaRPr lang="en-US"/>
        </a:p>
      </dgm:t>
    </dgm:pt>
    <dgm:pt modelId="{D27BFFDB-362D-4AB8-B76D-D2C4A37988AF}">
      <dgm:prSet/>
      <dgm:spPr/>
      <dgm:t>
        <a:bodyPr/>
        <a:lstStyle/>
        <a:p>
          <a:pPr rtl="0"/>
          <a:r>
            <a:rPr lang="en-US" b="1" dirty="0" smtClean="0"/>
            <a:t>Findings Report</a:t>
          </a:r>
          <a:endParaRPr lang="en-US" dirty="0"/>
        </a:p>
      </dgm:t>
    </dgm:pt>
    <dgm:pt modelId="{EC4D1228-46EE-41EC-A55C-C07AED000471}" type="parTrans" cxnId="{39197DA0-88BF-45A7-8A66-D82D3AC588B7}">
      <dgm:prSet/>
      <dgm:spPr/>
      <dgm:t>
        <a:bodyPr/>
        <a:lstStyle/>
        <a:p>
          <a:endParaRPr lang="en-US"/>
        </a:p>
      </dgm:t>
    </dgm:pt>
    <dgm:pt modelId="{4E0E3916-4289-4649-B3A9-6ED054F18733}" type="sibTrans" cxnId="{39197DA0-88BF-45A7-8A66-D82D3AC588B7}">
      <dgm:prSet/>
      <dgm:spPr/>
      <dgm:t>
        <a:bodyPr/>
        <a:lstStyle/>
        <a:p>
          <a:endParaRPr lang="en-US"/>
        </a:p>
      </dgm:t>
    </dgm:pt>
    <dgm:pt modelId="{0F237AE0-81D7-4D97-90EE-F28F84B2A2BB}">
      <dgm:prSet/>
      <dgm:spPr/>
      <dgm:t>
        <a:bodyPr/>
        <a:lstStyle/>
        <a:p>
          <a:pPr rtl="0"/>
          <a:r>
            <a:rPr lang="en-US" b="1" smtClean="0"/>
            <a:t>Manual Inspection</a:t>
          </a:r>
          <a:endParaRPr lang="en-US"/>
        </a:p>
      </dgm:t>
    </dgm:pt>
    <dgm:pt modelId="{04B629DA-4E23-4EE7-91C5-D5AA65D70059}" type="parTrans" cxnId="{45101029-18B4-4FFE-938B-FE69217C5FF3}">
      <dgm:prSet/>
      <dgm:spPr/>
      <dgm:t>
        <a:bodyPr/>
        <a:lstStyle/>
        <a:p>
          <a:endParaRPr lang="en-US"/>
        </a:p>
      </dgm:t>
    </dgm:pt>
    <dgm:pt modelId="{A6A2AFA7-2529-4B19-9047-FFE42B2DCC94}" type="sibTrans" cxnId="{45101029-18B4-4FFE-938B-FE69217C5FF3}">
      <dgm:prSet/>
      <dgm:spPr/>
      <dgm:t>
        <a:bodyPr/>
        <a:lstStyle/>
        <a:p>
          <a:endParaRPr lang="en-US"/>
        </a:p>
      </dgm:t>
    </dgm:pt>
    <dgm:pt modelId="{FEBB1947-7A8B-47F0-844A-6ED6CA6E7828}" type="pres">
      <dgm:prSet presAssocID="{1DFF3011-E3D9-4ECA-980B-2DE0EAD21784}" presName="CompostProcess" presStyleCnt="0">
        <dgm:presLayoutVars>
          <dgm:dir/>
          <dgm:resizeHandles val="exact"/>
        </dgm:presLayoutVars>
      </dgm:prSet>
      <dgm:spPr/>
      <dgm:t>
        <a:bodyPr/>
        <a:lstStyle/>
        <a:p>
          <a:endParaRPr lang="en-US"/>
        </a:p>
      </dgm:t>
    </dgm:pt>
    <dgm:pt modelId="{240FCDD5-761F-44EF-825E-E74CE2115D5B}" type="pres">
      <dgm:prSet presAssocID="{1DFF3011-E3D9-4ECA-980B-2DE0EAD21784}" presName="arrow" presStyleLbl="bgShp" presStyleIdx="0" presStyleCnt="1"/>
      <dgm:spPr/>
    </dgm:pt>
    <dgm:pt modelId="{D75EA2E4-7008-43D7-9B47-672677F2EAB9}" type="pres">
      <dgm:prSet presAssocID="{1DFF3011-E3D9-4ECA-980B-2DE0EAD21784}" presName="linearProcess" presStyleCnt="0"/>
      <dgm:spPr/>
    </dgm:pt>
    <dgm:pt modelId="{25EF5F61-602C-469F-8785-2E17CF0FD52F}" type="pres">
      <dgm:prSet presAssocID="{3EA0F48E-322C-4DCA-97F8-78CF34C86DA6}" presName="textNode" presStyleLbl="node1" presStyleIdx="0" presStyleCnt="4">
        <dgm:presLayoutVars>
          <dgm:bulletEnabled val="1"/>
        </dgm:presLayoutVars>
      </dgm:prSet>
      <dgm:spPr/>
      <dgm:t>
        <a:bodyPr/>
        <a:lstStyle/>
        <a:p>
          <a:endParaRPr lang="en-US"/>
        </a:p>
      </dgm:t>
    </dgm:pt>
    <dgm:pt modelId="{53865DF0-6039-4641-BF5E-4962B38DF8D1}" type="pres">
      <dgm:prSet presAssocID="{70302F00-345B-458A-9628-B8407EE8F1A0}" presName="sibTrans" presStyleCnt="0"/>
      <dgm:spPr/>
    </dgm:pt>
    <dgm:pt modelId="{82E41D6E-EA7E-4991-9189-65A0B32B86DE}" type="pres">
      <dgm:prSet presAssocID="{842768E9-6B0A-480C-B6A6-BA04C544B2B7}" presName="textNode" presStyleLbl="node1" presStyleIdx="1" presStyleCnt="4">
        <dgm:presLayoutVars>
          <dgm:bulletEnabled val="1"/>
        </dgm:presLayoutVars>
      </dgm:prSet>
      <dgm:spPr/>
      <dgm:t>
        <a:bodyPr/>
        <a:lstStyle/>
        <a:p>
          <a:endParaRPr lang="en-US"/>
        </a:p>
      </dgm:t>
    </dgm:pt>
    <dgm:pt modelId="{5500C51B-D689-4BAD-AB5A-5996B9B6062E}" type="pres">
      <dgm:prSet presAssocID="{63E909DE-8764-4ABF-96FC-A709F50B520B}" presName="sibTrans" presStyleCnt="0"/>
      <dgm:spPr/>
    </dgm:pt>
    <dgm:pt modelId="{911040D1-F2D1-457D-9DDA-8DAB0671A777}" type="pres">
      <dgm:prSet presAssocID="{0F237AE0-81D7-4D97-90EE-F28F84B2A2BB}" presName="textNode" presStyleLbl="node1" presStyleIdx="2" presStyleCnt="4">
        <dgm:presLayoutVars>
          <dgm:bulletEnabled val="1"/>
        </dgm:presLayoutVars>
      </dgm:prSet>
      <dgm:spPr/>
      <dgm:t>
        <a:bodyPr/>
        <a:lstStyle/>
        <a:p>
          <a:endParaRPr lang="en-US"/>
        </a:p>
      </dgm:t>
    </dgm:pt>
    <dgm:pt modelId="{1F0B4599-09EB-4630-AE3B-DEE1792F1B42}" type="pres">
      <dgm:prSet presAssocID="{A6A2AFA7-2529-4B19-9047-FFE42B2DCC94}" presName="sibTrans" presStyleCnt="0"/>
      <dgm:spPr/>
    </dgm:pt>
    <dgm:pt modelId="{EB68425E-F2DE-4B09-96F4-30027D5C3168}" type="pres">
      <dgm:prSet presAssocID="{D27BFFDB-362D-4AB8-B76D-D2C4A37988AF}" presName="textNode" presStyleLbl="node1" presStyleIdx="3" presStyleCnt="4">
        <dgm:presLayoutVars>
          <dgm:bulletEnabled val="1"/>
        </dgm:presLayoutVars>
      </dgm:prSet>
      <dgm:spPr/>
      <dgm:t>
        <a:bodyPr/>
        <a:lstStyle/>
        <a:p>
          <a:endParaRPr lang="en-US"/>
        </a:p>
      </dgm:t>
    </dgm:pt>
  </dgm:ptLst>
  <dgm:cxnLst>
    <dgm:cxn modelId="{F71AC19A-3DE3-4695-8386-C45A21A11760}" type="presOf" srcId="{842768E9-6B0A-480C-B6A6-BA04C544B2B7}" destId="{82E41D6E-EA7E-4991-9189-65A0B32B86DE}" srcOrd="0" destOrd="0" presId="urn:microsoft.com/office/officeart/2005/8/layout/hProcess9"/>
    <dgm:cxn modelId="{DE23E145-D225-47B5-814D-A742ACCA3B84}" type="presOf" srcId="{3EA0F48E-322C-4DCA-97F8-78CF34C86DA6}" destId="{25EF5F61-602C-469F-8785-2E17CF0FD52F}" srcOrd="0" destOrd="0" presId="urn:microsoft.com/office/officeart/2005/8/layout/hProcess9"/>
    <dgm:cxn modelId="{2CCF9580-F816-4229-B09F-8DFC03FF0B1B}" type="presOf" srcId="{1DFF3011-E3D9-4ECA-980B-2DE0EAD21784}" destId="{FEBB1947-7A8B-47F0-844A-6ED6CA6E7828}" srcOrd="0" destOrd="0" presId="urn:microsoft.com/office/officeart/2005/8/layout/hProcess9"/>
    <dgm:cxn modelId="{23E0A2BF-5A63-4907-976D-DCF17DAE99FC}" type="presOf" srcId="{D27BFFDB-362D-4AB8-B76D-D2C4A37988AF}" destId="{EB68425E-F2DE-4B09-96F4-30027D5C3168}" srcOrd="0" destOrd="0" presId="urn:microsoft.com/office/officeart/2005/8/layout/hProcess9"/>
    <dgm:cxn modelId="{18EDB157-7C56-41F7-A277-3C15C3D61CC9}" type="presOf" srcId="{0F237AE0-81D7-4D97-90EE-F28F84B2A2BB}" destId="{911040D1-F2D1-457D-9DDA-8DAB0671A777}" srcOrd="0" destOrd="0" presId="urn:microsoft.com/office/officeart/2005/8/layout/hProcess9"/>
    <dgm:cxn modelId="{048B6BB8-4B60-4244-93BE-8C15C4093F37}" srcId="{1DFF3011-E3D9-4ECA-980B-2DE0EAD21784}" destId="{3EA0F48E-322C-4DCA-97F8-78CF34C86DA6}" srcOrd="0" destOrd="0" parTransId="{CD81FF5D-3467-474D-B29F-1DEE9BFA6A5B}" sibTransId="{70302F00-345B-458A-9628-B8407EE8F1A0}"/>
    <dgm:cxn modelId="{39197DA0-88BF-45A7-8A66-D82D3AC588B7}" srcId="{1DFF3011-E3D9-4ECA-980B-2DE0EAD21784}" destId="{D27BFFDB-362D-4AB8-B76D-D2C4A37988AF}" srcOrd="3" destOrd="0" parTransId="{EC4D1228-46EE-41EC-A55C-C07AED000471}" sibTransId="{4E0E3916-4289-4649-B3A9-6ED054F18733}"/>
    <dgm:cxn modelId="{45101029-18B4-4FFE-938B-FE69217C5FF3}" srcId="{1DFF3011-E3D9-4ECA-980B-2DE0EAD21784}" destId="{0F237AE0-81D7-4D97-90EE-F28F84B2A2BB}" srcOrd="2" destOrd="0" parTransId="{04B629DA-4E23-4EE7-91C5-D5AA65D70059}" sibTransId="{A6A2AFA7-2529-4B19-9047-FFE42B2DCC94}"/>
    <dgm:cxn modelId="{C696E540-B115-429A-8A4D-297546A89889}" srcId="{1DFF3011-E3D9-4ECA-980B-2DE0EAD21784}" destId="{842768E9-6B0A-480C-B6A6-BA04C544B2B7}" srcOrd="1" destOrd="0" parTransId="{67B76CC9-0009-4725-BBEC-884784D624BC}" sibTransId="{63E909DE-8764-4ABF-96FC-A709F50B520B}"/>
    <dgm:cxn modelId="{04051318-AC31-4A79-9B1C-45E0E433B3BA}" type="presParOf" srcId="{FEBB1947-7A8B-47F0-844A-6ED6CA6E7828}" destId="{240FCDD5-761F-44EF-825E-E74CE2115D5B}" srcOrd="0" destOrd="0" presId="urn:microsoft.com/office/officeart/2005/8/layout/hProcess9"/>
    <dgm:cxn modelId="{65A88EF9-C441-4006-AEAA-D8B37A3CBB35}" type="presParOf" srcId="{FEBB1947-7A8B-47F0-844A-6ED6CA6E7828}" destId="{D75EA2E4-7008-43D7-9B47-672677F2EAB9}" srcOrd="1" destOrd="0" presId="urn:microsoft.com/office/officeart/2005/8/layout/hProcess9"/>
    <dgm:cxn modelId="{89ACABB5-CB8A-4C68-A2AA-4B3530688C39}" type="presParOf" srcId="{D75EA2E4-7008-43D7-9B47-672677F2EAB9}" destId="{25EF5F61-602C-469F-8785-2E17CF0FD52F}" srcOrd="0" destOrd="0" presId="urn:microsoft.com/office/officeart/2005/8/layout/hProcess9"/>
    <dgm:cxn modelId="{FA96E628-0253-4CD3-B4FB-2DF00DCB4445}" type="presParOf" srcId="{D75EA2E4-7008-43D7-9B47-672677F2EAB9}" destId="{53865DF0-6039-4641-BF5E-4962B38DF8D1}" srcOrd="1" destOrd="0" presId="urn:microsoft.com/office/officeart/2005/8/layout/hProcess9"/>
    <dgm:cxn modelId="{568A71CC-F759-4699-B612-073D9737E2BC}" type="presParOf" srcId="{D75EA2E4-7008-43D7-9B47-672677F2EAB9}" destId="{82E41D6E-EA7E-4991-9189-65A0B32B86DE}" srcOrd="2" destOrd="0" presId="urn:microsoft.com/office/officeart/2005/8/layout/hProcess9"/>
    <dgm:cxn modelId="{121751D5-E5C0-4F58-8AE4-4DFA2EA5DB5C}" type="presParOf" srcId="{D75EA2E4-7008-43D7-9B47-672677F2EAB9}" destId="{5500C51B-D689-4BAD-AB5A-5996B9B6062E}" srcOrd="3" destOrd="0" presId="urn:microsoft.com/office/officeart/2005/8/layout/hProcess9"/>
    <dgm:cxn modelId="{F852887E-9B5C-4319-97C1-CAE34AF22D08}" type="presParOf" srcId="{D75EA2E4-7008-43D7-9B47-672677F2EAB9}" destId="{911040D1-F2D1-457D-9DDA-8DAB0671A777}" srcOrd="4" destOrd="0" presId="urn:microsoft.com/office/officeart/2005/8/layout/hProcess9"/>
    <dgm:cxn modelId="{267B1944-7487-4045-A2EB-529FA50F41D9}" type="presParOf" srcId="{D75EA2E4-7008-43D7-9B47-672677F2EAB9}" destId="{1F0B4599-09EB-4630-AE3B-DEE1792F1B42}" srcOrd="5" destOrd="0" presId="urn:microsoft.com/office/officeart/2005/8/layout/hProcess9"/>
    <dgm:cxn modelId="{75B17EAC-3687-4C9A-8EBC-CE52DDBB7454}" type="presParOf" srcId="{D75EA2E4-7008-43D7-9B47-672677F2EAB9}" destId="{EB68425E-F2DE-4B09-96F4-30027D5C3168}" srcOrd="6" destOrd="0" presId="urn:microsoft.com/office/officeart/2005/8/layout/hProcess9"/>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hChevron3">
  <dgm:title val=""/>
  <dgm:desc val=""/>
  <dgm:catLst>
    <dgm:cat type="process" pri="10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root des" func="maxDepth" op="gte" val="2">
        <dgm:constrLst>
          <dgm:constr type="w" for="ch" forName="parAndChTx" refType="w"/>
          <dgm:constr type="primFontSz" for="ch" ptType="node" op="equ"/>
          <dgm:constr type="w" for="ch" forName="parAndChSpace" refType="w" refFor="ch" refForName="parAndChTx" fact="-0.2"/>
          <dgm:constr type="w" for="ch" ptType="sibTrans" op="equ"/>
        </dgm:constrLst>
        <dgm:ruleLst/>
        <dgm:forEach name="Name6" axis="ch" ptType="node">
          <dgm:layoutNode name="parAndChTx">
            <dgm:varLst>
              <dgm:bulletEnabled val="1"/>
            </dgm:varLst>
            <dgm:alg type="tx"/>
            <dgm:choose name="Name7">
              <dgm:if name="Name8" func="var" arg="dir" op="equ" val="norm">
                <dgm:choose name="Name9">
                  <dgm:if name="Name10" axis="self" ptType="node" func="pos" op="equ" val="1">
                    <dgm:shape xmlns:r="http://schemas.openxmlformats.org/officeDocument/2006/relationships"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4"/>
                    </dgm:constrLst>
                  </dgm:if>
                  <dgm:else name="Name11">
                    <dgm:shape xmlns:r="http://schemas.openxmlformats.org/officeDocument/2006/relationships"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if>
              <dgm:else name="Name12">
                <dgm:choose name="Name13">
                  <dgm:if name="Name14" axis="self" ptType="node" func="pos" op="equ" val="1">
                    <dgm:shape xmlns:r="http://schemas.openxmlformats.org/officeDocument/2006/relationships" rot="180"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4"/>
                      <dgm:constr type="rMarg" refType="w" fact="0.1"/>
                    </dgm:constrLst>
                  </dgm:if>
                  <dgm:else name="Name15">
                    <dgm:shape xmlns:r="http://schemas.openxmlformats.org/officeDocument/2006/relationships" rot="180"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else>
            </dgm:choose>
            <dgm:ruleLst>
              <dgm:rule type="primFontSz" val="5" fact="NaN" max="NaN"/>
            </dgm:ruleLst>
          </dgm:layoutNode>
          <dgm:forEach name="Name16" axis="followSib" ptType="sibTrans" cnt="1">
            <dgm:layoutNode name="parAndChSpace">
              <dgm:alg type="sp"/>
              <dgm:shape xmlns:r="http://schemas.openxmlformats.org/officeDocument/2006/relationships" r:blip="">
                <dgm:adjLst/>
              </dgm:shape>
              <dgm:presOf/>
              <dgm:constrLst/>
              <dgm:ruleLst/>
            </dgm:layoutNode>
          </dgm:forEach>
        </dgm:forEach>
      </dgm:if>
      <dgm:else name="Name17">
        <dgm:constrLst>
          <dgm:constr type="w" for="ch" forName="parTxOnly" refType="w"/>
          <dgm:constr type="primFontSz" for="ch" ptType="node" op="equ"/>
          <dgm:constr type="w" for="ch" forName="parSpace" refType="w" refFor="ch" refForName="parTxOnly" fact="-0.2"/>
          <dgm:constr type="w" for="ch" ptType="sibTrans" op="equ"/>
        </dgm:constrLst>
        <dgm:ruleLst/>
        <dgm:forEach name="Name18" axis="ch" ptType="node">
          <dgm:layoutNode name="parTxOnly">
            <dgm:varLst>
              <dgm:bulletEnabled val="1"/>
            </dgm:varLst>
            <dgm:alg type="tx"/>
            <dgm:presOf axis="desOrSelf" ptType="node"/>
            <dgm:choose name="Name19">
              <dgm:if name="Name20" func="var" arg="dir" op="equ" val="norm">
                <dgm:choose name="Name21">
                  <dgm:if name="Name22" axis="self" ptType="node" func="pos" op="equ" val="1">
                    <dgm:shape xmlns:r="http://schemas.openxmlformats.org/officeDocument/2006/relationships" type="homePlate" r:blip="">
                      <dgm:adjLst/>
                    </dgm:shape>
                    <dgm:constrLst>
                      <dgm:constr type="h" refType="w" op="equ" fact="0.4"/>
                      <dgm:constr type="primFontSz" val="65"/>
                      <dgm:constr type="tMarg" refType="primFontSz" fact="0.21"/>
                      <dgm:constr type="bMarg" refType="primFontSz" fact="0.21"/>
                      <dgm:constr type="lMarg" refType="primFontSz" fact="0.42"/>
                      <dgm:constr type="rMarg" refType="primFontSz" fact="0.105"/>
                    </dgm:constrLst>
                  </dgm:if>
                  <dgm:else name="Name23">
                    <dgm:shape xmlns:r="http://schemas.openxmlformats.org/officeDocument/2006/relationships" type="chevron" r:blip="">
                      <dgm:adjLst/>
                    </dgm:shape>
                    <dgm:constrLst>
                      <dgm:constr type="h" refType="w" op="equ" fact="0.4"/>
                      <dgm:constr type="primFontSz" val="65"/>
                      <dgm:constr type="tMarg" refType="primFontSz" fact="0.21"/>
                      <dgm:constr type="bMarg" refType="primFontSz" fact="0.21"/>
                      <dgm:constr type="lMarg" refType="primFontSz" fact="0.315"/>
                      <dgm:constr type="rMarg" refType="primFontSz" fact="0.105"/>
                    </dgm:constrLst>
                  </dgm:else>
                </dgm:choose>
              </dgm:if>
              <dgm:else name="Name24">
                <dgm:choose name="Name25">
                  <dgm:if name="Name26" axis="self" ptType="node" func="pos" op="equ" val="1">
                    <dgm:shape xmlns:r="http://schemas.openxmlformats.org/officeDocument/2006/relationships" rot="180" type="homePlate"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42"/>
                    </dgm:constrLst>
                  </dgm:if>
                  <dgm:else name="Name27">
                    <dgm:shape xmlns:r="http://schemas.openxmlformats.org/officeDocument/2006/relationships" rot="180" type="chevron"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315"/>
                    </dgm:constrLst>
                  </dgm:else>
                </dgm:choose>
              </dgm:else>
            </dgm:choose>
            <dgm:ruleLst>
              <dgm:rule type="primFontSz" val="5" fact="NaN" max="NaN"/>
            </dgm:ruleLst>
          </dgm:layoutNode>
          <dgm:forEach name="Name28" axis="followSib" ptType="sibTrans" cnt="1">
            <dgm:layoutNode name="parSpace">
              <dgm:alg type="sp"/>
              <dgm:shape xmlns:r="http://schemas.openxmlformats.org/officeDocument/2006/relationships" r:blip="">
                <dgm:adjLst/>
              </dgm:shape>
              <dgm:presOf/>
              <dgm:constrLst/>
              <dgm:ruleLst/>
            </dgm:layoutNode>
          </dgm:forEach>
        </dgm:forEach>
      </dgm:else>
    </dgm:choose>
  </dgm:layoutNode>
</dgm:layoutDef>
</file>

<file path=ppt/diagrams/layout2.xml><?xml version="1.0" encoding="utf-8"?>
<dgm:layoutDef xmlns:dgm="http://schemas.openxmlformats.org/drawingml/2006/diagram" xmlns:a="http://schemas.openxmlformats.org/drawingml/2006/main" uniqueId="urn:microsoft.com/office/officeart/2005/8/layout/radial6">
  <dgm:title val=""/>
  <dgm:desc val=""/>
  <dgm:catLst>
    <dgm:cat type="cycle" pri="9000"/>
    <dgm:cat type="relationship" pri="2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choose name="Name3">
          <dgm:if name="Name4" axis="ch ch" ptType="node node" st="1 1" cnt="1 0" func="cnt" op="lte" val="1">
            <dgm:alg type="cycle">
              <dgm:param type="stAng" val="90"/>
              <dgm:param type="spanAng" val="360"/>
              <dgm:param type="ctrShpMap" val="fNode"/>
            </dgm:alg>
          </dgm:if>
          <dgm:else name="Name5">
            <dgm:alg type="cycle">
              <dgm:param type="stAng" val="0"/>
              <dgm:param type="spanAng" val="360"/>
              <dgm:param type="ctrShpMap" val="fNode"/>
            </dgm:alg>
          </dgm:else>
        </dgm:choose>
      </dgm:if>
      <dgm:else name="Name6">
        <dgm:choose name="Name7">
          <dgm:if name="Name8" axis="ch ch" ptType="node node" st="1 1" cnt="1 0" func="cnt" op="lte" val="1">
            <dgm:alg type="cycle">
              <dgm:param type="stAng" val="-90"/>
              <dgm:param type="spanAng" val="360"/>
              <dgm:param type="ctrShpMap" val="fNode"/>
            </dgm:alg>
          </dgm:if>
          <dgm:else name="Name9">
            <dgm:alg type="cycle">
              <dgm:param type="stAng" val="0"/>
              <dgm:param type="spanAng" val="-360"/>
              <dgm:param type="ctrShpMap" val="fNode"/>
            </dgm:alg>
          </dgm:else>
        </dgm:choose>
      </dgm:else>
    </dgm:choose>
    <dgm:shape xmlns:r="http://schemas.openxmlformats.org/officeDocument/2006/relationships" r:blip="">
      <dgm:adjLst/>
    </dgm:shape>
    <dgm:presOf/>
    <dgm:choose name="Name10">
      <dgm:if name="Name11" func="var" arg="dir" op="equ" val="norm">
        <dgm:choose name="Name12">
          <dgm:if name="Name13"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des" forName="oneNode" refType="primFontSz" refFor="ch" refForName="centerShape" op="lte" fact="0.95"/>
              <dgm:constr type="diam" for="ch" forName="singleconn" refType="diam" op="equ" fact="-1"/>
              <dgm:constr type="h" for="ch" forName="singleconn" refType="w" refFor="ch" refForName="oneComp" fact="0.24"/>
              <dgm:constr type="w" for="ch" forName="dummya" refType="w" refFor="ch" refForName="oneComp" op="equ"/>
              <dgm:constr type="w" for="ch" forName="dummyb" refType="w" refFor="ch" refForName="oneComp" op="equ"/>
              <dgm:constr type="w" for="ch" forName="dummyc" refType="w" refFor="ch" refForName="oneComp" op="equ"/>
            </dgm:constrLst>
          </dgm:if>
          <dgm:else name="Name14">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forName="sibTrans" refType="diam" op="equ"/>
              <dgm:constr type="h" for="ch" forName="sibTrans" refType="w" refFor="ch" refForName="node" fact="0.24"/>
              <dgm:constr type="w" for="ch" forName="dummy" val="1"/>
            </dgm:constrLst>
          </dgm:else>
        </dgm:choose>
      </dgm:if>
      <dgm:else name="Name15">
        <dgm:choose name="Name16">
          <dgm:if name="Name17"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ch" forName="oneNode" refType="primFontSz" refFor="ch" refForName="centerShape" op="lte" fact="0.95"/>
              <dgm:constr type="diam" for="ch" forName="singleconn" refType="diam"/>
              <dgm:constr type="h" for="ch" forName="singleconn" refType="w" refFor="ch" refForName="oneComp" fact="0.24"/>
              <dgm:constr type="diam" for="ch" refType="diam" op="equ"/>
              <dgm:constr type="w" for="ch" forName="dummya" refType="w" refFor="ch" refForName="oneComp" op="equ"/>
              <dgm:constr type="w" for="ch" forName="dummyb" refType="w" refFor="ch" refForName="oneComp" op="equ"/>
              <dgm:constr type="w" for="ch" forName="dummyc" refType="w" refFor="ch" refForName="oneComp" op="equ"/>
            </dgm:constrLst>
          </dgm:if>
          <dgm:else name="Name18">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ptType="sibTrans" refType="diam" fact="-1"/>
              <dgm:constr type="h" for="ch" forName="sibTrans" refType="w" refFor="ch" refForName="node" fact="0.24"/>
              <dgm:constr type="diam" for="ch" refType="diam" op="equ" fact="-1"/>
              <dgm:constr type="w" for="ch" forName="dummy" val="1"/>
            </dgm:constrLst>
          </dgm:else>
        </dgm:choose>
      </dgm:else>
    </dgm:choose>
    <dgm:ruleLst>
      <dgm:rule type="diam" val="INF" fact="NaN" max="NaN"/>
    </dgm:ruleLst>
    <dgm:forEach name="Name19"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20" axis="ch">
        <dgm:forEach name="Name21" axis="self" ptType="node">
          <dgm:choose name="Name22">
            <dgm:if name="Name23" axis="par ch" ptType="node node" func="cnt" op="gt" val="1">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dummy">
                <dgm:alg type="sp"/>
                <dgm:shape xmlns:r="http://schemas.openxmlformats.org/officeDocument/2006/relationships" r:blip="">
                  <dgm:adjLst/>
                </dgm:shape>
                <dgm:presOf/>
                <dgm:constrLst>
                  <dgm:constr type="h" refType="w"/>
                </dgm:constrLst>
                <dgm:ruleLst/>
              </dgm:layoutNode>
              <dgm:forEach name="sibTransForEach" axis="followSib" ptType="sibTrans" hideLastTrans="0" cnt="1">
                <dgm:layoutNode name="sibTrans" styleLbl="sibTrans2D1">
                  <dgm:alg type="conn">
                    <dgm:param type="connRout" val="curve"/>
                    <dgm:param type="begPts" val="ctr"/>
                    <dgm:param type="endPts" val="ctr"/>
                    <dgm:param type="begSty" val="noArr"/>
                    <dgm:param type="endSty" val="noArr"/>
                    <dgm:param type="dstNode" val="node"/>
                  </dgm:alg>
                  <dgm:shape xmlns:r="http://schemas.openxmlformats.org/officeDocument/2006/relationships" type="conn" r:blip="" zOrderOff="-999">
                    <dgm:adjLst/>
                  </dgm:shape>
                  <dgm:presOf axis="self"/>
                  <dgm:constrLst>
                    <dgm:constr type="begPad"/>
                    <dgm:constr type="endPad"/>
                  </dgm:constrLst>
                  <dgm:ruleLst/>
                </dgm:layoutNode>
              </dgm:forEach>
            </dgm:if>
            <dgm:if name="Name24" axis="par ch" ptType="node node" func="cnt" op="equ" val="1">
              <dgm:layoutNode name="oneComp">
                <dgm:alg type="composite">
                  <dgm:param type="ar" val="1"/>
                </dgm:alg>
                <dgm:shape xmlns:r="http://schemas.openxmlformats.org/officeDocument/2006/relationships" r:blip="">
                  <dgm:adjLst/>
                </dgm:shape>
                <dgm:presOf/>
                <dgm:constrLst>
                  <dgm:constr type="h" refType="w"/>
                  <dgm:constr type="l" for="ch" forName="dummyConnPt" refType="w" fact="0.5"/>
                  <dgm:constr type="t" for="ch" forName="dummyConnPt" refType="w" fact="0.5"/>
                  <dgm:constr type="l" for="ch" forName="oneNode"/>
                  <dgm:constr type="t" for="ch" forName="oneNode"/>
                  <dgm:constr type="h" for="ch" forName="oneNode" refType="h"/>
                  <dgm:constr type="w" for="ch" forName="oneNode" refType="w"/>
                </dgm:constrLst>
                <dgm:ruleLst/>
                <dgm:layoutNode name="dummyConnPt" styleLbl="node1">
                  <dgm:alg type="sp"/>
                  <dgm:shape xmlns:r="http://schemas.openxmlformats.org/officeDocument/2006/relationships" r:blip="">
                    <dgm:adjLst/>
                  </dgm:shape>
                  <dgm:presOf/>
                  <dgm:constrLst>
                    <dgm:constr type="w" val="1"/>
                    <dgm:constr type="h" val="1"/>
                  </dgm:constrLst>
                  <dgm:ruleLst/>
                </dgm:layoutNode>
                <dgm:layoutNode name="on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dgm:layoutNode name="dummya">
                <dgm:alg type="sp"/>
                <dgm:shape xmlns:r="http://schemas.openxmlformats.org/officeDocument/2006/relationships" r:blip="">
                  <dgm:adjLst/>
                </dgm:shape>
                <dgm:presOf/>
                <dgm:constrLst>
                  <dgm:constr type="h" refType="w"/>
                </dgm:constrLst>
                <dgm:ruleLst/>
              </dgm:layoutNode>
              <dgm:layoutNode name="dummyb">
                <dgm:alg type="sp"/>
                <dgm:shape xmlns:r="http://schemas.openxmlformats.org/officeDocument/2006/relationships" r:blip="">
                  <dgm:adjLst/>
                </dgm:shape>
                <dgm:presOf/>
                <dgm:constrLst>
                  <dgm:constr type="h" refType="w"/>
                </dgm:constrLst>
                <dgm:ruleLst/>
              </dgm:layoutNode>
              <dgm:layoutNode name="dummyc">
                <dgm:alg type="sp"/>
                <dgm:shape xmlns:r="http://schemas.openxmlformats.org/officeDocument/2006/relationships" r:blip="">
                  <dgm:adjLst/>
                </dgm:shape>
                <dgm:presOf/>
                <dgm:constrLst>
                  <dgm:constr type="h" refType="w"/>
                </dgm:constrLst>
                <dgm:ruleLst/>
              </dgm:layoutNode>
              <dgm:forEach name="sibTransForEach1" axis="followSib" ptType="sibTrans" hideLastTrans="0" cnt="1">
                <dgm:layoutNode name="singleconn" styleLbl="sibTrans2D1">
                  <dgm:alg type="conn">
                    <dgm:param type="connRout" val="longCurve"/>
                    <dgm:param type="begPts" val="bCtr"/>
                    <dgm:param type="endPts" val="tCtr"/>
                    <dgm:param type="begSty" val="noArr"/>
                    <dgm:param type="endSty" val="noArr"/>
                    <dgm:param type="srcNode" val="dummyConnPt"/>
                    <dgm:param type="dstNode" val="dummyConnPt"/>
                  </dgm:alg>
                  <dgm:shape xmlns:r="http://schemas.openxmlformats.org/officeDocument/2006/relationships" type="conn" r:blip="" zOrderOff="-999">
                    <dgm:adjLst/>
                  </dgm:shape>
                  <dgm:presOf axis="self"/>
                  <dgm:constrLst>
                    <dgm:constr type="begPad"/>
                    <dgm:constr type="endPad"/>
                  </dgm:constrLst>
                  <dgm:ruleLst/>
                </dgm:layoutNode>
              </dgm:forEach>
            </dgm:if>
            <dgm:else name="Name25"/>
          </dgm:choose>
        </dgm:forEach>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layout4.xml><?xml version="1.0" encoding="utf-8"?>
<dgm:layoutDef xmlns:dgm="http://schemas.openxmlformats.org/drawingml/2006/diagram" xmlns:a="http://schemas.openxmlformats.org/drawingml/2006/main" uniqueId="urn:microsoft.com/office/officeart/2005/8/layout/vList3">
  <dgm:title val=""/>
  <dgm:desc val=""/>
  <dgm:catLst>
    <dgm:cat type="list" pri="14000"/>
    <dgm:cat type="convert" pri="3000"/>
    <dgm:cat type="picture" pri="27000"/>
    <dgm:cat type="pictureconvert" pri="27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radial6">
  <dgm:title val=""/>
  <dgm:desc val=""/>
  <dgm:catLst>
    <dgm:cat type="cycle" pri="9000"/>
    <dgm:cat type="relationship" pri="2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choose name="Name3">
          <dgm:if name="Name4" axis="ch ch" ptType="node node" st="1 1" cnt="1 0" func="cnt" op="lte" val="1">
            <dgm:alg type="cycle">
              <dgm:param type="stAng" val="90"/>
              <dgm:param type="spanAng" val="360"/>
              <dgm:param type="ctrShpMap" val="fNode"/>
            </dgm:alg>
          </dgm:if>
          <dgm:else name="Name5">
            <dgm:alg type="cycle">
              <dgm:param type="stAng" val="0"/>
              <dgm:param type="spanAng" val="360"/>
              <dgm:param type="ctrShpMap" val="fNode"/>
            </dgm:alg>
          </dgm:else>
        </dgm:choose>
      </dgm:if>
      <dgm:else name="Name6">
        <dgm:choose name="Name7">
          <dgm:if name="Name8" axis="ch ch" ptType="node node" st="1 1" cnt="1 0" func="cnt" op="lte" val="1">
            <dgm:alg type="cycle">
              <dgm:param type="stAng" val="-90"/>
              <dgm:param type="spanAng" val="360"/>
              <dgm:param type="ctrShpMap" val="fNode"/>
            </dgm:alg>
          </dgm:if>
          <dgm:else name="Name9">
            <dgm:alg type="cycle">
              <dgm:param type="stAng" val="0"/>
              <dgm:param type="spanAng" val="-360"/>
              <dgm:param type="ctrShpMap" val="fNode"/>
            </dgm:alg>
          </dgm:else>
        </dgm:choose>
      </dgm:else>
    </dgm:choose>
    <dgm:shape xmlns:r="http://schemas.openxmlformats.org/officeDocument/2006/relationships" r:blip="">
      <dgm:adjLst/>
    </dgm:shape>
    <dgm:presOf/>
    <dgm:choose name="Name10">
      <dgm:if name="Name11" func="var" arg="dir" op="equ" val="norm">
        <dgm:choose name="Name12">
          <dgm:if name="Name13"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des" forName="oneNode" refType="primFontSz" refFor="ch" refForName="centerShape" op="lte" fact="0.95"/>
              <dgm:constr type="diam" for="ch" forName="singleconn" refType="diam" op="equ" fact="-1"/>
              <dgm:constr type="h" for="ch" forName="singleconn" refType="w" refFor="ch" refForName="oneComp" fact="0.24"/>
              <dgm:constr type="w" for="ch" forName="dummya" refType="w" refFor="ch" refForName="oneComp" op="equ"/>
              <dgm:constr type="w" for="ch" forName="dummyb" refType="w" refFor="ch" refForName="oneComp" op="equ"/>
              <dgm:constr type="w" for="ch" forName="dummyc" refType="w" refFor="ch" refForName="oneComp" op="equ"/>
            </dgm:constrLst>
          </dgm:if>
          <dgm:else name="Name14">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forName="sibTrans" refType="diam" op="equ"/>
              <dgm:constr type="h" for="ch" forName="sibTrans" refType="w" refFor="ch" refForName="node" fact="0.24"/>
              <dgm:constr type="w" for="ch" forName="dummy" val="1"/>
            </dgm:constrLst>
          </dgm:else>
        </dgm:choose>
      </dgm:if>
      <dgm:else name="Name15">
        <dgm:choose name="Name16">
          <dgm:if name="Name17"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ch" forName="oneNode" refType="primFontSz" refFor="ch" refForName="centerShape" op="lte" fact="0.95"/>
              <dgm:constr type="diam" for="ch" forName="singleconn" refType="diam"/>
              <dgm:constr type="h" for="ch" forName="singleconn" refType="w" refFor="ch" refForName="oneComp" fact="0.24"/>
              <dgm:constr type="diam" for="ch" refType="diam" op="equ"/>
              <dgm:constr type="w" for="ch" forName="dummya" refType="w" refFor="ch" refForName="oneComp" op="equ"/>
              <dgm:constr type="w" for="ch" forName="dummyb" refType="w" refFor="ch" refForName="oneComp" op="equ"/>
              <dgm:constr type="w" for="ch" forName="dummyc" refType="w" refFor="ch" refForName="oneComp" op="equ"/>
            </dgm:constrLst>
          </dgm:if>
          <dgm:else name="Name18">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ptType="sibTrans" refType="diam" fact="-1"/>
              <dgm:constr type="h" for="ch" forName="sibTrans" refType="w" refFor="ch" refForName="node" fact="0.24"/>
              <dgm:constr type="diam" for="ch" refType="diam" op="equ" fact="-1"/>
              <dgm:constr type="w" for="ch" forName="dummy" val="1"/>
            </dgm:constrLst>
          </dgm:else>
        </dgm:choose>
      </dgm:else>
    </dgm:choose>
    <dgm:ruleLst>
      <dgm:rule type="diam" val="INF" fact="NaN" max="NaN"/>
    </dgm:ruleLst>
    <dgm:forEach name="Name19"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20" axis="ch">
        <dgm:forEach name="Name21" axis="self" ptType="node">
          <dgm:choose name="Name22">
            <dgm:if name="Name23" axis="par ch" ptType="node node" func="cnt" op="gt" val="1">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dummy">
                <dgm:alg type="sp"/>
                <dgm:shape xmlns:r="http://schemas.openxmlformats.org/officeDocument/2006/relationships" r:blip="">
                  <dgm:adjLst/>
                </dgm:shape>
                <dgm:presOf/>
                <dgm:constrLst>
                  <dgm:constr type="h" refType="w"/>
                </dgm:constrLst>
                <dgm:ruleLst/>
              </dgm:layoutNode>
              <dgm:forEach name="sibTransForEach" axis="followSib" ptType="sibTrans" hideLastTrans="0" cnt="1">
                <dgm:layoutNode name="sibTrans" styleLbl="sibTrans2D1">
                  <dgm:alg type="conn">
                    <dgm:param type="connRout" val="curve"/>
                    <dgm:param type="begPts" val="ctr"/>
                    <dgm:param type="endPts" val="ctr"/>
                    <dgm:param type="begSty" val="noArr"/>
                    <dgm:param type="endSty" val="noArr"/>
                    <dgm:param type="dstNode" val="node"/>
                  </dgm:alg>
                  <dgm:shape xmlns:r="http://schemas.openxmlformats.org/officeDocument/2006/relationships" type="conn" r:blip="" zOrderOff="-999">
                    <dgm:adjLst/>
                  </dgm:shape>
                  <dgm:presOf axis="self"/>
                  <dgm:constrLst>
                    <dgm:constr type="begPad"/>
                    <dgm:constr type="endPad"/>
                  </dgm:constrLst>
                  <dgm:ruleLst/>
                </dgm:layoutNode>
              </dgm:forEach>
            </dgm:if>
            <dgm:if name="Name24" axis="par ch" ptType="node node" func="cnt" op="equ" val="1">
              <dgm:layoutNode name="oneComp">
                <dgm:alg type="composite">
                  <dgm:param type="ar" val="1"/>
                </dgm:alg>
                <dgm:shape xmlns:r="http://schemas.openxmlformats.org/officeDocument/2006/relationships" r:blip="">
                  <dgm:adjLst/>
                </dgm:shape>
                <dgm:presOf/>
                <dgm:constrLst>
                  <dgm:constr type="h" refType="w"/>
                  <dgm:constr type="l" for="ch" forName="dummyConnPt" refType="w" fact="0.5"/>
                  <dgm:constr type="t" for="ch" forName="dummyConnPt" refType="w" fact="0.5"/>
                  <dgm:constr type="l" for="ch" forName="oneNode"/>
                  <dgm:constr type="t" for="ch" forName="oneNode"/>
                  <dgm:constr type="h" for="ch" forName="oneNode" refType="h"/>
                  <dgm:constr type="w" for="ch" forName="oneNode" refType="w"/>
                </dgm:constrLst>
                <dgm:ruleLst/>
                <dgm:layoutNode name="dummyConnPt" styleLbl="node1">
                  <dgm:alg type="sp"/>
                  <dgm:shape xmlns:r="http://schemas.openxmlformats.org/officeDocument/2006/relationships" r:blip="">
                    <dgm:adjLst/>
                  </dgm:shape>
                  <dgm:presOf/>
                  <dgm:constrLst>
                    <dgm:constr type="w" val="1"/>
                    <dgm:constr type="h" val="1"/>
                  </dgm:constrLst>
                  <dgm:ruleLst/>
                </dgm:layoutNode>
                <dgm:layoutNode name="on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dgm:layoutNode name="dummya">
                <dgm:alg type="sp"/>
                <dgm:shape xmlns:r="http://schemas.openxmlformats.org/officeDocument/2006/relationships" r:blip="">
                  <dgm:adjLst/>
                </dgm:shape>
                <dgm:presOf/>
                <dgm:constrLst>
                  <dgm:constr type="h" refType="w"/>
                </dgm:constrLst>
                <dgm:ruleLst/>
              </dgm:layoutNode>
              <dgm:layoutNode name="dummyb">
                <dgm:alg type="sp"/>
                <dgm:shape xmlns:r="http://schemas.openxmlformats.org/officeDocument/2006/relationships" r:blip="">
                  <dgm:adjLst/>
                </dgm:shape>
                <dgm:presOf/>
                <dgm:constrLst>
                  <dgm:constr type="h" refType="w"/>
                </dgm:constrLst>
                <dgm:ruleLst/>
              </dgm:layoutNode>
              <dgm:layoutNode name="dummyc">
                <dgm:alg type="sp"/>
                <dgm:shape xmlns:r="http://schemas.openxmlformats.org/officeDocument/2006/relationships" r:blip="">
                  <dgm:adjLst/>
                </dgm:shape>
                <dgm:presOf/>
                <dgm:constrLst>
                  <dgm:constr type="h" refType="w"/>
                </dgm:constrLst>
                <dgm:ruleLst/>
              </dgm:layoutNode>
              <dgm:forEach name="sibTransForEach1" axis="followSib" ptType="sibTrans" hideLastTrans="0" cnt="1">
                <dgm:layoutNode name="singleconn" styleLbl="sibTrans2D1">
                  <dgm:alg type="conn">
                    <dgm:param type="connRout" val="longCurve"/>
                    <dgm:param type="begPts" val="bCtr"/>
                    <dgm:param type="endPts" val="tCtr"/>
                    <dgm:param type="begSty" val="noArr"/>
                    <dgm:param type="endSty" val="noArr"/>
                    <dgm:param type="srcNode" val="dummyConnPt"/>
                    <dgm:param type="dstNode" val="dummyConnPt"/>
                  </dgm:alg>
                  <dgm:shape xmlns:r="http://schemas.openxmlformats.org/officeDocument/2006/relationships" type="conn" r:blip="" zOrderOff="-999">
                    <dgm:adjLst/>
                  </dgm:shape>
                  <dgm:presOf axis="self"/>
                  <dgm:constrLst>
                    <dgm:constr type="begPad"/>
                    <dgm:constr type="endPad"/>
                  </dgm:constrLst>
                  <dgm:ruleLst/>
                </dgm:layoutNode>
              </dgm:forEach>
            </dgm:if>
            <dgm:else name="Name25"/>
          </dgm:choose>
        </dgm:forEach>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3d4">
  <dgm:title val=""/>
  <dgm:desc val=""/>
  <dgm:catLst>
    <dgm:cat type="3D" pri="11400"/>
  </dgm:catLst>
  <dgm:scene3d>
    <a:camera prst="orthographicFront"/>
    <a:lightRig rig="threePt" dir="t"/>
  </dgm:scene3d>
  <dgm:styleLbl name="node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chilly" dir="t"/>
    </dgm:scene3d>
    <dgm:sp3d prstMaterial="translucentPowder">
      <a:bevelT w="127000" h="25400" prst="softRound"/>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chilly" dir="t"/>
    </dgm:scene3d>
    <dgm:sp3d z="12700" extrusionH="12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alignImgPlac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bgImgPlace1">
    <dgm:scene3d>
      <a:camera prst="orthographicFront"/>
      <a:lightRig rig="chilly" dir="t"/>
    </dgm:scene3d>
    <dgm:sp3d z="-257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chilly" dir="t"/>
    </dgm:scene3d>
    <dgm:sp3d z="-70000" extrusionH="1700" prstMaterial="translucentPowder">
      <a:bevelT w="25400" h="6350" prst="softRound"/>
      <a:bevelB w="0" h="0" prst="convex"/>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bgSibTrans2D1">
    <dgm:scene3d>
      <a:camera prst="orthographicFront"/>
      <a:lightRig rig="chilly" dir="t"/>
    </dgm:scene3d>
    <dgm:sp3d z="-25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sibTrans1D1">
    <dgm:scene3d>
      <a:camera prst="orthographicFront"/>
      <a:lightRig rig="chilly"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chilly"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2">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3">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4">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1D1">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con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1">
    <dgm:scene3d>
      <a:camera prst="orthographicFront"/>
      <a:lightRig rig="chilly" dir="t"/>
    </dgm:scene3d>
    <dgm:sp3d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trAlignAcc1">
    <dgm:scene3d>
      <a:camera prst="orthographicFront"/>
      <a:lightRig rig="chilly" dir="t"/>
    </dgm:scene3d>
    <dgm:sp3d prstMaterial="dkEdge">
      <a:bevelT w="127000" h="25400"/>
    </dgm:sp3d>
    <dgm:txPr/>
    <dgm:style>
      <a:lnRef idx="1">
        <a:scrgbClr r="0" g="0" b="0"/>
      </a:lnRef>
      <a:fillRef idx="1">
        <a:scrgbClr r="0" g="0" b="0"/>
      </a:fillRef>
      <a:effectRef idx="0">
        <a:scrgbClr r="0" g="0" b="0"/>
      </a:effectRef>
      <a:fontRef idx="minor">
        <a:schemeClr val="lt1"/>
      </a:fontRef>
    </dgm:style>
  </dgm:styleLbl>
  <dgm:styleLbl name="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AlignAcc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0">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2">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3">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4">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dkBgShp">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trBgShp">
    <dgm:scene3d>
      <a:camera prst="orthographicFront"/>
      <a:lightRig rig="chilly"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3d4">
  <dgm:title val=""/>
  <dgm:desc val=""/>
  <dgm:catLst>
    <dgm:cat type="3D" pri="11400"/>
  </dgm:catLst>
  <dgm:scene3d>
    <a:camera prst="orthographicFront"/>
    <a:lightRig rig="threePt" dir="t"/>
  </dgm:scene3d>
  <dgm:styleLbl name="node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chilly" dir="t"/>
    </dgm:scene3d>
    <dgm:sp3d prstMaterial="translucentPowder">
      <a:bevelT w="127000" h="25400" prst="softRound"/>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chilly" dir="t"/>
    </dgm:scene3d>
    <dgm:sp3d z="12700" extrusionH="12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alignImgPlac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bgImgPlace1">
    <dgm:scene3d>
      <a:camera prst="orthographicFront"/>
      <a:lightRig rig="chilly" dir="t"/>
    </dgm:scene3d>
    <dgm:sp3d z="-257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chilly" dir="t"/>
    </dgm:scene3d>
    <dgm:sp3d z="-70000" extrusionH="1700" prstMaterial="translucentPowder">
      <a:bevelT w="25400" h="6350" prst="softRound"/>
      <a:bevelB w="0" h="0" prst="convex"/>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bgSibTrans2D1">
    <dgm:scene3d>
      <a:camera prst="orthographicFront"/>
      <a:lightRig rig="chilly" dir="t"/>
    </dgm:scene3d>
    <dgm:sp3d z="-25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sibTrans1D1">
    <dgm:scene3d>
      <a:camera prst="orthographicFront"/>
      <a:lightRig rig="chilly"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chilly"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2">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3">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4">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1D1">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con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1">
    <dgm:scene3d>
      <a:camera prst="orthographicFront"/>
      <a:lightRig rig="chilly" dir="t"/>
    </dgm:scene3d>
    <dgm:sp3d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trAlignAcc1">
    <dgm:scene3d>
      <a:camera prst="orthographicFront"/>
      <a:lightRig rig="chilly" dir="t"/>
    </dgm:scene3d>
    <dgm:sp3d prstMaterial="dkEdge">
      <a:bevelT w="127000" h="25400"/>
    </dgm:sp3d>
    <dgm:txPr/>
    <dgm:style>
      <a:lnRef idx="1">
        <a:scrgbClr r="0" g="0" b="0"/>
      </a:lnRef>
      <a:fillRef idx="1">
        <a:scrgbClr r="0" g="0" b="0"/>
      </a:fillRef>
      <a:effectRef idx="0">
        <a:scrgbClr r="0" g="0" b="0"/>
      </a:effectRef>
      <a:fontRef idx="minor">
        <a:schemeClr val="lt1"/>
      </a:fontRef>
    </dgm:style>
  </dgm:styleLbl>
  <dgm:styleLbl name="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AlignAcc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0">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2">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3">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4">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dkBgShp">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trBgShp">
    <dgm:scene3d>
      <a:camera prst="orthographicFront"/>
      <a:lightRig rig="chilly"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26833" cy="464185"/>
          </a:xfrm>
          <a:prstGeom prst="rect">
            <a:avLst/>
          </a:prstGeom>
        </p:spPr>
        <p:txBody>
          <a:bodyPr vert="horz" lIns="92958" tIns="46479" rIns="92958" bIns="46479" rtlCol="0"/>
          <a:lstStyle>
            <a:lvl1pPr algn="l">
              <a:defRPr sz="1200"/>
            </a:lvl1pPr>
          </a:lstStyle>
          <a:p>
            <a:endParaRPr lang="en-US"/>
          </a:p>
        </p:txBody>
      </p:sp>
      <p:sp>
        <p:nvSpPr>
          <p:cNvPr id="3" name="Date Placeholder 2"/>
          <p:cNvSpPr>
            <a:spLocks noGrp="1"/>
          </p:cNvSpPr>
          <p:nvPr>
            <p:ph type="dt" idx="1"/>
          </p:nvPr>
        </p:nvSpPr>
        <p:spPr>
          <a:xfrm>
            <a:off x="3956550" y="0"/>
            <a:ext cx="3026833" cy="464185"/>
          </a:xfrm>
          <a:prstGeom prst="rect">
            <a:avLst/>
          </a:prstGeom>
        </p:spPr>
        <p:txBody>
          <a:bodyPr vert="horz" lIns="92958" tIns="46479" rIns="92958" bIns="46479" rtlCol="0"/>
          <a:lstStyle>
            <a:lvl1pPr algn="r">
              <a:defRPr sz="1200"/>
            </a:lvl1pPr>
          </a:lstStyle>
          <a:p>
            <a:fld id="{F50454F5-EF45-47EC-86C1-829BC36AC19F}" type="datetimeFigureOut">
              <a:rPr lang="en-US" smtClean="0"/>
              <a:t>12/17/2014</a:t>
            </a:fld>
            <a:endParaRPr lang="en-US"/>
          </a:p>
        </p:txBody>
      </p:sp>
      <p:sp>
        <p:nvSpPr>
          <p:cNvPr id="4" name="Slide Image Placeholder 3"/>
          <p:cNvSpPr>
            <a:spLocks noGrp="1" noRot="1" noChangeAspect="1"/>
          </p:cNvSpPr>
          <p:nvPr>
            <p:ph type="sldImg" idx="2"/>
          </p:nvPr>
        </p:nvSpPr>
        <p:spPr>
          <a:xfrm>
            <a:off x="1171575" y="696913"/>
            <a:ext cx="4641850" cy="3481387"/>
          </a:xfrm>
          <a:prstGeom prst="rect">
            <a:avLst/>
          </a:prstGeom>
          <a:noFill/>
          <a:ln w="12700">
            <a:solidFill>
              <a:prstClr val="black"/>
            </a:solidFill>
          </a:ln>
        </p:spPr>
        <p:txBody>
          <a:bodyPr vert="horz" lIns="92958" tIns="46479" rIns="92958" bIns="46479" rtlCol="0" anchor="ctr"/>
          <a:lstStyle/>
          <a:p>
            <a:endParaRPr lang="en-US"/>
          </a:p>
        </p:txBody>
      </p:sp>
      <p:sp>
        <p:nvSpPr>
          <p:cNvPr id="5" name="Notes Placeholder 4"/>
          <p:cNvSpPr>
            <a:spLocks noGrp="1"/>
          </p:cNvSpPr>
          <p:nvPr>
            <p:ph type="body" sz="quarter" idx="3"/>
          </p:nvPr>
        </p:nvSpPr>
        <p:spPr>
          <a:xfrm>
            <a:off x="698500" y="4409758"/>
            <a:ext cx="5588000" cy="4177665"/>
          </a:xfrm>
          <a:prstGeom prst="rect">
            <a:avLst/>
          </a:prstGeom>
        </p:spPr>
        <p:txBody>
          <a:bodyPr vert="horz" lIns="92958" tIns="46479" rIns="92958" bIns="46479"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17904"/>
            <a:ext cx="3026833" cy="464185"/>
          </a:xfrm>
          <a:prstGeom prst="rect">
            <a:avLst/>
          </a:prstGeom>
        </p:spPr>
        <p:txBody>
          <a:bodyPr vert="horz" lIns="92958" tIns="46479" rIns="92958" bIns="46479" rtlCol="0" anchor="b"/>
          <a:lstStyle>
            <a:lvl1pPr algn="l">
              <a:defRPr sz="1200"/>
            </a:lvl1pPr>
          </a:lstStyle>
          <a:p>
            <a:endParaRPr lang="en-US"/>
          </a:p>
        </p:txBody>
      </p:sp>
      <p:sp>
        <p:nvSpPr>
          <p:cNvPr id="7" name="Slide Number Placeholder 6"/>
          <p:cNvSpPr>
            <a:spLocks noGrp="1"/>
          </p:cNvSpPr>
          <p:nvPr>
            <p:ph type="sldNum" sz="quarter" idx="5"/>
          </p:nvPr>
        </p:nvSpPr>
        <p:spPr>
          <a:xfrm>
            <a:off x="3956550" y="8817904"/>
            <a:ext cx="3026833" cy="464185"/>
          </a:xfrm>
          <a:prstGeom prst="rect">
            <a:avLst/>
          </a:prstGeom>
        </p:spPr>
        <p:txBody>
          <a:bodyPr vert="horz" lIns="92958" tIns="46479" rIns="92958" bIns="46479" rtlCol="0" anchor="b"/>
          <a:lstStyle>
            <a:lvl1pPr algn="r">
              <a:defRPr sz="1200"/>
            </a:lvl1pPr>
          </a:lstStyle>
          <a:p>
            <a:fld id="{3B54338D-3549-46E3-890D-0A8E1DC3937C}" type="slidenum">
              <a:rPr lang="en-US" smtClean="0"/>
              <a:t>‹#›</a:t>
            </a:fld>
            <a:endParaRPr lang="en-US"/>
          </a:p>
        </p:txBody>
      </p:sp>
    </p:spTree>
    <p:extLst>
      <p:ext uri="{BB962C8B-B14F-4D97-AF65-F5344CB8AC3E}">
        <p14:creationId xmlns:p14="http://schemas.microsoft.com/office/powerpoint/2010/main" val="332203654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3" Type="http://schemas.openxmlformats.org/officeDocument/2006/relationships/hyperlink" Target="http://en.wikipedia.org/wiki/Woodrow_Wilson" TargetMode="External"/><Relationship Id="rId2" Type="http://schemas.openxmlformats.org/officeDocument/2006/relationships/slide" Target="../slides/slide26.xml"/><Relationship Id="rId1" Type="http://schemas.openxmlformats.org/officeDocument/2006/relationships/notesMaster" Target="../notesMasters/notesMaster1.xml"/><Relationship Id="rId4" Type="http://schemas.openxmlformats.org/officeDocument/2006/relationships/hyperlink" Target="http://en.wikipedia.org/wiki/Large_denominations_of_United_States_currency#cite_note-6" TargetMode="Externa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3" Type="http://schemas.openxmlformats.org/officeDocument/2006/relationships/hyperlink" Target="https://dev.mysql.com/doc/refman/5.0/en/miscellaneous-functions.html#function_sleep" TargetMode="External"/><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92.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99.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103.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10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Before getting started with the course, we want to talk</a:t>
            </a:r>
            <a:r>
              <a:rPr lang="en-US" baseline="0" dirty="0" smtClean="0"/>
              <a:t> about a interesting story that came out of Apple in February related to code in </a:t>
            </a:r>
            <a:r>
              <a:rPr lang="en-US" baseline="0" dirty="0" err="1" smtClean="0"/>
              <a:t>iOS</a:t>
            </a:r>
            <a:r>
              <a:rPr lang="en-US" baseline="0" dirty="0" smtClean="0"/>
              <a:t> 7. The issue became public while we were working on this course and our immediate thought was how a code review could have played a role in helping identify this issue before it found its way into production code. </a:t>
            </a:r>
          </a:p>
          <a:p>
            <a:endParaRPr lang="en-US" baseline="0" dirty="0" smtClean="0"/>
          </a:p>
          <a:p>
            <a:r>
              <a:rPr lang="en-US" baseline="0" dirty="0" smtClean="0"/>
              <a:t>When a browser on your iPhone makes an SSL/TLS request to a website, the website presents a </a:t>
            </a:r>
            <a:r>
              <a:rPr lang="en-US" sz="1200" b="0" i="0" kern="1200" dirty="0" smtClean="0">
                <a:solidFill>
                  <a:schemeClr val="tx1"/>
                </a:solidFill>
                <a:effectLst/>
                <a:latin typeface="+mn-lt"/>
                <a:ea typeface="+mn-ea"/>
                <a:cs typeface="+mn-cs"/>
              </a:rPr>
              <a:t>cryptographic “certificate” chain identifying itself and the authority which issued the certificate. Your device already has a list of issuing authorities which are trusted, and it will check the name of the site and the certificate it presents with that authority. If an</a:t>
            </a:r>
            <a:r>
              <a:rPr lang="en-US" sz="1200" b="0" i="0" kern="1200" baseline="0" dirty="0" smtClean="0">
                <a:solidFill>
                  <a:schemeClr val="tx1"/>
                </a:solidFill>
                <a:effectLst/>
                <a:latin typeface="+mn-lt"/>
                <a:ea typeface="+mn-ea"/>
                <a:cs typeface="+mn-cs"/>
              </a:rPr>
              <a:t> invalid or fake </a:t>
            </a:r>
            <a:r>
              <a:rPr lang="en-US" sz="1200" b="0" i="0" kern="1200" dirty="0" smtClean="0">
                <a:solidFill>
                  <a:schemeClr val="tx1"/>
                </a:solidFill>
                <a:effectLst/>
                <a:latin typeface="+mn-lt"/>
                <a:ea typeface="+mn-ea"/>
                <a:cs typeface="+mn-cs"/>
              </a:rPr>
              <a:t>certificate is provided,</a:t>
            </a:r>
            <a:r>
              <a:rPr lang="en-US" sz="1200" b="0" i="0" kern="1200" baseline="0" dirty="0" smtClean="0">
                <a:solidFill>
                  <a:schemeClr val="tx1"/>
                </a:solidFill>
                <a:effectLst/>
                <a:latin typeface="+mn-lt"/>
                <a:ea typeface="+mn-ea"/>
                <a:cs typeface="+mn-cs"/>
              </a:rPr>
              <a:t>  (e.g., one</a:t>
            </a:r>
            <a:r>
              <a:rPr lang="en-US" sz="1200" b="0" i="0" kern="1200" dirty="0" smtClean="0">
                <a:solidFill>
                  <a:schemeClr val="tx1"/>
                </a:solidFill>
                <a:effectLst/>
                <a:latin typeface="+mn-lt"/>
                <a:ea typeface="+mn-ea"/>
                <a:cs typeface="+mn-cs"/>
              </a:rPr>
              <a:t> that has the wrong name for the site, or which hasn’t been issued by the authority, or which is out of date) then the browser won’t trust</a:t>
            </a:r>
            <a:r>
              <a:rPr lang="en-US" sz="1200" b="0" i="0" kern="1200" baseline="0" dirty="0" smtClean="0">
                <a:solidFill>
                  <a:schemeClr val="tx1"/>
                </a:solidFill>
                <a:effectLst/>
                <a:latin typeface="+mn-lt"/>
                <a:ea typeface="+mn-ea"/>
                <a:cs typeface="+mn-cs"/>
              </a:rPr>
              <a:t> it and you wi</a:t>
            </a:r>
            <a:r>
              <a:rPr lang="en-US" sz="1200" b="0" i="0" kern="1200" dirty="0" smtClean="0">
                <a:solidFill>
                  <a:schemeClr val="tx1"/>
                </a:solidFill>
                <a:effectLst/>
                <a:latin typeface="+mn-lt"/>
                <a:ea typeface="+mn-ea"/>
                <a:cs typeface="+mn-cs"/>
              </a:rPr>
              <a:t>ll get a warning saying that there’s something wrong and that you shouldn’t proceed or your data could be at risk. To fully trust a site, it is important to verify the authenticity of the certificate.</a:t>
            </a:r>
          </a:p>
          <a:p>
            <a:endParaRPr lang="en-US" baseline="0" dirty="0" smtClean="0"/>
          </a:p>
          <a:p>
            <a:r>
              <a:rPr lang="en-US" baseline="0" dirty="0" smtClean="0"/>
              <a:t>Part of the validation code during a SSL/TLS key exchange in </a:t>
            </a:r>
            <a:r>
              <a:rPr lang="en-US" baseline="0" dirty="0" err="1" smtClean="0"/>
              <a:t>iOS</a:t>
            </a:r>
            <a:r>
              <a:rPr lang="en-US" baseline="0" dirty="0" smtClean="0"/>
              <a:t> is shown here on the slide. This code goes through a number of checks against the certificate that was provided. If any of them fail, then it jumps down to the end and returns the failed result. On Feb 21 Apple released a security alert and provide an update to </a:t>
            </a:r>
            <a:r>
              <a:rPr lang="en-US" baseline="0" dirty="0" err="1" smtClean="0"/>
              <a:t>iOS</a:t>
            </a:r>
            <a:r>
              <a:rPr lang="en-US" baseline="0" dirty="0" smtClean="0"/>
              <a:t>. The alert didn't give many details but it quickly caught the interest of the security community.</a:t>
            </a:r>
          </a:p>
          <a:p>
            <a:endParaRPr lang="en-US" baseline="0" dirty="0" smtClean="0"/>
          </a:p>
          <a:p>
            <a:r>
              <a:rPr lang="en-US" baseline="0" dirty="0" smtClean="0"/>
              <a:t>The alert gave an impact stating an attacker could capture protected SSL/TLS transaction. (presumably through a Man-in-the-Middle attack) This is a HUGE deal. Think about your online banking that is protected by SSL/TLS. If an attacker could capture or modify these transactions, then they could manipulate your account and steal your money.</a:t>
            </a:r>
          </a:p>
          <a:p>
            <a:endParaRPr lang="en-US" baseline="0" dirty="0" smtClean="0"/>
          </a:p>
          <a:p>
            <a:r>
              <a:rPr lang="en-US" baseline="0" dirty="0" smtClean="0"/>
              <a:t>Experts started digging into the issue and tried to see exactly what the error was and how it was fixed. It turns out that a simple developer mistake, a single line in fact was to blame. Looking at line 13 above, you can see an extra "</a:t>
            </a:r>
            <a:r>
              <a:rPr lang="en-US" baseline="0" dirty="0" err="1" smtClean="0"/>
              <a:t>goto</a:t>
            </a:r>
            <a:r>
              <a:rPr lang="en-US" baseline="0" dirty="0" smtClean="0"/>
              <a:t> fail;" statement. Since brackets were not used, then only the next line following the IF statement was part of the conditional. The second "</a:t>
            </a:r>
            <a:r>
              <a:rPr lang="en-US" baseline="0" dirty="0" err="1" smtClean="0"/>
              <a:t>goto</a:t>
            </a:r>
            <a:r>
              <a:rPr lang="en-US" baseline="0" dirty="0" smtClean="0"/>
              <a:t> fail;" was ALWAYS followed. If the previous check succeeded, then the err variable would hold "SUCCESS". Following the "</a:t>
            </a:r>
            <a:r>
              <a:rPr lang="en-US" baseline="0" dirty="0" err="1" smtClean="0"/>
              <a:t>goto</a:t>
            </a:r>
            <a:r>
              <a:rPr lang="en-US" baseline="0" dirty="0" smtClean="0"/>
              <a:t> fail;" at this point meant that all subsequent checks were skipped, and the err variable showed SUCCESS, hence the certificate would be verified.</a:t>
            </a:r>
          </a:p>
          <a:p>
            <a:endParaRPr lang="en-US" baseline="0" dirty="0" smtClean="0"/>
          </a:p>
          <a:p>
            <a:r>
              <a:rPr lang="en-US" baseline="0" dirty="0" smtClean="0"/>
              <a:t>Code reviews are instituted to find these types of mistakes. Whether this be a quick peer review before code is checked in, or a more elaborate secure code review at the end of the development cycle. Automated tools should also be able to help find this type of flaw as the checks after the second </a:t>
            </a:r>
            <a:r>
              <a:rPr lang="en-US" baseline="0" dirty="0" err="1" smtClean="0"/>
              <a:t>goto</a:t>
            </a:r>
            <a:r>
              <a:rPr lang="en-US" baseline="0" dirty="0" smtClean="0"/>
              <a:t> would be dead code.</a:t>
            </a:r>
          </a:p>
          <a:p>
            <a:endParaRPr lang="en-US"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sz="1200" b="0" i="0" kern="1200" dirty="0" smtClean="0">
                <a:solidFill>
                  <a:schemeClr val="tx1"/>
                </a:solidFill>
                <a:effectLst/>
                <a:latin typeface="+mn-lt"/>
                <a:ea typeface="+mn-ea"/>
                <a:cs typeface="+mn-cs"/>
              </a:rPr>
              <a:t>An article (</a:t>
            </a:r>
            <a:r>
              <a:rPr lang="en-US" dirty="0" smtClean="0"/>
              <a:t>http://www.theguardian.com/technology/2014/feb/25/apples-ssl-iphone-vulnerability-how-did-it-happen-and-what-next)</a:t>
            </a:r>
            <a:r>
              <a:rPr lang="en-US" sz="1200" b="0" i="0" kern="1200" dirty="0" smtClean="0">
                <a:solidFill>
                  <a:schemeClr val="tx1"/>
                </a:solidFill>
                <a:effectLst/>
                <a:latin typeface="+mn-lt"/>
                <a:ea typeface="+mn-ea"/>
                <a:cs typeface="+mn-cs"/>
              </a:rPr>
              <a:t> written</a:t>
            </a:r>
            <a:r>
              <a:rPr lang="en-US" sz="1200" b="0" i="0" kern="1200" baseline="0" dirty="0" smtClean="0">
                <a:solidFill>
                  <a:schemeClr val="tx1"/>
                </a:solidFill>
                <a:effectLst/>
                <a:latin typeface="+mn-lt"/>
                <a:ea typeface="+mn-ea"/>
                <a:cs typeface="+mn-cs"/>
              </a:rPr>
              <a:t> on this talked to a former Apple developer and he said </a:t>
            </a:r>
            <a:r>
              <a:rPr lang="en-US" sz="1200" b="0" i="0" kern="1200" dirty="0" smtClean="0">
                <a:solidFill>
                  <a:schemeClr val="tx1"/>
                </a:solidFill>
                <a:effectLst/>
                <a:latin typeface="+mn-lt"/>
                <a:ea typeface="+mn-ea"/>
                <a:cs typeface="+mn-cs"/>
              </a:rPr>
              <a:t>“Apple does not have a strong culture of testing or test-driven development. Apple relies overly on ‘</a:t>
            </a:r>
            <a:r>
              <a:rPr lang="en-US" sz="1200" b="0" i="0" kern="1200" dirty="0" err="1" smtClean="0">
                <a:solidFill>
                  <a:schemeClr val="tx1"/>
                </a:solidFill>
                <a:effectLst/>
                <a:latin typeface="+mn-lt"/>
                <a:ea typeface="+mn-ea"/>
                <a:cs typeface="+mn-cs"/>
              </a:rPr>
              <a:t>dogfooding</a:t>
            </a:r>
            <a:r>
              <a:rPr lang="en-US" sz="1200" b="0" i="0" kern="1200" dirty="0" smtClean="0">
                <a:solidFill>
                  <a:schemeClr val="tx1"/>
                </a:solidFill>
                <a:effectLst/>
                <a:latin typeface="+mn-lt"/>
                <a:ea typeface="+mn-ea"/>
                <a:cs typeface="+mn-cs"/>
              </a:rPr>
              <a:t>’ [using its own products] for quality processes, which in security situations is not appropriate." That</a:t>
            </a:r>
            <a:r>
              <a:rPr lang="en-US" sz="1200" b="0" i="0" kern="1200" baseline="0" dirty="0" smtClean="0">
                <a:solidFill>
                  <a:schemeClr val="tx1"/>
                </a:solidFill>
                <a:effectLst/>
                <a:latin typeface="+mn-lt"/>
                <a:ea typeface="+mn-ea"/>
                <a:cs typeface="+mn-cs"/>
              </a:rPr>
              <a:t> same article said that Apple found the issue through "… </a:t>
            </a:r>
            <a:r>
              <a:rPr lang="en-US" sz="1200" b="0" i="0" kern="1200" dirty="0" smtClean="0">
                <a:solidFill>
                  <a:schemeClr val="tx1"/>
                </a:solidFill>
                <a:effectLst/>
                <a:latin typeface="+mn-lt"/>
                <a:ea typeface="+mn-ea"/>
                <a:cs typeface="+mn-cs"/>
              </a:rPr>
              <a:t>a line-by-line review of code, almost certainly sparked by the revelations by … to have</a:t>
            </a:r>
            <a:r>
              <a:rPr lang="en-US" sz="1200" b="0" i="0" kern="1200" baseline="0" dirty="0" smtClean="0">
                <a:solidFill>
                  <a:schemeClr val="tx1"/>
                </a:solidFill>
                <a:effectLst/>
                <a:latin typeface="+mn-lt"/>
                <a:ea typeface="+mn-ea"/>
                <a:cs typeface="+mn-cs"/>
              </a:rPr>
              <a:t> cracked SSL."</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b="0" i="0" kern="1200" baseline="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b="0" i="0" kern="1200" dirty="0" smtClean="0">
                <a:solidFill>
                  <a:schemeClr val="tx1"/>
                </a:solidFill>
                <a:effectLst/>
                <a:latin typeface="+mn-lt"/>
                <a:ea typeface="+mn-ea"/>
                <a:cs typeface="+mn-cs"/>
              </a:rPr>
              <a:t>More</a:t>
            </a:r>
            <a:r>
              <a:rPr lang="en-US" sz="1200" b="0" i="0" kern="1200" baseline="0" dirty="0" smtClean="0">
                <a:solidFill>
                  <a:schemeClr val="tx1"/>
                </a:solidFill>
                <a:effectLst/>
                <a:latin typeface="+mn-lt"/>
                <a:ea typeface="+mn-ea"/>
                <a:cs typeface="+mn-cs"/>
              </a:rPr>
              <a:t> info can be found at: </a:t>
            </a:r>
            <a:r>
              <a:rPr lang="en-US" dirty="0" smtClean="0"/>
              <a:t>http://nakedsecurity.sophos.com/2014/02/24/anatomy-of-a-goto-fail-apples-ssl-bug-explained-plus-an-unofficial-patch/</a:t>
            </a:r>
          </a:p>
          <a:p>
            <a:endParaRPr lang="en-US" dirty="0" smtClean="0"/>
          </a:p>
          <a:p>
            <a:endParaRPr lang="en-US" dirty="0"/>
          </a:p>
        </p:txBody>
      </p:sp>
      <p:sp>
        <p:nvSpPr>
          <p:cNvPr id="4" name="Slide Number Placeholder 3"/>
          <p:cNvSpPr>
            <a:spLocks noGrp="1"/>
          </p:cNvSpPr>
          <p:nvPr>
            <p:ph type="sldNum" sz="quarter" idx="10"/>
          </p:nvPr>
        </p:nvSpPr>
        <p:spPr/>
        <p:txBody>
          <a:bodyPr/>
          <a:lstStyle/>
          <a:p>
            <a:fld id="{3B54338D-3549-46E3-890D-0A8E1DC3937C}" type="slidenum">
              <a:rPr lang="en-US" smtClean="0"/>
              <a:t>1</a:t>
            </a:fld>
            <a:endParaRPr lang="en-US"/>
          </a:p>
        </p:txBody>
      </p:sp>
    </p:spTree>
    <p:extLst>
      <p:ext uri="{BB962C8B-B14F-4D97-AF65-F5344CB8AC3E}">
        <p14:creationId xmlns:p14="http://schemas.microsoft.com/office/powerpoint/2010/main" val="47903446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The CWE team also compiles a Top 25 list each year that helps identify the 25 most dangerous and prevalent software errors that we see today.  This list is a great way to keep the most common issues in the forefront of a developer's mind and help focus effort to make sure that these errors are not introduced. This is a good list to be familiar with, in part because this</a:t>
            </a:r>
            <a:r>
              <a:rPr lang="en-US" baseline="0" dirty="0" smtClean="0"/>
              <a:t> list is largely composed of weaknesses that should never ever happen anymore. SQL injection is the top weakness found in software today. Prepared Statements have been around as long as I can remember – the  only reason SQL injection exists is because developers don’t take care to use them. </a:t>
            </a:r>
            <a:endParaRPr lang="en-US" dirty="0" smtClean="0"/>
          </a:p>
          <a:p>
            <a:endParaRPr lang="en-US" dirty="0" smtClean="0"/>
          </a:p>
          <a:p>
            <a:r>
              <a:rPr lang="en-US" baseline="0" dirty="0" smtClean="0"/>
              <a:t>We’ve done 25 reviews over the last 2 years, and all of them have these kinds of errors. We have yet to review a single application that doesn’t have a single finding, and very few that don’t have at least one top 25. Many of these are well known things that shouldn’t exist anymore.</a:t>
            </a:r>
          </a:p>
        </p:txBody>
      </p:sp>
      <p:sp>
        <p:nvSpPr>
          <p:cNvPr id="4" name="Slide Number Placeholder 3"/>
          <p:cNvSpPr>
            <a:spLocks noGrp="1"/>
          </p:cNvSpPr>
          <p:nvPr>
            <p:ph type="sldNum" sz="quarter" idx="10"/>
          </p:nvPr>
        </p:nvSpPr>
        <p:spPr/>
        <p:txBody>
          <a:bodyPr/>
          <a:lstStyle/>
          <a:p>
            <a:fld id="{F66051B0-AC27-439B-8BE8-DA2DA8B49982}" type="slidenum">
              <a:rPr lang="en-US" smtClean="0"/>
              <a:pPr/>
              <a:t>16</a:t>
            </a:fld>
            <a:endParaRPr lang="en-US"/>
          </a:p>
        </p:txBody>
      </p:sp>
    </p:spTree>
    <p:extLst>
      <p:ext uri="{BB962C8B-B14F-4D97-AF65-F5344CB8AC3E}">
        <p14:creationId xmlns:p14="http://schemas.microsoft.com/office/powerpoint/2010/main" val="323650160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 secure code review</a:t>
            </a:r>
            <a:r>
              <a:rPr lang="en-US" baseline="0" dirty="0" smtClean="0"/>
              <a:t> is a task at the end of the SDLC that attempts to find any security related flaws that came about during the coding process. This could be due to mistakes by the developers, or maybe a change from the intended design due to coding challenges.</a:t>
            </a:r>
          </a:p>
          <a:p>
            <a:endParaRPr lang="en-US" baseline="0" dirty="0" smtClean="0"/>
          </a:p>
          <a:p>
            <a:r>
              <a:rPr lang="en-US" baseline="0" dirty="0" smtClean="0"/>
              <a:t>It involves an interview, static analysis, manual analysis, and a final report.</a:t>
            </a:r>
            <a:endParaRPr lang="en-US" dirty="0" smtClean="0"/>
          </a:p>
          <a:p>
            <a:endParaRPr lang="en-US" dirty="0" smtClean="0"/>
          </a:p>
          <a:p>
            <a:r>
              <a:rPr lang="en-US" dirty="0" smtClean="0"/>
              <a:t>A secure code review does</a:t>
            </a:r>
            <a:r>
              <a:rPr lang="en-US" baseline="0" dirty="0" smtClean="0"/>
              <a:t> not replace </a:t>
            </a:r>
            <a:r>
              <a:rPr lang="en-US" dirty="0" smtClean="0"/>
              <a:t>the</a:t>
            </a:r>
            <a:r>
              <a:rPr lang="en-US" baseline="0" dirty="0" smtClean="0"/>
              <a:t> developer peer reviews that should be taking place during the coding phase. Both activities offer something different and each should be leveraged accordingly. We will talk more about this in the coming slides.</a:t>
            </a:r>
            <a:endParaRPr lang="en-US" dirty="0"/>
          </a:p>
        </p:txBody>
      </p:sp>
      <p:sp>
        <p:nvSpPr>
          <p:cNvPr id="4" name="Slide Number Placeholder 3"/>
          <p:cNvSpPr>
            <a:spLocks noGrp="1"/>
          </p:cNvSpPr>
          <p:nvPr>
            <p:ph type="sldNum" sz="quarter" idx="10"/>
          </p:nvPr>
        </p:nvSpPr>
        <p:spPr/>
        <p:txBody>
          <a:bodyPr/>
          <a:lstStyle/>
          <a:p>
            <a:fld id="{3B54338D-3549-46E3-890D-0A8E1DC3937C}" type="slidenum">
              <a:rPr lang="en-US" smtClean="0"/>
              <a:t>19</a:t>
            </a:fld>
            <a:endParaRPr lang="en-US" dirty="0"/>
          </a:p>
        </p:txBody>
      </p:sp>
    </p:spTree>
    <p:extLst>
      <p:ext uri="{BB962C8B-B14F-4D97-AF65-F5344CB8AC3E}">
        <p14:creationId xmlns:p14="http://schemas.microsoft.com/office/powerpoint/2010/main" val="115787494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Although</a:t>
            </a:r>
            <a:r>
              <a:rPr lang="en-US" baseline="0" dirty="0" smtClean="0"/>
              <a:t> the goals of a</a:t>
            </a:r>
            <a:r>
              <a:rPr lang="en-US" dirty="0" smtClean="0"/>
              <a:t> secure code review often differ from</a:t>
            </a:r>
            <a:r>
              <a:rPr lang="en-US" baseline="0" dirty="0" smtClean="0"/>
              <a:t> those of your typical peer review, there is a lot to be gained by looking at the well established methodologies for peer reviews. Peer reviews have evolved into 5 distinct types, each for a target audience and goal. Formal, over-the-shoulder, email pass-around, pair programming, and tool assisted all bring something different to the table.</a:t>
            </a:r>
            <a:endParaRPr lang="en-US" dirty="0"/>
          </a:p>
        </p:txBody>
      </p:sp>
      <p:sp>
        <p:nvSpPr>
          <p:cNvPr id="4" name="Slide Number Placeholder 3"/>
          <p:cNvSpPr>
            <a:spLocks noGrp="1"/>
          </p:cNvSpPr>
          <p:nvPr>
            <p:ph type="sldNum" sz="quarter" idx="10"/>
          </p:nvPr>
        </p:nvSpPr>
        <p:spPr/>
        <p:txBody>
          <a:bodyPr/>
          <a:lstStyle/>
          <a:p>
            <a:fld id="{3B54338D-3549-46E3-890D-0A8E1DC3937C}" type="slidenum">
              <a:rPr lang="en-US" smtClean="0"/>
              <a:t>20</a:t>
            </a:fld>
            <a:endParaRPr lang="en-US" dirty="0"/>
          </a:p>
        </p:txBody>
      </p:sp>
    </p:spTree>
    <p:extLst>
      <p:ext uri="{BB962C8B-B14F-4D97-AF65-F5344CB8AC3E}">
        <p14:creationId xmlns:p14="http://schemas.microsoft.com/office/powerpoint/2010/main" val="319170060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 Secure</a:t>
            </a:r>
            <a:r>
              <a:rPr lang="en-US" baseline="0" dirty="0" smtClean="0"/>
              <a:t> Code Review looks to leverage elements from each of the different types of peer reviews.</a:t>
            </a:r>
            <a:endParaRPr lang="en-US" dirty="0"/>
          </a:p>
        </p:txBody>
      </p:sp>
      <p:sp>
        <p:nvSpPr>
          <p:cNvPr id="4" name="Slide Number Placeholder 3"/>
          <p:cNvSpPr>
            <a:spLocks noGrp="1"/>
          </p:cNvSpPr>
          <p:nvPr>
            <p:ph type="sldNum" sz="quarter" idx="10"/>
          </p:nvPr>
        </p:nvSpPr>
        <p:spPr/>
        <p:txBody>
          <a:bodyPr/>
          <a:lstStyle/>
          <a:p>
            <a:fld id="{3B54338D-3549-46E3-890D-0A8E1DC3937C}" type="slidenum">
              <a:rPr lang="en-US" smtClean="0"/>
              <a:t>21</a:t>
            </a:fld>
            <a:endParaRPr lang="en-US" dirty="0"/>
          </a:p>
        </p:txBody>
      </p:sp>
    </p:spTree>
    <p:extLst>
      <p:ext uri="{BB962C8B-B14F-4D97-AF65-F5344CB8AC3E}">
        <p14:creationId xmlns:p14="http://schemas.microsoft.com/office/powerpoint/2010/main" val="328865746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What benefits can you expect from a Secure Code Review? A few of the benefits include:</a:t>
            </a:r>
          </a:p>
          <a:p>
            <a:endParaRPr lang="en-US" dirty="0" smtClean="0"/>
          </a:p>
          <a:p>
            <a:pPr marL="639086" lvl="1" indent="-174296">
              <a:buFont typeface="Arial" panose="020B0604020202020204" pitchFamily="34" charset="0"/>
              <a:buChar char="•"/>
            </a:pPr>
            <a:r>
              <a:rPr lang="en-US" b="1" dirty="0" smtClean="0"/>
              <a:t>A different perspective.</a:t>
            </a:r>
            <a:r>
              <a:rPr lang="en-US" dirty="0" smtClean="0"/>
              <a:t> “Another set of eyes” adds objectivity. Similar to the reason for separating your coding and testing teams, secure code reviews provide the distance needed to recognize problems.</a:t>
            </a:r>
          </a:p>
          <a:p>
            <a:pPr marL="464790" lvl="1"/>
            <a:endParaRPr lang="en-US" dirty="0" smtClean="0"/>
          </a:p>
          <a:p>
            <a:pPr marL="639086" lvl="1" indent="-174296">
              <a:buFont typeface="Arial" panose="020B0604020202020204" pitchFamily="34" charset="0"/>
              <a:buChar char="•"/>
            </a:pPr>
            <a:r>
              <a:rPr lang="en-US" b="1" dirty="0" smtClean="0"/>
              <a:t>Security Experts.</a:t>
            </a:r>
            <a:r>
              <a:rPr lang="en-US" dirty="0" smtClean="0"/>
              <a:t> The</a:t>
            </a:r>
            <a:r>
              <a:rPr lang="en-US" baseline="0" dirty="0" smtClean="0"/>
              <a:t> developers have enough on their plates trying to stay current with the latest frameworks and coding practices</a:t>
            </a:r>
            <a:r>
              <a:rPr lang="en-US" dirty="0" smtClean="0"/>
              <a:t>. They also</a:t>
            </a:r>
            <a:r>
              <a:rPr lang="en-US" baseline="0" dirty="0" smtClean="0"/>
              <a:t> are often tasked to get thing finished quickly to meet an unrealistic deadline. A Secure Code Review allows a team that focuses on secure coding to look at the code.</a:t>
            </a:r>
            <a:endParaRPr lang="en-US" dirty="0" smtClean="0"/>
          </a:p>
          <a:p>
            <a:pPr marL="464790" lvl="1"/>
            <a:endParaRPr lang="en-US" dirty="0" smtClean="0"/>
          </a:p>
          <a:p>
            <a:pPr marL="639086" lvl="1" indent="-174296">
              <a:buFont typeface="Arial" panose="020B0604020202020204" pitchFamily="34" charset="0"/>
              <a:buChar char="•"/>
            </a:pPr>
            <a:r>
              <a:rPr lang="en-US" b="1" dirty="0" smtClean="0"/>
              <a:t>Less rework.</a:t>
            </a:r>
            <a:r>
              <a:rPr lang="en-US" dirty="0" smtClean="0"/>
              <a:t> Do it right the first time. Changes cost more later in the life cycle. The secure code review process catches many errors </a:t>
            </a:r>
            <a:r>
              <a:rPr lang="en-US" i="1" dirty="0" smtClean="0"/>
              <a:t>before</a:t>
            </a:r>
            <a:r>
              <a:rPr lang="en-US" dirty="0" smtClean="0"/>
              <a:t> they go to production.</a:t>
            </a:r>
          </a:p>
          <a:p>
            <a:pPr marL="464790" lvl="1"/>
            <a:endParaRPr lang="en-US" dirty="0" smtClean="0"/>
          </a:p>
          <a:p>
            <a:pPr marL="639086" lvl="1" indent="-174296">
              <a:buFont typeface="Arial" panose="020B0604020202020204" pitchFamily="34" charset="0"/>
              <a:buChar char="•"/>
            </a:pPr>
            <a:r>
              <a:rPr lang="en-US" b="1" dirty="0" smtClean="0"/>
              <a:t>Fewer bugs.</a:t>
            </a:r>
            <a:r>
              <a:rPr lang="en-US" dirty="0" smtClean="0"/>
              <a:t> It’s better to discover your own problems than to have someone (like a user) point them out to you.</a:t>
            </a:r>
          </a:p>
          <a:p>
            <a:pPr marL="464790" lvl="1" indent="0">
              <a:buFont typeface="Arial" panose="020B0604020202020204" pitchFamily="34" charset="0"/>
              <a:buNone/>
            </a:pPr>
            <a:endParaRPr lang="en-US" dirty="0" smtClean="0"/>
          </a:p>
          <a:p>
            <a:pPr marL="639086" lvl="1" indent="-174296">
              <a:buFont typeface="Arial" panose="020B0604020202020204" pitchFamily="34" charset="0"/>
              <a:buChar char="•"/>
            </a:pPr>
            <a:r>
              <a:rPr lang="en-US" b="1" dirty="0" smtClean="0"/>
              <a:t>Better Code.</a:t>
            </a:r>
            <a:r>
              <a:rPr lang="en-US" dirty="0" smtClean="0"/>
              <a:t> At the end of the process, the application being developed is better</a:t>
            </a:r>
            <a:r>
              <a:rPr lang="en-US" baseline="0" dirty="0" smtClean="0"/>
              <a:t>, and that is the ultimate goal of everyone involved in its development</a:t>
            </a:r>
            <a:r>
              <a:rPr lang="en-US" dirty="0" smtClean="0"/>
              <a:t>.</a:t>
            </a:r>
          </a:p>
          <a:p>
            <a:endParaRPr lang="en-US" dirty="0" smtClean="0"/>
          </a:p>
          <a:p>
            <a:r>
              <a:rPr lang="en-US" dirty="0" smtClean="0"/>
              <a:t>The reference</a:t>
            </a:r>
            <a:r>
              <a:rPr lang="en-US" baseline="0" dirty="0" smtClean="0"/>
              <a:t> to the movie "Source Code" is mostly to spice things up. The movie is about a program that allows someone to go back in time an live someone's life for 8 minutes. This is used to help find the source of a train bombing after it happened so that a future bombing can be avoided. In a way, a secure code review is similar in that we are looking to find problems before they are used in an exploit.</a:t>
            </a:r>
            <a:endParaRPr lang="en-US" dirty="0"/>
          </a:p>
        </p:txBody>
      </p:sp>
      <p:sp>
        <p:nvSpPr>
          <p:cNvPr id="4" name="Slide Number Placeholder 3"/>
          <p:cNvSpPr>
            <a:spLocks noGrp="1"/>
          </p:cNvSpPr>
          <p:nvPr>
            <p:ph type="sldNum" sz="quarter" idx="10"/>
          </p:nvPr>
        </p:nvSpPr>
        <p:spPr/>
        <p:txBody>
          <a:bodyPr/>
          <a:lstStyle/>
          <a:p>
            <a:fld id="{3B54338D-3549-46E3-890D-0A8E1DC3937C}" type="slidenum">
              <a:rPr lang="en-US" smtClean="0"/>
              <a:t>22</a:t>
            </a:fld>
            <a:endParaRPr lang="en-US" dirty="0"/>
          </a:p>
        </p:txBody>
      </p:sp>
    </p:spTree>
    <p:extLst>
      <p:ext uri="{BB962C8B-B14F-4D97-AF65-F5344CB8AC3E}">
        <p14:creationId xmlns:p14="http://schemas.microsoft.com/office/powerpoint/2010/main" val="158635508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It can’t all be roses. A few of the issues you will need to balance when you implement secure code reviews include:</a:t>
            </a:r>
          </a:p>
          <a:p>
            <a:endParaRPr lang="en-US" b="1" dirty="0" smtClean="0"/>
          </a:p>
          <a:p>
            <a:pPr marL="639086" lvl="1" indent="-174296">
              <a:buFont typeface="Arial" panose="020B0604020202020204" pitchFamily="34" charset="0"/>
              <a:buChar char="•"/>
            </a:pPr>
            <a:r>
              <a:rPr lang="en-US" b="1" dirty="0" smtClean="0"/>
              <a:t>Time.</a:t>
            </a:r>
            <a:r>
              <a:rPr lang="en-US" dirty="0" smtClean="0"/>
              <a:t> Some secure code reviews take a long time. But like other types of meetings, focusing on the topic, being familiar with the process, and establishing solid ground rules can help keep the time reasonable.</a:t>
            </a:r>
            <a:r>
              <a:rPr lang="en-US" baseline="0" dirty="0" smtClean="0"/>
              <a:t> </a:t>
            </a:r>
            <a:r>
              <a:rPr lang="en-US" dirty="0" smtClean="0"/>
              <a:t>Secure Code Reviews invest your time; bugs waste it.</a:t>
            </a:r>
          </a:p>
          <a:p>
            <a:pPr marL="464790" lvl="1"/>
            <a:endParaRPr lang="en-US" dirty="0" smtClean="0"/>
          </a:p>
          <a:p>
            <a:pPr marL="639086" lvl="1" indent="-174296">
              <a:buFont typeface="Arial" panose="020B0604020202020204" pitchFamily="34" charset="0"/>
              <a:buChar char="•"/>
            </a:pPr>
            <a:r>
              <a:rPr lang="en-US" b="1" dirty="0" smtClean="0"/>
              <a:t>Preparation.</a:t>
            </a:r>
            <a:r>
              <a:rPr lang="en-US" dirty="0" smtClean="0"/>
              <a:t> Reading unfamiliar code and correlating that code to unfamiliar documentation inevitably</a:t>
            </a:r>
            <a:r>
              <a:rPr lang="en-US" baseline="0" dirty="0" smtClean="0"/>
              <a:t> means questions for the </a:t>
            </a:r>
            <a:r>
              <a:rPr lang="en-US" dirty="0" smtClean="0"/>
              <a:t>programmers which takes them away from coding. However, it’s a necessary evil. Over time, however, proper preparation for the meeting should take less time, as reviewers learn what to look for and become familiar with the process.</a:t>
            </a:r>
          </a:p>
          <a:p>
            <a:pPr marL="464790" lvl="1"/>
            <a:endParaRPr lang="en-US" dirty="0" smtClean="0"/>
          </a:p>
          <a:p>
            <a:pPr marL="639086" lvl="1" indent="-174296">
              <a:buFont typeface="Arial" panose="020B0604020202020204" pitchFamily="34" charset="0"/>
              <a:buChar char="•"/>
            </a:pPr>
            <a:r>
              <a:rPr lang="en-US" b="1" dirty="0" smtClean="0"/>
              <a:t>Initial frustration.</a:t>
            </a:r>
            <a:r>
              <a:rPr lang="en-US" dirty="0" smtClean="0"/>
              <a:t> If team members are not familiar with secure code reviews, the experience can be frustrating for all participants. Teams need to devise a process for secure code reviews, implement it, and modify it only when the situation dictates. In time, members will grow accustomed to the process.</a:t>
            </a:r>
          </a:p>
          <a:p>
            <a:pPr marL="464790" lvl="1"/>
            <a:endParaRPr lang="en-US" dirty="0" smtClean="0"/>
          </a:p>
          <a:p>
            <a:pPr marL="639086" lvl="1" indent="-174296">
              <a:buFont typeface="Arial" panose="020B0604020202020204" pitchFamily="34" charset="0"/>
              <a:buChar char="•"/>
            </a:pPr>
            <a:r>
              <a:rPr lang="en-US" b="1" dirty="0" smtClean="0"/>
              <a:t>The need to show commitment.</a:t>
            </a:r>
            <a:r>
              <a:rPr lang="en-US" dirty="0" smtClean="0"/>
              <a:t> The</a:t>
            </a:r>
            <a:r>
              <a:rPr lang="en-US" baseline="0" dirty="0" smtClean="0"/>
              <a:t> benefit of a </a:t>
            </a:r>
            <a:r>
              <a:rPr lang="en-US" dirty="0" smtClean="0"/>
              <a:t>secure code review</a:t>
            </a:r>
            <a:r>
              <a:rPr lang="en-US" baseline="0" dirty="0" smtClean="0"/>
              <a:t> is sometimes hard to see. If it is not done correctly, or if the code was in good shape coming in, then the finding will be minimal</a:t>
            </a:r>
            <a:r>
              <a:rPr lang="en-US" dirty="0" smtClean="0"/>
              <a:t>. It</a:t>
            </a:r>
            <a:r>
              <a:rPr lang="en-US" baseline="0" dirty="0" smtClean="0"/>
              <a:t> is a challenge to stay the course and perform enough secure code reviews such that your skills improve and make the reviews more worthwhile.</a:t>
            </a:r>
            <a:r>
              <a:rPr lang="en-US" dirty="0" smtClean="0"/>
              <a:t> Your goal should be to conduct a secure code review for every application.</a:t>
            </a:r>
          </a:p>
          <a:p>
            <a:endParaRPr lang="en-US" dirty="0" smtClean="0"/>
          </a:p>
          <a:p>
            <a:pPr defTabSz="929579">
              <a:defRPr/>
            </a:pPr>
            <a:r>
              <a:rPr lang="en-US" dirty="0" smtClean="0"/>
              <a:t>Since</a:t>
            </a:r>
            <a:r>
              <a:rPr lang="en-US" baseline="0" dirty="0" smtClean="0"/>
              <a:t> we had a movie reference for the benefits slide, we felt that one was needed for this slide as well. </a:t>
            </a:r>
            <a:r>
              <a:rPr lang="en-US" baseline="0" dirty="0" err="1" smtClean="0"/>
              <a:t>WarGames</a:t>
            </a:r>
            <a:r>
              <a:rPr lang="en-US" baseline="0" dirty="0" smtClean="0"/>
              <a:t> is a classic. It is about this kid who hacks into a secret Government system for fun and ends up kicking off a "war game".  Unfortunately for him, the game is thought to be real by the US military and he quickly finds himself in some hot water. This is similar to the situation you can get yourself into if you don't review your code!!</a:t>
            </a:r>
            <a:endParaRPr lang="en-US" dirty="0" smtClean="0"/>
          </a:p>
        </p:txBody>
      </p:sp>
      <p:sp>
        <p:nvSpPr>
          <p:cNvPr id="4" name="Slide Number Placeholder 3"/>
          <p:cNvSpPr>
            <a:spLocks noGrp="1"/>
          </p:cNvSpPr>
          <p:nvPr>
            <p:ph type="sldNum" sz="quarter" idx="10"/>
          </p:nvPr>
        </p:nvSpPr>
        <p:spPr/>
        <p:txBody>
          <a:bodyPr/>
          <a:lstStyle/>
          <a:p>
            <a:fld id="{3B54338D-3549-46E3-890D-0A8E1DC3937C}" type="slidenum">
              <a:rPr lang="en-US" smtClean="0"/>
              <a:t>23</a:t>
            </a:fld>
            <a:endParaRPr lang="en-US" dirty="0"/>
          </a:p>
        </p:txBody>
      </p:sp>
    </p:spTree>
    <p:extLst>
      <p:ext uri="{BB962C8B-B14F-4D97-AF65-F5344CB8AC3E}">
        <p14:creationId xmlns:p14="http://schemas.microsoft.com/office/powerpoint/2010/main" val="346098728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review team is there to support</a:t>
            </a:r>
            <a:r>
              <a:rPr lang="en-US" baseline="0" dirty="0" smtClean="0"/>
              <a:t> the developers, not to prove that they are smarter than the developers. The developer are there to help the review team, not to show how the review team doesn't know what they are talking about.</a:t>
            </a:r>
            <a:endParaRPr lang="en-US" dirty="0"/>
          </a:p>
        </p:txBody>
      </p:sp>
      <p:sp>
        <p:nvSpPr>
          <p:cNvPr id="4" name="Slide Number Placeholder 3"/>
          <p:cNvSpPr>
            <a:spLocks noGrp="1"/>
          </p:cNvSpPr>
          <p:nvPr>
            <p:ph type="sldNum" sz="quarter" idx="10"/>
          </p:nvPr>
        </p:nvSpPr>
        <p:spPr/>
        <p:txBody>
          <a:bodyPr/>
          <a:lstStyle/>
          <a:p>
            <a:fld id="{3B54338D-3549-46E3-890D-0A8E1DC3937C}" type="slidenum">
              <a:rPr lang="en-US" smtClean="0"/>
              <a:t>25</a:t>
            </a:fld>
            <a:endParaRPr lang="en-US" dirty="0"/>
          </a:p>
        </p:txBody>
      </p:sp>
    </p:spTree>
    <p:extLst>
      <p:ext uri="{BB962C8B-B14F-4D97-AF65-F5344CB8AC3E}">
        <p14:creationId xmlns:p14="http://schemas.microsoft.com/office/powerpoint/2010/main" val="297222476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$100,000 Series 1934 Gold Certificate feature a portrait of </a:t>
            </a:r>
            <a:r>
              <a:rPr lang="en-US" dirty="0">
                <a:hlinkClick r:id="rId3" tooltip="Woodrow Wilson"/>
              </a:rPr>
              <a:t>Woodrow Wilson</a:t>
            </a:r>
            <a:r>
              <a:rPr lang="en-US" dirty="0"/>
              <a:t>. These notes were printed from December 18, 1934, through January 9, 1935, and were issued by the Treasurer of the United States to Federal Reserve Banks only against an equal amount of gold bullion held by the Treasury Department. The notes were used only for official transactions between Federal Reserve Banks and were not circulated among the general public.</a:t>
            </a:r>
            <a:r>
              <a:rPr lang="en-US" baseline="30000" dirty="0">
                <a:hlinkClick r:id="rId4"/>
              </a:rPr>
              <a:t>[6]</a:t>
            </a:r>
            <a:r>
              <a:rPr lang="en-US" dirty="0"/>
              <a:t>Photographic records show that at least seven 1934 $100,000 Gold Certificates are still in existence (#s A00000001A, A00020102A, A00020106A, A00020108A, A00020109A, A00020110A, A00020113A)</a:t>
            </a:r>
          </a:p>
        </p:txBody>
      </p:sp>
      <p:sp>
        <p:nvSpPr>
          <p:cNvPr id="4" name="Slide Number Placeholder 3"/>
          <p:cNvSpPr>
            <a:spLocks noGrp="1"/>
          </p:cNvSpPr>
          <p:nvPr>
            <p:ph type="sldNum" sz="quarter" idx="10"/>
          </p:nvPr>
        </p:nvSpPr>
        <p:spPr/>
        <p:txBody>
          <a:bodyPr/>
          <a:lstStyle/>
          <a:p>
            <a:fld id="{3B54338D-3549-46E3-890D-0A8E1DC3937C}" type="slidenum">
              <a:rPr lang="en-US" smtClean="0"/>
              <a:t>26</a:t>
            </a:fld>
            <a:endParaRPr lang="en-US" dirty="0"/>
          </a:p>
        </p:txBody>
      </p:sp>
    </p:spTree>
    <p:extLst>
      <p:ext uri="{BB962C8B-B14F-4D97-AF65-F5344CB8AC3E}">
        <p14:creationId xmlns:p14="http://schemas.microsoft.com/office/powerpoint/2010/main" val="183615470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29579">
              <a:defRPr/>
            </a:pPr>
            <a:r>
              <a:rPr lang="en-US" dirty="0" smtClean="0"/>
              <a:t>Mark and Drew give an example interview</a:t>
            </a:r>
          </a:p>
        </p:txBody>
      </p:sp>
      <p:sp>
        <p:nvSpPr>
          <p:cNvPr id="4" name="Slide Number Placeholder 3"/>
          <p:cNvSpPr>
            <a:spLocks noGrp="1"/>
          </p:cNvSpPr>
          <p:nvPr>
            <p:ph type="sldNum" sz="quarter" idx="10"/>
          </p:nvPr>
        </p:nvSpPr>
        <p:spPr/>
        <p:txBody>
          <a:bodyPr/>
          <a:lstStyle/>
          <a:p>
            <a:fld id="{3B54338D-3549-46E3-890D-0A8E1DC3937C}" type="slidenum">
              <a:rPr lang="en-US" smtClean="0"/>
              <a:t>34</a:t>
            </a:fld>
            <a:endParaRPr lang="en-US" dirty="0"/>
          </a:p>
        </p:txBody>
      </p:sp>
    </p:spTree>
    <p:extLst>
      <p:ext uri="{BB962C8B-B14F-4D97-AF65-F5344CB8AC3E}">
        <p14:creationId xmlns:p14="http://schemas.microsoft.com/office/powerpoint/2010/main" val="327651131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1" indent="0" algn="l" defTabSz="914400" rtl="0" eaLnBrk="1" fontAlgn="auto" latinLnBrk="0" hangingPunct="1">
              <a:lnSpc>
                <a:spcPct val="100000"/>
              </a:lnSpc>
              <a:spcBef>
                <a:spcPts val="0"/>
              </a:spcBef>
              <a:spcAft>
                <a:spcPts val="0"/>
              </a:spcAft>
              <a:buClrTx/>
              <a:buSzTx/>
              <a:buFontTx/>
              <a:buNone/>
              <a:tabLst/>
              <a:defRPr/>
            </a:pPr>
            <a:r>
              <a:rPr lang="en-US" sz="1800" b="0" dirty="0" smtClean="0"/>
              <a:t>If it's going to take you a few hours digging through a manual to figure out if a Framework does something... that's likely a bad choice.  Go ask someone who already knows the language/framework/etc. well enough to be coding in it.  They may not know the answer, and then you have to look it up.  But often, they can save you a ton of time and point you right at the info you need or tell you what the system does or does not do.</a:t>
            </a:r>
            <a:endParaRPr lang="en-US" sz="1800" dirty="0" smtClean="0"/>
          </a:p>
          <a:p>
            <a:endParaRPr lang="en-US" dirty="0"/>
          </a:p>
        </p:txBody>
      </p:sp>
      <p:sp>
        <p:nvSpPr>
          <p:cNvPr id="4" name="Slide Number Placeholder 3"/>
          <p:cNvSpPr>
            <a:spLocks noGrp="1"/>
          </p:cNvSpPr>
          <p:nvPr>
            <p:ph type="sldNum" sz="quarter" idx="10"/>
          </p:nvPr>
        </p:nvSpPr>
        <p:spPr/>
        <p:txBody>
          <a:bodyPr/>
          <a:lstStyle/>
          <a:p>
            <a:fld id="{3B54338D-3549-46E3-890D-0A8E1DC3937C}" type="slidenum">
              <a:rPr lang="en-US" smtClean="0"/>
              <a:t>38</a:t>
            </a:fld>
            <a:endParaRPr lang="en-US" dirty="0"/>
          </a:p>
        </p:txBody>
      </p:sp>
    </p:spTree>
    <p:extLst>
      <p:ext uri="{BB962C8B-B14F-4D97-AF65-F5344CB8AC3E}">
        <p14:creationId xmlns:p14="http://schemas.microsoft.com/office/powerpoint/2010/main" val="104876119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One compelling reason for spending the time and effort to find defects earlier in the development lifecycle is that the cost of fixing a defect increases significantly as the development lifecycle progresses. Research, like the reports from IBM and NIST, have shown over and over that the cost of fixing a defect rises the later in the lifecycle it is found. The NIST report is diagramed in the slide and shows the cost of fixing a defect at each stage of the development lifecycle. The cost is expressed as “X”, a normalized unit of cost that can be expressed in terms of person-hours, dollars, etc. The post product release cost of fixing a defect is shown to be thirty times more than the cost of fixing a defect in the design and architecture phase. This makes sense when you think about the additional activities that have to be performed on code that has been released vs. code that is being designed. Code that has been released has the added cost of integration with other products and services, multiple deployments that must be updated, and the code must repeat the entire release process from start to finish. The return on investment for fixing a defect at the beginning of the software development lifecycle instead of after the code has been released is 30x.</a:t>
            </a:r>
          </a:p>
          <a:p>
            <a:endParaRPr lang="en-US" baseline="0" dirty="0" smtClean="0"/>
          </a:p>
          <a:p>
            <a:r>
              <a:rPr lang="en-US" baseline="0" dirty="0" smtClean="0"/>
              <a:t>In addition to the cost savings, fixing a defect early can provide other benefits. Fixing defects early improves the security and functionality of the code base, keeping your company’s name out of the news and your customers happy. All too often a simple and unnoticed error – a single equals instead of a double equals in an IF statement, duplicative GOTO statements, or statements outside of the intended scope - can have catastrophic results. C-level executives resign, the public perception of a product shifts substantially, and an entire industry can go on alert.</a:t>
            </a:r>
          </a:p>
          <a:p>
            <a:endParaRPr lang="en-US" baseline="0" dirty="0" smtClean="0"/>
          </a:p>
          <a:p>
            <a:r>
              <a:rPr lang="en-US" baseline="0" dirty="0" smtClean="0"/>
              <a:t>Lastly, and probably most importantly, fixing defects helps keep your code from being exploited, which helps keep user and application data safe and secure, which improves the security of the software ecosystem. Many user repeat the same username and password across products and services, despite our best efforts to educate them, which means that a successful breach of one system that results in a compromise of user credentials can result in that user’s account being compromised across any number of unrelated systems: online banking, personal email accounts, online shopping, and, heaven forbid, their </a:t>
            </a:r>
            <a:r>
              <a:rPr lang="en-US" baseline="0" dirty="0" err="1" smtClean="0"/>
              <a:t>MySpace</a:t>
            </a:r>
            <a:r>
              <a:rPr lang="en-US" baseline="0" dirty="0" smtClean="0"/>
              <a:t> account.</a:t>
            </a:r>
          </a:p>
        </p:txBody>
      </p:sp>
      <p:sp>
        <p:nvSpPr>
          <p:cNvPr id="4" name="Slide Number Placeholder 3"/>
          <p:cNvSpPr>
            <a:spLocks noGrp="1"/>
          </p:cNvSpPr>
          <p:nvPr>
            <p:ph type="sldNum" sz="quarter" idx="10"/>
          </p:nvPr>
        </p:nvSpPr>
        <p:spPr/>
        <p:txBody>
          <a:bodyPr/>
          <a:lstStyle/>
          <a:p>
            <a:fld id="{3B54338D-3549-46E3-890D-0A8E1DC3937C}" type="slidenum">
              <a:rPr lang="en-US" smtClean="0"/>
              <a:t>8</a:t>
            </a:fld>
            <a:endParaRPr lang="en-US"/>
          </a:p>
        </p:txBody>
      </p:sp>
    </p:spTree>
    <p:extLst>
      <p:ext uri="{BB962C8B-B14F-4D97-AF65-F5344CB8AC3E}">
        <p14:creationId xmlns:p14="http://schemas.microsoft.com/office/powerpoint/2010/main" val="113880227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One of the things that</a:t>
            </a:r>
            <a:r>
              <a:rPr lang="en-US" baseline="0" dirty="0" smtClean="0"/>
              <a:t> will become apparent very quickly doing a manual review is the difference between knowledge of security concepts and the syntactical language.</a:t>
            </a:r>
            <a:endParaRPr lang="en-US" dirty="0"/>
          </a:p>
        </p:txBody>
      </p:sp>
      <p:sp>
        <p:nvSpPr>
          <p:cNvPr id="4" name="Slide Number Placeholder 3"/>
          <p:cNvSpPr>
            <a:spLocks noGrp="1"/>
          </p:cNvSpPr>
          <p:nvPr>
            <p:ph type="sldNum" sz="quarter" idx="10"/>
          </p:nvPr>
        </p:nvSpPr>
        <p:spPr/>
        <p:txBody>
          <a:bodyPr/>
          <a:lstStyle/>
          <a:p>
            <a:fld id="{3B54338D-3549-46E3-890D-0A8E1DC3937C}" type="slidenum">
              <a:rPr lang="en-US" smtClean="0"/>
              <a:t>39</a:t>
            </a:fld>
            <a:endParaRPr lang="en-US"/>
          </a:p>
        </p:txBody>
      </p:sp>
    </p:spTree>
    <p:extLst>
      <p:ext uri="{BB962C8B-B14F-4D97-AF65-F5344CB8AC3E}">
        <p14:creationId xmlns:p14="http://schemas.microsoft.com/office/powerpoint/2010/main" val="29239594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1" indent="0" algn="l" defTabSz="914400" rtl="0" eaLnBrk="1" fontAlgn="auto" latinLnBrk="0" hangingPunct="1">
              <a:lnSpc>
                <a:spcPct val="100000"/>
              </a:lnSpc>
              <a:spcBef>
                <a:spcPts val="0"/>
              </a:spcBef>
              <a:spcAft>
                <a:spcPts val="0"/>
              </a:spcAft>
              <a:buClrTx/>
              <a:buSzTx/>
              <a:buFontTx/>
              <a:buNone/>
              <a:tabLst/>
              <a:defRPr/>
            </a:pPr>
            <a:r>
              <a:rPr lang="en-US" dirty="0" smtClean="0"/>
              <a:t>a reminder, that especially if they're doing a review on code that may already be in production, that finding a security flaw is sensitive info.  Yes, you have to document and share that info with those who need-to-know to get it fixed.  But that information should be protected, provided only to those who have a need to have the details, findings documents should likely be encrypted as they're sent around, etc.</a:t>
            </a:r>
          </a:p>
          <a:p>
            <a:endParaRPr lang="en-US" dirty="0"/>
          </a:p>
        </p:txBody>
      </p:sp>
      <p:sp>
        <p:nvSpPr>
          <p:cNvPr id="4" name="Slide Number Placeholder 3"/>
          <p:cNvSpPr>
            <a:spLocks noGrp="1"/>
          </p:cNvSpPr>
          <p:nvPr>
            <p:ph type="sldNum" sz="quarter" idx="10"/>
          </p:nvPr>
        </p:nvSpPr>
        <p:spPr/>
        <p:txBody>
          <a:bodyPr/>
          <a:lstStyle/>
          <a:p>
            <a:fld id="{3B54338D-3549-46E3-890D-0A8E1DC3937C}" type="slidenum">
              <a:rPr lang="en-US" smtClean="0"/>
              <a:t>40</a:t>
            </a:fld>
            <a:endParaRPr lang="en-US" dirty="0"/>
          </a:p>
        </p:txBody>
      </p:sp>
    </p:spTree>
    <p:extLst>
      <p:ext uri="{BB962C8B-B14F-4D97-AF65-F5344CB8AC3E}">
        <p14:creationId xmlns:p14="http://schemas.microsoft.com/office/powerpoint/2010/main" val="355611659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Go forth and review</a:t>
            </a:r>
            <a:br>
              <a:rPr lang="en-US" dirty="0" smtClean="0"/>
            </a:br>
            <a:r>
              <a:rPr lang="en-US" dirty="0" smtClean="0"/>
              <a:t>Peer reviews can be a fun and interesting part of the development process. There may be a few drawbacks, but the end result is usually better code, and better code is good for everyone. Additionally, you may even find that as the reviewer or the reviewed, your skills as a developer will grow.</a:t>
            </a:r>
            <a:endParaRPr lang="en-US" dirty="0"/>
          </a:p>
        </p:txBody>
      </p:sp>
      <p:sp>
        <p:nvSpPr>
          <p:cNvPr id="4" name="Slide Number Placeholder 3"/>
          <p:cNvSpPr>
            <a:spLocks noGrp="1"/>
          </p:cNvSpPr>
          <p:nvPr>
            <p:ph type="sldNum" sz="quarter" idx="10"/>
          </p:nvPr>
        </p:nvSpPr>
        <p:spPr/>
        <p:txBody>
          <a:bodyPr/>
          <a:lstStyle/>
          <a:p>
            <a:fld id="{3B54338D-3549-46E3-890D-0A8E1DC3937C}" type="slidenum">
              <a:rPr lang="en-US" smtClean="0"/>
              <a:t>42</a:t>
            </a:fld>
            <a:endParaRPr lang="en-US" dirty="0"/>
          </a:p>
        </p:txBody>
      </p:sp>
    </p:spTree>
    <p:extLst>
      <p:ext uri="{BB962C8B-B14F-4D97-AF65-F5344CB8AC3E}">
        <p14:creationId xmlns:p14="http://schemas.microsoft.com/office/powerpoint/2010/main" val="170116316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Our second story is related</a:t>
            </a:r>
            <a:r>
              <a:rPr lang="en-US" baseline="0" dirty="0" smtClean="0"/>
              <a:t> to an open source e-commerce shopping cart. A session fixation vulnerability was identified in December that allowed attackers to gain control of a user's session and access to their payment information. Remember back to the secure coding class about session fixation … one of the biggest issues is when an existing session id is used after a successful login. This allows an adversary to set the id and then trick/wait for the user into logging in. In this case, the "log in new customers after checkout feature" missed this detail. The application set up the new user and logged them in, but never invalidated the existing session.</a:t>
            </a:r>
          </a:p>
          <a:p>
            <a:endParaRPr lang="en-US" baseline="0" dirty="0" smtClean="0"/>
          </a:p>
          <a:p>
            <a:r>
              <a:rPr lang="en-US" baseline="0" dirty="0" smtClean="0"/>
              <a:t>Now you might be saying to yourself … but we were taught in the secure coding class to use existing solutions and not to re-invent the wheel.  Yes, we did say that, and in this case you would still be burned.  This just shows why you still need to know about these issues, and if practical you should talk to the developers or test the code that you are brining into your application. Unfortunately, as of today nothing is perfect.</a:t>
            </a:r>
            <a:endParaRPr lang="en-US" dirty="0" smtClean="0"/>
          </a:p>
          <a:p>
            <a:endParaRPr lang="en-US" dirty="0" smtClean="0"/>
          </a:p>
          <a:p>
            <a:r>
              <a:rPr lang="en-US" dirty="0" smtClean="0"/>
              <a:t>https://drupal.org/node/2158651</a:t>
            </a:r>
          </a:p>
          <a:p>
            <a:endParaRPr lang="en-US" dirty="0" smtClean="0"/>
          </a:p>
          <a:p>
            <a:endParaRPr lang="en-US" dirty="0" smtClean="0"/>
          </a:p>
          <a:p>
            <a:r>
              <a:rPr lang="en-US" dirty="0" smtClean="0"/>
              <a:t>Mark to tie in with story</a:t>
            </a:r>
            <a:r>
              <a:rPr lang="en-US" baseline="0" dirty="0" smtClean="0"/>
              <a:t> about Wordpress.</a:t>
            </a:r>
            <a:endParaRPr lang="en-US" dirty="0"/>
          </a:p>
        </p:txBody>
      </p:sp>
      <p:sp>
        <p:nvSpPr>
          <p:cNvPr id="4" name="Slide Number Placeholder 3"/>
          <p:cNvSpPr>
            <a:spLocks noGrp="1"/>
          </p:cNvSpPr>
          <p:nvPr>
            <p:ph type="sldNum" sz="quarter" idx="10"/>
          </p:nvPr>
        </p:nvSpPr>
        <p:spPr/>
        <p:txBody>
          <a:bodyPr/>
          <a:lstStyle/>
          <a:p>
            <a:fld id="{3B54338D-3549-46E3-890D-0A8E1DC3937C}" type="slidenum">
              <a:rPr lang="en-US" smtClean="0"/>
              <a:t>50</a:t>
            </a:fld>
            <a:endParaRPr lang="en-US" dirty="0"/>
          </a:p>
        </p:txBody>
      </p:sp>
    </p:spTree>
    <p:extLst>
      <p:ext uri="{BB962C8B-B14F-4D97-AF65-F5344CB8AC3E}">
        <p14:creationId xmlns:p14="http://schemas.microsoft.com/office/powerpoint/2010/main" val="420767447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 code is just</a:t>
            </a:r>
            <a:r>
              <a:rPr lang="en-US" baseline="0" dirty="0" smtClean="0"/>
              <a:t> to refresh about session fixation. This is how it is supposed to work.</a:t>
            </a:r>
            <a:endParaRPr lang="en-US" dirty="0"/>
          </a:p>
        </p:txBody>
      </p:sp>
      <p:sp>
        <p:nvSpPr>
          <p:cNvPr id="4" name="Slide Number Placeholder 3"/>
          <p:cNvSpPr>
            <a:spLocks noGrp="1"/>
          </p:cNvSpPr>
          <p:nvPr>
            <p:ph type="sldNum" sz="quarter" idx="10"/>
          </p:nvPr>
        </p:nvSpPr>
        <p:spPr/>
        <p:txBody>
          <a:bodyPr/>
          <a:lstStyle/>
          <a:p>
            <a:fld id="{F66051B0-AC27-439B-8BE8-DA2DA8B49982}" type="slidenum">
              <a:rPr lang="en-US" smtClean="0"/>
              <a:pPr/>
              <a:t>51</a:t>
            </a:fld>
            <a:endParaRPr lang="en-US" dirty="0"/>
          </a:p>
        </p:txBody>
      </p:sp>
    </p:spTree>
    <p:extLst>
      <p:ext uri="{BB962C8B-B14F-4D97-AF65-F5344CB8AC3E}">
        <p14:creationId xmlns:p14="http://schemas.microsoft.com/office/powerpoint/2010/main" val="351287722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There are two other things related</a:t>
            </a:r>
            <a:r>
              <a:rPr lang="en-US" baseline="0" dirty="0" smtClean="0"/>
              <a:t> to session ids and more specifically the cookies that are often used to communicate these ids.</a:t>
            </a:r>
            <a:endParaRPr lang="en-US" dirty="0" smtClean="0"/>
          </a:p>
          <a:p>
            <a:endParaRPr lang="en-US" dirty="0" smtClean="0"/>
          </a:p>
          <a:p>
            <a:r>
              <a:rPr lang="en-US" dirty="0" smtClean="0"/>
              <a:t>http://resources.infosecinstitute.com/securing-cookies-httponly-secure-flags/</a:t>
            </a:r>
            <a:endParaRPr lang="en-US" dirty="0"/>
          </a:p>
        </p:txBody>
      </p:sp>
      <p:sp>
        <p:nvSpPr>
          <p:cNvPr id="4" name="Slide Number Placeholder 3"/>
          <p:cNvSpPr>
            <a:spLocks noGrp="1"/>
          </p:cNvSpPr>
          <p:nvPr>
            <p:ph type="sldNum" sz="quarter" idx="10"/>
          </p:nvPr>
        </p:nvSpPr>
        <p:spPr/>
        <p:txBody>
          <a:bodyPr/>
          <a:lstStyle/>
          <a:p>
            <a:fld id="{3B54338D-3549-46E3-890D-0A8E1DC3937C}" type="slidenum">
              <a:rPr lang="en-US" smtClean="0"/>
              <a:t>52</a:t>
            </a:fld>
            <a:endParaRPr lang="en-US" dirty="0"/>
          </a:p>
        </p:txBody>
      </p:sp>
    </p:spTree>
    <p:extLst>
      <p:ext uri="{BB962C8B-B14F-4D97-AF65-F5344CB8AC3E}">
        <p14:creationId xmlns:p14="http://schemas.microsoft.com/office/powerpoint/2010/main" val="3171855638"/>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 is a</a:t>
            </a:r>
            <a:r>
              <a:rPr lang="en-US" baseline="0" dirty="0" smtClean="0"/>
              <a:t> vulnerability in the Tesla Motors Design Studio.</a:t>
            </a:r>
          </a:p>
          <a:p>
            <a:endParaRPr lang="en-US" baseline="0" dirty="0" smtClean="0"/>
          </a:p>
          <a:p>
            <a:r>
              <a:rPr lang="en-US" baseline="0" dirty="0" smtClean="0"/>
              <a:t>flaw in the URL </a:t>
            </a:r>
            <a:r>
              <a:rPr lang="en-US" baseline="0" dirty="0" err="1" smtClean="0"/>
              <a:t>shortener</a:t>
            </a:r>
            <a:r>
              <a:rPr lang="en-US" baseline="0" dirty="0" smtClean="0"/>
              <a:t> routine, not "main" functionality.  But still database access, so important.</a:t>
            </a:r>
            <a:endParaRPr lang="en-US" dirty="0" smtClean="0"/>
          </a:p>
          <a:p>
            <a:endParaRPr lang="en-US" dirty="0" smtClean="0"/>
          </a:p>
          <a:p>
            <a:r>
              <a:rPr lang="en-US" dirty="0" smtClean="0"/>
              <a:t>https://bitquark.co.uk/blog/2014/02/23/tesla_motors_blind_sql_injection</a:t>
            </a:r>
            <a:endParaRPr lang="en-US" dirty="0"/>
          </a:p>
        </p:txBody>
      </p:sp>
      <p:sp>
        <p:nvSpPr>
          <p:cNvPr id="4" name="Slide Number Placeholder 3"/>
          <p:cNvSpPr>
            <a:spLocks noGrp="1"/>
          </p:cNvSpPr>
          <p:nvPr>
            <p:ph type="sldNum" sz="quarter" idx="10"/>
          </p:nvPr>
        </p:nvSpPr>
        <p:spPr/>
        <p:txBody>
          <a:bodyPr/>
          <a:lstStyle/>
          <a:p>
            <a:fld id="{3B54338D-3549-46E3-890D-0A8E1DC3937C}" type="slidenum">
              <a:rPr lang="en-US" smtClean="0"/>
              <a:t>56</a:t>
            </a:fld>
            <a:endParaRPr lang="en-US"/>
          </a:p>
        </p:txBody>
      </p:sp>
    </p:spTree>
    <p:extLst>
      <p:ext uri="{BB962C8B-B14F-4D97-AF65-F5344CB8AC3E}">
        <p14:creationId xmlns:p14="http://schemas.microsoft.com/office/powerpoint/2010/main" val="3362033996"/>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effectLst/>
              </a:rPr>
              <a:t>Sleeps (pauses) for the number of seconds given by the </a:t>
            </a:r>
            <a:r>
              <a:rPr lang="en-US" i="1" dirty="0" smtClean="0">
                <a:effectLst/>
              </a:rPr>
              <a:t>duration</a:t>
            </a:r>
            <a:r>
              <a:rPr lang="en-US" dirty="0" smtClean="0">
                <a:effectLst/>
              </a:rPr>
              <a:t> argument, then returns 0. If </a:t>
            </a:r>
            <a:r>
              <a:rPr lang="en-US" dirty="0" smtClean="0">
                <a:effectLst/>
                <a:hlinkClick r:id="rId3" action="ppaction://hlinkfile"/>
              </a:rPr>
              <a:t>SLEEP()</a:t>
            </a:r>
            <a:r>
              <a:rPr lang="en-US" dirty="0" smtClean="0">
                <a:effectLst/>
              </a:rPr>
              <a:t> is interrupted, it returns 1. The duration may have a fractional part. This function was added in MySQL 5.0.12.</a:t>
            </a:r>
            <a:endParaRPr lang="en-US" dirty="0"/>
          </a:p>
        </p:txBody>
      </p:sp>
      <p:sp>
        <p:nvSpPr>
          <p:cNvPr id="4" name="Slide Number Placeholder 3"/>
          <p:cNvSpPr>
            <a:spLocks noGrp="1"/>
          </p:cNvSpPr>
          <p:nvPr>
            <p:ph type="sldNum" sz="quarter" idx="10"/>
          </p:nvPr>
        </p:nvSpPr>
        <p:spPr/>
        <p:txBody>
          <a:bodyPr/>
          <a:lstStyle/>
          <a:p>
            <a:fld id="{3B54338D-3549-46E3-890D-0A8E1DC3937C}" type="slidenum">
              <a:rPr lang="en-US" smtClean="0"/>
              <a:t>57</a:t>
            </a:fld>
            <a:endParaRPr lang="en-US"/>
          </a:p>
        </p:txBody>
      </p:sp>
    </p:spTree>
    <p:extLst>
      <p:ext uri="{BB962C8B-B14F-4D97-AF65-F5344CB8AC3E}">
        <p14:creationId xmlns:p14="http://schemas.microsoft.com/office/powerpoint/2010/main" val="1980612347"/>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B54338D-3549-46E3-890D-0A8E1DC3937C}" type="slidenum">
              <a:rPr lang="en-US" smtClean="0"/>
              <a:t>64</a:t>
            </a:fld>
            <a:endParaRPr lang="en-US"/>
          </a:p>
        </p:txBody>
      </p:sp>
    </p:spTree>
    <p:extLst>
      <p:ext uri="{BB962C8B-B14F-4D97-AF65-F5344CB8AC3E}">
        <p14:creationId xmlns:p14="http://schemas.microsoft.com/office/powerpoint/2010/main" val="37969279"/>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The </a:t>
            </a:r>
            <a:r>
              <a:rPr lang="en-US" sz="1200" kern="1200" dirty="0" err="1" smtClean="0">
                <a:solidFill>
                  <a:schemeClr val="tx1"/>
                </a:solidFill>
                <a:effectLst/>
                <a:latin typeface="+mn-lt"/>
                <a:ea typeface="+mn-ea"/>
                <a:cs typeface="+mn-cs"/>
              </a:rPr>
              <a:t>Heartbleed</a:t>
            </a:r>
            <a:r>
              <a:rPr lang="en-US" sz="1200" kern="1200" dirty="0" smtClean="0">
                <a:solidFill>
                  <a:schemeClr val="tx1"/>
                </a:solidFill>
                <a:effectLst/>
                <a:latin typeface="+mn-lt"/>
                <a:ea typeface="+mn-ea"/>
                <a:cs typeface="+mn-cs"/>
              </a:rPr>
              <a:t> bug occurs because of a chain of two distinct mistakes in the code. The first is an inconsistency in the stated length of the message body, and the body’s actual length. This type of weakness is described in detail by CWE-130 : "Improper Handling of Length Parameter Inconsistency". Following this weakness is an out-of-bounds memory read which is described in CWE-125 : "Out-of-bounds Read". </a:t>
            </a:r>
            <a:endParaRPr lang="en-US" dirty="0"/>
          </a:p>
        </p:txBody>
      </p:sp>
      <p:sp>
        <p:nvSpPr>
          <p:cNvPr id="4" name="Slide Number Placeholder 3"/>
          <p:cNvSpPr>
            <a:spLocks noGrp="1"/>
          </p:cNvSpPr>
          <p:nvPr>
            <p:ph type="sldNum" sz="quarter" idx="10"/>
          </p:nvPr>
        </p:nvSpPr>
        <p:spPr/>
        <p:txBody>
          <a:bodyPr/>
          <a:lstStyle/>
          <a:p>
            <a:fld id="{3B54338D-3549-46E3-890D-0A8E1DC3937C}" type="slidenum">
              <a:rPr lang="en-US" smtClean="0"/>
              <a:t>68</a:t>
            </a:fld>
            <a:endParaRPr lang="en-US"/>
          </a:p>
        </p:txBody>
      </p:sp>
    </p:spTree>
    <p:extLst>
      <p:ext uri="{BB962C8B-B14F-4D97-AF65-F5344CB8AC3E}">
        <p14:creationId xmlns:p14="http://schemas.microsoft.com/office/powerpoint/2010/main" val="68045304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Microsoft has a published, well known high level security development lifecycle, which we use to model our own thinking</a:t>
            </a:r>
            <a:r>
              <a:rPr lang="en-US" baseline="0" dirty="0" smtClean="0"/>
              <a:t> about secure coding. The Microsoft Security Development Lifecycle defines 17 practices spread across the 7 phases that, when followed, improve the security of software. The Microsoft SDLC includes privacy components as well.</a:t>
            </a:r>
          </a:p>
          <a:p>
            <a:endParaRPr lang="en-US" baseline="0" dirty="0" smtClean="0"/>
          </a:p>
          <a:p>
            <a:pPr marL="171450" indent="-171450">
              <a:buFont typeface="Arial" panose="020B0604020202020204" pitchFamily="34" charset="0"/>
              <a:buChar char="•"/>
            </a:pPr>
            <a:r>
              <a:rPr lang="en-US" baseline="0" dirty="0" smtClean="0"/>
              <a:t>In the Training phase, foundational concepts like secure design, threat modeling, secure coding, security testing, and best practices surrounding privacy are taught to developers. You are participating in the Training phase right now.</a:t>
            </a:r>
          </a:p>
          <a:p>
            <a:pPr marL="171450" indent="-171450">
              <a:buFont typeface="Arial" panose="020B0604020202020204" pitchFamily="34" charset="0"/>
              <a:buChar char="•"/>
            </a:pPr>
            <a:endParaRPr lang="en-US" baseline="0" dirty="0" smtClean="0"/>
          </a:p>
          <a:p>
            <a:pPr marL="171450" indent="-171450">
              <a:buFont typeface="Arial" panose="020B0604020202020204" pitchFamily="34" charset="0"/>
              <a:buChar char="•"/>
            </a:pPr>
            <a:r>
              <a:rPr lang="en-US" baseline="0" dirty="0" smtClean="0"/>
              <a:t>In the Requirements phase, security and privacy requirements are established to help identify key milestones and minimize disruptions to plans and schedules, minimum acceptable levels of security and privacy are defined, and security and privacy risk assessments are performed to help a team identify which parts of a project will require threat modeling and security design reviews.</a:t>
            </a:r>
          </a:p>
          <a:p>
            <a:pPr marL="171450" indent="-171450">
              <a:buFont typeface="Arial" panose="020B0604020202020204" pitchFamily="34" charset="0"/>
              <a:buChar char="•"/>
            </a:pPr>
            <a:endParaRPr lang="en-US" baseline="0" dirty="0" smtClean="0"/>
          </a:p>
          <a:p>
            <a:pPr marL="171450" indent="-171450">
              <a:buFont typeface="Arial" panose="020B0604020202020204" pitchFamily="34" charset="0"/>
              <a:buChar char="•"/>
            </a:pPr>
            <a:r>
              <a:rPr lang="en-US" baseline="0" dirty="0" smtClean="0"/>
              <a:t>In the Design phase, design requirements are established to help minimize schedule disruptions, the attack surface is analyzed and possibly reduced, and threat modeling is performed in order to help a team more effectively identify security vulnerabilities.</a:t>
            </a:r>
          </a:p>
          <a:p>
            <a:pPr marL="171450" indent="-171450">
              <a:buFont typeface="Arial" panose="020B0604020202020204" pitchFamily="34" charset="0"/>
              <a:buChar char="•"/>
            </a:pPr>
            <a:endParaRPr lang="en-US" baseline="0" dirty="0" smtClean="0"/>
          </a:p>
          <a:p>
            <a:pPr marL="171450" indent="-171450">
              <a:buFont typeface="Arial" panose="020B0604020202020204" pitchFamily="34" charset="0"/>
              <a:buChar char="•"/>
            </a:pPr>
            <a:r>
              <a:rPr lang="en-US" baseline="0" dirty="0" smtClean="0"/>
              <a:t>In the Implementation phase, approved tools and associated security checks help a team enforce security practices efficiently, unsafe functions are deprecated to avoid their use, and static analysis is performed to provide a scalable method of security code review.</a:t>
            </a:r>
          </a:p>
          <a:p>
            <a:pPr marL="171450" indent="-171450">
              <a:buFont typeface="Arial" panose="020B0604020202020204" pitchFamily="34" charset="0"/>
              <a:buChar char="•"/>
            </a:pPr>
            <a:endParaRPr lang="en-US" baseline="0" dirty="0" smtClean="0"/>
          </a:p>
          <a:p>
            <a:pPr marL="171450" indent="-171450">
              <a:buFont typeface="Arial" panose="020B0604020202020204" pitchFamily="34" charset="0"/>
              <a:buChar char="•"/>
            </a:pPr>
            <a:r>
              <a:rPr lang="en-US" baseline="0" dirty="0" smtClean="0"/>
              <a:t>In the Verification phase, dynamic analysis, fuzz testing, and attack surface review are performed to verify the security of the application.</a:t>
            </a:r>
          </a:p>
          <a:p>
            <a:pPr marL="171450" indent="-171450">
              <a:buFont typeface="Arial" panose="020B0604020202020204" pitchFamily="34" charset="0"/>
              <a:buChar char="•"/>
            </a:pPr>
            <a:endParaRPr lang="en-US" baseline="0" dirty="0" smtClean="0"/>
          </a:p>
          <a:p>
            <a:pPr marL="171450" indent="-171450">
              <a:buFont typeface="Arial" panose="020B0604020202020204" pitchFamily="34" charset="0"/>
              <a:buChar char="•"/>
            </a:pPr>
            <a:r>
              <a:rPr lang="en-US" baseline="0" dirty="0" smtClean="0"/>
              <a:t>In the Release phase, an incident response plan is created, a final security review is performed, and the release is certified and archived. </a:t>
            </a:r>
          </a:p>
          <a:p>
            <a:pPr marL="171450" indent="-171450">
              <a:buFont typeface="Arial" panose="020B0604020202020204" pitchFamily="34" charset="0"/>
              <a:buChar char="•"/>
            </a:pPr>
            <a:endParaRPr lang="en-US" baseline="0" dirty="0" smtClean="0"/>
          </a:p>
          <a:p>
            <a:pPr marL="171450" indent="-171450">
              <a:buFont typeface="Arial" panose="020B0604020202020204" pitchFamily="34" charset="0"/>
              <a:buChar char="•"/>
            </a:pPr>
            <a:r>
              <a:rPr lang="en-US" baseline="0" dirty="0" smtClean="0"/>
              <a:t>In the Response phase, the incident response plan from the Release phase is executed as necessary.</a:t>
            </a:r>
          </a:p>
          <a:p>
            <a:endParaRPr lang="en-US" dirty="0" smtClean="0"/>
          </a:p>
          <a:p>
            <a:r>
              <a:rPr lang="en-US" dirty="0" smtClean="0"/>
              <a:t>The reality is that even though Microsoft gets plenty</a:t>
            </a:r>
            <a:r>
              <a:rPr lang="en-US" baseline="0" dirty="0" smtClean="0"/>
              <a:t> of flak for their products having vulnerabilities and being exploitable, they currently do a very good of applying a security mindset throughout the software development lifecycle.</a:t>
            </a:r>
            <a:endParaRPr lang="en-US" dirty="0" smtClean="0"/>
          </a:p>
        </p:txBody>
      </p:sp>
      <p:sp>
        <p:nvSpPr>
          <p:cNvPr id="4" name="Slide Number Placeholder 3"/>
          <p:cNvSpPr>
            <a:spLocks noGrp="1"/>
          </p:cNvSpPr>
          <p:nvPr>
            <p:ph type="sldNum" sz="quarter" idx="10"/>
          </p:nvPr>
        </p:nvSpPr>
        <p:spPr/>
        <p:txBody>
          <a:bodyPr/>
          <a:lstStyle/>
          <a:p>
            <a:fld id="{3B54338D-3549-46E3-890D-0A8E1DC3937C}" type="slidenum">
              <a:rPr lang="en-US" smtClean="0"/>
              <a:t>9</a:t>
            </a:fld>
            <a:endParaRPr lang="en-US"/>
          </a:p>
        </p:txBody>
      </p:sp>
    </p:spTree>
    <p:extLst>
      <p:ext uri="{BB962C8B-B14F-4D97-AF65-F5344CB8AC3E}">
        <p14:creationId xmlns:p14="http://schemas.microsoft.com/office/powerpoint/2010/main" val="2077155335"/>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B54338D-3549-46E3-890D-0A8E1DC3937C}" type="slidenum">
              <a:rPr lang="en-US" smtClean="0"/>
              <a:t>71</a:t>
            </a:fld>
            <a:endParaRPr lang="en-US"/>
          </a:p>
        </p:txBody>
      </p:sp>
    </p:spTree>
    <p:extLst>
      <p:ext uri="{BB962C8B-B14F-4D97-AF65-F5344CB8AC3E}">
        <p14:creationId xmlns:p14="http://schemas.microsoft.com/office/powerpoint/2010/main" val="3186665176"/>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http://arstechnica.com/security/2014/01/new-dos-attacks-taking-down-game-sites-deliver-crippling-100-gbps-floods/</a:t>
            </a:r>
          </a:p>
          <a:p>
            <a:endParaRPr lang="en-US" dirty="0" smtClean="0"/>
          </a:p>
          <a:p>
            <a:r>
              <a:rPr lang="en-US" dirty="0" smtClean="0"/>
              <a:t>http://www.twitch.tv/p/about</a:t>
            </a:r>
          </a:p>
          <a:p>
            <a:endParaRPr lang="en-US" dirty="0" smtClean="0"/>
          </a:p>
          <a:p>
            <a:r>
              <a:rPr lang="en-US" dirty="0" smtClean="0"/>
              <a:t>http://readwrite.com/2014/04/02/twitch-xbox-one-ps4#awesm=~oBIftGqykwW3wm</a:t>
            </a:r>
          </a:p>
          <a:p>
            <a:endParaRPr lang="en-US" dirty="0" smtClean="0"/>
          </a:p>
          <a:p>
            <a:r>
              <a:rPr lang="en-US" dirty="0" smtClean="0"/>
              <a:t>http://www.npr.org/blogs/alltechconsidered/2014/04/04/298775179/twitch-boosts-a-new-pro-category-video-game-player</a:t>
            </a:r>
            <a:endParaRPr lang="en-US" dirty="0"/>
          </a:p>
        </p:txBody>
      </p:sp>
      <p:sp>
        <p:nvSpPr>
          <p:cNvPr id="4" name="Slide Number Placeholder 3"/>
          <p:cNvSpPr>
            <a:spLocks noGrp="1"/>
          </p:cNvSpPr>
          <p:nvPr>
            <p:ph type="sldNum" sz="quarter" idx="10"/>
          </p:nvPr>
        </p:nvSpPr>
        <p:spPr/>
        <p:txBody>
          <a:bodyPr/>
          <a:lstStyle/>
          <a:p>
            <a:fld id="{3B54338D-3549-46E3-890D-0A8E1DC3937C}" type="slidenum">
              <a:rPr lang="en-US" smtClean="0"/>
              <a:t>75</a:t>
            </a:fld>
            <a:endParaRPr lang="en-US"/>
          </a:p>
        </p:txBody>
      </p:sp>
    </p:spTree>
    <p:extLst>
      <p:ext uri="{BB962C8B-B14F-4D97-AF65-F5344CB8AC3E}">
        <p14:creationId xmlns:p14="http://schemas.microsoft.com/office/powerpoint/2010/main" val="2999041208"/>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 slide is used to bridge the conversation from the previous story about </a:t>
            </a:r>
            <a:r>
              <a:rPr lang="en-US" dirty="0" err="1" smtClean="0"/>
              <a:t>DDoS</a:t>
            </a:r>
            <a:r>
              <a:rPr lang="en-US" baseline="0" dirty="0" smtClean="0"/>
              <a:t> to the code review exercise related to  resource locking.</a:t>
            </a:r>
            <a:endParaRPr lang="en-US" dirty="0"/>
          </a:p>
        </p:txBody>
      </p:sp>
      <p:sp>
        <p:nvSpPr>
          <p:cNvPr id="4" name="Slide Number Placeholder 3"/>
          <p:cNvSpPr>
            <a:spLocks noGrp="1"/>
          </p:cNvSpPr>
          <p:nvPr>
            <p:ph type="sldNum" sz="quarter" idx="10"/>
          </p:nvPr>
        </p:nvSpPr>
        <p:spPr/>
        <p:txBody>
          <a:bodyPr/>
          <a:lstStyle/>
          <a:p>
            <a:fld id="{3B54338D-3549-46E3-890D-0A8E1DC3937C}" type="slidenum">
              <a:rPr lang="en-US" smtClean="0"/>
              <a:t>76</a:t>
            </a:fld>
            <a:endParaRPr lang="en-US"/>
          </a:p>
        </p:txBody>
      </p:sp>
    </p:spTree>
    <p:extLst>
      <p:ext uri="{BB962C8B-B14F-4D97-AF65-F5344CB8AC3E}">
        <p14:creationId xmlns:p14="http://schemas.microsoft.com/office/powerpoint/2010/main" val="1220188148"/>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http://blog.includesecurity.com/2014/02/how-i-was-able-to-track-location-of-any.html</a:t>
            </a:r>
            <a:endParaRPr lang="en-US" dirty="0"/>
          </a:p>
        </p:txBody>
      </p:sp>
      <p:sp>
        <p:nvSpPr>
          <p:cNvPr id="4" name="Slide Number Placeholder 3"/>
          <p:cNvSpPr>
            <a:spLocks noGrp="1"/>
          </p:cNvSpPr>
          <p:nvPr>
            <p:ph type="sldNum" sz="quarter" idx="10"/>
          </p:nvPr>
        </p:nvSpPr>
        <p:spPr/>
        <p:txBody>
          <a:bodyPr/>
          <a:lstStyle/>
          <a:p>
            <a:fld id="{3B54338D-3549-46E3-890D-0A8E1DC3937C}" type="slidenum">
              <a:rPr lang="en-US" smtClean="0"/>
              <a:t>81</a:t>
            </a:fld>
            <a:endParaRPr lang="en-US"/>
          </a:p>
        </p:txBody>
      </p:sp>
    </p:spTree>
    <p:extLst>
      <p:ext uri="{BB962C8B-B14F-4D97-AF65-F5344CB8AC3E}">
        <p14:creationId xmlns:p14="http://schemas.microsoft.com/office/powerpoint/2010/main" val="847354031"/>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Code to support ads.</a:t>
            </a:r>
          </a:p>
          <a:p>
            <a:endParaRPr lang="en-US" dirty="0" smtClean="0"/>
          </a:p>
          <a:p>
            <a:r>
              <a:rPr lang="en-US" dirty="0" smtClean="0"/>
              <a:t>controller</a:t>
            </a:r>
            <a:r>
              <a:rPr lang="en-US" baseline="0" dirty="0" smtClean="0"/>
              <a:t> id was supplied by the user and was then used directly inside a script tag.</a:t>
            </a:r>
            <a:endParaRPr lang="en-US" dirty="0" smtClean="0"/>
          </a:p>
          <a:p>
            <a:endParaRPr lang="en-US" dirty="0" smtClean="0"/>
          </a:p>
          <a:p>
            <a:r>
              <a:rPr lang="en-US" dirty="0" smtClean="0"/>
              <a:t>https://www.acunetix.com/websitesecurity/xss-facebook/</a:t>
            </a:r>
            <a:endParaRPr lang="en-US" dirty="0"/>
          </a:p>
        </p:txBody>
      </p:sp>
      <p:sp>
        <p:nvSpPr>
          <p:cNvPr id="4" name="Slide Number Placeholder 3"/>
          <p:cNvSpPr>
            <a:spLocks noGrp="1"/>
          </p:cNvSpPr>
          <p:nvPr>
            <p:ph type="sldNum" sz="quarter" idx="10"/>
          </p:nvPr>
        </p:nvSpPr>
        <p:spPr/>
        <p:txBody>
          <a:bodyPr/>
          <a:lstStyle/>
          <a:p>
            <a:fld id="{3B54338D-3549-46E3-890D-0A8E1DC3937C}" type="slidenum">
              <a:rPr lang="en-US" smtClean="0"/>
              <a:t>87</a:t>
            </a:fld>
            <a:endParaRPr lang="en-US"/>
          </a:p>
        </p:txBody>
      </p:sp>
    </p:spTree>
    <p:extLst>
      <p:ext uri="{BB962C8B-B14F-4D97-AF65-F5344CB8AC3E}">
        <p14:creationId xmlns:p14="http://schemas.microsoft.com/office/powerpoint/2010/main" val="680453044"/>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B54338D-3549-46E3-890D-0A8E1DC3937C}" type="slidenum">
              <a:rPr lang="en-US" smtClean="0"/>
              <a:t>91</a:t>
            </a:fld>
            <a:endParaRPr lang="en-US"/>
          </a:p>
        </p:txBody>
      </p:sp>
    </p:spTree>
    <p:extLst>
      <p:ext uri="{BB962C8B-B14F-4D97-AF65-F5344CB8AC3E}">
        <p14:creationId xmlns:p14="http://schemas.microsoft.com/office/powerpoint/2010/main" val="1666932417"/>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effectLst/>
              </a:rPr>
              <a:t>Selenium is a software testing framework for web applications. Selenium can automate browser locally or remotely. http://seleniumhq.org/.) </a:t>
            </a:r>
            <a:endParaRPr lang="en-US" dirty="0"/>
          </a:p>
        </p:txBody>
      </p:sp>
      <p:sp>
        <p:nvSpPr>
          <p:cNvPr id="4" name="Slide Number Placeholder 3"/>
          <p:cNvSpPr>
            <a:spLocks noGrp="1"/>
          </p:cNvSpPr>
          <p:nvPr>
            <p:ph type="sldNum" sz="quarter" idx="10"/>
          </p:nvPr>
        </p:nvSpPr>
        <p:spPr/>
        <p:txBody>
          <a:bodyPr/>
          <a:lstStyle/>
          <a:p>
            <a:fld id="{3B54338D-3549-46E3-890D-0A8E1DC3937C}" type="slidenum">
              <a:rPr lang="en-US" smtClean="0"/>
              <a:t>92</a:t>
            </a:fld>
            <a:endParaRPr lang="en-US"/>
          </a:p>
        </p:txBody>
      </p:sp>
    </p:spTree>
    <p:extLst>
      <p:ext uri="{BB962C8B-B14F-4D97-AF65-F5344CB8AC3E}">
        <p14:creationId xmlns:p14="http://schemas.microsoft.com/office/powerpoint/2010/main" val="680453044"/>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http://threatpost.com/some-netgear-routers-open-to-remote-authentication-bypass-command-injection/102689</a:t>
            </a:r>
            <a:endParaRPr lang="en-US" dirty="0"/>
          </a:p>
        </p:txBody>
      </p:sp>
      <p:sp>
        <p:nvSpPr>
          <p:cNvPr id="4" name="Slide Number Placeholder 3"/>
          <p:cNvSpPr>
            <a:spLocks noGrp="1"/>
          </p:cNvSpPr>
          <p:nvPr>
            <p:ph type="sldNum" sz="quarter" idx="10"/>
          </p:nvPr>
        </p:nvSpPr>
        <p:spPr/>
        <p:txBody>
          <a:bodyPr/>
          <a:lstStyle/>
          <a:p>
            <a:fld id="{3B54338D-3549-46E3-890D-0A8E1DC3937C}" type="slidenum">
              <a:rPr lang="en-US" smtClean="0"/>
              <a:t>99</a:t>
            </a:fld>
            <a:endParaRPr lang="en-US"/>
          </a:p>
        </p:txBody>
      </p:sp>
    </p:spTree>
    <p:extLst>
      <p:ext uri="{BB962C8B-B14F-4D97-AF65-F5344CB8AC3E}">
        <p14:creationId xmlns:p14="http://schemas.microsoft.com/office/powerpoint/2010/main" val="680453044"/>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http://krebsonsecurity.com/2014/02/email-attack-on-vendor-set-up-breach-at-target/#more-24313</a:t>
            </a:r>
          </a:p>
          <a:p>
            <a:endParaRPr lang="en-US" dirty="0" smtClean="0"/>
          </a:p>
          <a:p>
            <a:r>
              <a:rPr lang="en-US" dirty="0" smtClean="0"/>
              <a:t>http://kansasfirstnews.com/2014/04/17/cyber-cops-target-hackers-may-take-years-to-find/</a:t>
            </a:r>
            <a:endParaRPr lang="en-US" dirty="0"/>
          </a:p>
        </p:txBody>
      </p:sp>
      <p:sp>
        <p:nvSpPr>
          <p:cNvPr id="4" name="Slide Number Placeholder 3"/>
          <p:cNvSpPr>
            <a:spLocks noGrp="1"/>
          </p:cNvSpPr>
          <p:nvPr>
            <p:ph type="sldNum" sz="quarter" idx="10"/>
          </p:nvPr>
        </p:nvSpPr>
        <p:spPr/>
        <p:txBody>
          <a:bodyPr/>
          <a:lstStyle/>
          <a:p>
            <a:fld id="{3B54338D-3549-46E3-890D-0A8E1DC3937C}" type="slidenum">
              <a:rPr lang="en-US" smtClean="0"/>
              <a:t>103</a:t>
            </a:fld>
            <a:endParaRPr lang="en-US"/>
          </a:p>
        </p:txBody>
      </p:sp>
    </p:spTree>
    <p:extLst>
      <p:ext uri="{BB962C8B-B14F-4D97-AF65-F5344CB8AC3E}">
        <p14:creationId xmlns:p14="http://schemas.microsoft.com/office/powerpoint/2010/main" val="680453044"/>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 Secure</a:t>
            </a:r>
            <a:r>
              <a:rPr lang="en-US" baseline="0" dirty="0" smtClean="0"/>
              <a:t> Code Review looks to leverage elements from each of the different types of peer reviews.</a:t>
            </a:r>
            <a:endParaRPr lang="en-US" dirty="0"/>
          </a:p>
        </p:txBody>
      </p:sp>
      <p:sp>
        <p:nvSpPr>
          <p:cNvPr id="4" name="Slide Number Placeholder 3"/>
          <p:cNvSpPr>
            <a:spLocks noGrp="1"/>
          </p:cNvSpPr>
          <p:nvPr>
            <p:ph type="sldNum" sz="quarter" idx="10"/>
          </p:nvPr>
        </p:nvSpPr>
        <p:spPr/>
        <p:txBody>
          <a:bodyPr/>
          <a:lstStyle/>
          <a:p>
            <a:fld id="{3B54338D-3549-46E3-890D-0A8E1DC3937C}" type="slidenum">
              <a:rPr lang="en-US" smtClean="0"/>
              <a:t>108</a:t>
            </a:fld>
            <a:endParaRPr lang="en-US"/>
          </a:p>
        </p:txBody>
      </p:sp>
    </p:spTree>
    <p:extLst>
      <p:ext uri="{BB962C8B-B14F-4D97-AF65-F5344CB8AC3E}">
        <p14:creationId xmlns:p14="http://schemas.microsoft.com/office/powerpoint/2010/main" val="328865746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Intro to</a:t>
            </a:r>
            <a:r>
              <a:rPr lang="en-US" baseline="0" dirty="0" smtClean="0"/>
              <a:t> Secure Coding class focuses on the Implementation phase where the coding actually happens. That class teaches developers how to maintain a security mindset while writing software. </a:t>
            </a:r>
          </a:p>
          <a:p>
            <a:endParaRPr lang="en-US" baseline="0" dirty="0" smtClean="0"/>
          </a:p>
          <a:p>
            <a:r>
              <a:rPr lang="en-US" baseline="0" dirty="0" smtClean="0"/>
              <a:t>This course is a follow on and focuses on the Verification phase. We’ll talk primarily about peer reviews and how they can be used to identify potential weaknesses in software. The lessons learned during this course can be applied to the Implementation phase when you write your own software.</a:t>
            </a:r>
          </a:p>
        </p:txBody>
      </p:sp>
      <p:sp>
        <p:nvSpPr>
          <p:cNvPr id="4" name="Slide Number Placeholder 3"/>
          <p:cNvSpPr>
            <a:spLocks noGrp="1"/>
          </p:cNvSpPr>
          <p:nvPr>
            <p:ph type="sldNum" sz="quarter" idx="10"/>
          </p:nvPr>
        </p:nvSpPr>
        <p:spPr/>
        <p:txBody>
          <a:bodyPr/>
          <a:lstStyle/>
          <a:p>
            <a:fld id="{3B54338D-3549-46E3-890D-0A8E1DC3937C}" type="slidenum">
              <a:rPr lang="en-US" smtClean="0"/>
              <a:t>10</a:t>
            </a:fld>
            <a:endParaRPr lang="en-US"/>
          </a:p>
        </p:txBody>
      </p:sp>
    </p:spTree>
    <p:extLst>
      <p:ext uri="{BB962C8B-B14F-4D97-AF65-F5344CB8AC3E}">
        <p14:creationId xmlns:p14="http://schemas.microsoft.com/office/powerpoint/2010/main" val="204711526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This is a review slide from the Intro</a:t>
            </a:r>
            <a:r>
              <a:rPr lang="en-US" baseline="0" dirty="0" smtClean="0"/>
              <a:t> to </a:t>
            </a:r>
            <a:r>
              <a:rPr lang="en-US" dirty="0" smtClean="0"/>
              <a:t>Secure Coding class. In the Introduction to Secure Coding class we talked about</a:t>
            </a:r>
            <a:r>
              <a:rPr lang="en-US" baseline="0" dirty="0" smtClean="0"/>
              <a:t> the thee high level goals of application security:</a:t>
            </a:r>
          </a:p>
          <a:p>
            <a:pPr marL="0" marR="0" indent="0" algn="l" defTabSz="914400" rtl="0" eaLnBrk="1" fontAlgn="auto" latinLnBrk="0" hangingPunct="1">
              <a:lnSpc>
                <a:spcPct val="100000"/>
              </a:lnSpc>
              <a:spcBef>
                <a:spcPts val="0"/>
              </a:spcBef>
              <a:spcAft>
                <a:spcPts val="0"/>
              </a:spcAft>
              <a:buClrTx/>
              <a:buSzTx/>
              <a:buFontTx/>
              <a:buNone/>
              <a:tabLst/>
              <a:defRPr/>
            </a:pPr>
            <a:endParaRPr lang="en-US" baseline="0" dirty="0" smtClean="0"/>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aseline="0" dirty="0" smtClean="0"/>
              <a:t>Confidentiality is ensuring that the application only grants data access to the users that are authorized to see it. </a:t>
            </a: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aseline="0" dirty="0" smtClean="0"/>
              <a:t>Integrity is ensuring that data has not been modified during storage or communication.</a:t>
            </a:r>
          </a:p>
          <a:p>
            <a:pPr marL="171450" indent="-171450">
              <a:buFont typeface="Arial" panose="020B0604020202020204" pitchFamily="34" charset="0"/>
              <a:buChar char="•"/>
            </a:pPr>
            <a:r>
              <a:rPr lang="en-US" baseline="0" dirty="0" smtClean="0"/>
              <a:t>Availability is ensuring that the application is available to perform its function when needed.</a:t>
            </a:r>
          </a:p>
          <a:p>
            <a:endParaRPr lang="en-US" baseline="0" dirty="0" smtClean="0"/>
          </a:p>
          <a:p>
            <a:r>
              <a:rPr lang="en-US" baseline="0" dirty="0" smtClean="0"/>
              <a:t>These three high level goals help improve application security. You might notice that at this point I’ve talked about how you can take actions that </a:t>
            </a:r>
            <a:r>
              <a:rPr lang="en-US" i="1" baseline="0" dirty="0" smtClean="0"/>
              <a:t>help improve</a:t>
            </a:r>
            <a:r>
              <a:rPr lang="en-US" i="0" baseline="0" dirty="0" smtClean="0"/>
              <a:t> security, but I haven’t told you what you can do to guarantee security. That is because there is nothing absolutely guarantees security. You can, however, maximize security. </a:t>
            </a:r>
            <a:r>
              <a:rPr lang="en-US" baseline="0" dirty="0" smtClean="0"/>
              <a:t>In order to meet the goals of Confidentially, Integrity, and Availability, there are 10 principles that you can follow. </a:t>
            </a:r>
          </a:p>
          <a:p>
            <a:endParaRPr lang="en-US" baseline="0" dirty="0" smtClean="0"/>
          </a:p>
          <a:p>
            <a:pPr marL="171450" indent="-171450">
              <a:buFont typeface="Arial" panose="020B0604020202020204" pitchFamily="34" charset="0"/>
              <a:buChar char="•"/>
            </a:pPr>
            <a:r>
              <a:rPr lang="en-US" baseline="0" dirty="0" smtClean="0"/>
              <a:t>Minimize Attack Surfaces – Reduce the number of ways users and/or third party services interact with your application. Removing duplicate functionality, removing unnecessary form fields, and removing unnecessary functionality altogether all help minimize the attack surface.</a:t>
            </a:r>
          </a:p>
          <a:p>
            <a:pPr marL="171450" indent="-171450">
              <a:buFont typeface="Arial" panose="020B0604020202020204" pitchFamily="34" charset="0"/>
              <a:buChar char="•"/>
            </a:pPr>
            <a:r>
              <a:rPr lang="en-US" baseline="0" dirty="0" smtClean="0"/>
              <a:t>Establish secure defaults – Never assume that the user/installer of an application knows what they are doing. The application should be secure by default and any insecure configuration should be an explicit modification by the user/installer.</a:t>
            </a:r>
          </a:p>
          <a:p>
            <a:pPr marL="171450" indent="-171450">
              <a:buFont typeface="Arial" panose="020B0604020202020204" pitchFamily="34" charset="0"/>
              <a:buChar char="•"/>
            </a:pPr>
            <a:r>
              <a:rPr lang="en-US" baseline="0" dirty="0" smtClean="0"/>
              <a:t>Least Privilege – Make sure that users have the minimum privileges necessary to perform their function. If some users require additional privileges sometimes, provide a mechanism to enter the more powerful context, perform the activity, and leave that context – one example of this is the </a:t>
            </a:r>
            <a:r>
              <a:rPr lang="en-US" baseline="0" dirty="0" err="1" smtClean="0"/>
              <a:t>sudo</a:t>
            </a:r>
            <a:r>
              <a:rPr lang="en-US" baseline="0" dirty="0" smtClean="0"/>
              <a:t> command.</a:t>
            </a: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aseline="0" dirty="0" smtClean="0"/>
              <a:t>Defense in Depth – Use layers of security to help improve defenses. That way if one mechanism fails, then an attack may be stopped by a different defense.</a:t>
            </a:r>
          </a:p>
          <a:p>
            <a:pPr marL="171450" indent="-171450">
              <a:buFont typeface="Arial" panose="020B0604020202020204" pitchFamily="34" charset="0"/>
              <a:buChar char="•"/>
            </a:pPr>
            <a:r>
              <a:rPr lang="en-US" baseline="0" dirty="0" smtClean="0"/>
              <a:t>Fail Securely - Security controls should assume an attack by default and only let something pass if it is proven not to be an attack.  By taking this approach, holes that we forget to cover will not lead to a valid attack, but rather to a bug report.</a:t>
            </a:r>
          </a:p>
          <a:p>
            <a:pPr marL="171450" indent="-171450">
              <a:buFont typeface="Arial" panose="020B0604020202020204" pitchFamily="34" charset="0"/>
              <a:buChar char="•"/>
            </a:pPr>
            <a:r>
              <a:rPr lang="en-US" baseline="0" dirty="0" smtClean="0"/>
              <a:t>Don’t Trust Service – Third party services are often of unknown quality and can change at any time. Just because a service claims to do something right, doesn't mean it actually does. Therefore, as a developer you should inherently distrust data being returned from a 3rd party.</a:t>
            </a:r>
          </a:p>
          <a:p>
            <a:pPr marL="171450" indent="-171450">
              <a:buFont typeface="Arial" panose="020B0604020202020204" pitchFamily="34" charset="0"/>
              <a:buChar char="•"/>
            </a:pPr>
            <a:r>
              <a:rPr lang="en-US" baseline="0" dirty="0" smtClean="0"/>
              <a:t>Separation of Duties – Split the roles for actions related to a security decision.  You want to avoid having a single group or person being responsible for everything.</a:t>
            </a:r>
          </a:p>
          <a:p>
            <a:pPr marL="171450" indent="-171450">
              <a:buFont typeface="Arial" panose="020B0604020202020204" pitchFamily="34" charset="0"/>
              <a:buChar char="•"/>
            </a:pPr>
            <a:r>
              <a:rPr lang="en-US" baseline="0" dirty="0" smtClean="0"/>
              <a:t>Avoid Security by Obscurity – Hackers, criminals, and the advanced persistent threat most likely can reverse engineer your source code, or find things that are supposedly hidden.  Relying on obscurity is dangerous and is usually just a cover for real security not being implemented.</a:t>
            </a:r>
          </a:p>
          <a:p>
            <a:pPr marL="171450" indent="-171450">
              <a:buFont typeface="Arial" panose="020B0604020202020204" pitchFamily="34" charset="0"/>
              <a:buChar char="•"/>
            </a:pPr>
            <a:r>
              <a:rPr lang="en-US" baseline="0" dirty="0" smtClean="0"/>
              <a:t>Keep Security Simple – </a:t>
            </a:r>
            <a:r>
              <a:rPr lang="en-US" dirty="0" smtClean="0"/>
              <a:t>Design a security architecture that works, yet in the simplest way possible. Increased complexity</a:t>
            </a:r>
            <a:r>
              <a:rPr lang="en-US" baseline="0" dirty="0" smtClean="0"/>
              <a:t> \will not only make it harder to implement, but it will make it harder for a peer or a security team to review.</a:t>
            </a: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aseline="0" dirty="0" smtClean="0"/>
              <a:t>Fix Issues Correctly – </a:t>
            </a:r>
            <a:r>
              <a:rPr lang="en-US" dirty="0" smtClean="0"/>
              <a:t>This sounds a bit funny, but people often are made aware of an attack and put in a mechanism to stop that specific attack without fixing the underlying problem.  A malicious user just changes the attack and is back inside the application.</a:t>
            </a:r>
          </a:p>
          <a:p>
            <a:endParaRPr lang="en-US" baseline="0" dirty="0" smtClean="0"/>
          </a:p>
          <a:p>
            <a:r>
              <a:rPr lang="en-US" baseline="0" dirty="0" smtClean="0"/>
              <a:t>Mechanisms are the ways we go about meeting these principles and achieving our goals. The previous course went into detail on these mechanisms.</a:t>
            </a:r>
          </a:p>
          <a:p>
            <a:endParaRPr lang="en-US" baseline="0" dirty="0" smtClean="0"/>
          </a:p>
          <a:p>
            <a:pPr marL="171450" indent="-171450">
              <a:buFont typeface="Arial" panose="020B0604020202020204" pitchFamily="34" charset="0"/>
              <a:buChar char="•"/>
            </a:pPr>
            <a:r>
              <a:rPr lang="en-US" b="0" dirty="0" smtClean="0">
                <a:latin typeface="Arial" pitchFamily="34" charset="0"/>
                <a:cs typeface="Arial" pitchFamily="34" charset="0"/>
              </a:rPr>
              <a:t>Authentication is the act of confirming that someone (or something) is who they</a:t>
            </a:r>
            <a:r>
              <a:rPr lang="en-US" b="0" baseline="0" dirty="0" smtClean="0">
                <a:latin typeface="Arial" pitchFamily="34" charset="0"/>
                <a:cs typeface="Arial" pitchFamily="34" charset="0"/>
              </a:rPr>
              <a:t> say they claim to be.</a:t>
            </a:r>
          </a:p>
          <a:p>
            <a:pPr marL="171450" indent="-171450">
              <a:buFont typeface="Arial" panose="020B0604020202020204" pitchFamily="34" charset="0"/>
              <a:buChar char="•"/>
            </a:pPr>
            <a:r>
              <a:rPr lang="en-US" dirty="0" smtClean="0"/>
              <a:t>Authorization is the act of verifying</a:t>
            </a:r>
            <a:r>
              <a:rPr lang="en-US" baseline="0" dirty="0" smtClean="0"/>
              <a:t> that a previously authenticated user is allowed to perform a given operation or act on a given resource, and is often known as access control. </a:t>
            </a:r>
          </a:p>
          <a:p>
            <a:pPr marL="171450" indent="-171450">
              <a:buFont typeface="Arial" panose="020B0604020202020204" pitchFamily="34" charset="0"/>
              <a:buChar char="•"/>
            </a:pPr>
            <a:r>
              <a:rPr lang="en-US" baseline="0" dirty="0" smtClean="0"/>
              <a:t>Data Validation is the act of ensuring that the data is correct and well formed</a:t>
            </a:r>
          </a:p>
          <a:p>
            <a:pPr marL="171450" indent="-171450">
              <a:buFont typeface="Arial" panose="020B0604020202020204" pitchFamily="34" charset="0"/>
              <a:buChar char="•"/>
            </a:pPr>
            <a:r>
              <a:rPr lang="en-US" baseline="0" dirty="0" smtClean="0"/>
              <a:t>Session Management is keeping track of a user’s state across multiple requests/responses, and is often discussed in the context of a web application.</a:t>
            </a:r>
          </a:p>
          <a:p>
            <a:pPr marL="171450" indent="-171450">
              <a:buFont typeface="Arial" panose="020B0604020202020204" pitchFamily="34" charset="0"/>
              <a:buChar char="•"/>
            </a:pPr>
            <a:r>
              <a:rPr lang="en-US" baseline="0" dirty="0" smtClean="0"/>
              <a:t>Error Handling is the proper routing of error information. Stack traces should never make it to the user, but should be sent to a place where an admin can view them.</a:t>
            </a:r>
          </a:p>
          <a:p>
            <a:pPr marL="171450" indent="-171450">
              <a:buFont typeface="Arial" panose="020B0604020202020204" pitchFamily="34" charset="0"/>
              <a:buChar char="•"/>
            </a:pPr>
            <a:r>
              <a:rPr lang="en-US" baseline="0" dirty="0" smtClean="0"/>
              <a:t>Logging</a:t>
            </a:r>
          </a:p>
          <a:p>
            <a:pPr marL="171450" indent="-171450">
              <a:buFont typeface="Arial" panose="020B0604020202020204" pitchFamily="34" charset="0"/>
              <a:buChar char="•"/>
            </a:pPr>
            <a:r>
              <a:rPr lang="en-US" baseline="0" dirty="0" smtClean="0"/>
              <a:t>Encryption</a:t>
            </a:r>
          </a:p>
        </p:txBody>
      </p:sp>
      <p:sp>
        <p:nvSpPr>
          <p:cNvPr id="4" name="Slide Number Placeholder 3"/>
          <p:cNvSpPr>
            <a:spLocks noGrp="1"/>
          </p:cNvSpPr>
          <p:nvPr>
            <p:ph type="sldNum" sz="quarter" idx="10"/>
          </p:nvPr>
        </p:nvSpPr>
        <p:spPr/>
        <p:txBody>
          <a:bodyPr/>
          <a:lstStyle/>
          <a:p>
            <a:fld id="{3B54338D-3549-46E3-890D-0A8E1DC3937C}" type="slidenum">
              <a:rPr lang="en-US" smtClean="0"/>
              <a:t>11</a:t>
            </a:fld>
            <a:endParaRPr lang="en-US"/>
          </a:p>
        </p:txBody>
      </p:sp>
    </p:spTree>
    <p:extLst>
      <p:ext uri="{BB962C8B-B14F-4D97-AF65-F5344CB8AC3E}">
        <p14:creationId xmlns:p14="http://schemas.microsoft.com/office/powerpoint/2010/main" val="310575166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Reminder</a:t>
            </a:r>
            <a:r>
              <a:rPr lang="en-US" baseline="0" dirty="0" smtClean="0"/>
              <a:t> on how mechanisms help achieve goals. We have arrows there, but really all mechanisms apply to all goals.</a:t>
            </a:r>
            <a:endParaRPr lang="en-US" dirty="0" smtClean="0"/>
          </a:p>
        </p:txBody>
      </p:sp>
      <p:sp>
        <p:nvSpPr>
          <p:cNvPr id="4" name="Slide Number Placeholder 3"/>
          <p:cNvSpPr>
            <a:spLocks noGrp="1"/>
          </p:cNvSpPr>
          <p:nvPr>
            <p:ph type="sldNum" sz="quarter" idx="10"/>
          </p:nvPr>
        </p:nvSpPr>
        <p:spPr/>
        <p:txBody>
          <a:bodyPr/>
          <a:lstStyle/>
          <a:p>
            <a:fld id="{F66051B0-AC27-439B-8BE8-DA2DA8B49982}" type="slidenum">
              <a:rPr lang="en-US" smtClean="0"/>
              <a:pPr/>
              <a:t>12</a:t>
            </a:fld>
            <a:endParaRPr lang="en-US"/>
          </a:p>
        </p:txBody>
      </p:sp>
    </p:spTree>
    <p:extLst>
      <p:ext uri="{BB962C8B-B14F-4D97-AF65-F5344CB8AC3E}">
        <p14:creationId xmlns:p14="http://schemas.microsoft.com/office/powerpoint/2010/main" val="236612446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 the end, secure coding really comes down to the different mechanisms that are available to ensure adherence to the previously mentioned application security principles. Our job</a:t>
            </a:r>
            <a:r>
              <a:rPr lang="en-US" baseline="0" dirty="0" smtClean="0"/>
              <a:t> as code reviewers is to assess the implementation of these mechanisms in the product. Make sure that implementation was done properly, etc.</a:t>
            </a:r>
            <a:endParaRPr lang="en-US" dirty="0"/>
          </a:p>
        </p:txBody>
      </p:sp>
      <p:sp>
        <p:nvSpPr>
          <p:cNvPr id="4" name="Slide Number Placeholder 3"/>
          <p:cNvSpPr>
            <a:spLocks noGrp="1"/>
          </p:cNvSpPr>
          <p:nvPr>
            <p:ph type="sldNum" sz="quarter" idx="10"/>
          </p:nvPr>
        </p:nvSpPr>
        <p:spPr/>
        <p:txBody>
          <a:bodyPr/>
          <a:lstStyle/>
          <a:p>
            <a:fld id="{F66051B0-AC27-439B-8BE8-DA2DA8B49982}" type="slidenum">
              <a:rPr lang="en-US" smtClean="0"/>
              <a:pPr/>
              <a:t>13</a:t>
            </a:fld>
            <a:endParaRPr lang="en-US"/>
          </a:p>
        </p:txBody>
      </p:sp>
    </p:spTree>
    <p:extLst>
      <p:ext uri="{BB962C8B-B14F-4D97-AF65-F5344CB8AC3E}">
        <p14:creationId xmlns:p14="http://schemas.microsoft.com/office/powerpoint/2010/main" val="368169399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Reminder</a:t>
            </a:r>
            <a:r>
              <a:rPr lang="en-US" baseline="0" dirty="0" smtClean="0"/>
              <a:t> of the words to live by from the previous class. It’s a good idea, even for the secure code review team, to go back and look at these. Focus on what the developer is trying to do.</a:t>
            </a:r>
            <a:endParaRPr lang="en-US" dirty="0" smtClean="0"/>
          </a:p>
          <a:p>
            <a:endParaRPr lang="en-US" dirty="0"/>
          </a:p>
        </p:txBody>
      </p:sp>
      <p:sp>
        <p:nvSpPr>
          <p:cNvPr id="4" name="Slide Number Placeholder 3"/>
          <p:cNvSpPr>
            <a:spLocks noGrp="1"/>
          </p:cNvSpPr>
          <p:nvPr>
            <p:ph type="sldNum" sz="quarter" idx="10"/>
          </p:nvPr>
        </p:nvSpPr>
        <p:spPr/>
        <p:txBody>
          <a:bodyPr/>
          <a:lstStyle/>
          <a:p>
            <a:fld id="{F66051B0-AC27-439B-8BE8-DA2DA8B49982}" type="slidenum">
              <a:rPr lang="en-US" smtClean="0"/>
              <a:pPr/>
              <a:t>14</a:t>
            </a:fld>
            <a:endParaRPr lang="en-US"/>
          </a:p>
        </p:txBody>
      </p:sp>
    </p:spTree>
    <p:extLst>
      <p:ext uri="{BB962C8B-B14F-4D97-AF65-F5344CB8AC3E}">
        <p14:creationId xmlns:p14="http://schemas.microsoft.com/office/powerpoint/2010/main" val="349052368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One project that everyone should be aware of, and a project we will mention a lot throughout this course, is the Common Weakness Enumeration (CWE).  This is a MITRE-run initiative to enumerate and provide standard identifiers for the different coding-level security-related mistakes that developers often make.  This standard identifier enable security personnel to share information about weaknesses and for tools to report findings in a way that review teams can easily grasp. There’s a lot of good description information</a:t>
            </a:r>
            <a:r>
              <a:rPr lang="en-US" baseline="0" dirty="0" smtClean="0"/>
              <a:t> on weaknesses, which is a benefit to both the reviewer and the developer. The reviewer doesn’t have to spend time duplicating a description that has been used many times over, and the developer doesn’t have to rely on the communication skills of the developer. Many static analysis tools use CWEs to report the weaknesses they find.</a:t>
            </a:r>
          </a:p>
          <a:p>
            <a:pPr marL="0" marR="0" indent="0" algn="l" defTabSz="914400" rtl="0" eaLnBrk="1" fontAlgn="auto" latinLnBrk="0" hangingPunct="1">
              <a:lnSpc>
                <a:spcPct val="100000"/>
              </a:lnSpc>
              <a:spcBef>
                <a:spcPts val="0"/>
              </a:spcBef>
              <a:spcAft>
                <a:spcPts val="0"/>
              </a:spcAft>
              <a:buClrTx/>
              <a:buSzTx/>
              <a:buFontTx/>
              <a:buNone/>
              <a:tabLst/>
              <a:defRPr/>
            </a:pPr>
            <a:endParaRPr lang="en-US"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It’s important to note that a CWE describes a weakness, but not a vulnerability. In order for a weakness to become a vulnerability, it has to be exploitable. For example, I reviewed one application where the developer had made a mistake by allowing SQL Injection. I knew the developer of the application and got permission to attempt to exploit the weakness in a non-production system. It turns out that the weakness was not a vulnerability because the database was fully public, meaning I couldn’t get access to any information I didn’t already have, and the permissions were set to read only and therefore my “drop tables” command didn’t have any effect. While, in this case, the weakness turned out to not be a vulnerability, it was still a weakness that the developer fixed.</a:t>
            </a:r>
            <a:endParaRPr lang="en-US" dirty="0" smtClean="0"/>
          </a:p>
          <a:p>
            <a:endParaRPr lang="en-US" dirty="0" smtClean="0"/>
          </a:p>
          <a:p>
            <a:r>
              <a:rPr lang="en-US" baseline="0" dirty="0" smtClean="0"/>
              <a:t>As a review team, we use CWE not only to helps us understand what we’re looking for, but helps relay our findings to developers by providing a resource with robust information. This robust information also gives developers insight on how to solve the problem.</a:t>
            </a:r>
          </a:p>
        </p:txBody>
      </p:sp>
      <p:sp>
        <p:nvSpPr>
          <p:cNvPr id="4" name="Slide Number Placeholder 3"/>
          <p:cNvSpPr>
            <a:spLocks noGrp="1"/>
          </p:cNvSpPr>
          <p:nvPr>
            <p:ph type="sldNum" sz="quarter" idx="10"/>
          </p:nvPr>
        </p:nvSpPr>
        <p:spPr/>
        <p:txBody>
          <a:bodyPr/>
          <a:lstStyle/>
          <a:p>
            <a:fld id="{3B54338D-3549-46E3-890D-0A8E1DC3937C}" type="slidenum">
              <a:rPr lang="en-US" smtClean="0"/>
              <a:t>15</a:t>
            </a:fld>
            <a:endParaRPr lang="en-US"/>
          </a:p>
        </p:txBody>
      </p:sp>
    </p:spTree>
    <p:extLst>
      <p:ext uri="{BB962C8B-B14F-4D97-AF65-F5344CB8AC3E}">
        <p14:creationId xmlns:p14="http://schemas.microsoft.com/office/powerpoint/2010/main" val="654810477"/>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p:cSld name="Title Slide">
    <p:spTree>
      <p:nvGrpSpPr>
        <p:cNvPr id="1" name=""/>
        <p:cNvGrpSpPr/>
        <p:nvPr/>
      </p:nvGrpSpPr>
      <p:grpSpPr>
        <a:xfrm>
          <a:off x="0" y="0"/>
          <a:ext cx="0" cy="0"/>
          <a:chOff x="0" y="0"/>
          <a:chExt cx="0" cy="0"/>
        </a:xfrm>
      </p:grpSpPr>
      <p:sp>
        <p:nvSpPr>
          <p:cNvPr id="8" name="Rectangle 4"/>
          <p:cNvSpPr>
            <a:spLocks noGrp="1" noChangeArrowheads="1"/>
          </p:cNvSpPr>
          <p:nvPr>
            <p:ph type="subTitle" idx="1" hasCustomPrompt="1"/>
          </p:nvPr>
        </p:nvSpPr>
        <p:spPr>
          <a:xfrm>
            <a:off x="783116" y="2568939"/>
            <a:ext cx="4602163" cy="389922"/>
          </a:xfrm>
        </p:spPr>
        <p:txBody>
          <a:bodyPr/>
          <a:lstStyle>
            <a:lvl1pPr marL="0" indent="0">
              <a:buFont typeface="Wingdings" pitchFamily="2" charset="2"/>
              <a:buNone/>
              <a:defRPr b="1" spc="300" baseline="0">
                <a:solidFill>
                  <a:schemeClr val="tx2"/>
                </a:solidFill>
                <a:latin typeface="Arial" pitchFamily="34" charset="0"/>
                <a:cs typeface="Arial" pitchFamily="34" charset="0"/>
              </a:defRPr>
            </a:lvl1pPr>
          </a:lstStyle>
          <a:p>
            <a:r>
              <a:rPr lang="en-US" altLang="en-US" dirty="0" smtClean="0"/>
              <a:t>Author</a:t>
            </a:r>
            <a:endParaRPr lang="en-US" altLang="en-US" dirty="0"/>
          </a:p>
        </p:txBody>
      </p:sp>
      <p:sp>
        <p:nvSpPr>
          <p:cNvPr id="9" name="Rectangle 9"/>
          <p:cNvSpPr>
            <a:spLocks noGrp="1" noChangeArrowheads="1"/>
          </p:cNvSpPr>
          <p:nvPr>
            <p:ph type="ctrTitle" sz="quarter" hasCustomPrompt="1"/>
          </p:nvPr>
        </p:nvSpPr>
        <p:spPr>
          <a:xfrm>
            <a:off x="757146" y="368932"/>
            <a:ext cx="7246620" cy="1981200"/>
          </a:xfrm>
        </p:spPr>
        <p:txBody>
          <a:bodyPr anchor="b" anchorCtr="0">
            <a:normAutofit/>
          </a:bodyPr>
          <a:lstStyle>
            <a:lvl1pPr algn="l">
              <a:lnSpc>
                <a:spcPts val="4400"/>
              </a:lnSpc>
              <a:defRPr sz="4000" b="1">
                <a:solidFill>
                  <a:schemeClr val="tx2"/>
                </a:solidFill>
                <a:latin typeface="Arial" pitchFamily="34" charset="0"/>
                <a:cs typeface="Arial" pitchFamily="34" charset="0"/>
              </a:defRPr>
            </a:lvl1pPr>
          </a:lstStyle>
          <a:p>
            <a:r>
              <a:rPr lang="en-US" dirty="0" smtClean="0"/>
              <a:t>Title here</a:t>
            </a:r>
            <a:endParaRPr lang="en-US" dirty="0"/>
          </a:p>
        </p:txBody>
      </p:sp>
      <p:sp>
        <p:nvSpPr>
          <p:cNvPr id="12" name="Rectangle 11"/>
          <p:cNvSpPr/>
          <p:nvPr/>
        </p:nvSpPr>
        <p:spPr bwMode="auto">
          <a:xfrm>
            <a:off x="0" y="0"/>
            <a:ext cx="407324" cy="2398143"/>
          </a:xfrm>
          <a:prstGeom prst="rect">
            <a:avLst/>
          </a:prstGeom>
          <a:solidFill>
            <a:srgbClr val="C1CD23"/>
          </a:solidFill>
          <a:ln w="12700"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ts val="2500"/>
              </a:lnSpc>
              <a:spcBef>
                <a:spcPct val="0"/>
              </a:spcBef>
              <a:spcAft>
                <a:spcPts val="1000"/>
              </a:spcAft>
              <a:buClr>
                <a:srgbClr val="FDAA03"/>
              </a:buClr>
              <a:buSzTx/>
              <a:buFontTx/>
              <a:buNone/>
              <a:tabLst/>
            </a:pPr>
            <a:endParaRPr kumimoji="0" lang="en-US" sz="1800" b="1" i="0" u="none" strike="noStrike" cap="none" normalizeH="0" baseline="0" smtClean="0">
              <a:ln>
                <a:noFill/>
              </a:ln>
              <a:solidFill>
                <a:schemeClr val="tx1"/>
              </a:solidFill>
              <a:effectLst/>
              <a:latin typeface="Arial" charset="0"/>
            </a:endParaRPr>
          </a:p>
        </p:txBody>
      </p:sp>
      <p:cxnSp>
        <p:nvCxnSpPr>
          <p:cNvPr id="15" name="Straight Connector 14"/>
          <p:cNvCxnSpPr/>
          <p:nvPr/>
        </p:nvCxnSpPr>
        <p:spPr bwMode="auto">
          <a:xfrm>
            <a:off x="823649" y="2448468"/>
            <a:ext cx="7944793" cy="0"/>
          </a:xfrm>
          <a:prstGeom prst="line">
            <a:avLst/>
          </a:prstGeom>
          <a:solidFill>
            <a:srgbClr val="FFCC99"/>
          </a:solidFill>
          <a:ln w="12700" cap="flat" cmpd="sng" algn="ctr">
            <a:solidFill>
              <a:srgbClr val="C1CD23"/>
            </a:solidFill>
            <a:prstDash val="solid"/>
            <a:round/>
            <a:headEnd type="none" w="med" len="med"/>
            <a:tailEnd type="none" w="med" len="med"/>
          </a:ln>
          <a:effectLst/>
        </p:spPr>
      </p:cxnSp>
      <p:sp>
        <p:nvSpPr>
          <p:cNvPr id="14" name="Rectangle 13"/>
          <p:cNvSpPr/>
          <p:nvPr/>
        </p:nvSpPr>
        <p:spPr bwMode="auto">
          <a:xfrm>
            <a:off x="0" y="2510287"/>
            <a:ext cx="407324" cy="4347713"/>
          </a:xfrm>
          <a:prstGeom prst="rect">
            <a:avLst/>
          </a:prstGeom>
          <a:solidFill>
            <a:schemeClr val="tx2"/>
          </a:solidFill>
          <a:ln w="12700"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ts val="2500"/>
              </a:lnSpc>
              <a:spcBef>
                <a:spcPct val="0"/>
              </a:spcBef>
              <a:spcAft>
                <a:spcPts val="1000"/>
              </a:spcAft>
              <a:buClr>
                <a:srgbClr val="FDAA03"/>
              </a:buClr>
              <a:buSzTx/>
              <a:buFontTx/>
              <a:buNone/>
              <a:tabLst/>
            </a:pPr>
            <a:endParaRPr kumimoji="0" lang="en-US" sz="1800" b="1" i="0" u="none" strike="noStrike" cap="none" normalizeH="0" baseline="0" smtClean="0">
              <a:ln>
                <a:noFill/>
              </a:ln>
              <a:solidFill>
                <a:schemeClr val="tx2"/>
              </a:solidFill>
              <a:effectLst/>
              <a:latin typeface="Arial" charset="0"/>
            </a:endParaRPr>
          </a:p>
        </p:txBody>
      </p:sp>
      <p:cxnSp>
        <p:nvCxnSpPr>
          <p:cNvPr id="16" name="Straight Connector 15"/>
          <p:cNvCxnSpPr/>
          <p:nvPr/>
        </p:nvCxnSpPr>
        <p:spPr bwMode="auto">
          <a:xfrm>
            <a:off x="823649" y="6534227"/>
            <a:ext cx="7944793" cy="0"/>
          </a:xfrm>
          <a:prstGeom prst="line">
            <a:avLst/>
          </a:prstGeom>
          <a:solidFill>
            <a:srgbClr val="FFCC99"/>
          </a:solidFill>
          <a:ln w="12700" cap="flat" cmpd="sng" algn="ctr">
            <a:solidFill>
              <a:srgbClr val="C1CD23"/>
            </a:solidFill>
            <a:prstDash val="solid"/>
            <a:round/>
            <a:headEnd type="none" w="med" len="med"/>
            <a:tailEnd type="none" w="med" len="med"/>
          </a:ln>
          <a:effectLst/>
        </p:spPr>
      </p:cxn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100433" y="6250820"/>
            <a:ext cx="670505" cy="243820"/>
          </a:xfrm>
          <a:prstGeom prst="rect">
            <a:avLst/>
          </a:prstGeom>
        </p:spPr>
      </p:pic>
      <p:sp>
        <p:nvSpPr>
          <p:cNvPr id="13" name="Text Box 27"/>
          <p:cNvSpPr txBox="1">
            <a:spLocks noChangeArrowheads="1"/>
          </p:cNvSpPr>
          <p:nvPr userDrawn="1"/>
        </p:nvSpPr>
        <p:spPr bwMode="auto">
          <a:xfrm>
            <a:off x="1506323" y="6273952"/>
            <a:ext cx="4597410" cy="184666"/>
          </a:xfrm>
          <a:prstGeom prst="rect">
            <a:avLst/>
          </a:prstGeom>
          <a:noFill/>
          <a:ln w="9525">
            <a:noFill/>
            <a:miter lim="800000"/>
            <a:headEnd/>
            <a:tailEnd/>
          </a:ln>
          <a:effectLst/>
        </p:spPr>
        <p:txBody>
          <a:bodyPr wrap="square" lIns="45720" tIns="45720" rIns="45720" bIns="45720" anchor="ctr" anchorCtr="0">
            <a:spAutoFit/>
          </a:bodyPr>
          <a:lstStyle/>
          <a:p>
            <a:pPr algn="l">
              <a:lnSpc>
                <a:spcPct val="100000"/>
              </a:lnSpc>
              <a:spcAft>
                <a:spcPct val="0"/>
              </a:spcAft>
            </a:pPr>
            <a:r>
              <a:rPr lang="en-US" sz="600" b="0" i="0" kern="1200" dirty="0" smtClean="0">
                <a:solidFill>
                  <a:schemeClr val="tx1"/>
                </a:solidFill>
                <a:effectLst/>
                <a:latin typeface="Arial" charset="0"/>
                <a:ea typeface="+mn-ea"/>
                <a:cs typeface="+mn-cs"/>
              </a:rPr>
              <a:t>Except where otherwise noted, this work is licensed under a Creative Commons Attribution-</a:t>
            </a:r>
            <a:r>
              <a:rPr lang="en-US" sz="600" b="0" i="0" kern="1200" dirty="0" err="1" smtClean="0">
                <a:solidFill>
                  <a:schemeClr val="tx1"/>
                </a:solidFill>
                <a:effectLst/>
                <a:latin typeface="Arial" charset="0"/>
                <a:ea typeface="+mn-ea"/>
                <a:cs typeface="+mn-cs"/>
              </a:rPr>
              <a:t>ShareAlike</a:t>
            </a:r>
            <a:r>
              <a:rPr lang="en-US" sz="600" b="0" i="0" kern="1200" dirty="0" smtClean="0">
                <a:solidFill>
                  <a:schemeClr val="tx1"/>
                </a:solidFill>
                <a:effectLst/>
                <a:latin typeface="Arial" charset="0"/>
                <a:ea typeface="+mn-ea"/>
                <a:cs typeface="+mn-cs"/>
              </a:rPr>
              <a:t> 3.0 License.</a:t>
            </a:r>
            <a:endParaRPr lang="en-US" sz="600" b="0" i="0" dirty="0"/>
          </a:p>
        </p:txBody>
      </p:sp>
      <p:pic>
        <p:nvPicPr>
          <p:cNvPr id="17" name="Picture 16"/>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20523" y="6250888"/>
            <a:ext cx="593725" cy="207730"/>
          </a:xfrm>
          <a:prstGeom prst="rect">
            <a:avLst/>
          </a:prstGeom>
        </p:spPr>
      </p:pic>
    </p:spTree>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sp>
        <p:nvSpPr>
          <p:cNvPr id="7" name="Title Placeholder 1"/>
          <p:cNvSpPr>
            <a:spLocks noGrp="1"/>
          </p:cNvSpPr>
          <p:nvPr>
            <p:ph type="title"/>
          </p:nvPr>
        </p:nvSpPr>
        <p:spPr>
          <a:xfrm>
            <a:off x="609600" y="274638"/>
            <a:ext cx="8229600" cy="868362"/>
          </a:xfrm>
          <a:prstGeom prst="rect">
            <a:avLst/>
          </a:prstGeom>
        </p:spPr>
        <p:txBody>
          <a:bodyPr vert="horz" lIns="91440" tIns="45720" rIns="91440" bIns="45720" rtlCol="0" anchor="ctr" anchorCtr="0">
            <a:normAutofit/>
          </a:bodyPr>
          <a:lstStyle>
            <a:lvl1pPr>
              <a:lnSpc>
                <a:spcPts val="3200"/>
              </a:lnSpc>
              <a:defRPr lang="en-US"/>
            </a:lvl1pPr>
          </a:lstStyle>
          <a:p>
            <a:r>
              <a:rPr lang="en-US" dirty="0" smtClean="0"/>
              <a:t>Click to edit Master title style</a:t>
            </a:r>
            <a:endParaRPr lang="en-US" dirty="0"/>
          </a:p>
        </p:txBody>
      </p:sp>
      <p:sp>
        <p:nvSpPr>
          <p:cNvPr id="8" name="Text Placeholder 2"/>
          <p:cNvSpPr>
            <a:spLocks noGrp="1"/>
          </p:cNvSpPr>
          <p:nvPr>
            <p:ph idx="1"/>
          </p:nvPr>
        </p:nvSpPr>
        <p:spPr>
          <a:xfrm>
            <a:off x="609600" y="1447800"/>
            <a:ext cx="8229600" cy="4678363"/>
          </a:xfrm>
          <a:prstGeom prst="rect">
            <a:avLst/>
          </a:prstGeom>
        </p:spPr>
        <p:txBody>
          <a:bodyPr vert="horz" lIns="91440" tIns="45720" rIns="91440" bIns="45720" rtlCol="0">
            <a:normAutofit/>
          </a:bodyPr>
          <a:lstStyle>
            <a:lvl1pPr>
              <a:spcAft>
                <a:spcPts val="600"/>
              </a:spcAft>
              <a:defRPr lang="en-US" smtClean="0"/>
            </a:lvl1pPr>
            <a:lvl2pPr>
              <a:spcAft>
                <a:spcPts val="600"/>
              </a:spcAft>
              <a:defRPr lang="en-US" smtClean="0"/>
            </a:lvl2pPr>
            <a:lvl3pPr>
              <a:spcAft>
                <a:spcPts val="600"/>
              </a:spcAft>
              <a:defRPr lang="en-US" smtClean="0"/>
            </a:lvl3pPr>
            <a:lvl4pPr marL="1027113" indent="-280988">
              <a:buClr>
                <a:schemeClr val="tx2"/>
              </a:buClr>
              <a:defRPr lang="en-US" smtClean="0"/>
            </a:lvl4pPr>
            <a:lvl5pPr marL="1319213" indent="-228600">
              <a:buClr>
                <a:schemeClr val="tx2"/>
              </a:buClr>
              <a:buSzPct val="60000"/>
              <a:buFont typeface="Wingdings" pitchFamily="2" charset="2"/>
              <a:buChar char="q"/>
              <a:tabLst/>
              <a:defRPr lang="en-US" smtClean="0"/>
            </a:lvl5pPr>
            <a:lvl6pPr marL="1608138" indent="-228600">
              <a:buClr>
                <a:schemeClr val="tx2"/>
              </a:buClr>
              <a:buFont typeface="Helvetica LT Std" pitchFamily="34" charset="0"/>
              <a:buChar char="–"/>
              <a:tabLst/>
              <a:defRPr lang="en-US" smtClean="0"/>
            </a:lvl6pPr>
          </a:lstStyle>
          <a:p>
            <a:pPr lvl="0"/>
            <a:r>
              <a:rPr lang="en-US" smtClean="0"/>
              <a:t>Click to edit Master text styles</a:t>
            </a:r>
          </a:p>
        </p:txBody>
      </p:sp>
    </p:spTree>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p:cSld name="Alternate_Title_Slide">
    <p:spTree>
      <p:nvGrpSpPr>
        <p:cNvPr id="1" name=""/>
        <p:cNvGrpSpPr/>
        <p:nvPr/>
      </p:nvGrpSpPr>
      <p:grpSpPr>
        <a:xfrm>
          <a:off x="0" y="0"/>
          <a:ext cx="0" cy="0"/>
          <a:chOff x="0" y="0"/>
          <a:chExt cx="0" cy="0"/>
        </a:xfrm>
      </p:grpSpPr>
      <p:sp>
        <p:nvSpPr>
          <p:cNvPr id="17" name="Rectangle 16"/>
          <p:cNvSpPr/>
          <p:nvPr/>
        </p:nvSpPr>
        <p:spPr>
          <a:xfrm>
            <a:off x="824245" y="4025438"/>
            <a:ext cx="7946694" cy="1371600"/>
          </a:xfrm>
          <a:prstGeom prst="rect">
            <a:avLst/>
          </a:prstGeom>
          <a:noFill/>
          <a:ln w="6350">
            <a:solidFill>
              <a:schemeClr val="tx1">
                <a:lumMod val="75000"/>
                <a:lumOff val="25000"/>
              </a:schemeClr>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itchFamily="34" charset="0"/>
            </a:endParaRPr>
          </a:p>
        </p:txBody>
      </p:sp>
      <p:sp>
        <p:nvSpPr>
          <p:cNvPr id="29" name="Rectangle 28"/>
          <p:cNvSpPr/>
          <p:nvPr/>
        </p:nvSpPr>
        <p:spPr>
          <a:xfrm>
            <a:off x="7443293" y="4083050"/>
            <a:ext cx="1271016" cy="1271016"/>
          </a:xfrm>
          <a:prstGeom prst="rect">
            <a:avLst/>
          </a:prstGeom>
          <a:solidFill>
            <a:schemeClr val="bg1">
              <a:lumMod val="85000"/>
            </a:schemeClr>
          </a:solidFill>
          <a:ln w="6350">
            <a:solidFill>
              <a:schemeClr val="bg1">
                <a:lumMod val="50000"/>
              </a:schemeClr>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itchFamily="34" charset="0"/>
            </a:endParaRPr>
          </a:p>
        </p:txBody>
      </p:sp>
      <p:sp>
        <p:nvSpPr>
          <p:cNvPr id="4" name="Rectangle 3"/>
          <p:cNvSpPr/>
          <p:nvPr/>
        </p:nvSpPr>
        <p:spPr>
          <a:xfrm>
            <a:off x="874246" y="4083050"/>
            <a:ext cx="1271016" cy="1271016"/>
          </a:xfrm>
          <a:prstGeom prst="rect">
            <a:avLst/>
          </a:prstGeom>
          <a:solidFill>
            <a:schemeClr val="bg1">
              <a:lumMod val="85000"/>
            </a:schemeClr>
          </a:solidFill>
          <a:ln w="6350">
            <a:solidFill>
              <a:schemeClr val="bg1">
                <a:lumMod val="50000"/>
              </a:schemeClr>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itchFamily="34" charset="0"/>
            </a:endParaRPr>
          </a:p>
        </p:txBody>
      </p:sp>
      <p:sp>
        <p:nvSpPr>
          <p:cNvPr id="25" name="Rectangle 24"/>
          <p:cNvSpPr/>
          <p:nvPr/>
        </p:nvSpPr>
        <p:spPr>
          <a:xfrm>
            <a:off x="2188055" y="4083050"/>
            <a:ext cx="1271016" cy="1271016"/>
          </a:xfrm>
          <a:prstGeom prst="rect">
            <a:avLst/>
          </a:prstGeom>
          <a:solidFill>
            <a:schemeClr val="bg1">
              <a:lumMod val="85000"/>
            </a:schemeClr>
          </a:solidFill>
          <a:ln w="6350">
            <a:solidFill>
              <a:schemeClr val="bg1">
                <a:lumMod val="50000"/>
              </a:schemeClr>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itchFamily="34" charset="0"/>
            </a:endParaRPr>
          </a:p>
        </p:txBody>
      </p:sp>
      <p:sp>
        <p:nvSpPr>
          <p:cNvPr id="26" name="Rectangle 25"/>
          <p:cNvSpPr/>
          <p:nvPr/>
        </p:nvSpPr>
        <p:spPr>
          <a:xfrm>
            <a:off x="3501864" y="4083050"/>
            <a:ext cx="1271016" cy="1271016"/>
          </a:xfrm>
          <a:prstGeom prst="rect">
            <a:avLst/>
          </a:prstGeom>
          <a:solidFill>
            <a:schemeClr val="bg1">
              <a:lumMod val="85000"/>
            </a:schemeClr>
          </a:solidFill>
          <a:ln w="6350">
            <a:solidFill>
              <a:schemeClr val="bg1">
                <a:lumMod val="50000"/>
              </a:schemeClr>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itchFamily="34" charset="0"/>
            </a:endParaRPr>
          </a:p>
        </p:txBody>
      </p:sp>
      <p:sp>
        <p:nvSpPr>
          <p:cNvPr id="27" name="Rectangle 26"/>
          <p:cNvSpPr/>
          <p:nvPr/>
        </p:nvSpPr>
        <p:spPr>
          <a:xfrm>
            <a:off x="4815673" y="4083050"/>
            <a:ext cx="1271016" cy="1271016"/>
          </a:xfrm>
          <a:prstGeom prst="rect">
            <a:avLst/>
          </a:prstGeom>
          <a:solidFill>
            <a:schemeClr val="bg1">
              <a:lumMod val="85000"/>
            </a:schemeClr>
          </a:solidFill>
          <a:ln w="6350">
            <a:solidFill>
              <a:schemeClr val="bg1">
                <a:lumMod val="50000"/>
              </a:schemeClr>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itchFamily="34" charset="0"/>
            </a:endParaRPr>
          </a:p>
        </p:txBody>
      </p:sp>
      <p:sp>
        <p:nvSpPr>
          <p:cNvPr id="28" name="Rectangle 27"/>
          <p:cNvSpPr/>
          <p:nvPr/>
        </p:nvSpPr>
        <p:spPr>
          <a:xfrm>
            <a:off x="6129482" y="4083050"/>
            <a:ext cx="1271016" cy="1271016"/>
          </a:xfrm>
          <a:prstGeom prst="rect">
            <a:avLst/>
          </a:prstGeom>
          <a:solidFill>
            <a:schemeClr val="bg1">
              <a:lumMod val="85000"/>
            </a:schemeClr>
          </a:solidFill>
          <a:ln w="6350">
            <a:solidFill>
              <a:schemeClr val="bg1">
                <a:lumMod val="50000"/>
              </a:schemeClr>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itchFamily="34" charset="0"/>
            </a:endParaRPr>
          </a:p>
        </p:txBody>
      </p:sp>
      <p:sp>
        <p:nvSpPr>
          <p:cNvPr id="8" name="Rectangle 4"/>
          <p:cNvSpPr>
            <a:spLocks noGrp="1" noChangeArrowheads="1"/>
          </p:cNvSpPr>
          <p:nvPr>
            <p:ph type="subTitle" idx="1" hasCustomPrompt="1"/>
          </p:nvPr>
        </p:nvSpPr>
        <p:spPr>
          <a:xfrm>
            <a:off x="783116" y="2568939"/>
            <a:ext cx="4602163" cy="389922"/>
          </a:xfrm>
        </p:spPr>
        <p:txBody>
          <a:bodyPr/>
          <a:lstStyle>
            <a:lvl1pPr marL="0" indent="0">
              <a:buFont typeface="Wingdings" pitchFamily="2" charset="2"/>
              <a:buNone/>
              <a:defRPr b="1" spc="0" baseline="0">
                <a:solidFill>
                  <a:schemeClr val="tx2"/>
                </a:solidFill>
                <a:latin typeface="Arial" pitchFamily="34" charset="0"/>
                <a:cs typeface="Calibri" pitchFamily="34" charset="0"/>
              </a:defRPr>
            </a:lvl1pPr>
          </a:lstStyle>
          <a:p>
            <a:r>
              <a:rPr lang="en-US" altLang="en-US" dirty="0" smtClean="0"/>
              <a:t>Author</a:t>
            </a:r>
            <a:endParaRPr lang="en-US" altLang="en-US" dirty="0"/>
          </a:p>
        </p:txBody>
      </p:sp>
      <p:sp>
        <p:nvSpPr>
          <p:cNvPr id="9" name="Rectangle 9"/>
          <p:cNvSpPr>
            <a:spLocks noGrp="1" noChangeArrowheads="1"/>
          </p:cNvSpPr>
          <p:nvPr>
            <p:ph type="ctrTitle" sz="quarter" hasCustomPrompt="1"/>
          </p:nvPr>
        </p:nvSpPr>
        <p:spPr>
          <a:xfrm>
            <a:off x="757146" y="368932"/>
            <a:ext cx="7246620" cy="1981200"/>
          </a:xfrm>
        </p:spPr>
        <p:txBody>
          <a:bodyPr anchor="b" anchorCtr="0">
            <a:noAutofit/>
          </a:bodyPr>
          <a:lstStyle>
            <a:lvl1pPr algn="l">
              <a:lnSpc>
                <a:spcPts val="4400"/>
              </a:lnSpc>
              <a:defRPr sz="4000" b="1">
                <a:solidFill>
                  <a:schemeClr val="tx2"/>
                </a:solidFill>
                <a:latin typeface="Arial" pitchFamily="34" charset="0"/>
                <a:cs typeface="Times New Roman" pitchFamily="18" charset="0"/>
              </a:defRPr>
            </a:lvl1pPr>
          </a:lstStyle>
          <a:p>
            <a:r>
              <a:rPr lang="en-US" dirty="0" smtClean="0"/>
              <a:t>Title here</a:t>
            </a:r>
            <a:endParaRPr lang="en-US" dirty="0"/>
          </a:p>
        </p:txBody>
      </p:sp>
      <p:sp>
        <p:nvSpPr>
          <p:cNvPr id="12" name="Rectangle 11"/>
          <p:cNvSpPr/>
          <p:nvPr/>
        </p:nvSpPr>
        <p:spPr bwMode="auto">
          <a:xfrm>
            <a:off x="0" y="0"/>
            <a:ext cx="407324" cy="2398143"/>
          </a:xfrm>
          <a:prstGeom prst="rect">
            <a:avLst/>
          </a:prstGeom>
          <a:solidFill>
            <a:srgbClr val="C1CD23"/>
          </a:solidFill>
          <a:ln w="12700"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ts val="2500"/>
              </a:lnSpc>
              <a:spcBef>
                <a:spcPct val="0"/>
              </a:spcBef>
              <a:spcAft>
                <a:spcPts val="1000"/>
              </a:spcAft>
              <a:buClr>
                <a:srgbClr val="FDAA03"/>
              </a:buClr>
              <a:buSzTx/>
              <a:buFontTx/>
              <a:buNone/>
              <a:tabLst/>
            </a:pPr>
            <a:endParaRPr kumimoji="0" lang="en-US" sz="1800" b="1" i="0" u="none" strike="noStrike" cap="none" normalizeH="0" baseline="0" smtClean="0">
              <a:ln>
                <a:noFill/>
              </a:ln>
              <a:solidFill>
                <a:schemeClr val="tx1"/>
              </a:solidFill>
              <a:effectLst/>
              <a:latin typeface="Arial" charset="0"/>
            </a:endParaRPr>
          </a:p>
        </p:txBody>
      </p:sp>
      <p:cxnSp>
        <p:nvCxnSpPr>
          <p:cNvPr id="15" name="Straight Connector 14"/>
          <p:cNvCxnSpPr/>
          <p:nvPr/>
        </p:nvCxnSpPr>
        <p:spPr bwMode="auto">
          <a:xfrm>
            <a:off x="823649" y="2448468"/>
            <a:ext cx="7944793" cy="0"/>
          </a:xfrm>
          <a:prstGeom prst="line">
            <a:avLst/>
          </a:prstGeom>
          <a:solidFill>
            <a:srgbClr val="FFCC99"/>
          </a:solidFill>
          <a:ln w="12700" cap="flat" cmpd="sng" algn="ctr">
            <a:solidFill>
              <a:srgbClr val="C1CD23"/>
            </a:solidFill>
            <a:prstDash val="solid"/>
            <a:round/>
            <a:headEnd type="none" w="med" len="med"/>
            <a:tailEnd type="none" w="med" len="med"/>
          </a:ln>
          <a:effectLst/>
        </p:spPr>
      </p:cxnSp>
      <p:sp>
        <p:nvSpPr>
          <p:cNvPr id="14" name="Rectangle 13"/>
          <p:cNvSpPr/>
          <p:nvPr/>
        </p:nvSpPr>
        <p:spPr bwMode="auto">
          <a:xfrm>
            <a:off x="0" y="2510287"/>
            <a:ext cx="407324" cy="4347713"/>
          </a:xfrm>
          <a:prstGeom prst="rect">
            <a:avLst/>
          </a:prstGeom>
          <a:solidFill>
            <a:schemeClr val="tx2"/>
          </a:solidFill>
          <a:ln w="12700"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ts val="2500"/>
              </a:lnSpc>
              <a:spcBef>
                <a:spcPct val="0"/>
              </a:spcBef>
              <a:spcAft>
                <a:spcPts val="1000"/>
              </a:spcAft>
              <a:buClr>
                <a:srgbClr val="FDAA03"/>
              </a:buClr>
              <a:buSzTx/>
              <a:buFontTx/>
              <a:buNone/>
              <a:tabLst/>
            </a:pPr>
            <a:endParaRPr kumimoji="0" lang="en-US" sz="1800" b="1" i="0" u="none" strike="noStrike" cap="none" normalizeH="0" baseline="0" smtClean="0">
              <a:ln>
                <a:noFill/>
              </a:ln>
              <a:solidFill>
                <a:schemeClr val="tx2"/>
              </a:solidFill>
              <a:effectLst/>
              <a:latin typeface="Arial" charset="0"/>
            </a:endParaRPr>
          </a:p>
        </p:txBody>
      </p:sp>
      <p:cxnSp>
        <p:nvCxnSpPr>
          <p:cNvPr id="16" name="Straight Connector 15"/>
          <p:cNvCxnSpPr/>
          <p:nvPr/>
        </p:nvCxnSpPr>
        <p:spPr bwMode="auto">
          <a:xfrm>
            <a:off x="823649" y="6534227"/>
            <a:ext cx="7944793" cy="0"/>
          </a:xfrm>
          <a:prstGeom prst="line">
            <a:avLst/>
          </a:prstGeom>
          <a:solidFill>
            <a:srgbClr val="FFCC99"/>
          </a:solidFill>
          <a:ln w="12700" cap="flat" cmpd="sng" algn="ctr">
            <a:solidFill>
              <a:srgbClr val="C1CD23"/>
            </a:solidFill>
            <a:prstDash val="solid"/>
            <a:round/>
            <a:headEnd type="none" w="med" len="med"/>
            <a:tailEnd type="none" w="med" len="med"/>
          </a:ln>
          <a:effectLst/>
        </p:spPr>
      </p:cxn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100433" y="6250820"/>
            <a:ext cx="670505" cy="243820"/>
          </a:xfrm>
          <a:prstGeom prst="rect">
            <a:avLst/>
          </a:prstGeom>
        </p:spPr>
      </p:pic>
      <p:sp>
        <p:nvSpPr>
          <p:cNvPr id="13" name="TextBox 12"/>
          <p:cNvSpPr txBox="1"/>
          <p:nvPr/>
        </p:nvSpPr>
        <p:spPr>
          <a:xfrm>
            <a:off x="740520" y="106913"/>
            <a:ext cx="8030418" cy="184666"/>
          </a:xfrm>
          <a:prstGeom prst="rect">
            <a:avLst/>
          </a:prstGeom>
          <a:noFill/>
        </p:spPr>
        <p:txBody>
          <a:bodyPr wrap="square" lIns="91440" tIns="0" rIns="0" bIns="0" rtlCol="0">
            <a:spAutoFit/>
          </a:bodyPr>
          <a:lstStyle/>
          <a:p>
            <a:pPr algn="r">
              <a:spcAft>
                <a:spcPts val="600"/>
              </a:spcAft>
            </a:pPr>
            <a:r>
              <a:rPr lang="en-US" sz="1200" i="0" smtClean="0">
                <a:solidFill>
                  <a:schemeClr val="tx2"/>
                </a:solidFill>
                <a:latin typeface="Arial" pitchFamily="34" charset="0"/>
                <a:ea typeface="Verdana" pitchFamily="34" charset="0"/>
                <a:cs typeface="Verdana" pitchFamily="34" charset="0"/>
              </a:rPr>
              <a:t>Center or Organization Name Here</a:t>
            </a:r>
            <a:endParaRPr lang="en-US" sz="1200" i="0">
              <a:solidFill>
                <a:schemeClr val="tx2"/>
              </a:solidFill>
              <a:latin typeface="Arial" pitchFamily="34" charset="0"/>
              <a:ea typeface="Verdana" pitchFamily="34" charset="0"/>
              <a:cs typeface="Verdana" pitchFamily="34" charset="0"/>
            </a:endParaRPr>
          </a:p>
        </p:txBody>
      </p:sp>
      <p:sp>
        <p:nvSpPr>
          <p:cNvPr id="5" name="TextBox 4"/>
          <p:cNvSpPr txBox="1"/>
          <p:nvPr/>
        </p:nvSpPr>
        <p:spPr>
          <a:xfrm>
            <a:off x="1062045" y="4353828"/>
            <a:ext cx="901208" cy="784830"/>
          </a:xfrm>
          <a:prstGeom prst="rect">
            <a:avLst/>
          </a:prstGeom>
          <a:noFill/>
        </p:spPr>
        <p:txBody>
          <a:bodyPr wrap="none" rtlCol="0">
            <a:spAutoFit/>
          </a:bodyPr>
          <a:lstStyle/>
          <a:p>
            <a:pPr algn="ctr">
              <a:lnSpc>
                <a:spcPts val="1400"/>
              </a:lnSpc>
              <a:spcAft>
                <a:spcPts val="600"/>
              </a:spcAft>
            </a:pPr>
            <a:r>
              <a:rPr lang="en-US" sz="1400" smtClean="0">
                <a:latin typeface="Arial" pitchFamily="34" charset="0"/>
                <a:ea typeface="Verdana" pitchFamily="34" charset="0"/>
                <a:cs typeface="Verdana" pitchFamily="34" charset="0"/>
              </a:rPr>
              <a:t>Optional</a:t>
            </a:r>
            <a:r>
              <a:rPr lang="en-US" sz="1400" baseline="0" smtClean="0">
                <a:latin typeface="Arial" pitchFamily="34" charset="0"/>
                <a:ea typeface="Verdana" pitchFamily="34" charset="0"/>
                <a:cs typeface="Verdana" pitchFamily="34" charset="0"/>
              </a:rPr>
              <a:t> </a:t>
            </a:r>
          </a:p>
          <a:p>
            <a:pPr algn="ctr">
              <a:lnSpc>
                <a:spcPts val="1400"/>
              </a:lnSpc>
              <a:spcAft>
                <a:spcPts val="600"/>
              </a:spcAft>
            </a:pPr>
            <a:r>
              <a:rPr lang="en-US" sz="1400" smtClean="0">
                <a:latin typeface="Arial" pitchFamily="34" charset="0"/>
                <a:ea typeface="Verdana" pitchFamily="34" charset="0"/>
                <a:cs typeface="Verdana" pitchFamily="34" charset="0"/>
              </a:rPr>
              <a:t>Image</a:t>
            </a:r>
            <a:endParaRPr lang="en-US" sz="1400" dirty="0" smtClean="0">
              <a:latin typeface="Arial" pitchFamily="34" charset="0"/>
              <a:ea typeface="Verdana" pitchFamily="34" charset="0"/>
              <a:cs typeface="Verdana" pitchFamily="34" charset="0"/>
            </a:endParaRPr>
          </a:p>
          <a:p>
            <a:pPr algn="ctr">
              <a:lnSpc>
                <a:spcPts val="1400"/>
              </a:lnSpc>
              <a:spcAft>
                <a:spcPts val="600"/>
              </a:spcAft>
            </a:pPr>
            <a:r>
              <a:rPr lang="en-US" sz="1400" dirty="0" smtClean="0">
                <a:latin typeface="Arial" pitchFamily="34" charset="0"/>
                <a:ea typeface="Verdana" pitchFamily="34" charset="0"/>
                <a:cs typeface="Verdana" pitchFamily="34" charset="0"/>
              </a:rPr>
              <a:t>Here</a:t>
            </a:r>
            <a:endParaRPr lang="en-US" sz="1400" dirty="0">
              <a:latin typeface="Arial" pitchFamily="34" charset="0"/>
              <a:ea typeface="Verdana" pitchFamily="34" charset="0"/>
              <a:cs typeface="Verdana" pitchFamily="34" charset="0"/>
            </a:endParaRPr>
          </a:p>
        </p:txBody>
      </p:sp>
      <p:sp>
        <p:nvSpPr>
          <p:cNvPr id="35" name="TextBox 34"/>
          <p:cNvSpPr txBox="1"/>
          <p:nvPr/>
        </p:nvSpPr>
        <p:spPr>
          <a:xfrm>
            <a:off x="2372959" y="4353828"/>
            <a:ext cx="901208" cy="784830"/>
          </a:xfrm>
          <a:prstGeom prst="rect">
            <a:avLst/>
          </a:prstGeom>
          <a:noFill/>
        </p:spPr>
        <p:txBody>
          <a:bodyPr wrap="none" rtlCol="0">
            <a:spAutoFit/>
          </a:bodyPr>
          <a:lstStyle/>
          <a:p>
            <a:pPr algn="ctr">
              <a:lnSpc>
                <a:spcPts val="1400"/>
              </a:lnSpc>
              <a:spcAft>
                <a:spcPts val="600"/>
              </a:spcAft>
            </a:pPr>
            <a:r>
              <a:rPr lang="en-US" sz="1400" smtClean="0">
                <a:latin typeface="Arial" pitchFamily="34" charset="0"/>
                <a:ea typeface="Verdana" pitchFamily="34" charset="0"/>
                <a:cs typeface="Verdana" pitchFamily="34" charset="0"/>
              </a:rPr>
              <a:t>Optional</a:t>
            </a:r>
            <a:r>
              <a:rPr lang="en-US" sz="1400" baseline="0" smtClean="0">
                <a:latin typeface="Arial" pitchFamily="34" charset="0"/>
                <a:ea typeface="Verdana" pitchFamily="34" charset="0"/>
                <a:cs typeface="Verdana" pitchFamily="34" charset="0"/>
              </a:rPr>
              <a:t> </a:t>
            </a:r>
          </a:p>
          <a:p>
            <a:pPr algn="ctr">
              <a:lnSpc>
                <a:spcPts val="1400"/>
              </a:lnSpc>
              <a:spcAft>
                <a:spcPts val="600"/>
              </a:spcAft>
            </a:pPr>
            <a:r>
              <a:rPr lang="en-US" sz="1400" smtClean="0">
                <a:latin typeface="Arial" pitchFamily="34" charset="0"/>
                <a:ea typeface="Verdana" pitchFamily="34" charset="0"/>
                <a:cs typeface="Verdana" pitchFamily="34" charset="0"/>
              </a:rPr>
              <a:t>Image</a:t>
            </a:r>
            <a:endParaRPr lang="en-US" sz="1400" dirty="0" smtClean="0">
              <a:latin typeface="Arial" pitchFamily="34" charset="0"/>
              <a:ea typeface="Verdana" pitchFamily="34" charset="0"/>
              <a:cs typeface="Verdana" pitchFamily="34" charset="0"/>
            </a:endParaRPr>
          </a:p>
          <a:p>
            <a:pPr algn="ctr">
              <a:lnSpc>
                <a:spcPts val="1400"/>
              </a:lnSpc>
              <a:spcAft>
                <a:spcPts val="600"/>
              </a:spcAft>
            </a:pPr>
            <a:r>
              <a:rPr lang="en-US" sz="1400" dirty="0" smtClean="0">
                <a:latin typeface="Arial" pitchFamily="34" charset="0"/>
                <a:ea typeface="Verdana" pitchFamily="34" charset="0"/>
                <a:cs typeface="Verdana" pitchFamily="34" charset="0"/>
              </a:rPr>
              <a:t>Here</a:t>
            </a:r>
            <a:endParaRPr lang="en-US" sz="1400" dirty="0">
              <a:latin typeface="Arial" pitchFamily="34" charset="0"/>
              <a:ea typeface="Verdana" pitchFamily="34" charset="0"/>
              <a:cs typeface="Verdana" pitchFamily="34" charset="0"/>
            </a:endParaRPr>
          </a:p>
        </p:txBody>
      </p:sp>
      <p:sp>
        <p:nvSpPr>
          <p:cNvPr id="36" name="TextBox 35"/>
          <p:cNvSpPr txBox="1"/>
          <p:nvPr/>
        </p:nvSpPr>
        <p:spPr>
          <a:xfrm>
            <a:off x="3683873" y="4353828"/>
            <a:ext cx="901208" cy="784830"/>
          </a:xfrm>
          <a:prstGeom prst="rect">
            <a:avLst/>
          </a:prstGeom>
          <a:noFill/>
        </p:spPr>
        <p:txBody>
          <a:bodyPr wrap="none" rtlCol="0">
            <a:spAutoFit/>
          </a:bodyPr>
          <a:lstStyle/>
          <a:p>
            <a:pPr algn="ctr">
              <a:lnSpc>
                <a:spcPts val="1400"/>
              </a:lnSpc>
              <a:spcAft>
                <a:spcPts val="600"/>
              </a:spcAft>
            </a:pPr>
            <a:r>
              <a:rPr lang="en-US" sz="1400" smtClean="0">
                <a:latin typeface="Arial" pitchFamily="34" charset="0"/>
                <a:ea typeface="Verdana" pitchFamily="34" charset="0"/>
                <a:cs typeface="Verdana" pitchFamily="34" charset="0"/>
              </a:rPr>
              <a:t>Optional</a:t>
            </a:r>
            <a:r>
              <a:rPr lang="en-US" sz="1400" baseline="0" smtClean="0">
                <a:latin typeface="Arial" pitchFamily="34" charset="0"/>
                <a:ea typeface="Verdana" pitchFamily="34" charset="0"/>
                <a:cs typeface="Verdana" pitchFamily="34" charset="0"/>
              </a:rPr>
              <a:t> </a:t>
            </a:r>
          </a:p>
          <a:p>
            <a:pPr algn="ctr">
              <a:lnSpc>
                <a:spcPts val="1400"/>
              </a:lnSpc>
              <a:spcAft>
                <a:spcPts val="600"/>
              </a:spcAft>
            </a:pPr>
            <a:r>
              <a:rPr lang="en-US" sz="1400" smtClean="0">
                <a:latin typeface="Arial" pitchFamily="34" charset="0"/>
                <a:ea typeface="Verdana" pitchFamily="34" charset="0"/>
                <a:cs typeface="Verdana" pitchFamily="34" charset="0"/>
              </a:rPr>
              <a:t>Image</a:t>
            </a:r>
            <a:endParaRPr lang="en-US" sz="1400" dirty="0" smtClean="0">
              <a:latin typeface="Arial" pitchFamily="34" charset="0"/>
              <a:ea typeface="Verdana" pitchFamily="34" charset="0"/>
              <a:cs typeface="Verdana" pitchFamily="34" charset="0"/>
            </a:endParaRPr>
          </a:p>
          <a:p>
            <a:pPr algn="ctr">
              <a:lnSpc>
                <a:spcPts val="1400"/>
              </a:lnSpc>
              <a:spcAft>
                <a:spcPts val="600"/>
              </a:spcAft>
            </a:pPr>
            <a:r>
              <a:rPr lang="en-US" sz="1400" dirty="0" smtClean="0">
                <a:latin typeface="Arial" pitchFamily="34" charset="0"/>
                <a:ea typeface="Verdana" pitchFamily="34" charset="0"/>
                <a:cs typeface="Verdana" pitchFamily="34" charset="0"/>
              </a:rPr>
              <a:t>Here</a:t>
            </a:r>
            <a:endParaRPr lang="en-US" sz="1400" dirty="0">
              <a:latin typeface="Arial" pitchFamily="34" charset="0"/>
              <a:ea typeface="Verdana" pitchFamily="34" charset="0"/>
              <a:cs typeface="Verdana" pitchFamily="34" charset="0"/>
            </a:endParaRPr>
          </a:p>
        </p:txBody>
      </p:sp>
      <p:sp>
        <p:nvSpPr>
          <p:cNvPr id="37" name="TextBox 36"/>
          <p:cNvSpPr txBox="1"/>
          <p:nvPr/>
        </p:nvSpPr>
        <p:spPr>
          <a:xfrm>
            <a:off x="4994787" y="4353828"/>
            <a:ext cx="901208" cy="784830"/>
          </a:xfrm>
          <a:prstGeom prst="rect">
            <a:avLst/>
          </a:prstGeom>
          <a:noFill/>
        </p:spPr>
        <p:txBody>
          <a:bodyPr wrap="none" rtlCol="0">
            <a:spAutoFit/>
          </a:bodyPr>
          <a:lstStyle/>
          <a:p>
            <a:pPr algn="ctr">
              <a:lnSpc>
                <a:spcPts val="1400"/>
              </a:lnSpc>
              <a:spcAft>
                <a:spcPts val="600"/>
              </a:spcAft>
            </a:pPr>
            <a:r>
              <a:rPr lang="en-US" sz="1400" smtClean="0">
                <a:latin typeface="Arial" pitchFamily="34" charset="0"/>
                <a:ea typeface="Verdana" pitchFamily="34" charset="0"/>
                <a:cs typeface="Verdana" pitchFamily="34" charset="0"/>
              </a:rPr>
              <a:t>Optional</a:t>
            </a:r>
            <a:r>
              <a:rPr lang="en-US" sz="1400" baseline="0" smtClean="0">
                <a:latin typeface="Arial" pitchFamily="34" charset="0"/>
                <a:ea typeface="Verdana" pitchFamily="34" charset="0"/>
                <a:cs typeface="Verdana" pitchFamily="34" charset="0"/>
              </a:rPr>
              <a:t> </a:t>
            </a:r>
          </a:p>
          <a:p>
            <a:pPr algn="ctr">
              <a:lnSpc>
                <a:spcPts val="1400"/>
              </a:lnSpc>
              <a:spcAft>
                <a:spcPts val="600"/>
              </a:spcAft>
            </a:pPr>
            <a:r>
              <a:rPr lang="en-US" sz="1400" smtClean="0">
                <a:latin typeface="Arial" pitchFamily="34" charset="0"/>
                <a:ea typeface="Verdana" pitchFamily="34" charset="0"/>
                <a:cs typeface="Verdana" pitchFamily="34" charset="0"/>
              </a:rPr>
              <a:t>Image</a:t>
            </a:r>
            <a:endParaRPr lang="en-US" sz="1400" dirty="0" smtClean="0">
              <a:latin typeface="Arial" pitchFamily="34" charset="0"/>
              <a:ea typeface="Verdana" pitchFamily="34" charset="0"/>
              <a:cs typeface="Verdana" pitchFamily="34" charset="0"/>
            </a:endParaRPr>
          </a:p>
          <a:p>
            <a:pPr algn="ctr">
              <a:lnSpc>
                <a:spcPts val="1400"/>
              </a:lnSpc>
              <a:spcAft>
                <a:spcPts val="600"/>
              </a:spcAft>
            </a:pPr>
            <a:r>
              <a:rPr lang="en-US" sz="1400" dirty="0" smtClean="0">
                <a:latin typeface="Arial" pitchFamily="34" charset="0"/>
                <a:ea typeface="Verdana" pitchFamily="34" charset="0"/>
                <a:cs typeface="Verdana" pitchFamily="34" charset="0"/>
              </a:rPr>
              <a:t>Here</a:t>
            </a:r>
            <a:endParaRPr lang="en-US" sz="1400" dirty="0">
              <a:latin typeface="Arial" pitchFamily="34" charset="0"/>
              <a:ea typeface="Verdana" pitchFamily="34" charset="0"/>
              <a:cs typeface="Verdana" pitchFamily="34" charset="0"/>
            </a:endParaRPr>
          </a:p>
        </p:txBody>
      </p:sp>
      <p:sp>
        <p:nvSpPr>
          <p:cNvPr id="38" name="TextBox 37"/>
          <p:cNvSpPr txBox="1"/>
          <p:nvPr/>
        </p:nvSpPr>
        <p:spPr>
          <a:xfrm>
            <a:off x="6305701" y="4353828"/>
            <a:ext cx="901208" cy="784830"/>
          </a:xfrm>
          <a:prstGeom prst="rect">
            <a:avLst/>
          </a:prstGeom>
          <a:noFill/>
        </p:spPr>
        <p:txBody>
          <a:bodyPr wrap="none" rtlCol="0">
            <a:spAutoFit/>
          </a:bodyPr>
          <a:lstStyle/>
          <a:p>
            <a:pPr algn="ctr">
              <a:lnSpc>
                <a:spcPts val="1400"/>
              </a:lnSpc>
              <a:spcAft>
                <a:spcPts val="600"/>
              </a:spcAft>
            </a:pPr>
            <a:r>
              <a:rPr lang="en-US" sz="1400" smtClean="0">
                <a:latin typeface="Arial" pitchFamily="34" charset="0"/>
                <a:ea typeface="Verdana" pitchFamily="34" charset="0"/>
                <a:cs typeface="Verdana" pitchFamily="34" charset="0"/>
              </a:rPr>
              <a:t>Optional</a:t>
            </a:r>
            <a:r>
              <a:rPr lang="en-US" sz="1400" baseline="0" smtClean="0">
                <a:latin typeface="Arial" pitchFamily="34" charset="0"/>
                <a:ea typeface="Verdana" pitchFamily="34" charset="0"/>
                <a:cs typeface="Verdana" pitchFamily="34" charset="0"/>
              </a:rPr>
              <a:t> </a:t>
            </a:r>
          </a:p>
          <a:p>
            <a:pPr algn="ctr">
              <a:lnSpc>
                <a:spcPts val="1400"/>
              </a:lnSpc>
              <a:spcAft>
                <a:spcPts val="600"/>
              </a:spcAft>
            </a:pPr>
            <a:r>
              <a:rPr lang="en-US" sz="1400" smtClean="0">
                <a:latin typeface="Arial" pitchFamily="34" charset="0"/>
                <a:ea typeface="Verdana" pitchFamily="34" charset="0"/>
                <a:cs typeface="Verdana" pitchFamily="34" charset="0"/>
              </a:rPr>
              <a:t>Image</a:t>
            </a:r>
            <a:endParaRPr lang="en-US" sz="1400" dirty="0" smtClean="0">
              <a:latin typeface="Arial" pitchFamily="34" charset="0"/>
              <a:ea typeface="Verdana" pitchFamily="34" charset="0"/>
              <a:cs typeface="Verdana" pitchFamily="34" charset="0"/>
            </a:endParaRPr>
          </a:p>
          <a:p>
            <a:pPr algn="ctr">
              <a:lnSpc>
                <a:spcPts val="1400"/>
              </a:lnSpc>
              <a:spcAft>
                <a:spcPts val="600"/>
              </a:spcAft>
            </a:pPr>
            <a:r>
              <a:rPr lang="en-US" sz="1400" dirty="0" smtClean="0">
                <a:latin typeface="Arial" pitchFamily="34" charset="0"/>
                <a:ea typeface="Verdana" pitchFamily="34" charset="0"/>
                <a:cs typeface="Verdana" pitchFamily="34" charset="0"/>
              </a:rPr>
              <a:t>Here</a:t>
            </a:r>
            <a:endParaRPr lang="en-US" sz="1400" dirty="0">
              <a:latin typeface="Arial" pitchFamily="34" charset="0"/>
              <a:ea typeface="Verdana" pitchFamily="34" charset="0"/>
              <a:cs typeface="Verdana" pitchFamily="34" charset="0"/>
            </a:endParaRPr>
          </a:p>
        </p:txBody>
      </p:sp>
      <p:sp>
        <p:nvSpPr>
          <p:cNvPr id="39" name="TextBox 38"/>
          <p:cNvSpPr txBox="1"/>
          <p:nvPr/>
        </p:nvSpPr>
        <p:spPr>
          <a:xfrm>
            <a:off x="7616615" y="4353828"/>
            <a:ext cx="901208" cy="784830"/>
          </a:xfrm>
          <a:prstGeom prst="rect">
            <a:avLst/>
          </a:prstGeom>
          <a:noFill/>
        </p:spPr>
        <p:txBody>
          <a:bodyPr wrap="none" rtlCol="0">
            <a:spAutoFit/>
          </a:bodyPr>
          <a:lstStyle/>
          <a:p>
            <a:pPr algn="ctr">
              <a:lnSpc>
                <a:spcPts val="1400"/>
              </a:lnSpc>
              <a:spcAft>
                <a:spcPts val="600"/>
              </a:spcAft>
            </a:pPr>
            <a:r>
              <a:rPr lang="en-US" sz="1400" smtClean="0">
                <a:latin typeface="Arial" pitchFamily="34" charset="0"/>
                <a:ea typeface="Verdana" pitchFamily="34" charset="0"/>
                <a:cs typeface="Verdana" pitchFamily="34" charset="0"/>
              </a:rPr>
              <a:t>Optional</a:t>
            </a:r>
            <a:r>
              <a:rPr lang="en-US" sz="1400" baseline="0" smtClean="0">
                <a:latin typeface="Arial" pitchFamily="34" charset="0"/>
                <a:ea typeface="Verdana" pitchFamily="34" charset="0"/>
                <a:cs typeface="Verdana" pitchFamily="34" charset="0"/>
              </a:rPr>
              <a:t> </a:t>
            </a:r>
          </a:p>
          <a:p>
            <a:pPr algn="ctr">
              <a:lnSpc>
                <a:spcPts val="1400"/>
              </a:lnSpc>
              <a:spcAft>
                <a:spcPts val="600"/>
              </a:spcAft>
            </a:pPr>
            <a:r>
              <a:rPr lang="en-US" sz="1400" smtClean="0">
                <a:latin typeface="Arial" pitchFamily="34" charset="0"/>
                <a:ea typeface="Verdana" pitchFamily="34" charset="0"/>
                <a:cs typeface="Verdana" pitchFamily="34" charset="0"/>
              </a:rPr>
              <a:t>Image</a:t>
            </a:r>
            <a:endParaRPr lang="en-US" sz="1400" dirty="0" smtClean="0">
              <a:latin typeface="Arial" pitchFamily="34" charset="0"/>
              <a:ea typeface="Verdana" pitchFamily="34" charset="0"/>
              <a:cs typeface="Verdana" pitchFamily="34" charset="0"/>
            </a:endParaRPr>
          </a:p>
          <a:p>
            <a:pPr algn="ctr">
              <a:lnSpc>
                <a:spcPts val="1400"/>
              </a:lnSpc>
              <a:spcAft>
                <a:spcPts val="600"/>
              </a:spcAft>
            </a:pPr>
            <a:r>
              <a:rPr lang="en-US" sz="1400" dirty="0" smtClean="0">
                <a:latin typeface="Arial" pitchFamily="34" charset="0"/>
                <a:ea typeface="Verdana" pitchFamily="34" charset="0"/>
                <a:cs typeface="Verdana" pitchFamily="34" charset="0"/>
              </a:rPr>
              <a:t>Here</a:t>
            </a:r>
            <a:endParaRPr lang="en-US" sz="1400" dirty="0">
              <a:latin typeface="Arial" pitchFamily="34" charset="0"/>
              <a:ea typeface="Verdana" pitchFamily="34" charset="0"/>
              <a:cs typeface="Verdana" pitchFamily="34" charset="0"/>
            </a:endParaRPr>
          </a:p>
        </p:txBody>
      </p:sp>
      <p:sp>
        <p:nvSpPr>
          <p:cNvPr id="30" name="Text Box 27"/>
          <p:cNvSpPr txBox="1">
            <a:spLocks noChangeArrowheads="1"/>
          </p:cNvSpPr>
          <p:nvPr userDrawn="1"/>
        </p:nvSpPr>
        <p:spPr bwMode="auto">
          <a:xfrm>
            <a:off x="1506323" y="6273952"/>
            <a:ext cx="4597410" cy="184666"/>
          </a:xfrm>
          <a:prstGeom prst="rect">
            <a:avLst/>
          </a:prstGeom>
          <a:noFill/>
          <a:ln w="9525">
            <a:noFill/>
            <a:miter lim="800000"/>
            <a:headEnd/>
            <a:tailEnd/>
          </a:ln>
          <a:effectLst/>
        </p:spPr>
        <p:txBody>
          <a:bodyPr wrap="square" lIns="45720" tIns="45720" rIns="45720" bIns="45720" anchor="ctr" anchorCtr="0">
            <a:spAutoFit/>
          </a:bodyPr>
          <a:lstStyle/>
          <a:p>
            <a:pPr algn="l">
              <a:lnSpc>
                <a:spcPct val="100000"/>
              </a:lnSpc>
              <a:spcAft>
                <a:spcPct val="0"/>
              </a:spcAft>
            </a:pPr>
            <a:r>
              <a:rPr lang="en-US" sz="600" b="0" i="0" kern="1200" dirty="0" smtClean="0">
                <a:solidFill>
                  <a:schemeClr val="tx1"/>
                </a:solidFill>
                <a:effectLst/>
                <a:latin typeface="Arial" charset="0"/>
                <a:ea typeface="+mn-ea"/>
                <a:cs typeface="+mn-cs"/>
              </a:rPr>
              <a:t>Except where otherwise noted, this work is licensed under a Creative Commons Attribution-</a:t>
            </a:r>
            <a:r>
              <a:rPr lang="en-US" sz="600" b="0" i="0" kern="1200" dirty="0" err="1" smtClean="0">
                <a:solidFill>
                  <a:schemeClr val="tx1"/>
                </a:solidFill>
                <a:effectLst/>
                <a:latin typeface="Arial" charset="0"/>
                <a:ea typeface="+mn-ea"/>
                <a:cs typeface="+mn-cs"/>
              </a:rPr>
              <a:t>ShareAlike</a:t>
            </a:r>
            <a:r>
              <a:rPr lang="en-US" sz="600" b="0" i="0" kern="1200" dirty="0" smtClean="0">
                <a:solidFill>
                  <a:schemeClr val="tx1"/>
                </a:solidFill>
                <a:effectLst/>
                <a:latin typeface="Arial" charset="0"/>
                <a:ea typeface="+mn-ea"/>
                <a:cs typeface="+mn-cs"/>
              </a:rPr>
              <a:t> 3.0 License.</a:t>
            </a:r>
            <a:endParaRPr lang="en-US" sz="600" b="0" i="0" dirty="0"/>
          </a:p>
        </p:txBody>
      </p:sp>
      <p:pic>
        <p:nvPicPr>
          <p:cNvPr id="31" name="Picture 30"/>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20523" y="6250888"/>
            <a:ext cx="593725" cy="207730"/>
          </a:xfrm>
          <a:prstGeom prst="rect">
            <a:avLst/>
          </a:prstGeom>
        </p:spPr>
      </p:pic>
    </p:spTree>
    <p:extLst>
      <p:ext uri="{BB962C8B-B14F-4D97-AF65-F5344CB8AC3E}">
        <p14:creationId xmlns:p14="http://schemas.microsoft.com/office/powerpoint/2010/main" val="1314947211"/>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p:cSld name="Section Header Layout">
    <p:spTree>
      <p:nvGrpSpPr>
        <p:cNvPr id="1" name=""/>
        <p:cNvGrpSpPr/>
        <p:nvPr/>
      </p:nvGrpSpPr>
      <p:grpSpPr>
        <a:xfrm>
          <a:off x="0" y="0"/>
          <a:ext cx="0" cy="0"/>
          <a:chOff x="0" y="0"/>
          <a:chExt cx="0" cy="0"/>
        </a:xfrm>
      </p:grpSpPr>
      <p:cxnSp>
        <p:nvCxnSpPr>
          <p:cNvPr id="10" name="Straight Connector 9"/>
          <p:cNvCxnSpPr/>
          <p:nvPr/>
        </p:nvCxnSpPr>
        <p:spPr bwMode="auto">
          <a:xfrm>
            <a:off x="838200" y="3276600"/>
            <a:ext cx="7780020" cy="0"/>
          </a:xfrm>
          <a:prstGeom prst="line">
            <a:avLst/>
          </a:prstGeom>
          <a:solidFill>
            <a:srgbClr val="FFCC99"/>
          </a:solidFill>
          <a:ln w="12700" cap="flat" cmpd="sng" algn="ctr">
            <a:solidFill>
              <a:srgbClr val="C1CD23"/>
            </a:solidFill>
            <a:prstDash val="solid"/>
            <a:round/>
            <a:headEnd type="none" w="med" len="med"/>
            <a:tailEnd type="none" w="med" len="med"/>
          </a:ln>
          <a:effectLst/>
        </p:spPr>
      </p:cxnSp>
      <p:sp>
        <p:nvSpPr>
          <p:cNvPr id="17" name="Rectangle 16"/>
          <p:cNvSpPr/>
          <p:nvPr/>
        </p:nvSpPr>
        <p:spPr bwMode="auto">
          <a:xfrm>
            <a:off x="0" y="0"/>
            <a:ext cx="407324" cy="3124200"/>
          </a:xfrm>
          <a:prstGeom prst="rect">
            <a:avLst/>
          </a:prstGeom>
          <a:solidFill>
            <a:srgbClr val="C1CD23"/>
          </a:solidFill>
          <a:ln w="12700"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ts val="2500"/>
              </a:lnSpc>
              <a:spcBef>
                <a:spcPct val="0"/>
              </a:spcBef>
              <a:spcAft>
                <a:spcPts val="1000"/>
              </a:spcAft>
              <a:buClr>
                <a:srgbClr val="FDAA03"/>
              </a:buClr>
              <a:buSzTx/>
              <a:buFontTx/>
              <a:buNone/>
              <a:tabLst/>
            </a:pPr>
            <a:endParaRPr kumimoji="0" lang="en-US" sz="1800" b="1" i="0" u="none" strike="noStrike" cap="none" normalizeH="0" baseline="0" smtClean="0">
              <a:ln>
                <a:noFill/>
              </a:ln>
              <a:solidFill>
                <a:schemeClr val="tx1"/>
              </a:solidFill>
              <a:effectLst/>
              <a:latin typeface="Arial" charset="0"/>
            </a:endParaRPr>
          </a:p>
        </p:txBody>
      </p:sp>
      <p:sp>
        <p:nvSpPr>
          <p:cNvPr id="18" name="Rectangle 17"/>
          <p:cNvSpPr/>
          <p:nvPr/>
        </p:nvSpPr>
        <p:spPr bwMode="auto">
          <a:xfrm>
            <a:off x="0" y="3352800"/>
            <a:ext cx="407324" cy="3505200"/>
          </a:xfrm>
          <a:prstGeom prst="rect">
            <a:avLst/>
          </a:prstGeom>
          <a:solidFill>
            <a:schemeClr val="tx2"/>
          </a:solidFill>
          <a:ln w="12700"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ts val="2500"/>
              </a:lnSpc>
              <a:spcBef>
                <a:spcPct val="0"/>
              </a:spcBef>
              <a:spcAft>
                <a:spcPts val="1000"/>
              </a:spcAft>
              <a:buClr>
                <a:srgbClr val="FDAA03"/>
              </a:buClr>
              <a:buSzTx/>
              <a:buFontTx/>
              <a:buNone/>
              <a:tabLst/>
            </a:pPr>
            <a:endParaRPr kumimoji="0" lang="en-US" sz="1800" b="1" i="0" u="none" strike="noStrike" cap="none" normalizeH="0" baseline="0" smtClean="0">
              <a:ln>
                <a:noFill/>
              </a:ln>
              <a:solidFill>
                <a:schemeClr val="tx2"/>
              </a:solidFill>
              <a:effectLst/>
              <a:latin typeface="Arial" charset="0"/>
            </a:endParaRPr>
          </a:p>
        </p:txBody>
      </p:sp>
      <p:sp>
        <p:nvSpPr>
          <p:cNvPr id="13" name="Rectangle 4"/>
          <p:cNvSpPr>
            <a:spLocks noGrp="1" noChangeArrowheads="1"/>
          </p:cNvSpPr>
          <p:nvPr>
            <p:ph type="subTitle" idx="1" hasCustomPrompt="1"/>
          </p:nvPr>
        </p:nvSpPr>
        <p:spPr>
          <a:xfrm>
            <a:off x="823649" y="3463137"/>
            <a:ext cx="4602163" cy="389922"/>
          </a:xfrm>
        </p:spPr>
        <p:txBody>
          <a:bodyPr/>
          <a:lstStyle>
            <a:lvl1pPr marL="0" indent="0">
              <a:buFont typeface="Wingdings" pitchFamily="2" charset="2"/>
              <a:buNone/>
              <a:defRPr b="1" spc="300" baseline="0">
                <a:solidFill>
                  <a:schemeClr val="tx2"/>
                </a:solidFill>
                <a:latin typeface="Arial" pitchFamily="34" charset="0"/>
                <a:cs typeface="Calibri" pitchFamily="34" charset="0"/>
              </a:defRPr>
            </a:lvl1pPr>
          </a:lstStyle>
          <a:p>
            <a:r>
              <a:rPr lang="en-US" altLang="en-US" smtClean="0"/>
              <a:t>Subtitle</a:t>
            </a:r>
            <a:endParaRPr lang="en-US" altLang="en-US" dirty="0"/>
          </a:p>
        </p:txBody>
      </p:sp>
      <p:sp>
        <p:nvSpPr>
          <p:cNvPr id="21" name="Rectangle 9"/>
          <p:cNvSpPr>
            <a:spLocks noGrp="1" noChangeArrowheads="1"/>
          </p:cNvSpPr>
          <p:nvPr>
            <p:ph type="ctrTitle" sz="quarter" hasCustomPrompt="1"/>
          </p:nvPr>
        </p:nvSpPr>
        <p:spPr>
          <a:xfrm>
            <a:off x="762000" y="1041287"/>
            <a:ext cx="7246620" cy="1981200"/>
          </a:xfrm>
        </p:spPr>
        <p:txBody>
          <a:bodyPr anchor="b" anchorCtr="0">
            <a:noAutofit/>
          </a:bodyPr>
          <a:lstStyle>
            <a:lvl1pPr algn="l">
              <a:lnSpc>
                <a:spcPts val="4400"/>
              </a:lnSpc>
              <a:defRPr sz="4000" b="1">
                <a:solidFill>
                  <a:schemeClr val="tx2"/>
                </a:solidFill>
                <a:latin typeface="Arial" pitchFamily="34" charset="0"/>
                <a:cs typeface="Times New Roman" pitchFamily="18" charset="0"/>
              </a:defRPr>
            </a:lvl1pPr>
          </a:lstStyle>
          <a:p>
            <a:r>
              <a:rPr lang="en-US" smtClean="0"/>
              <a:t>Section Title</a:t>
            </a:r>
            <a:endParaRPr lang="en-US" dirty="0"/>
          </a:p>
        </p:txBody>
      </p:sp>
      <p:sp>
        <p:nvSpPr>
          <p:cNvPr id="20" name="TextBox 19"/>
          <p:cNvSpPr txBox="1"/>
          <p:nvPr/>
        </p:nvSpPr>
        <p:spPr>
          <a:xfrm>
            <a:off x="7324431" y="64168"/>
            <a:ext cx="1604210" cy="246221"/>
          </a:xfrm>
          <a:prstGeom prst="rect">
            <a:avLst/>
          </a:prstGeom>
          <a:noFill/>
        </p:spPr>
        <p:txBody>
          <a:bodyPr wrap="square" rtlCol="0">
            <a:spAutoFit/>
          </a:bodyPr>
          <a:lstStyle/>
          <a:p>
            <a:pPr marL="0" marR="0" indent="0" algn="r" defTabSz="914400" rtl="0" eaLnBrk="1" fontAlgn="auto" latinLnBrk="0" hangingPunct="1">
              <a:lnSpc>
                <a:spcPct val="100000"/>
              </a:lnSpc>
              <a:spcBef>
                <a:spcPts val="0"/>
              </a:spcBef>
              <a:spcAft>
                <a:spcPts val="600"/>
              </a:spcAft>
              <a:buClrTx/>
              <a:buSzTx/>
              <a:buFontTx/>
              <a:buNone/>
              <a:tabLst/>
              <a:defRPr/>
            </a:pPr>
            <a:r>
              <a:rPr lang="en-US" sz="1000" smtClean="0">
                <a:solidFill>
                  <a:srgbClr val="C1CD23"/>
                </a:solidFill>
                <a:latin typeface="Arial" pitchFamily="34" charset="0"/>
              </a:rPr>
              <a:t>|</a:t>
            </a:r>
            <a:r>
              <a:rPr lang="en-US" sz="1000" smtClean="0">
                <a:latin typeface="Arial" pitchFamily="34" charset="0"/>
              </a:rPr>
              <a:t> </a:t>
            </a:r>
            <a:fld id="{295008BC-DA31-4D19-837B-EFA4386B05F5}" type="slidenum">
              <a:rPr lang="en-US" sz="1000" smtClean="0">
                <a:solidFill>
                  <a:schemeClr val="tx1">
                    <a:lumMod val="50000"/>
                    <a:lumOff val="50000"/>
                  </a:schemeClr>
                </a:solidFill>
                <a:latin typeface="Arial" pitchFamily="34" charset="0"/>
              </a:rPr>
              <a:pPr marL="0" marR="0" indent="0" algn="r" defTabSz="914400" rtl="0" eaLnBrk="1" fontAlgn="auto" latinLnBrk="0" hangingPunct="1">
                <a:lnSpc>
                  <a:spcPct val="100000"/>
                </a:lnSpc>
                <a:spcBef>
                  <a:spcPts val="0"/>
                </a:spcBef>
                <a:spcAft>
                  <a:spcPts val="600"/>
                </a:spcAft>
                <a:buClrTx/>
                <a:buSzTx/>
                <a:buFontTx/>
                <a:buNone/>
                <a:tabLst/>
                <a:defRPr/>
              </a:pPr>
              <a:t>‹#›</a:t>
            </a:fld>
            <a:r>
              <a:rPr lang="en-US" sz="1000" smtClean="0">
                <a:latin typeface="Arial" pitchFamily="34" charset="0"/>
              </a:rPr>
              <a:t> </a:t>
            </a:r>
            <a:r>
              <a:rPr lang="en-US" sz="1000" smtClean="0">
                <a:solidFill>
                  <a:srgbClr val="C1CD23"/>
                </a:solidFill>
                <a:latin typeface="Arial" pitchFamily="34" charset="0"/>
              </a:rPr>
              <a:t>|</a:t>
            </a:r>
            <a:r>
              <a:rPr lang="en-US" sz="1000" smtClean="0">
                <a:ea typeface="Verdana" pitchFamily="34" charset="0"/>
                <a:cs typeface="Verdana" pitchFamily="34" charset="0"/>
              </a:rPr>
              <a:t> </a:t>
            </a:r>
            <a:endParaRPr lang="en-US" sz="1000">
              <a:ea typeface="Verdana" pitchFamily="34" charset="0"/>
              <a:cs typeface="Verdana" pitchFamily="34" charset="0"/>
            </a:endParaRPr>
          </a:p>
        </p:txBody>
      </p:sp>
      <p:pic>
        <p:nvPicPr>
          <p:cNvPr id="14" name="Picture 1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185947" y="6540145"/>
            <a:ext cx="670505" cy="243820"/>
          </a:xfrm>
          <a:prstGeom prst="rect">
            <a:avLst/>
          </a:prstGeom>
        </p:spPr>
      </p:pic>
      <p:sp>
        <p:nvSpPr>
          <p:cNvPr id="12" name="Text Box 27"/>
          <p:cNvSpPr txBox="1">
            <a:spLocks noChangeArrowheads="1"/>
          </p:cNvSpPr>
          <p:nvPr userDrawn="1"/>
        </p:nvSpPr>
        <p:spPr bwMode="auto">
          <a:xfrm>
            <a:off x="1300239" y="6560439"/>
            <a:ext cx="4597410" cy="184666"/>
          </a:xfrm>
          <a:prstGeom prst="rect">
            <a:avLst/>
          </a:prstGeom>
          <a:noFill/>
          <a:ln w="9525">
            <a:noFill/>
            <a:miter lim="800000"/>
            <a:headEnd/>
            <a:tailEnd/>
          </a:ln>
          <a:effectLst/>
        </p:spPr>
        <p:txBody>
          <a:bodyPr wrap="square" lIns="45720" tIns="45720" rIns="45720" bIns="45720" anchor="ctr" anchorCtr="0">
            <a:spAutoFit/>
          </a:bodyPr>
          <a:lstStyle/>
          <a:p>
            <a:pPr algn="l">
              <a:lnSpc>
                <a:spcPct val="100000"/>
              </a:lnSpc>
              <a:spcAft>
                <a:spcPct val="0"/>
              </a:spcAft>
            </a:pPr>
            <a:r>
              <a:rPr lang="en-US" sz="600" b="0" i="0" kern="1200" dirty="0" smtClean="0">
                <a:solidFill>
                  <a:schemeClr val="tx1"/>
                </a:solidFill>
                <a:effectLst/>
                <a:latin typeface="Arial" charset="0"/>
                <a:ea typeface="+mn-ea"/>
                <a:cs typeface="+mn-cs"/>
              </a:rPr>
              <a:t>Except where otherwise noted, this work is licensed under a Creative Commons Attribution-</a:t>
            </a:r>
            <a:r>
              <a:rPr lang="en-US" sz="600" b="0" i="0" kern="1200" dirty="0" err="1" smtClean="0">
                <a:solidFill>
                  <a:schemeClr val="tx1"/>
                </a:solidFill>
                <a:effectLst/>
                <a:latin typeface="Arial" charset="0"/>
                <a:ea typeface="+mn-ea"/>
                <a:cs typeface="+mn-cs"/>
              </a:rPr>
              <a:t>ShareAlike</a:t>
            </a:r>
            <a:r>
              <a:rPr lang="en-US" sz="600" b="0" i="0" kern="1200" dirty="0" smtClean="0">
                <a:solidFill>
                  <a:schemeClr val="tx1"/>
                </a:solidFill>
                <a:effectLst/>
                <a:latin typeface="Arial" charset="0"/>
                <a:ea typeface="+mn-ea"/>
                <a:cs typeface="+mn-cs"/>
              </a:rPr>
              <a:t> 3.0 License.</a:t>
            </a:r>
            <a:endParaRPr lang="en-US" sz="600" b="0" i="0" dirty="0"/>
          </a:p>
        </p:txBody>
      </p:sp>
      <p:pic>
        <p:nvPicPr>
          <p:cNvPr id="15" name="Picture 14"/>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609601" y="6545688"/>
            <a:ext cx="598564" cy="207730"/>
          </a:xfrm>
          <a:prstGeom prst="rect">
            <a:avLst/>
          </a:prstGeom>
        </p:spPr>
      </p:pic>
    </p:spTree>
    <p:extLst>
      <p:ext uri="{BB962C8B-B14F-4D97-AF65-F5344CB8AC3E}">
        <p14:creationId xmlns:p14="http://schemas.microsoft.com/office/powerpoint/2010/main" val="995634160"/>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09600" y="1498596"/>
            <a:ext cx="4038600" cy="4525963"/>
          </a:xfrm>
        </p:spPr>
        <p:txBody>
          <a:bodyPr>
            <a:noAutofit/>
          </a:bodyPr>
          <a:lstStyle>
            <a:lvl1pPr>
              <a:defRPr sz="2000">
                <a:latin typeface="Arial" pitchFamily="34" charset="0"/>
              </a:defRPr>
            </a:lvl1pPr>
            <a:lvl2pPr>
              <a:defRPr sz="2000">
                <a:latin typeface="Arial" pitchFamily="34" charset="0"/>
              </a:defRPr>
            </a:lvl2pPr>
            <a:lvl3pPr>
              <a:defRPr sz="1800">
                <a:latin typeface="Arial" pitchFamily="34" charset="0"/>
              </a:defRPr>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p:txBody>
      </p:sp>
      <p:sp>
        <p:nvSpPr>
          <p:cNvPr id="4" name="Content Placeholder 3"/>
          <p:cNvSpPr>
            <a:spLocks noGrp="1"/>
          </p:cNvSpPr>
          <p:nvPr>
            <p:ph sz="half" idx="2"/>
          </p:nvPr>
        </p:nvSpPr>
        <p:spPr>
          <a:xfrm>
            <a:off x="4800600" y="1498596"/>
            <a:ext cx="4038600" cy="4525963"/>
          </a:xfrm>
        </p:spPr>
        <p:txBody>
          <a:bodyPr>
            <a:noAutofit/>
          </a:bodyPr>
          <a:lstStyle>
            <a:lvl1pPr>
              <a:defRPr sz="2000">
                <a:latin typeface="Arial" pitchFamily="34" charset="0"/>
              </a:defRPr>
            </a:lvl1pPr>
            <a:lvl2pPr>
              <a:defRPr sz="2000">
                <a:latin typeface="Arial" pitchFamily="34" charset="0"/>
              </a:defRPr>
            </a:lvl2pPr>
            <a:lvl3pPr>
              <a:defRPr sz="1800">
                <a:latin typeface="Arial" pitchFamily="34" charset="0"/>
              </a:defRPr>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p:txBody>
      </p:sp>
    </p:spTree>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09600" y="228600"/>
            <a:ext cx="8229600" cy="944562"/>
          </a:xfrm>
        </p:spPr>
        <p:txBody>
          <a:bodyPr/>
          <a:lstStyle/>
          <a:p>
            <a:r>
              <a:rPr lang="en-US" smtClean="0"/>
              <a:t>Click to edit Master title style</a:t>
            </a:r>
            <a:endParaRPr lang="en-US" dirty="0"/>
          </a:p>
        </p:txBody>
      </p:sp>
      <p:sp>
        <p:nvSpPr>
          <p:cNvPr id="7" name="Footer Placeholder 4"/>
          <p:cNvSpPr>
            <a:spLocks noGrp="1"/>
          </p:cNvSpPr>
          <p:nvPr>
            <p:ph type="ftr" sz="quarter" idx="3"/>
          </p:nvPr>
        </p:nvSpPr>
        <p:spPr>
          <a:xfrm>
            <a:off x="545738" y="6594600"/>
            <a:ext cx="5834738" cy="221835"/>
          </a:xfrm>
          <a:prstGeom prst="rect">
            <a:avLst/>
          </a:prstGeom>
        </p:spPr>
        <p:txBody>
          <a:bodyPr vert="horz" lIns="91440" tIns="45720" rIns="91440" bIns="45720" rtlCol="0" anchor="b"/>
          <a:lstStyle>
            <a:lvl1pPr algn="l" defTabSz="914400">
              <a:lnSpc>
                <a:spcPts val="1300"/>
              </a:lnSpc>
              <a:spcAft>
                <a:spcPct val="0"/>
              </a:spcAft>
              <a:tabLst>
                <a:tab pos="3600450" algn="l"/>
              </a:tabLst>
              <a:defRPr sz="700">
                <a:solidFill>
                  <a:schemeClr val="tx1">
                    <a:tint val="75000"/>
                  </a:schemeClr>
                </a:solidFill>
                <a:latin typeface="Helvetica LT Std" pitchFamily="34" charset="0"/>
              </a:defRPr>
            </a:lvl1pPr>
          </a:lstStyle>
          <a:p>
            <a:endParaRPr lang="en-US"/>
          </a:p>
        </p:txBody>
      </p:sp>
    </p:spTree>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8229600" cy="868362"/>
          </a:xfrm>
          <a:prstGeom prst="rect">
            <a:avLst/>
          </a:prstGeom>
        </p:spPr>
        <p:txBody>
          <a:bodyPr vert="horz" lIns="91440" tIns="45720" rIns="91440" bIns="45720" rtlCol="0" anchor="ctr" anchorCtr="0">
            <a:noAutofit/>
          </a:bodyPr>
          <a:lstStyle/>
          <a:p>
            <a:r>
              <a:rPr lang="en-US" smtClean="0"/>
              <a:t>Click to edit Master title style</a:t>
            </a:r>
            <a:endParaRPr lang="en-US" dirty="0"/>
          </a:p>
        </p:txBody>
      </p:sp>
      <p:sp>
        <p:nvSpPr>
          <p:cNvPr id="3" name="Text Placeholder 2"/>
          <p:cNvSpPr>
            <a:spLocks noGrp="1"/>
          </p:cNvSpPr>
          <p:nvPr>
            <p:ph type="body" idx="1"/>
          </p:nvPr>
        </p:nvSpPr>
        <p:spPr>
          <a:xfrm>
            <a:off x="609600" y="1447800"/>
            <a:ext cx="8229600" cy="4678363"/>
          </a:xfrm>
          <a:prstGeom prst="rect">
            <a:avLst/>
          </a:prstGeom>
        </p:spPr>
        <p:txBody>
          <a:bodyPr vert="horz" lIns="91440" tIns="45720" rIns="91440" bIns="45720" rtlCol="0">
            <a:no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cxnSp>
        <p:nvCxnSpPr>
          <p:cNvPr id="9" name="Straight Connector 8"/>
          <p:cNvCxnSpPr/>
          <p:nvPr/>
        </p:nvCxnSpPr>
        <p:spPr bwMode="auto">
          <a:xfrm>
            <a:off x="618308" y="1295400"/>
            <a:ext cx="8220892" cy="0"/>
          </a:xfrm>
          <a:prstGeom prst="line">
            <a:avLst/>
          </a:prstGeom>
          <a:solidFill>
            <a:srgbClr val="FFCC99"/>
          </a:solidFill>
          <a:ln w="12700" cap="flat" cmpd="sng" algn="ctr">
            <a:solidFill>
              <a:srgbClr val="C1CD23"/>
            </a:solidFill>
            <a:prstDash val="solid"/>
            <a:round/>
            <a:headEnd type="none" w="med" len="med"/>
            <a:tailEnd type="none" w="med" len="med"/>
          </a:ln>
          <a:effectLst/>
        </p:spPr>
      </p:cxnSp>
      <p:sp>
        <p:nvSpPr>
          <p:cNvPr id="10" name="Rectangle 9"/>
          <p:cNvSpPr/>
          <p:nvPr/>
        </p:nvSpPr>
        <p:spPr bwMode="auto">
          <a:xfrm>
            <a:off x="0" y="1"/>
            <a:ext cx="407324" cy="1219200"/>
          </a:xfrm>
          <a:prstGeom prst="rect">
            <a:avLst/>
          </a:prstGeom>
          <a:solidFill>
            <a:srgbClr val="C1CD23"/>
          </a:solidFill>
          <a:ln w="12700"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ts val="2500"/>
              </a:lnSpc>
              <a:spcBef>
                <a:spcPct val="0"/>
              </a:spcBef>
              <a:spcAft>
                <a:spcPts val="1000"/>
              </a:spcAft>
              <a:buClr>
                <a:srgbClr val="FDAA03"/>
              </a:buClr>
              <a:buSzTx/>
              <a:buFontTx/>
              <a:buNone/>
              <a:tabLst/>
            </a:pPr>
            <a:endParaRPr kumimoji="0" lang="en-US" sz="1800" b="1" i="0" u="none" strike="noStrike" cap="none" normalizeH="0" baseline="0" smtClean="0">
              <a:ln>
                <a:noFill/>
              </a:ln>
              <a:solidFill>
                <a:schemeClr val="tx1"/>
              </a:solidFill>
              <a:effectLst/>
              <a:latin typeface="Arial" charset="0"/>
            </a:endParaRPr>
          </a:p>
        </p:txBody>
      </p:sp>
      <p:sp>
        <p:nvSpPr>
          <p:cNvPr id="11" name="Rectangle 10"/>
          <p:cNvSpPr/>
          <p:nvPr/>
        </p:nvSpPr>
        <p:spPr bwMode="auto">
          <a:xfrm>
            <a:off x="0" y="1371601"/>
            <a:ext cx="407324" cy="5486400"/>
          </a:xfrm>
          <a:prstGeom prst="rect">
            <a:avLst/>
          </a:prstGeom>
          <a:solidFill>
            <a:schemeClr val="tx2"/>
          </a:solidFill>
          <a:ln w="12700"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ts val="2500"/>
              </a:lnSpc>
              <a:spcBef>
                <a:spcPct val="0"/>
              </a:spcBef>
              <a:spcAft>
                <a:spcPts val="1000"/>
              </a:spcAft>
              <a:buClr>
                <a:srgbClr val="FDAA03"/>
              </a:buClr>
              <a:buSzTx/>
              <a:buFontTx/>
              <a:buNone/>
              <a:tabLst/>
            </a:pPr>
            <a:endParaRPr kumimoji="0" lang="en-US" sz="1800" b="1" i="0" u="none" strike="noStrike" cap="none" normalizeH="0" baseline="0" smtClean="0">
              <a:ln>
                <a:noFill/>
              </a:ln>
              <a:solidFill>
                <a:schemeClr val="tx2"/>
              </a:solidFill>
              <a:effectLst/>
              <a:latin typeface="Arial" charset="0"/>
            </a:endParaRPr>
          </a:p>
        </p:txBody>
      </p:sp>
      <p:pic>
        <p:nvPicPr>
          <p:cNvPr id="6" name="Picture 5"/>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8185947" y="6540145"/>
            <a:ext cx="670505" cy="243820"/>
          </a:xfrm>
          <a:prstGeom prst="rect">
            <a:avLst/>
          </a:prstGeom>
        </p:spPr>
      </p:pic>
      <p:sp>
        <p:nvSpPr>
          <p:cNvPr id="13" name="TextBox 12"/>
          <p:cNvSpPr txBox="1"/>
          <p:nvPr/>
        </p:nvSpPr>
        <p:spPr>
          <a:xfrm>
            <a:off x="7324431" y="64168"/>
            <a:ext cx="1604210" cy="246221"/>
          </a:xfrm>
          <a:prstGeom prst="rect">
            <a:avLst/>
          </a:prstGeom>
          <a:noFill/>
        </p:spPr>
        <p:txBody>
          <a:bodyPr wrap="square" rtlCol="0">
            <a:spAutoFit/>
          </a:bodyPr>
          <a:lstStyle/>
          <a:p>
            <a:pPr marL="0" marR="0" indent="0" algn="r" defTabSz="914400" rtl="0" eaLnBrk="1" fontAlgn="auto" latinLnBrk="0" hangingPunct="1">
              <a:lnSpc>
                <a:spcPct val="100000"/>
              </a:lnSpc>
              <a:spcBef>
                <a:spcPts val="0"/>
              </a:spcBef>
              <a:spcAft>
                <a:spcPts val="600"/>
              </a:spcAft>
              <a:buClrTx/>
              <a:buSzTx/>
              <a:buFontTx/>
              <a:buNone/>
              <a:tabLst/>
              <a:defRPr/>
            </a:pPr>
            <a:r>
              <a:rPr lang="en-US" sz="1000" smtClean="0">
                <a:solidFill>
                  <a:srgbClr val="C1CD23"/>
                </a:solidFill>
                <a:latin typeface="Arial" pitchFamily="34" charset="0"/>
              </a:rPr>
              <a:t>|</a:t>
            </a:r>
            <a:r>
              <a:rPr lang="en-US" sz="1000" smtClean="0">
                <a:latin typeface="Arial" pitchFamily="34" charset="0"/>
              </a:rPr>
              <a:t> </a:t>
            </a:r>
            <a:fld id="{295008BC-DA31-4D19-837B-EFA4386B05F5}" type="slidenum">
              <a:rPr lang="en-US" sz="1000" smtClean="0">
                <a:solidFill>
                  <a:schemeClr val="tx1">
                    <a:lumMod val="50000"/>
                    <a:lumOff val="50000"/>
                  </a:schemeClr>
                </a:solidFill>
                <a:latin typeface="Arial" pitchFamily="34" charset="0"/>
              </a:rPr>
              <a:pPr marL="0" marR="0" indent="0" algn="r" defTabSz="914400" rtl="0" eaLnBrk="1" fontAlgn="auto" latinLnBrk="0" hangingPunct="1">
                <a:lnSpc>
                  <a:spcPct val="100000"/>
                </a:lnSpc>
                <a:spcBef>
                  <a:spcPts val="0"/>
                </a:spcBef>
                <a:spcAft>
                  <a:spcPts val="600"/>
                </a:spcAft>
                <a:buClrTx/>
                <a:buSzTx/>
                <a:buFontTx/>
                <a:buNone/>
                <a:tabLst/>
                <a:defRPr/>
              </a:pPr>
              <a:t>‹#›</a:t>
            </a:fld>
            <a:r>
              <a:rPr lang="en-US" sz="1000" smtClean="0">
                <a:latin typeface="Arial" pitchFamily="34" charset="0"/>
              </a:rPr>
              <a:t> </a:t>
            </a:r>
            <a:r>
              <a:rPr lang="en-US" sz="1000" smtClean="0">
                <a:solidFill>
                  <a:srgbClr val="C1CD23"/>
                </a:solidFill>
                <a:latin typeface="Arial" pitchFamily="34" charset="0"/>
              </a:rPr>
              <a:t>|</a:t>
            </a:r>
            <a:r>
              <a:rPr lang="en-US" sz="1000" smtClean="0">
                <a:ea typeface="Verdana" pitchFamily="34" charset="0"/>
                <a:cs typeface="Verdana" pitchFamily="34" charset="0"/>
              </a:rPr>
              <a:t> </a:t>
            </a:r>
            <a:endParaRPr lang="en-US" sz="1000">
              <a:ea typeface="Verdana" pitchFamily="34" charset="0"/>
              <a:cs typeface="Verdana" pitchFamily="34" charset="0"/>
            </a:endParaRPr>
          </a:p>
        </p:txBody>
      </p:sp>
      <p:sp>
        <p:nvSpPr>
          <p:cNvPr id="14" name="Text Box 27"/>
          <p:cNvSpPr txBox="1">
            <a:spLocks noChangeArrowheads="1"/>
          </p:cNvSpPr>
          <p:nvPr userDrawn="1"/>
        </p:nvSpPr>
        <p:spPr bwMode="auto">
          <a:xfrm>
            <a:off x="1295400" y="6563209"/>
            <a:ext cx="4597410" cy="184666"/>
          </a:xfrm>
          <a:prstGeom prst="rect">
            <a:avLst/>
          </a:prstGeom>
          <a:noFill/>
          <a:ln w="9525">
            <a:noFill/>
            <a:miter lim="800000"/>
            <a:headEnd/>
            <a:tailEnd/>
          </a:ln>
          <a:effectLst/>
        </p:spPr>
        <p:txBody>
          <a:bodyPr wrap="square" lIns="45720" tIns="45720" rIns="45720" bIns="45720" anchor="ctr" anchorCtr="0">
            <a:spAutoFit/>
          </a:bodyPr>
          <a:lstStyle/>
          <a:p>
            <a:pPr algn="l">
              <a:lnSpc>
                <a:spcPct val="100000"/>
              </a:lnSpc>
              <a:spcAft>
                <a:spcPct val="0"/>
              </a:spcAft>
            </a:pPr>
            <a:r>
              <a:rPr lang="en-US" sz="600" b="0" i="0" kern="1200" dirty="0" smtClean="0">
                <a:solidFill>
                  <a:schemeClr val="tx1"/>
                </a:solidFill>
                <a:effectLst/>
                <a:latin typeface="Arial" charset="0"/>
                <a:ea typeface="+mn-ea"/>
                <a:cs typeface="+mn-cs"/>
              </a:rPr>
              <a:t>Except where otherwise noted, this work is licensed under a Creative Commons Attribution-</a:t>
            </a:r>
            <a:r>
              <a:rPr lang="en-US" sz="600" b="0" i="0" kern="1200" dirty="0" err="1" smtClean="0">
                <a:solidFill>
                  <a:schemeClr val="tx1"/>
                </a:solidFill>
                <a:effectLst/>
                <a:latin typeface="Arial" charset="0"/>
                <a:ea typeface="+mn-ea"/>
                <a:cs typeface="+mn-cs"/>
              </a:rPr>
              <a:t>ShareAlike</a:t>
            </a:r>
            <a:r>
              <a:rPr lang="en-US" sz="600" b="0" i="0" kern="1200" dirty="0" smtClean="0">
                <a:solidFill>
                  <a:schemeClr val="tx1"/>
                </a:solidFill>
                <a:effectLst/>
                <a:latin typeface="Arial" charset="0"/>
                <a:ea typeface="+mn-ea"/>
                <a:cs typeface="+mn-cs"/>
              </a:rPr>
              <a:t> 3.0 License.</a:t>
            </a:r>
            <a:endParaRPr lang="en-US" sz="600" b="0" i="0" dirty="0"/>
          </a:p>
        </p:txBody>
      </p:sp>
      <p:pic>
        <p:nvPicPr>
          <p:cNvPr id="15" name="Picture 14"/>
          <p:cNvPicPr>
            <a:picLocks noChangeAspect="1"/>
          </p:cNvPicPr>
          <p:nvPr userDrawn="1"/>
        </p:nvPicPr>
        <p:blipFill>
          <a:blip r:embed="rId10" cstate="print">
            <a:extLst>
              <a:ext uri="{28A0092B-C50C-407E-A947-70E740481C1C}">
                <a14:useLocalDpi xmlns:a14="http://schemas.microsoft.com/office/drawing/2010/main" val="0"/>
              </a:ext>
            </a:extLst>
          </a:blip>
          <a:stretch>
            <a:fillRect/>
          </a:stretch>
        </p:blipFill>
        <p:spPr>
          <a:xfrm>
            <a:off x="609600" y="6540145"/>
            <a:ext cx="593725" cy="207730"/>
          </a:xfrm>
          <a:prstGeom prst="rect">
            <a:avLst/>
          </a:prstGeom>
        </p:spPr>
      </p:pic>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Lst>
  <p:timing>
    <p:tnLst>
      <p:par>
        <p:cTn id="1" dur="indefinite" restart="never" nodeType="tmRoot"/>
      </p:par>
    </p:tnLst>
  </p:timing>
  <p:txStyles>
    <p:titleStyle>
      <a:lvl1pPr algn="l" defTabSz="914400" rtl="0" eaLnBrk="1" latinLnBrk="0" hangingPunct="1">
        <a:lnSpc>
          <a:spcPts val="3200"/>
        </a:lnSpc>
        <a:spcBef>
          <a:spcPct val="0"/>
        </a:spcBef>
        <a:buNone/>
        <a:defRPr lang="en-US" sz="3200" b="1" kern="1200">
          <a:solidFill>
            <a:schemeClr val="tx2"/>
          </a:solidFill>
          <a:latin typeface="Arial" pitchFamily="34" charset="0"/>
          <a:ea typeface="Verdana" pitchFamily="34" charset="0"/>
          <a:cs typeface="Arial" pitchFamily="34" charset="0"/>
        </a:defRPr>
      </a:lvl1pPr>
    </p:titleStyle>
    <p:bodyStyle>
      <a:lvl1pPr marL="231775" indent="-231775" algn="l" defTabSz="914400" rtl="0" eaLnBrk="1" latinLnBrk="0" hangingPunct="1">
        <a:spcBef>
          <a:spcPts val="0"/>
        </a:spcBef>
        <a:spcAft>
          <a:spcPts val="600"/>
        </a:spcAft>
        <a:buClr>
          <a:schemeClr val="tx2"/>
        </a:buClr>
        <a:buSzPct val="120000"/>
        <a:buFont typeface="Wingdings" pitchFamily="2" charset="2"/>
        <a:buChar char="§"/>
        <a:defRPr sz="2000" b="1" kern="1200">
          <a:solidFill>
            <a:schemeClr val="tx1"/>
          </a:solidFill>
          <a:latin typeface="Arial" pitchFamily="34" charset="0"/>
          <a:ea typeface="+mn-ea"/>
          <a:cs typeface="Arial" pitchFamily="34" charset="0"/>
        </a:defRPr>
      </a:lvl1pPr>
      <a:lvl2pPr marL="515938" indent="-228600" algn="l" defTabSz="914400" rtl="0" eaLnBrk="1" latinLnBrk="0" hangingPunct="1">
        <a:spcBef>
          <a:spcPts val="0"/>
        </a:spcBef>
        <a:spcAft>
          <a:spcPts val="600"/>
        </a:spcAft>
        <a:buClr>
          <a:schemeClr val="tx2"/>
        </a:buClr>
        <a:buFont typeface="Arial" pitchFamily="34" charset="0"/>
        <a:buChar char="–"/>
        <a:defRPr sz="2000" kern="1200">
          <a:solidFill>
            <a:schemeClr val="tx1"/>
          </a:solidFill>
          <a:latin typeface="Arial" pitchFamily="34" charset="0"/>
          <a:ea typeface="+mn-ea"/>
          <a:cs typeface="Arial" pitchFamily="34" charset="0"/>
        </a:defRPr>
      </a:lvl2pPr>
      <a:lvl3pPr marL="747713" indent="-231775" algn="l" defTabSz="914400" rtl="0" eaLnBrk="1" latinLnBrk="0" hangingPunct="1">
        <a:spcBef>
          <a:spcPts val="0"/>
        </a:spcBef>
        <a:spcAft>
          <a:spcPts val="600"/>
        </a:spcAft>
        <a:buClr>
          <a:schemeClr val="tx2"/>
        </a:buClr>
        <a:buSzPct val="110000"/>
        <a:buFont typeface="Wingdings" pitchFamily="2" charset="2"/>
        <a:buChar char="§"/>
        <a:defRPr sz="1800" kern="1200">
          <a:solidFill>
            <a:schemeClr val="tx1"/>
          </a:solidFill>
          <a:latin typeface="Arial" pitchFamily="34" charset="0"/>
          <a:ea typeface="+mn-ea"/>
          <a:cs typeface="Arial" pitchFamily="34" charset="0"/>
        </a:defRPr>
      </a:lvl3pPr>
      <a:lvl4pPr marL="1030288" indent="-228600" algn="l" defTabSz="914400" rtl="0" eaLnBrk="1" latinLnBrk="0" hangingPunct="1">
        <a:spcBef>
          <a:spcPts val="0"/>
        </a:spcBef>
        <a:spcAft>
          <a:spcPts val="600"/>
        </a:spcAft>
        <a:buClr>
          <a:schemeClr val="tx2"/>
        </a:buClr>
        <a:buFont typeface="Arial" pitchFamily="34" charset="0"/>
        <a:buChar char="–"/>
        <a:defRPr sz="1800" kern="1200">
          <a:solidFill>
            <a:schemeClr val="tx1"/>
          </a:solidFill>
          <a:latin typeface="Arial" pitchFamily="34" charset="0"/>
          <a:ea typeface="+mn-ea"/>
          <a:cs typeface="Arial" pitchFamily="34" charset="0"/>
        </a:defRPr>
      </a:lvl4pPr>
      <a:lvl5pPr marL="1319213" indent="-228600" algn="l" defTabSz="914400" rtl="0" eaLnBrk="1" latinLnBrk="0" hangingPunct="1">
        <a:spcBef>
          <a:spcPts val="0"/>
        </a:spcBef>
        <a:spcAft>
          <a:spcPts val="600"/>
        </a:spcAft>
        <a:buClr>
          <a:schemeClr val="tx2"/>
        </a:buClr>
        <a:buSzPct val="60000"/>
        <a:buFont typeface="Wingdings" pitchFamily="2" charset="2"/>
        <a:buChar char="q"/>
        <a:defRPr sz="1800" kern="1200">
          <a:solidFill>
            <a:schemeClr val="tx1"/>
          </a:solidFill>
          <a:latin typeface="Arial" pitchFamily="34" charset="0"/>
          <a:ea typeface="+mn-ea"/>
          <a:cs typeface="Arial" pitchFamily="34" charset="0"/>
        </a:defRPr>
      </a:lvl5pPr>
      <a:lvl6pPr marL="1608138" indent="-228600" algn="l" defTabSz="914400" rtl="0" eaLnBrk="1" latinLnBrk="0" hangingPunct="1">
        <a:spcBef>
          <a:spcPts val="0"/>
        </a:spcBef>
        <a:spcAft>
          <a:spcPts val="600"/>
        </a:spcAft>
        <a:buClr>
          <a:schemeClr val="tx2"/>
        </a:buClr>
        <a:buFont typeface="Helvetica LT Std" pitchFamily="34" charset="0"/>
        <a:buChar char="–"/>
        <a:defRPr sz="1800" kern="1200">
          <a:solidFill>
            <a:schemeClr val="tx1"/>
          </a:solidFill>
          <a:latin typeface="Arial" pitchFamily="34" charset="0"/>
          <a:ea typeface="+mn-ea"/>
          <a:cs typeface="Arial" pitchFamily="34" charset="0"/>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6.xml"/><Relationship Id="rId4" Type="http://schemas.openxmlformats.org/officeDocument/2006/relationships/image" Target="../media/image5.jpe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0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3.xml.rels><?xml version="1.0" encoding="UTF-8" standalone="yes"?>
<Relationships xmlns="http://schemas.openxmlformats.org/package/2006/relationships"><Relationship Id="rId3" Type="http://schemas.openxmlformats.org/officeDocument/2006/relationships/image" Target="../media/image54.jpeg"/><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10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0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08.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39.xml"/><Relationship Id="rId1" Type="http://schemas.openxmlformats.org/officeDocument/2006/relationships/slideLayout" Target="../slideLayouts/slideLayout2.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109.xml.rels><?xml version="1.0" encoding="UTF-8" standalone="yes"?>
<Relationships xmlns="http://schemas.openxmlformats.org/package/2006/relationships"><Relationship Id="rId3" Type="http://schemas.openxmlformats.org/officeDocument/2006/relationships/diagramLayout" Target="../diagrams/layout6.xml"/><Relationship Id="rId2" Type="http://schemas.openxmlformats.org/officeDocument/2006/relationships/diagramData" Target="../diagrams/data6.xml"/><Relationship Id="rId1" Type="http://schemas.openxmlformats.org/officeDocument/2006/relationships/slideLayout" Target="../slideLayouts/slideLayout2.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1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image" Target="../media/image17.jpeg"/></Relationships>
</file>

<file path=ppt/slides/_rels/slide27.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image" Target="../media/image21.gif"/><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8.xml"/><Relationship Id="rId1" Type="http://schemas.openxmlformats.org/officeDocument/2006/relationships/slideLayout" Target="../slideLayouts/slideLayout7.xml"/><Relationship Id="rId4" Type="http://schemas.openxmlformats.org/officeDocument/2006/relationships/image" Target="../media/image23.pn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23.xml"/><Relationship Id="rId1" Type="http://schemas.openxmlformats.org/officeDocument/2006/relationships/slideLayout" Target="../slideLayouts/slideLayout2.xml"/><Relationship Id="rId4" Type="http://schemas.openxmlformats.org/officeDocument/2006/relationships/image" Target="../media/image29.png"/></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5.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5.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8" Type="http://schemas.openxmlformats.org/officeDocument/2006/relationships/image" Target="../media/image39.png"/><Relationship Id="rId3" Type="http://schemas.openxmlformats.org/officeDocument/2006/relationships/image" Target="../media/image34.png"/><Relationship Id="rId7" Type="http://schemas.openxmlformats.org/officeDocument/2006/relationships/image" Target="../media/image38.png"/><Relationship Id="rId2" Type="http://schemas.openxmlformats.org/officeDocument/2006/relationships/notesSlide" Target="../notesSlides/notesSlide31.xml"/><Relationship Id="rId1" Type="http://schemas.openxmlformats.org/officeDocument/2006/relationships/slideLayout" Target="../slideLayouts/slideLayout2.xml"/><Relationship Id="rId6" Type="http://schemas.openxmlformats.org/officeDocument/2006/relationships/image" Target="../media/image37.png"/><Relationship Id="rId5" Type="http://schemas.openxmlformats.org/officeDocument/2006/relationships/image" Target="../media/image36.png"/><Relationship Id="rId4" Type="http://schemas.openxmlformats.org/officeDocument/2006/relationships/image" Target="../media/image35.png"/><Relationship Id="rId9" Type="http://schemas.openxmlformats.org/officeDocument/2006/relationships/image" Target="../media/image40.png"/></Relationships>
</file>

<file path=ppt/slides/_rels/slide76.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32.xml"/><Relationship Id="rId1" Type="http://schemas.openxmlformats.org/officeDocument/2006/relationships/slideLayout" Target="../slideLayouts/slideLayout2.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10.png"/><Relationship Id="rId4" Type="http://schemas.openxmlformats.org/officeDocument/2006/relationships/image" Target="../media/image9.png"/></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33.xml"/><Relationship Id="rId1" Type="http://schemas.openxmlformats.org/officeDocument/2006/relationships/slideLayout" Target="../slideLayouts/slideLayout2.xml"/><Relationship Id="rId4" Type="http://schemas.openxmlformats.org/officeDocument/2006/relationships/image" Target="../media/image47.png"/></Relationships>
</file>

<file path=ppt/slides/_rels/slide82.xml.rels><?xml version="1.0" encoding="UTF-8" standalone="yes"?>
<Relationships xmlns="http://schemas.openxmlformats.org/package/2006/relationships"><Relationship Id="rId2" Type="http://schemas.openxmlformats.org/officeDocument/2006/relationships/image" Target="../media/image48.png"/><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3" Type="http://schemas.openxmlformats.org/officeDocument/2006/relationships/image" Target="../media/image49.jpeg"/><Relationship Id="rId2" Type="http://schemas.openxmlformats.org/officeDocument/2006/relationships/notesSlide" Target="../notesSlides/notesSlide34.xml"/><Relationship Id="rId1" Type="http://schemas.openxmlformats.org/officeDocument/2006/relationships/slideLayout" Target="../slideLayouts/slideLayout2.xml"/><Relationship Id="rId4" Type="http://schemas.openxmlformats.org/officeDocument/2006/relationships/image" Target="../media/image50.png"/></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3" Type="http://schemas.openxmlformats.org/officeDocument/2006/relationships/image" Target="../media/image51.jpeg"/><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9.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notesSlide" Target="../notesSlides/notesSlide37.xml"/><Relationship Id="rId1" Type="http://schemas.openxmlformats.org/officeDocument/2006/relationships/slideLayout" Target="../slideLayouts/slideLayout2.xml"/><Relationship Id="rId4" Type="http://schemas.openxmlformats.org/officeDocument/2006/relationships/image" Target="../media/image53.png"/></Relationships>
</file>

<file path=ppt/slides/slide1.xml><?xml version="1.0" encoding="utf-8"?>
<p:sld xmlns:a="http://schemas.openxmlformats.org/drawingml/2006/main" xmlns:r="http://schemas.openxmlformats.org/officeDocument/2006/relationships" xmlns:p="http://schemas.openxmlformats.org/presentationml/2006/main" showMasterSp="0">
  <p:cSld>
    <p:bg>
      <p:bgPr>
        <a:gradFill>
          <a:gsLst>
            <a:gs pos="0">
              <a:srgbClr val="FFFFFF"/>
            </a:gs>
            <a:gs pos="7001">
              <a:srgbClr val="E6E6E6"/>
            </a:gs>
            <a:gs pos="32001">
              <a:srgbClr val="7D8496"/>
            </a:gs>
            <a:gs pos="47000">
              <a:srgbClr val="E6E6E6"/>
            </a:gs>
            <a:gs pos="85001">
              <a:srgbClr val="7D8496"/>
            </a:gs>
            <a:gs pos="100000">
              <a:srgbClr val="E6E6E6"/>
            </a:gs>
          </a:gsLst>
          <a:lin ang="5400000" scaled="0"/>
        </a:gradFill>
        <a:effectLst/>
      </p:bgPr>
    </p:bg>
    <p:spTree>
      <p:nvGrpSpPr>
        <p:cNvPr id="1" name=""/>
        <p:cNvGrpSpPr/>
        <p:nvPr/>
      </p:nvGrpSpPr>
      <p:grpSpPr>
        <a:xfrm>
          <a:off x="0" y="0"/>
          <a:ext cx="0" cy="0"/>
          <a:chOff x="0" y="0"/>
          <a:chExt cx="0" cy="0"/>
        </a:xfrm>
      </p:grpSpPr>
      <p:sp>
        <p:nvSpPr>
          <p:cNvPr id="8" name="TextBox 7"/>
          <p:cNvSpPr txBox="1"/>
          <p:nvPr/>
        </p:nvSpPr>
        <p:spPr>
          <a:xfrm>
            <a:off x="433341" y="4666663"/>
            <a:ext cx="8138766" cy="1107996"/>
          </a:xfrm>
          <a:prstGeom prst="rect">
            <a:avLst/>
          </a:prstGeom>
          <a:noFill/>
          <a:effectLst>
            <a:outerShdw blurRad="50800" dist="38100" dir="2700000" algn="tl" rotWithShape="0">
              <a:prstClr val="black">
                <a:alpha val="40000"/>
              </a:prstClr>
            </a:outerShdw>
          </a:effectLst>
        </p:spPr>
        <p:txBody>
          <a:bodyPr wrap="none" rtlCol="0">
            <a:spAutoFit/>
          </a:bodyPr>
          <a:lstStyle/>
          <a:p>
            <a:pPr>
              <a:spcAft>
                <a:spcPts val="600"/>
              </a:spcAft>
            </a:pPr>
            <a:r>
              <a:rPr lang="en-US" sz="6600" dirty="0" smtClean="0">
                <a:ea typeface="Verdana" pitchFamily="34" charset="0"/>
                <a:cs typeface="Verdana" pitchFamily="34" charset="0"/>
              </a:rPr>
              <a:t>Secure Code Review</a:t>
            </a:r>
            <a:endParaRPr lang="en-US" sz="6600" dirty="0">
              <a:ea typeface="Verdana" pitchFamily="34" charset="0"/>
              <a:cs typeface="Verdana" pitchFamily="34" charset="0"/>
            </a:endParaRPr>
          </a:p>
        </p:txBody>
      </p:sp>
      <p:sp>
        <p:nvSpPr>
          <p:cNvPr id="2" name="TextBox 1"/>
          <p:cNvSpPr txBox="1"/>
          <p:nvPr/>
        </p:nvSpPr>
        <p:spPr>
          <a:xfrm>
            <a:off x="79510" y="68891"/>
            <a:ext cx="5334000" cy="3770263"/>
          </a:xfrm>
          <a:prstGeom prst="rect">
            <a:avLst/>
          </a:prstGeom>
          <a:solidFill>
            <a:schemeClr val="bg1">
              <a:lumMod val="95000"/>
            </a:schemeClr>
          </a:solidFill>
          <a:ln>
            <a:solidFill>
              <a:schemeClr val="tx1"/>
            </a:solidFill>
          </a:ln>
          <a:effectLst>
            <a:glow>
              <a:schemeClr val="accent5">
                <a:satMod val="175000"/>
              </a:schemeClr>
            </a:glow>
            <a:softEdge rad="0"/>
          </a:effectLst>
        </p:spPr>
        <p:txBody>
          <a:bodyPr wrap="square" lIns="210312" tIns="137160" bIns="91440" rtlCol="0">
            <a:spAutoFit/>
          </a:bodyPr>
          <a:lstStyle/>
          <a:p>
            <a:pPr>
              <a:spcAft>
                <a:spcPts val="600"/>
              </a:spcAft>
            </a:pPr>
            <a:r>
              <a:rPr lang="en-US" sz="1000" dirty="0" smtClean="0">
                <a:solidFill>
                  <a:schemeClr val="bg1">
                    <a:lumMod val="65000"/>
                  </a:schemeClr>
                </a:solidFill>
              </a:rPr>
              <a:t>1</a:t>
            </a:r>
            <a:r>
              <a:rPr lang="en-US" sz="1000" dirty="0" smtClean="0"/>
              <a:t>     static </a:t>
            </a:r>
            <a:r>
              <a:rPr lang="en-US" sz="1000" dirty="0" err="1" smtClean="0"/>
              <a:t>OSStatus</a:t>
            </a:r>
            <a:r>
              <a:rPr lang="en-US" sz="1000" dirty="0" smtClean="0"/>
              <a:t> </a:t>
            </a:r>
            <a:r>
              <a:rPr lang="en-US" sz="1000" dirty="0" err="1" smtClean="0"/>
              <a:t>SSLVerifySignedServerKeyExchange</a:t>
            </a:r>
            <a:r>
              <a:rPr lang="en-US" sz="1000" dirty="0" smtClean="0"/>
              <a:t>(</a:t>
            </a:r>
            <a:r>
              <a:rPr lang="en-US" sz="1000" dirty="0" err="1" smtClean="0"/>
              <a:t>SSLContext</a:t>
            </a:r>
            <a:r>
              <a:rPr lang="en-US" sz="1000" dirty="0" smtClean="0"/>
              <a:t> </a:t>
            </a:r>
            <a:r>
              <a:rPr lang="en-US" sz="1000" dirty="0"/>
              <a:t>*</a:t>
            </a:r>
            <a:r>
              <a:rPr lang="en-US" sz="1000" dirty="0" err="1" smtClean="0"/>
              <a:t>ctx</a:t>
            </a:r>
            <a:r>
              <a:rPr lang="en-US" sz="1000" dirty="0" smtClean="0"/>
              <a:t>,</a:t>
            </a:r>
            <a:br>
              <a:rPr lang="en-US" sz="1000" dirty="0" smtClean="0"/>
            </a:br>
            <a:r>
              <a:rPr lang="en-US" sz="1000" dirty="0" smtClean="0">
                <a:solidFill>
                  <a:schemeClr val="bg1">
                    <a:lumMod val="65000"/>
                  </a:schemeClr>
                </a:solidFill>
              </a:rPr>
              <a:t>2</a:t>
            </a:r>
            <a:r>
              <a:rPr lang="en-US" sz="1000" dirty="0" smtClean="0"/>
              <a:t>  		</a:t>
            </a:r>
            <a:r>
              <a:rPr lang="en-US" sz="1000" dirty="0"/>
              <a:t>	</a:t>
            </a:r>
            <a:r>
              <a:rPr lang="en-US" sz="1000" dirty="0" smtClean="0"/>
              <a:t>                </a:t>
            </a:r>
            <a:r>
              <a:rPr lang="en-US" sz="1000" dirty="0" err="1" smtClean="0"/>
              <a:t>bool</a:t>
            </a:r>
            <a:r>
              <a:rPr lang="en-US" sz="1000" dirty="0" smtClean="0"/>
              <a:t> </a:t>
            </a:r>
            <a:r>
              <a:rPr lang="en-US" sz="1000" dirty="0" err="1" smtClean="0"/>
              <a:t>isRsa</a:t>
            </a:r>
            <a:r>
              <a:rPr lang="en-US" sz="1000" dirty="0" smtClean="0"/>
              <a:t>,</a:t>
            </a:r>
            <a:br>
              <a:rPr lang="en-US" sz="1000" dirty="0" smtClean="0"/>
            </a:br>
            <a:r>
              <a:rPr lang="en-US" sz="1000" dirty="0" smtClean="0">
                <a:solidFill>
                  <a:schemeClr val="bg1">
                    <a:lumMod val="65000"/>
                  </a:schemeClr>
                </a:solidFill>
              </a:rPr>
              <a:t>3</a:t>
            </a:r>
            <a:r>
              <a:rPr lang="en-US" sz="1000" dirty="0" smtClean="0"/>
              <a:t>  			                </a:t>
            </a:r>
            <a:r>
              <a:rPr lang="en-US" sz="1000" dirty="0" err="1" smtClean="0"/>
              <a:t>SSLBuffer</a:t>
            </a:r>
            <a:r>
              <a:rPr lang="en-US" sz="1000" dirty="0" smtClean="0"/>
              <a:t> </a:t>
            </a:r>
            <a:r>
              <a:rPr lang="en-US" sz="1000" dirty="0" err="1" smtClean="0"/>
              <a:t>signedParams</a:t>
            </a:r>
            <a:r>
              <a:rPr lang="en-US" sz="1000" dirty="0" smtClean="0"/>
              <a:t>,</a:t>
            </a:r>
            <a:br>
              <a:rPr lang="en-US" sz="1000" dirty="0" smtClean="0"/>
            </a:br>
            <a:r>
              <a:rPr lang="en-US" sz="1000" dirty="0" smtClean="0">
                <a:solidFill>
                  <a:schemeClr val="bg1">
                    <a:lumMod val="65000"/>
                  </a:schemeClr>
                </a:solidFill>
              </a:rPr>
              <a:t>4</a:t>
            </a:r>
            <a:r>
              <a:rPr lang="en-US" sz="1000" dirty="0" smtClean="0"/>
              <a:t>			                uint8_t </a:t>
            </a:r>
            <a:r>
              <a:rPr lang="en-US" sz="1000" dirty="0"/>
              <a:t>*</a:t>
            </a:r>
            <a:r>
              <a:rPr lang="en-US" sz="1000" dirty="0" smtClean="0"/>
              <a:t>signature,</a:t>
            </a:r>
            <a:br>
              <a:rPr lang="en-US" sz="1000" dirty="0" smtClean="0"/>
            </a:br>
            <a:r>
              <a:rPr lang="en-US" sz="1000" dirty="0" smtClean="0">
                <a:solidFill>
                  <a:schemeClr val="bg1">
                    <a:lumMod val="65000"/>
                  </a:schemeClr>
                </a:solidFill>
              </a:rPr>
              <a:t>5</a:t>
            </a:r>
            <a:r>
              <a:rPr lang="en-US" sz="1000" dirty="0" smtClean="0"/>
              <a:t>			                UInt16 </a:t>
            </a:r>
            <a:r>
              <a:rPr lang="en-US" sz="1000" dirty="0" err="1"/>
              <a:t>signatureLen</a:t>
            </a:r>
            <a:r>
              <a:rPr lang="en-US" sz="1000" dirty="0"/>
              <a:t>)</a:t>
            </a:r>
            <a:br>
              <a:rPr lang="en-US" sz="1000" dirty="0"/>
            </a:br>
            <a:r>
              <a:rPr lang="en-US" sz="1000" dirty="0" smtClean="0">
                <a:solidFill>
                  <a:schemeClr val="bg1">
                    <a:lumMod val="65000"/>
                  </a:schemeClr>
                </a:solidFill>
              </a:rPr>
              <a:t>6</a:t>
            </a:r>
            <a:r>
              <a:rPr lang="en-US" sz="1000" dirty="0" smtClean="0"/>
              <a:t>     {</a:t>
            </a:r>
            <a:r>
              <a:rPr lang="en-US" sz="1000" dirty="0"/>
              <a:t/>
            </a:r>
            <a:br>
              <a:rPr lang="en-US" sz="1000" dirty="0"/>
            </a:br>
            <a:r>
              <a:rPr lang="en-US" sz="1000" dirty="0" smtClean="0">
                <a:solidFill>
                  <a:schemeClr val="bg1">
                    <a:lumMod val="65000"/>
                  </a:schemeClr>
                </a:solidFill>
              </a:rPr>
              <a:t>7</a:t>
            </a:r>
            <a:r>
              <a:rPr lang="en-US" sz="1000" dirty="0" smtClean="0"/>
              <a:t> 	</a:t>
            </a:r>
            <a:r>
              <a:rPr lang="en-US" sz="1000" dirty="0" err="1" smtClean="0"/>
              <a:t>OSStatus</a:t>
            </a:r>
            <a:r>
              <a:rPr lang="en-US" sz="1000" dirty="0" smtClean="0"/>
              <a:t> </a:t>
            </a:r>
            <a:r>
              <a:rPr lang="en-US" sz="1000" dirty="0"/>
              <a:t>err;</a:t>
            </a:r>
            <a:br>
              <a:rPr lang="en-US" sz="1000" dirty="0"/>
            </a:br>
            <a:r>
              <a:rPr lang="en-US" sz="1000" dirty="0" smtClean="0">
                <a:solidFill>
                  <a:schemeClr val="bg1">
                    <a:lumMod val="65000"/>
                  </a:schemeClr>
                </a:solidFill>
              </a:rPr>
              <a:t>8</a:t>
            </a:r>
            <a:r>
              <a:rPr lang="en-US" sz="1000" dirty="0" smtClean="0"/>
              <a:t>	...</a:t>
            </a:r>
            <a:r>
              <a:rPr lang="en-US" sz="1000" dirty="0"/>
              <a:t/>
            </a:r>
            <a:br>
              <a:rPr lang="en-US" sz="1000" dirty="0"/>
            </a:br>
            <a:r>
              <a:rPr lang="en-US" sz="1000" dirty="0" smtClean="0">
                <a:solidFill>
                  <a:schemeClr val="bg1">
                    <a:lumMod val="65000"/>
                  </a:schemeClr>
                </a:solidFill>
              </a:rPr>
              <a:t>9</a:t>
            </a:r>
            <a:r>
              <a:rPr lang="en-US" sz="1000" dirty="0" smtClean="0"/>
              <a:t>	if </a:t>
            </a:r>
            <a:r>
              <a:rPr lang="en-US" sz="1000" dirty="0"/>
              <a:t>((err = SSLHashSHA1.update(&amp;</a:t>
            </a:r>
            <a:r>
              <a:rPr lang="en-US" sz="1000" dirty="0" err="1"/>
              <a:t>hashCtx</a:t>
            </a:r>
            <a:r>
              <a:rPr lang="en-US" sz="1000" dirty="0"/>
              <a:t>, &amp;</a:t>
            </a:r>
            <a:r>
              <a:rPr lang="en-US" sz="1000" dirty="0" err="1"/>
              <a:t>serverRandom</a:t>
            </a:r>
            <a:r>
              <a:rPr lang="en-US" sz="1000" dirty="0"/>
              <a:t>)) != 0)</a:t>
            </a:r>
            <a:br>
              <a:rPr lang="en-US" sz="1000" dirty="0"/>
            </a:br>
            <a:r>
              <a:rPr lang="en-US" sz="1000" dirty="0" smtClean="0">
                <a:solidFill>
                  <a:schemeClr val="bg1">
                    <a:lumMod val="65000"/>
                  </a:schemeClr>
                </a:solidFill>
              </a:rPr>
              <a:t>10</a:t>
            </a:r>
            <a:r>
              <a:rPr lang="en-US" sz="1000" dirty="0" smtClean="0"/>
              <a:t>		</a:t>
            </a:r>
            <a:r>
              <a:rPr lang="en-US" sz="1000" dirty="0" err="1" smtClean="0"/>
              <a:t>goto</a:t>
            </a:r>
            <a:r>
              <a:rPr lang="en-US" sz="1000" dirty="0" smtClean="0"/>
              <a:t> </a:t>
            </a:r>
            <a:r>
              <a:rPr lang="en-US" sz="1000" dirty="0"/>
              <a:t>fail;</a:t>
            </a:r>
            <a:br>
              <a:rPr lang="en-US" sz="1000" dirty="0"/>
            </a:br>
            <a:r>
              <a:rPr lang="en-US" sz="1000" dirty="0" smtClean="0">
                <a:solidFill>
                  <a:schemeClr val="bg1">
                    <a:lumMod val="65000"/>
                  </a:schemeClr>
                </a:solidFill>
              </a:rPr>
              <a:t>11</a:t>
            </a:r>
            <a:r>
              <a:rPr lang="en-US" sz="1000" dirty="0" smtClean="0"/>
              <a:t>	if </a:t>
            </a:r>
            <a:r>
              <a:rPr lang="en-US" sz="1000" dirty="0"/>
              <a:t>((err = SSLHashSHA1.update(&amp;</a:t>
            </a:r>
            <a:r>
              <a:rPr lang="en-US" sz="1000" dirty="0" err="1"/>
              <a:t>hashCtx</a:t>
            </a:r>
            <a:r>
              <a:rPr lang="en-US" sz="1000" dirty="0"/>
              <a:t>, &amp;</a:t>
            </a:r>
            <a:r>
              <a:rPr lang="en-US" sz="1000" dirty="0" err="1"/>
              <a:t>signedParams</a:t>
            </a:r>
            <a:r>
              <a:rPr lang="en-US" sz="1000" dirty="0"/>
              <a:t>)) != 0)</a:t>
            </a:r>
            <a:br>
              <a:rPr lang="en-US" sz="1000" dirty="0"/>
            </a:br>
            <a:r>
              <a:rPr lang="en-US" sz="1000" dirty="0" smtClean="0">
                <a:solidFill>
                  <a:schemeClr val="bg1">
                    <a:lumMod val="65000"/>
                  </a:schemeClr>
                </a:solidFill>
              </a:rPr>
              <a:t>12</a:t>
            </a:r>
            <a:r>
              <a:rPr lang="en-US" sz="1000" dirty="0" smtClean="0"/>
              <a:t>		</a:t>
            </a:r>
            <a:r>
              <a:rPr lang="en-US" sz="1000" dirty="0" err="1" smtClean="0"/>
              <a:t>goto</a:t>
            </a:r>
            <a:r>
              <a:rPr lang="en-US" sz="1000" dirty="0" smtClean="0"/>
              <a:t> </a:t>
            </a:r>
            <a:r>
              <a:rPr lang="en-US" sz="1000" dirty="0"/>
              <a:t>fail;</a:t>
            </a:r>
            <a:br>
              <a:rPr lang="en-US" sz="1000" dirty="0"/>
            </a:br>
            <a:r>
              <a:rPr lang="en-US" sz="1000" dirty="0" smtClean="0">
                <a:solidFill>
                  <a:schemeClr val="bg1">
                    <a:lumMod val="65000"/>
                  </a:schemeClr>
                </a:solidFill>
              </a:rPr>
              <a:t>13</a:t>
            </a:r>
            <a:r>
              <a:rPr lang="en-US" sz="1000" dirty="0" smtClean="0"/>
              <a:t>		</a:t>
            </a:r>
            <a:r>
              <a:rPr lang="en-US" sz="1000" dirty="0" err="1" smtClean="0"/>
              <a:t>goto</a:t>
            </a:r>
            <a:r>
              <a:rPr lang="en-US" sz="1000" dirty="0" smtClean="0"/>
              <a:t> fail;</a:t>
            </a:r>
            <a:r>
              <a:rPr lang="en-US" sz="1000" dirty="0"/>
              <a:t/>
            </a:r>
            <a:br>
              <a:rPr lang="en-US" sz="1000" dirty="0"/>
            </a:br>
            <a:r>
              <a:rPr lang="en-US" sz="1000" dirty="0" smtClean="0">
                <a:solidFill>
                  <a:schemeClr val="bg1">
                    <a:lumMod val="65000"/>
                  </a:schemeClr>
                </a:solidFill>
              </a:rPr>
              <a:t>14</a:t>
            </a:r>
            <a:r>
              <a:rPr lang="en-US" sz="1000" dirty="0" smtClean="0"/>
              <a:t>	if </a:t>
            </a:r>
            <a:r>
              <a:rPr lang="en-US" sz="1000" dirty="0"/>
              <a:t>((err = SSLHashSHA1.final(&amp;</a:t>
            </a:r>
            <a:r>
              <a:rPr lang="en-US" sz="1000" dirty="0" err="1"/>
              <a:t>hashCtx</a:t>
            </a:r>
            <a:r>
              <a:rPr lang="en-US" sz="1000" dirty="0"/>
              <a:t>, &amp;</a:t>
            </a:r>
            <a:r>
              <a:rPr lang="en-US" sz="1000" dirty="0" err="1"/>
              <a:t>hashOut</a:t>
            </a:r>
            <a:r>
              <a:rPr lang="en-US" sz="1000" dirty="0"/>
              <a:t>)) != 0)</a:t>
            </a:r>
            <a:br>
              <a:rPr lang="en-US" sz="1000" dirty="0"/>
            </a:br>
            <a:r>
              <a:rPr lang="en-US" sz="1000" dirty="0" smtClean="0">
                <a:solidFill>
                  <a:schemeClr val="bg1">
                    <a:lumMod val="65000"/>
                  </a:schemeClr>
                </a:solidFill>
              </a:rPr>
              <a:t>15</a:t>
            </a:r>
            <a:r>
              <a:rPr lang="en-US" sz="1000" dirty="0" smtClean="0"/>
              <a:t>		</a:t>
            </a:r>
            <a:r>
              <a:rPr lang="en-US" sz="1000" dirty="0" err="1" smtClean="0"/>
              <a:t>goto</a:t>
            </a:r>
            <a:r>
              <a:rPr lang="en-US" sz="1000" dirty="0" smtClean="0"/>
              <a:t> </a:t>
            </a:r>
            <a:r>
              <a:rPr lang="en-US" sz="1000" dirty="0"/>
              <a:t>fail;</a:t>
            </a:r>
            <a:br>
              <a:rPr lang="en-US" sz="1000" dirty="0"/>
            </a:br>
            <a:r>
              <a:rPr lang="en-US" sz="1000" dirty="0" smtClean="0">
                <a:solidFill>
                  <a:schemeClr val="bg1">
                    <a:lumMod val="65000"/>
                  </a:schemeClr>
                </a:solidFill>
              </a:rPr>
              <a:t>16</a:t>
            </a:r>
            <a:r>
              <a:rPr lang="en-US" sz="1000" dirty="0" smtClean="0"/>
              <a:t>	...</a:t>
            </a:r>
            <a:br>
              <a:rPr lang="en-US" sz="1000" dirty="0" smtClean="0"/>
            </a:br>
            <a:r>
              <a:rPr lang="en-US" sz="1000" dirty="0" smtClean="0">
                <a:solidFill>
                  <a:schemeClr val="bg1">
                    <a:lumMod val="65000"/>
                  </a:schemeClr>
                </a:solidFill>
              </a:rPr>
              <a:t>17</a:t>
            </a:r>
            <a:r>
              <a:rPr lang="en-US" sz="1000" dirty="0" smtClean="0"/>
              <a:t/>
            </a:r>
            <a:br>
              <a:rPr lang="en-US" sz="1000" dirty="0" smtClean="0"/>
            </a:br>
            <a:r>
              <a:rPr lang="en-US" sz="1000" dirty="0" smtClean="0">
                <a:solidFill>
                  <a:schemeClr val="bg1">
                    <a:lumMod val="65000"/>
                  </a:schemeClr>
                </a:solidFill>
              </a:rPr>
              <a:t>18</a:t>
            </a:r>
            <a:r>
              <a:rPr lang="en-US" sz="1000" dirty="0" smtClean="0"/>
              <a:t>	fail:</a:t>
            </a:r>
            <a:br>
              <a:rPr lang="en-US" sz="1000" dirty="0" smtClean="0"/>
            </a:br>
            <a:r>
              <a:rPr lang="en-US" sz="1000" dirty="0" smtClean="0">
                <a:solidFill>
                  <a:schemeClr val="bg1">
                    <a:lumMod val="65000"/>
                  </a:schemeClr>
                </a:solidFill>
              </a:rPr>
              <a:t>19</a:t>
            </a:r>
            <a:r>
              <a:rPr lang="en-US" sz="1000" dirty="0"/>
              <a:t/>
            </a:r>
            <a:br>
              <a:rPr lang="en-US" sz="1000" dirty="0"/>
            </a:br>
            <a:r>
              <a:rPr lang="en-US" sz="1000" dirty="0" smtClean="0">
                <a:solidFill>
                  <a:schemeClr val="bg1">
                    <a:lumMod val="65000"/>
                  </a:schemeClr>
                </a:solidFill>
              </a:rPr>
              <a:t>20</a:t>
            </a:r>
            <a:r>
              <a:rPr lang="en-US" sz="1000" dirty="0" smtClean="0"/>
              <a:t>	</a:t>
            </a:r>
            <a:r>
              <a:rPr lang="en-US" sz="1000" dirty="0" err="1" smtClean="0"/>
              <a:t>SSLFreeBuffer</a:t>
            </a:r>
            <a:r>
              <a:rPr lang="en-US" sz="1000" dirty="0"/>
              <a:t>(&amp;</a:t>
            </a:r>
            <a:r>
              <a:rPr lang="en-US" sz="1000" dirty="0" err="1"/>
              <a:t>signedHashes</a:t>
            </a:r>
            <a:r>
              <a:rPr lang="en-US" sz="1000" dirty="0"/>
              <a:t>);</a:t>
            </a:r>
            <a:br>
              <a:rPr lang="en-US" sz="1000" dirty="0"/>
            </a:br>
            <a:r>
              <a:rPr lang="en-US" sz="1000" dirty="0" smtClean="0">
                <a:solidFill>
                  <a:schemeClr val="bg1">
                    <a:lumMod val="65000"/>
                  </a:schemeClr>
                </a:solidFill>
              </a:rPr>
              <a:t>21</a:t>
            </a:r>
            <a:r>
              <a:rPr lang="en-US" sz="1000" dirty="0" smtClean="0"/>
              <a:t>	</a:t>
            </a:r>
            <a:r>
              <a:rPr lang="en-US" sz="1000" dirty="0" err="1" smtClean="0"/>
              <a:t>SSLFreeBuffer</a:t>
            </a:r>
            <a:r>
              <a:rPr lang="en-US" sz="1000" dirty="0"/>
              <a:t>(&amp;</a:t>
            </a:r>
            <a:r>
              <a:rPr lang="en-US" sz="1000" dirty="0" err="1"/>
              <a:t>hashCtx</a:t>
            </a:r>
            <a:r>
              <a:rPr lang="en-US" sz="1000" dirty="0"/>
              <a:t>);</a:t>
            </a:r>
            <a:br>
              <a:rPr lang="en-US" sz="1000" dirty="0"/>
            </a:br>
            <a:r>
              <a:rPr lang="en-US" sz="1000" dirty="0" smtClean="0">
                <a:solidFill>
                  <a:schemeClr val="bg1">
                    <a:lumMod val="65000"/>
                  </a:schemeClr>
                </a:solidFill>
              </a:rPr>
              <a:t>22</a:t>
            </a:r>
            <a:r>
              <a:rPr lang="en-US" sz="1000" dirty="0" smtClean="0"/>
              <a:t>	return </a:t>
            </a:r>
            <a:r>
              <a:rPr lang="en-US" sz="1000" dirty="0"/>
              <a:t>err;</a:t>
            </a:r>
            <a:br>
              <a:rPr lang="en-US" sz="1000" dirty="0"/>
            </a:br>
            <a:r>
              <a:rPr lang="en-US" sz="1000" dirty="0" smtClean="0">
                <a:solidFill>
                  <a:schemeClr val="bg1">
                    <a:lumMod val="65000"/>
                  </a:schemeClr>
                </a:solidFill>
              </a:rPr>
              <a:t>23</a:t>
            </a:r>
            <a:r>
              <a:rPr lang="en-US" sz="1000" dirty="0" smtClean="0"/>
              <a:t>     }</a:t>
            </a:r>
            <a:endParaRPr lang="en-US" sz="1000" dirty="0">
              <a:ea typeface="Verdana" pitchFamily="34" charset="0"/>
              <a:cs typeface="Verdana" pitchFamily="34" charset="0"/>
            </a:endParaRPr>
          </a:p>
        </p:txBody>
      </p:sp>
      <p:pic>
        <p:nvPicPr>
          <p:cNvPr id="1031" name="Picture 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19600" y="2466840"/>
            <a:ext cx="4644890" cy="4316131"/>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
        <p:nvSpPr>
          <p:cNvPr id="4" name="Rounded Rectangular Callout 3"/>
          <p:cNvSpPr/>
          <p:nvPr/>
        </p:nvSpPr>
        <p:spPr>
          <a:xfrm>
            <a:off x="228601" y="4419600"/>
            <a:ext cx="3886199" cy="1371600"/>
          </a:xfrm>
          <a:prstGeom prst="wedgeRoundRectCallout">
            <a:avLst>
              <a:gd name="adj1" fmla="val 73449"/>
              <a:gd name="adj2" fmla="val -5004"/>
              <a:gd name="adj3" fmla="val 16667"/>
            </a:avLst>
          </a:prstGeom>
          <a:solidFill>
            <a:schemeClr val="bg1">
              <a:lumMod val="8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tx1"/>
                </a:solidFill>
              </a:rPr>
              <a:t>Impact: </a:t>
            </a:r>
            <a:r>
              <a:rPr lang="en-US" dirty="0">
                <a:solidFill>
                  <a:schemeClr val="tx1"/>
                </a:solidFill>
              </a:rPr>
              <a:t>An attacker with a privileged network position may capture or modify data in sessions protected by SSL/TLS</a:t>
            </a:r>
            <a:endParaRPr lang="en-US" dirty="0" smtClean="0">
              <a:solidFill>
                <a:schemeClr val="tx1"/>
              </a:solidFill>
            </a:endParaRPr>
          </a:p>
        </p:txBody>
      </p:sp>
      <p:sp>
        <p:nvSpPr>
          <p:cNvPr id="5" name="TextBox 4"/>
          <p:cNvSpPr txBox="1"/>
          <p:nvPr/>
        </p:nvSpPr>
        <p:spPr>
          <a:xfrm>
            <a:off x="1333180" y="6240716"/>
            <a:ext cx="1699504" cy="338554"/>
          </a:xfrm>
          <a:prstGeom prst="rect">
            <a:avLst/>
          </a:prstGeom>
          <a:noFill/>
        </p:spPr>
        <p:txBody>
          <a:bodyPr wrap="none" rtlCol="0">
            <a:spAutoFit/>
          </a:bodyPr>
          <a:lstStyle/>
          <a:p>
            <a:pPr>
              <a:spcAft>
                <a:spcPts val="600"/>
              </a:spcAft>
            </a:pPr>
            <a:r>
              <a:rPr lang="en-US" sz="1600" dirty="0"/>
              <a:t>CVE 2014-1266 </a:t>
            </a:r>
            <a:endParaRPr lang="en-US" sz="1600" dirty="0">
              <a:ea typeface="Verdana" pitchFamily="34" charset="0"/>
              <a:cs typeface="Verdana" pitchFamily="34" charset="0"/>
            </a:endParaRPr>
          </a:p>
        </p:txBody>
      </p:sp>
      <p:grpSp>
        <p:nvGrpSpPr>
          <p:cNvPr id="3" name="Group 2"/>
          <p:cNvGrpSpPr/>
          <p:nvPr/>
        </p:nvGrpSpPr>
        <p:grpSpPr>
          <a:xfrm>
            <a:off x="488576" y="1883414"/>
            <a:ext cx="2376288" cy="338554"/>
            <a:chOff x="488576" y="1883414"/>
            <a:chExt cx="2376288" cy="338554"/>
          </a:xfrm>
        </p:grpSpPr>
        <p:sp>
          <p:nvSpPr>
            <p:cNvPr id="6" name="Oval 5"/>
            <p:cNvSpPr/>
            <p:nvPr/>
          </p:nvSpPr>
          <p:spPr>
            <a:xfrm>
              <a:off x="1645664" y="2038813"/>
              <a:ext cx="1219200" cy="160103"/>
            </a:xfrm>
            <a:prstGeom prst="ellipse">
              <a:avLst/>
            </a:prstGeom>
            <a:noFill/>
            <a:ln w="127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mtClean="0">
                <a:solidFill>
                  <a:schemeClr val="tx1"/>
                </a:solidFill>
              </a:endParaRPr>
            </a:p>
          </p:txBody>
        </p:sp>
        <p:sp>
          <p:nvSpPr>
            <p:cNvPr id="7" name="TextBox 6"/>
            <p:cNvSpPr txBox="1"/>
            <p:nvPr/>
          </p:nvSpPr>
          <p:spPr>
            <a:xfrm>
              <a:off x="488576" y="1883414"/>
              <a:ext cx="835485" cy="338554"/>
            </a:xfrm>
            <a:prstGeom prst="rect">
              <a:avLst/>
            </a:prstGeom>
            <a:noFill/>
          </p:spPr>
          <p:txBody>
            <a:bodyPr wrap="none" rtlCol="0">
              <a:spAutoFit/>
            </a:bodyPr>
            <a:lstStyle/>
            <a:p>
              <a:pPr>
                <a:spcAft>
                  <a:spcPts val="600"/>
                </a:spcAft>
              </a:pPr>
              <a:r>
                <a:rPr lang="en-US" sz="1600" dirty="0" smtClean="0">
                  <a:solidFill>
                    <a:srgbClr val="FF0000"/>
                  </a:solidFill>
                  <a:ea typeface="Verdana" pitchFamily="34" charset="0"/>
                  <a:cs typeface="Verdana" pitchFamily="34" charset="0"/>
                </a:rPr>
                <a:t>OOPS!</a:t>
              </a:r>
              <a:endParaRPr lang="en-US" sz="1600" dirty="0">
                <a:solidFill>
                  <a:srgbClr val="FF0000"/>
                </a:solidFill>
                <a:ea typeface="Verdana" pitchFamily="34" charset="0"/>
                <a:cs typeface="Verdana" pitchFamily="34" charset="0"/>
              </a:endParaRPr>
            </a:p>
          </p:txBody>
        </p:sp>
        <p:cxnSp>
          <p:nvCxnSpPr>
            <p:cNvPr id="9" name="Straight Connector 8"/>
            <p:cNvCxnSpPr>
              <a:endCxn id="6" idx="2"/>
            </p:cNvCxnSpPr>
            <p:nvPr/>
          </p:nvCxnSpPr>
          <p:spPr>
            <a:xfrm>
              <a:off x="1324061" y="2052691"/>
              <a:ext cx="321603" cy="66174"/>
            </a:xfrm>
            <a:prstGeom prst="line">
              <a:avLst/>
            </a:prstGeom>
            <a:ln w="12700">
              <a:solidFill>
                <a:srgbClr val="FF0000"/>
              </a:solidFill>
            </a:ln>
          </p:spPr>
          <p:style>
            <a:lnRef idx="1">
              <a:schemeClr val="accent1"/>
            </a:lnRef>
            <a:fillRef idx="0">
              <a:schemeClr val="accent1"/>
            </a:fillRef>
            <a:effectRef idx="0">
              <a:schemeClr val="accent1"/>
            </a:effectRef>
            <a:fontRef idx="minor">
              <a:schemeClr val="tx1"/>
            </a:fontRef>
          </p:style>
        </p:cxnSp>
      </p:grpSp>
      <p:pic>
        <p:nvPicPr>
          <p:cNvPr id="4108" name="Picture 12" descr="http://www.chariotgroup.com/blog/wp-content/uploads/2012/04/ios-logo.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264303" y="231657"/>
            <a:ext cx="1752600" cy="1752600"/>
          </a:xfrm>
          <a:prstGeom prst="rect">
            <a:avLst/>
          </a:prstGeom>
          <a:noFill/>
          <a:ln w="34925">
            <a:noFill/>
          </a:ln>
          <a:effectLst>
            <a:outerShdw blurRad="127000" dist="38100" dir="2700000" algn="ctr">
              <a:srgbClr val="000000">
                <a:alpha val="45000"/>
              </a:srgbClr>
            </a:outerShdw>
          </a:effectLst>
          <a:scene3d>
            <a:camera prst="perspectiveFront" fov="2700000">
              <a:rot lat="20376000" lon="1938000" rev="20112001"/>
            </a:camera>
            <a:lightRig rig="soft" dir="t">
              <a:rot lat="0" lon="0" rev="0"/>
            </a:lightRig>
          </a:scene3d>
          <a:sp3d prstMaterial="translucentPowder">
            <a:bevelT w="203200" h="50800" prst="softRound"/>
          </a:sp3d>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634394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hidden"/>
                                      </p:to>
                                    </p:set>
                                  </p:childTnLst>
                                </p:cTn>
                              </p:par>
                              <p:par>
                                <p:cTn id="7" presetID="1" presetClass="entr" presetSubtype="0" fill="hold" nodeType="withEffect">
                                  <p:stCondLst>
                                    <p:cond delay="0"/>
                                  </p:stCondLst>
                                  <p:childTnLst>
                                    <p:set>
                                      <p:cBhvr>
                                        <p:cTn id="8" dur="1" fill="hold">
                                          <p:stCondLst>
                                            <p:cond delay="0"/>
                                          </p:stCondLst>
                                        </p:cTn>
                                        <p:tgtEl>
                                          <p:spTgt spid="1031"/>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4" grpId="0" animBg="1"/>
      <p:bldP spid="5"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n-US" sz="2800" dirty="0" smtClean="0"/>
              <a:t>Microsoft Security Development Lifecycle</a:t>
            </a:r>
            <a:endParaRPr lang="en-US" sz="2800" dirty="0"/>
          </a:p>
        </p:txBody>
      </p:sp>
      <p:sp>
        <p:nvSpPr>
          <p:cNvPr id="5" name="Freeform 4"/>
          <p:cNvSpPr/>
          <p:nvPr/>
        </p:nvSpPr>
        <p:spPr>
          <a:xfrm>
            <a:off x="610805" y="2017003"/>
            <a:ext cx="1418480" cy="567392"/>
          </a:xfrm>
          <a:custGeom>
            <a:avLst/>
            <a:gdLst>
              <a:gd name="connsiteX0" fmla="*/ 0 w 1418480"/>
              <a:gd name="connsiteY0" fmla="*/ 0 h 567392"/>
              <a:gd name="connsiteX1" fmla="*/ 1134784 w 1418480"/>
              <a:gd name="connsiteY1" fmla="*/ 0 h 567392"/>
              <a:gd name="connsiteX2" fmla="*/ 1418480 w 1418480"/>
              <a:gd name="connsiteY2" fmla="*/ 283696 h 567392"/>
              <a:gd name="connsiteX3" fmla="*/ 1134784 w 1418480"/>
              <a:gd name="connsiteY3" fmla="*/ 567392 h 567392"/>
              <a:gd name="connsiteX4" fmla="*/ 0 w 1418480"/>
              <a:gd name="connsiteY4" fmla="*/ 567392 h 567392"/>
              <a:gd name="connsiteX5" fmla="*/ 0 w 1418480"/>
              <a:gd name="connsiteY5" fmla="*/ 0 h 5673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18480" h="567392">
                <a:moveTo>
                  <a:pt x="0" y="0"/>
                </a:moveTo>
                <a:lnTo>
                  <a:pt x="1134784" y="0"/>
                </a:lnTo>
                <a:lnTo>
                  <a:pt x="1418480" y="283696"/>
                </a:lnTo>
                <a:lnTo>
                  <a:pt x="1134784" y="567392"/>
                </a:lnTo>
                <a:lnTo>
                  <a:pt x="0" y="567392"/>
                </a:lnTo>
                <a:lnTo>
                  <a:pt x="0" y="0"/>
                </a:lnTo>
                <a:close/>
              </a:path>
            </a:pathLst>
          </a:custGeom>
          <a:solidFill>
            <a:schemeClr val="accent6">
              <a:lumMod val="75000"/>
            </a:schemeClr>
          </a:solidFill>
        </p:spPr>
        <p:style>
          <a:lnRef idx="0">
            <a:schemeClr val="lt1">
              <a:hueOff val="0"/>
              <a:satOff val="0"/>
              <a:lumOff val="0"/>
              <a:alphaOff val="0"/>
            </a:schemeClr>
          </a:lnRef>
          <a:fillRef idx="3">
            <a:scrgbClr r="0" g="0" b="0"/>
          </a:fillRef>
          <a:effectRef idx="3">
            <a:schemeClr val="accent4">
              <a:hueOff val="0"/>
              <a:satOff val="0"/>
              <a:lumOff val="0"/>
              <a:alphaOff val="0"/>
            </a:schemeClr>
          </a:effectRef>
          <a:fontRef idx="minor">
            <a:schemeClr val="lt1"/>
          </a:fontRef>
        </p:style>
        <p:txBody>
          <a:bodyPr spcFirstLastPara="0" vert="horz" wrap="square" lIns="42672" tIns="21336" rIns="152516" bIns="21336" numCol="1" spcCol="1270" anchor="ctr" anchorCtr="0">
            <a:noAutofit/>
          </a:bodyPr>
          <a:lstStyle/>
          <a:p>
            <a:pPr lvl="0" algn="ctr" defTabSz="355600" rtl="0">
              <a:lnSpc>
                <a:spcPct val="90000"/>
              </a:lnSpc>
              <a:spcBef>
                <a:spcPct val="0"/>
              </a:spcBef>
              <a:spcAft>
                <a:spcPct val="35000"/>
              </a:spcAft>
            </a:pPr>
            <a:r>
              <a:rPr lang="en-US" sz="800" b="1" kern="1200" dirty="0" smtClean="0">
                <a:solidFill>
                  <a:schemeClr val="tx1">
                    <a:lumMod val="75000"/>
                    <a:lumOff val="25000"/>
                  </a:schemeClr>
                </a:solidFill>
              </a:rPr>
              <a:t>Training</a:t>
            </a:r>
            <a:endParaRPr lang="en-US" sz="800" b="1" kern="1200" dirty="0">
              <a:solidFill>
                <a:schemeClr val="tx1">
                  <a:lumMod val="75000"/>
                  <a:lumOff val="25000"/>
                </a:schemeClr>
              </a:solidFill>
            </a:endParaRPr>
          </a:p>
        </p:txBody>
      </p:sp>
      <p:sp>
        <p:nvSpPr>
          <p:cNvPr id="10" name="Freeform 9"/>
          <p:cNvSpPr/>
          <p:nvPr/>
        </p:nvSpPr>
        <p:spPr>
          <a:xfrm>
            <a:off x="1745590" y="2017003"/>
            <a:ext cx="1418480" cy="567392"/>
          </a:xfrm>
          <a:custGeom>
            <a:avLst/>
            <a:gdLst>
              <a:gd name="connsiteX0" fmla="*/ 0 w 1418480"/>
              <a:gd name="connsiteY0" fmla="*/ 0 h 567392"/>
              <a:gd name="connsiteX1" fmla="*/ 1134784 w 1418480"/>
              <a:gd name="connsiteY1" fmla="*/ 0 h 567392"/>
              <a:gd name="connsiteX2" fmla="*/ 1418480 w 1418480"/>
              <a:gd name="connsiteY2" fmla="*/ 283696 h 567392"/>
              <a:gd name="connsiteX3" fmla="*/ 1134784 w 1418480"/>
              <a:gd name="connsiteY3" fmla="*/ 567392 h 567392"/>
              <a:gd name="connsiteX4" fmla="*/ 0 w 1418480"/>
              <a:gd name="connsiteY4" fmla="*/ 567392 h 567392"/>
              <a:gd name="connsiteX5" fmla="*/ 283696 w 1418480"/>
              <a:gd name="connsiteY5" fmla="*/ 283696 h 567392"/>
              <a:gd name="connsiteX6" fmla="*/ 0 w 1418480"/>
              <a:gd name="connsiteY6" fmla="*/ 0 h 5673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18480" h="567392">
                <a:moveTo>
                  <a:pt x="0" y="0"/>
                </a:moveTo>
                <a:lnTo>
                  <a:pt x="1134784" y="0"/>
                </a:lnTo>
                <a:lnTo>
                  <a:pt x="1418480" y="283696"/>
                </a:lnTo>
                <a:lnTo>
                  <a:pt x="1134784" y="567392"/>
                </a:lnTo>
                <a:lnTo>
                  <a:pt x="0" y="567392"/>
                </a:lnTo>
                <a:lnTo>
                  <a:pt x="283696" y="283696"/>
                </a:lnTo>
                <a:lnTo>
                  <a:pt x="0" y="0"/>
                </a:lnTo>
                <a:close/>
              </a:path>
            </a:pathLst>
          </a:custGeom>
          <a:solidFill>
            <a:schemeClr val="accent6">
              <a:lumMod val="75000"/>
            </a:schemeClr>
          </a:solidFill>
        </p:spPr>
        <p:style>
          <a:lnRef idx="0">
            <a:schemeClr val="lt1">
              <a:hueOff val="0"/>
              <a:satOff val="0"/>
              <a:lumOff val="0"/>
              <a:alphaOff val="0"/>
            </a:schemeClr>
          </a:lnRef>
          <a:fillRef idx="3">
            <a:scrgbClr r="0" g="0" b="0"/>
          </a:fillRef>
          <a:effectRef idx="3">
            <a:schemeClr val="accent4">
              <a:hueOff val="0"/>
              <a:satOff val="0"/>
              <a:lumOff val="0"/>
              <a:alphaOff val="0"/>
            </a:schemeClr>
          </a:effectRef>
          <a:fontRef idx="minor">
            <a:schemeClr val="lt1"/>
          </a:fontRef>
        </p:style>
        <p:txBody>
          <a:bodyPr spcFirstLastPara="0" vert="horz" wrap="square" lIns="315700" tIns="21336" rIns="294364" bIns="21336" numCol="1" spcCol="1270" anchor="ctr" anchorCtr="0">
            <a:noAutofit/>
          </a:bodyPr>
          <a:lstStyle/>
          <a:p>
            <a:pPr lvl="0" algn="r" defTabSz="355600" rtl="0">
              <a:lnSpc>
                <a:spcPct val="90000"/>
              </a:lnSpc>
              <a:spcBef>
                <a:spcPct val="0"/>
              </a:spcBef>
              <a:spcAft>
                <a:spcPct val="35000"/>
              </a:spcAft>
            </a:pPr>
            <a:r>
              <a:rPr lang="en-US" sz="800" b="1" kern="1200" dirty="0" smtClean="0">
                <a:solidFill>
                  <a:schemeClr val="tx1">
                    <a:lumMod val="75000"/>
                    <a:lumOff val="25000"/>
                  </a:schemeClr>
                </a:solidFill>
              </a:rPr>
              <a:t>Requirements</a:t>
            </a:r>
            <a:endParaRPr lang="en-US" sz="800" b="1" kern="1200" dirty="0">
              <a:solidFill>
                <a:schemeClr val="tx1">
                  <a:lumMod val="75000"/>
                  <a:lumOff val="25000"/>
                </a:schemeClr>
              </a:solidFill>
            </a:endParaRPr>
          </a:p>
        </p:txBody>
      </p:sp>
      <p:sp>
        <p:nvSpPr>
          <p:cNvPr id="11" name="Freeform 10"/>
          <p:cNvSpPr/>
          <p:nvPr/>
        </p:nvSpPr>
        <p:spPr>
          <a:xfrm>
            <a:off x="2880374" y="2017003"/>
            <a:ext cx="1418480" cy="567392"/>
          </a:xfrm>
          <a:custGeom>
            <a:avLst/>
            <a:gdLst>
              <a:gd name="connsiteX0" fmla="*/ 0 w 1418480"/>
              <a:gd name="connsiteY0" fmla="*/ 0 h 567392"/>
              <a:gd name="connsiteX1" fmla="*/ 1134784 w 1418480"/>
              <a:gd name="connsiteY1" fmla="*/ 0 h 567392"/>
              <a:gd name="connsiteX2" fmla="*/ 1418480 w 1418480"/>
              <a:gd name="connsiteY2" fmla="*/ 283696 h 567392"/>
              <a:gd name="connsiteX3" fmla="*/ 1134784 w 1418480"/>
              <a:gd name="connsiteY3" fmla="*/ 567392 h 567392"/>
              <a:gd name="connsiteX4" fmla="*/ 0 w 1418480"/>
              <a:gd name="connsiteY4" fmla="*/ 567392 h 567392"/>
              <a:gd name="connsiteX5" fmla="*/ 283696 w 1418480"/>
              <a:gd name="connsiteY5" fmla="*/ 283696 h 567392"/>
              <a:gd name="connsiteX6" fmla="*/ 0 w 1418480"/>
              <a:gd name="connsiteY6" fmla="*/ 0 h 5673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18480" h="567392">
                <a:moveTo>
                  <a:pt x="0" y="0"/>
                </a:moveTo>
                <a:lnTo>
                  <a:pt x="1134784" y="0"/>
                </a:lnTo>
                <a:lnTo>
                  <a:pt x="1418480" y="283696"/>
                </a:lnTo>
                <a:lnTo>
                  <a:pt x="1134784" y="567392"/>
                </a:lnTo>
                <a:lnTo>
                  <a:pt x="0" y="567392"/>
                </a:lnTo>
                <a:lnTo>
                  <a:pt x="283696" y="283696"/>
                </a:lnTo>
                <a:lnTo>
                  <a:pt x="0" y="0"/>
                </a:lnTo>
                <a:close/>
              </a:path>
            </a:pathLst>
          </a:custGeom>
          <a:solidFill>
            <a:schemeClr val="accent6">
              <a:lumMod val="75000"/>
            </a:schemeClr>
          </a:solidFill>
        </p:spPr>
        <p:style>
          <a:lnRef idx="0">
            <a:schemeClr val="lt1">
              <a:hueOff val="0"/>
              <a:satOff val="0"/>
              <a:lumOff val="0"/>
              <a:alphaOff val="0"/>
            </a:schemeClr>
          </a:lnRef>
          <a:fillRef idx="3">
            <a:scrgbClr r="0" g="0" b="0"/>
          </a:fillRef>
          <a:effectRef idx="3">
            <a:schemeClr val="accent4">
              <a:hueOff val="0"/>
              <a:satOff val="0"/>
              <a:lumOff val="0"/>
              <a:alphaOff val="0"/>
            </a:schemeClr>
          </a:effectRef>
          <a:fontRef idx="minor">
            <a:schemeClr val="lt1"/>
          </a:fontRef>
        </p:style>
        <p:txBody>
          <a:bodyPr spcFirstLastPara="0" vert="horz" wrap="square" lIns="315700" tIns="21336" rIns="294364" bIns="21336" numCol="1" spcCol="1270" anchor="ctr" anchorCtr="0">
            <a:noAutofit/>
          </a:bodyPr>
          <a:lstStyle/>
          <a:p>
            <a:pPr lvl="0" algn="ctr" defTabSz="355600" rtl="0">
              <a:lnSpc>
                <a:spcPct val="90000"/>
              </a:lnSpc>
              <a:spcBef>
                <a:spcPct val="0"/>
              </a:spcBef>
              <a:spcAft>
                <a:spcPct val="35000"/>
              </a:spcAft>
            </a:pPr>
            <a:r>
              <a:rPr lang="en-US" sz="800" b="1" kern="1200" smtClean="0">
                <a:solidFill>
                  <a:schemeClr val="tx1">
                    <a:lumMod val="75000"/>
                    <a:lumOff val="25000"/>
                  </a:schemeClr>
                </a:solidFill>
              </a:rPr>
              <a:t>Design</a:t>
            </a:r>
            <a:endParaRPr lang="en-US" sz="800" b="1" kern="1200" dirty="0">
              <a:solidFill>
                <a:schemeClr val="tx1">
                  <a:lumMod val="75000"/>
                  <a:lumOff val="25000"/>
                </a:schemeClr>
              </a:solidFill>
            </a:endParaRPr>
          </a:p>
        </p:txBody>
      </p:sp>
      <p:sp>
        <p:nvSpPr>
          <p:cNvPr id="12" name="Freeform 11"/>
          <p:cNvSpPr/>
          <p:nvPr/>
        </p:nvSpPr>
        <p:spPr>
          <a:xfrm>
            <a:off x="4015159" y="2017003"/>
            <a:ext cx="1418480" cy="567392"/>
          </a:xfrm>
          <a:custGeom>
            <a:avLst/>
            <a:gdLst>
              <a:gd name="connsiteX0" fmla="*/ 0 w 1418480"/>
              <a:gd name="connsiteY0" fmla="*/ 0 h 567392"/>
              <a:gd name="connsiteX1" fmla="*/ 1134784 w 1418480"/>
              <a:gd name="connsiteY1" fmla="*/ 0 h 567392"/>
              <a:gd name="connsiteX2" fmla="*/ 1418480 w 1418480"/>
              <a:gd name="connsiteY2" fmla="*/ 283696 h 567392"/>
              <a:gd name="connsiteX3" fmla="*/ 1134784 w 1418480"/>
              <a:gd name="connsiteY3" fmla="*/ 567392 h 567392"/>
              <a:gd name="connsiteX4" fmla="*/ 0 w 1418480"/>
              <a:gd name="connsiteY4" fmla="*/ 567392 h 567392"/>
              <a:gd name="connsiteX5" fmla="*/ 283696 w 1418480"/>
              <a:gd name="connsiteY5" fmla="*/ 283696 h 567392"/>
              <a:gd name="connsiteX6" fmla="*/ 0 w 1418480"/>
              <a:gd name="connsiteY6" fmla="*/ 0 h 5673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18480" h="567392">
                <a:moveTo>
                  <a:pt x="0" y="0"/>
                </a:moveTo>
                <a:lnTo>
                  <a:pt x="1134784" y="0"/>
                </a:lnTo>
                <a:lnTo>
                  <a:pt x="1418480" y="283696"/>
                </a:lnTo>
                <a:lnTo>
                  <a:pt x="1134784" y="567392"/>
                </a:lnTo>
                <a:lnTo>
                  <a:pt x="0" y="567392"/>
                </a:lnTo>
                <a:lnTo>
                  <a:pt x="283696" y="283696"/>
                </a:lnTo>
                <a:lnTo>
                  <a:pt x="0" y="0"/>
                </a:lnTo>
                <a:close/>
              </a:path>
            </a:pathLst>
          </a:custGeom>
        </p:spPr>
        <p:style>
          <a:lnRef idx="0">
            <a:schemeClr val="lt1">
              <a:hueOff val="0"/>
              <a:satOff val="0"/>
              <a:lumOff val="0"/>
              <a:alphaOff val="0"/>
            </a:schemeClr>
          </a:lnRef>
          <a:fillRef idx="3">
            <a:schemeClr val="accent4">
              <a:hueOff val="0"/>
              <a:satOff val="0"/>
              <a:lumOff val="0"/>
              <a:alphaOff val="0"/>
            </a:schemeClr>
          </a:fillRef>
          <a:effectRef idx="3">
            <a:schemeClr val="accent4">
              <a:hueOff val="0"/>
              <a:satOff val="0"/>
              <a:lumOff val="0"/>
              <a:alphaOff val="0"/>
            </a:schemeClr>
          </a:effectRef>
          <a:fontRef idx="minor">
            <a:schemeClr val="lt1"/>
          </a:fontRef>
        </p:style>
        <p:txBody>
          <a:bodyPr spcFirstLastPara="0" vert="horz" wrap="square" lIns="315700" tIns="21336" rIns="294364" bIns="21336" numCol="1" spcCol="1270" anchor="ctr" anchorCtr="0">
            <a:noAutofit/>
          </a:bodyPr>
          <a:lstStyle/>
          <a:p>
            <a:pPr lvl="0" algn="r" defTabSz="355600" rtl="0">
              <a:lnSpc>
                <a:spcPct val="90000"/>
              </a:lnSpc>
              <a:spcBef>
                <a:spcPct val="0"/>
              </a:spcBef>
              <a:spcAft>
                <a:spcPct val="35000"/>
              </a:spcAft>
            </a:pPr>
            <a:r>
              <a:rPr lang="en-US" sz="800" b="1" kern="1200" dirty="0" smtClean="0">
                <a:solidFill>
                  <a:schemeClr val="tx1">
                    <a:lumMod val="75000"/>
                    <a:lumOff val="25000"/>
                  </a:schemeClr>
                </a:solidFill>
              </a:rPr>
              <a:t>Implementation</a:t>
            </a:r>
            <a:endParaRPr lang="en-US" sz="800" b="1" kern="1200" dirty="0">
              <a:solidFill>
                <a:schemeClr val="tx1">
                  <a:lumMod val="75000"/>
                  <a:lumOff val="25000"/>
                </a:schemeClr>
              </a:solidFill>
            </a:endParaRPr>
          </a:p>
        </p:txBody>
      </p:sp>
      <p:sp>
        <p:nvSpPr>
          <p:cNvPr id="13" name="Freeform 12"/>
          <p:cNvSpPr/>
          <p:nvPr/>
        </p:nvSpPr>
        <p:spPr>
          <a:xfrm>
            <a:off x="5149944" y="2017003"/>
            <a:ext cx="1418480" cy="567392"/>
          </a:xfrm>
          <a:custGeom>
            <a:avLst/>
            <a:gdLst>
              <a:gd name="connsiteX0" fmla="*/ 0 w 1418480"/>
              <a:gd name="connsiteY0" fmla="*/ 0 h 567392"/>
              <a:gd name="connsiteX1" fmla="*/ 1134784 w 1418480"/>
              <a:gd name="connsiteY1" fmla="*/ 0 h 567392"/>
              <a:gd name="connsiteX2" fmla="*/ 1418480 w 1418480"/>
              <a:gd name="connsiteY2" fmla="*/ 283696 h 567392"/>
              <a:gd name="connsiteX3" fmla="*/ 1134784 w 1418480"/>
              <a:gd name="connsiteY3" fmla="*/ 567392 h 567392"/>
              <a:gd name="connsiteX4" fmla="*/ 0 w 1418480"/>
              <a:gd name="connsiteY4" fmla="*/ 567392 h 567392"/>
              <a:gd name="connsiteX5" fmla="*/ 283696 w 1418480"/>
              <a:gd name="connsiteY5" fmla="*/ 283696 h 567392"/>
              <a:gd name="connsiteX6" fmla="*/ 0 w 1418480"/>
              <a:gd name="connsiteY6" fmla="*/ 0 h 5673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18480" h="567392">
                <a:moveTo>
                  <a:pt x="0" y="0"/>
                </a:moveTo>
                <a:lnTo>
                  <a:pt x="1134784" y="0"/>
                </a:lnTo>
                <a:lnTo>
                  <a:pt x="1418480" y="283696"/>
                </a:lnTo>
                <a:lnTo>
                  <a:pt x="1134784" y="567392"/>
                </a:lnTo>
                <a:lnTo>
                  <a:pt x="0" y="567392"/>
                </a:lnTo>
                <a:lnTo>
                  <a:pt x="283696" y="283696"/>
                </a:lnTo>
                <a:lnTo>
                  <a:pt x="0" y="0"/>
                </a:lnTo>
                <a:close/>
              </a:path>
            </a:pathLst>
          </a:custGeom>
          <a:solidFill>
            <a:schemeClr val="bg1">
              <a:lumMod val="75000"/>
            </a:schemeClr>
          </a:solidFill>
        </p:spPr>
        <p:style>
          <a:lnRef idx="0">
            <a:schemeClr val="lt1">
              <a:hueOff val="0"/>
              <a:satOff val="0"/>
              <a:lumOff val="0"/>
              <a:alphaOff val="0"/>
            </a:schemeClr>
          </a:lnRef>
          <a:fillRef idx="3">
            <a:scrgbClr r="0" g="0" b="0"/>
          </a:fillRef>
          <a:effectRef idx="3">
            <a:schemeClr val="accent4">
              <a:hueOff val="0"/>
              <a:satOff val="0"/>
              <a:lumOff val="0"/>
              <a:alphaOff val="0"/>
            </a:schemeClr>
          </a:effectRef>
          <a:fontRef idx="minor">
            <a:schemeClr val="lt1"/>
          </a:fontRef>
        </p:style>
        <p:txBody>
          <a:bodyPr spcFirstLastPara="0" vert="horz" wrap="square" lIns="315700" tIns="21336" rIns="294364" bIns="21336" numCol="1" spcCol="1270" anchor="ctr" anchorCtr="0">
            <a:noAutofit/>
          </a:bodyPr>
          <a:lstStyle/>
          <a:p>
            <a:pPr lvl="0" algn="ctr" defTabSz="355600" rtl="0">
              <a:lnSpc>
                <a:spcPct val="90000"/>
              </a:lnSpc>
              <a:spcBef>
                <a:spcPct val="0"/>
              </a:spcBef>
              <a:spcAft>
                <a:spcPct val="35000"/>
              </a:spcAft>
            </a:pPr>
            <a:r>
              <a:rPr lang="en-US" sz="800" b="1" kern="1200" dirty="0" smtClean="0">
                <a:solidFill>
                  <a:schemeClr val="tx1">
                    <a:lumMod val="75000"/>
                    <a:lumOff val="25000"/>
                  </a:schemeClr>
                </a:solidFill>
              </a:rPr>
              <a:t>Verification</a:t>
            </a:r>
            <a:endParaRPr lang="en-US" sz="800" b="1" kern="1200" dirty="0">
              <a:solidFill>
                <a:schemeClr val="tx1">
                  <a:lumMod val="75000"/>
                  <a:lumOff val="25000"/>
                </a:schemeClr>
              </a:solidFill>
            </a:endParaRPr>
          </a:p>
        </p:txBody>
      </p:sp>
      <p:sp>
        <p:nvSpPr>
          <p:cNvPr id="14" name="Freeform 13"/>
          <p:cNvSpPr/>
          <p:nvPr/>
        </p:nvSpPr>
        <p:spPr>
          <a:xfrm>
            <a:off x="6284728" y="2017003"/>
            <a:ext cx="1418480" cy="567392"/>
          </a:xfrm>
          <a:custGeom>
            <a:avLst/>
            <a:gdLst>
              <a:gd name="connsiteX0" fmla="*/ 0 w 1418480"/>
              <a:gd name="connsiteY0" fmla="*/ 0 h 567392"/>
              <a:gd name="connsiteX1" fmla="*/ 1134784 w 1418480"/>
              <a:gd name="connsiteY1" fmla="*/ 0 h 567392"/>
              <a:gd name="connsiteX2" fmla="*/ 1418480 w 1418480"/>
              <a:gd name="connsiteY2" fmla="*/ 283696 h 567392"/>
              <a:gd name="connsiteX3" fmla="*/ 1134784 w 1418480"/>
              <a:gd name="connsiteY3" fmla="*/ 567392 h 567392"/>
              <a:gd name="connsiteX4" fmla="*/ 0 w 1418480"/>
              <a:gd name="connsiteY4" fmla="*/ 567392 h 567392"/>
              <a:gd name="connsiteX5" fmla="*/ 283696 w 1418480"/>
              <a:gd name="connsiteY5" fmla="*/ 283696 h 567392"/>
              <a:gd name="connsiteX6" fmla="*/ 0 w 1418480"/>
              <a:gd name="connsiteY6" fmla="*/ 0 h 5673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18480" h="567392">
                <a:moveTo>
                  <a:pt x="0" y="0"/>
                </a:moveTo>
                <a:lnTo>
                  <a:pt x="1134784" y="0"/>
                </a:lnTo>
                <a:lnTo>
                  <a:pt x="1418480" y="283696"/>
                </a:lnTo>
                <a:lnTo>
                  <a:pt x="1134784" y="567392"/>
                </a:lnTo>
                <a:lnTo>
                  <a:pt x="0" y="567392"/>
                </a:lnTo>
                <a:lnTo>
                  <a:pt x="283696" y="283696"/>
                </a:lnTo>
                <a:lnTo>
                  <a:pt x="0" y="0"/>
                </a:lnTo>
                <a:close/>
              </a:path>
            </a:pathLst>
          </a:custGeom>
          <a:solidFill>
            <a:schemeClr val="accent6">
              <a:lumMod val="75000"/>
            </a:schemeClr>
          </a:solidFill>
        </p:spPr>
        <p:style>
          <a:lnRef idx="0">
            <a:schemeClr val="lt1">
              <a:hueOff val="0"/>
              <a:satOff val="0"/>
              <a:lumOff val="0"/>
              <a:alphaOff val="0"/>
            </a:schemeClr>
          </a:lnRef>
          <a:fillRef idx="3">
            <a:scrgbClr r="0" g="0" b="0"/>
          </a:fillRef>
          <a:effectRef idx="3">
            <a:schemeClr val="accent4">
              <a:hueOff val="0"/>
              <a:satOff val="0"/>
              <a:lumOff val="0"/>
              <a:alphaOff val="0"/>
            </a:schemeClr>
          </a:effectRef>
          <a:fontRef idx="minor">
            <a:schemeClr val="lt1"/>
          </a:fontRef>
        </p:style>
        <p:txBody>
          <a:bodyPr spcFirstLastPara="0" vert="horz" wrap="square" lIns="315700" tIns="21336" rIns="294364" bIns="21336" numCol="1" spcCol="1270" anchor="ctr" anchorCtr="0">
            <a:noAutofit/>
          </a:bodyPr>
          <a:lstStyle/>
          <a:p>
            <a:pPr lvl="0" algn="ctr" defTabSz="355600" rtl="0">
              <a:lnSpc>
                <a:spcPct val="90000"/>
              </a:lnSpc>
              <a:spcBef>
                <a:spcPct val="0"/>
              </a:spcBef>
              <a:spcAft>
                <a:spcPct val="35000"/>
              </a:spcAft>
            </a:pPr>
            <a:r>
              <a:rPr lang="en-US" sz="800" b="1" kern="1200" smtClean="0">
                <a:solidFill>
                  <a:schemeClr val="tx1">
                    <a:lumMod val="75000"/>
                    <a:lumOff val="25000"/>
                  </a:schemeClr>
                </a:solidFill>
              </a:rPr>
              <a:t>Release</a:t>
            </a:r>
            <a:endParaRPr lang="en-US" sz="800" b="1" kern="1200" dirty="0">
              <a:solidFill>
                <a:schemeClr val="tx1">
                  <a:lumMod val="75000"/>
                  <a:lumOff val="25000"/>
                </a:schemeClr>
              </a:solidFill>
            </a:endParaRPr>
          </a:p>
        </p:txBody>
      </p:sp>
      <p:sp>
        <p:nvSpPr>
          <p:cNvPr id="15" name="Freeform 14"/>
          <p:cNvSpPr/>
          <p:nvPr/>
        </p:nvSpPr>
        <p:spPr>
          <a:xfrm>
            <a:off x="7419513" y="2017003"/>
            <a:ext cx="1418480" cy="567392"/>
          </a:xfrm>
          <a:custGeom>
            <a:avLst/>
            <a:gdLst>
              <a:gd name="connsiteX0" fmla="*/ 0 w 1418480"/>
              <a:gd name="connsiteY0" fmla="*/ 0 h 567392"/>
              <a:gd name="connsiteX1" fmla="*/ 1134784 w 1418480"/>
              <a:gd name="connsiteY1" fmla="*/ 0 h 567392"/>
              <a:gd name="connsiteX2" fmla="*/ 1418480 w 1418480"/>
              <a:gd name="connsiteY2" fmla="*/ 283696 h 567392"/>
              <a:gd name="connsiteX3" fmla="*/ 1134784 w 1418480"/>
              <a:gd name="connsiteY3" fmla="*/ 567392 h 567392"/>
              <a:gd name="connsiteX4" fmla="*/ 0 w 1418480"/>
              <a:gd name="connsiteY4" fmla="*/ 567392 h 567392"/>
              <a:gd name="connsiteX5" fmla="*/ 283696 w 1418480"/>
              <a:gd name="connsiteY5" fmla="*/ 283696 h 567392"/>
              <a:gd name="connsiteX6" fmla="*/ 0 w 1418480"/>
              <a:gd name="connsiteY6" fmla="*/ 0 h 5673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18480" h="567392">
                <a:moveTo>
                  <a:pt x="0" y="0"/>
                </a:moveTo>
                <a:lnTo>
                  <a:pt x="1134784" y="0"/>
                </a:lnTo>
                <a:lnTo>
                  <a:pt x="1418480" y="283696"/>
                </a:lnTo>
                <a:lnTo>
                  <a:pt x="1134784" y="567392"/>
                </a:lnTo>
                <a:lnTo>
                  <a:pt x="0" y="567392"/>
                </a:lnTo>
                <a:lnTo>
                  <a:pt x="283696" y="283696"/>
                </a:lnTo>
                <a:lnTo>
                  <a:pt x="0" y="0"/>
                </a:lnTo>
                <a:close/>
              </a:path>
            </a:pathLst>
          </a:custGeom>
          <a:solidFill>
            <a:schemeClr val="accent6">
              <a:lumMod val="75000"/>
            </a:schemeClr>
          </a:solidFill>
        </p:spPr>
        <p:style>
          <a:lnRef idx="0">
            <a:schemeClr val="lt1">
              <a:hueOff val="0"/>
              <a:satOff val="0"/>
              <a:lumOff val="0"/>
              <a:alphaOff val="0"/>
            </a:schemeClr>
          </a:lnRef>
          <a:fillRef idx="3">
            <a:scrgbClr r="0" g="0" b="0"/>
          </a:fillRef>
          <a:effectRef idx="3">
            <a:schemeClr val="accent4">
              <a:hueOff val="0"/>
              <a:satOff val="0"/>
              <a:lumOff val="0"/>
              <a:alphaOff val="0"/>
            </a:schemeClr>
          </a:effectRef>
          <a:fontRef idx="minor">
            <a:schemeClr val="lt1"/>
          </a:fontRef>
        </p:style>
        <p:txBody>
          <a:bodyPr spcFirstLastPara="0" vert="horz" wrap="square" lIns="315700" tIns="21336" rIns="294364" bIns="21336" numCol="1" spcCol="1270" anchor="ctr" anchorCtr="0">
            <a:noAutofit/>
          </a:bodyPr>
          <a:lstStyle/>
          <a:p>
            <a:pPr lvl="0" algn="ctr" defTabSz="355600" rtl="0">
              <a:lnSpc>
                <a:spcPct val="90000"/>
              </a:lnSpc>
              <a:spcBef>
                <a:spcPct val="0"/>
              </a:spcBef>
              <a:spcAft>
                <a:spcPct val="35000"/>
              </a:spcAft>
            </a:pPr>
            <a:r>
              <a:rPr lang="en-US" sz="800" b="1" kern="1200" smtClean="0">
                <a:solidFill>
                  <a:schemeClr val="tx1">
                    <a:lumMod val="75000"/>
                    <a:lumOff val="25000"/>
                  </a:schemeClr>
                </a:solidFill>
              </a:rPr>
              <a:t>Response</a:t>
            </a:r>
            <a:endParaRPr lang="en-US" sz="800" b="1" kern="1200" dirty="0">
              <a:solidFill>
                <a:schemeClr val="tx1">
                  <a:lumMod val="75000"/>
                  <a:lumOff val="25000"/>
                </a:schemeClr>
              </a:solidFill>
            </a:endParaRPr>
          </a:p>
        </p:txBody>
      </p:sp>
      <p:sp>
        <p:nvSpPr>
          <p:cNvPr id="7" name="TextBox 6"/>
          <p:cNvSpPr txBox="1"/>
          <p:nvPr/>
        </p:nvSpPr>
        <p:spPr>
          <a:xfrm>
            <a:off x="609600" y="1521523"/>
            <a:ext cx="8229600" cy="338554"/>
          </a:xfrm>
          <a:prstGeom prst="rect">
            <a:avLst/>
          </a:prstGeom>
          <a:noFill/>
        </p:spPr>
        <p:txBody>
          <a:bodyPr wrap="square" rtlCol="0">
            <a:spAutoFit/>
          </a:bodyPr>
          <a:lstStyle/>
          <a:p>
            <a:pPr algn="ctr">
              <a:spcAft>
                <a:spcPts val="600"/>
              </a:spcAft>
            </a:pPr>
            <a:r>
              <a:rPr lang="en-US" sz="1600" dirty="0">
                <a:solidFill>
                  <a:prstClr val="black"/>
                </a:solidFill>
                <a:ea typeface="Verdana" pitchFamily="34" charset="0"/>
                <a:cs typeface="Verdana" pitchFamily="34" charset="0"/>
              </a:rPr>
              <a:t>http://www.microsoft.com/security/sdl/default.aspx</a:t>
            </a:r>
          </a:p>
        </p:txBody>
      </p:sp>
      <p:sp>
        <p:nvSpPr>
          <p:cNvPr id="8" name="TextBox 7"/>
          <p:cNvSpPr txBox="1"/>
          <p:nvPr/>
        </p:nvSpPr>
        <p:spPr>
          <a:xfrm>
            <a:off x="1943100" y="2895600"/>
            <a:ext cx="5562600" cy="984885"/>
          </a:xfrm>
          <a:prstGeom prst="rect">
            <a:avLst/>
          </a:prstGeom>
          <a:noFill/>
        </p:spPr>
        <p:txBody>
          <a:bodyPr wrap="square" rtlCol="0">
            <a:spAutoFit/>
          </a:bodyPr>
          <a:lstStyle/>
          <a:p>
            <a:pPr marL="285750" indent="-285750">
              <a:spcAft>
                <a:spcPts val="600"/>
              </a:spcAft>
              <a:buFont typeface="Arial" panose="020B0604020202020204" pitchFamily="34" charset="0"/>
              <a:buChar char="•"/>
            </a:pPr>
            <a:r>
              <a:rPr lang="en-US" sz="1600" dirty="0" smtClean="0">
                <a:solidFill>
                  <a:prstClr val="black"/>
                </a:solidFill>
                <a:ea typeface="Verdana" pitchFamily="34" charset="0"/>
                <a:cs typeface="Verdana" pitchFamily="34" charset="0"/>
              </a:rPr>
              <a:t>Build security in early in the development process</a:t>
            </a:r>
          </a:p>
          <a:p>
            <a:pPr marL="285750" indent="-285750">
              <a:spcAft>
                <a:spcPts val="600"/>
              </a:spcAft>
              <a:buFont typeface="Arial" panose="020B0604020202020204" pitchFamily="34" charset="0"/>
              <a:buChar char="•"/>
            </a:pPr>
            <a:r>
              <a:rPr lang="en-US" sz="1600" dirty="0" smtClean="0">
                <a:solidFill>
                  <a:prstClr val="black"/>
                </a:solidFill>
                <a:ea typeface="Verdana" pitchFamily="34" charset="0"/>
                <a:cs typeface="Verdana" pitchFamily="34" charset="0"/>
              </a:rPr>
              <a:t>Focus on security throughout the development process</a:t>
            </a:r>
          </a:p>
          <a:p>
            <a:pPr marL="285750" indent="-285750">
              <a:spcAft>
                <a:spcPts val="600"/>
              </a:spcAft>
              <a:buFont typeface="Arial" panose="020B0604020202020204" pitchFamily="34" charset="0"/>
              <a:buChar char="•"/>
            </a:pPr>
            <a:r>
              <a:rPr lang="en-US" sz="1600" dirty="0" smtClean="0">
                <a:solidFill>
                  <a:prstClr val="black"/>
                </a:solidFill>
                <a:ea typeface="Verdana" pitchFamily="34" charset="0"/>
                <a:cs typeface="Verdana" pitchFamily="34" charset="0"/>
              </a:rPr>
              <a:t>Never stop thinking about security</a:t>
            </a:r>
            <a:endParaRPr lang="en-US" sz="1600" dirty="0">
              <a:solidFill>
                <a:prstClr val="black"/>
              </a:solidFill>
              <a:ea typeface="Verdana" pitchFamily="34" charset="0"/>
              <a:cs typeface="Verdana" pitchFamily="34" charset="0"/>
            </a:endParaRPr>
          </a:p>
        </p:txBody>
      </p:sp>
      <p:sp>
        <p:nvSpPr>
          <p:cNvPr id="2" name="Rounded Rectangle 1"/>
          <p:cNvSpPr/>
          <p:nvPr/>
        </p:nvSpPr>
        <p:spPr>
          <a:xfrm>
            <a:off x="1752600" y="4495800"/>
            <a:ext cx="5943600" cy="457200"/>
          </a:xfrm>
          <a:prstGeom prst="roundRect">
            <a:avLst/>
          </a:prstGeom>
          <a:solidFill>
            <a:schemeClr val="tx2"/>
          </a:solidFill>
          <a:ln w="6350">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bg1"/>
                </a:solidFill>
              </a:rPr>
              <a:t>Introduction to Secure Coding</a:t>
            </a:r>
          </a:p>
        </p:txBody>
      </p:sp>
      <p:sp>
        <p:nvSpPr>
          <p:cNvPr id="9" name="Rounded Rectangle 8"/>
          <p:cNvSpPr/>
          <p:nvPr/>
        </p:nvSpPr>
        <p:spPr>
          <a:xfrm>
            <a:off x="1752600" y="5334000"/>
            <a:ext cx="5943600" cy="457200"/>
          </a:xfrm>
          <a:prstGeom prst="roundRect">
            <a:avLst/>
          </a:prstGeom>
          <a:solidFill>
            <a:schemeClr val="tx2"/>
          </a:solidFill>
          <a:ln w="6350">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bg1"/>
                </a:solidFill>
              </a:rPr>
              <a:t>Secure Code Review</a:t>
            </a:r>
          </a:p>
        </p:txBody>
      </p:sp>
      <p:sp>
        <p:nvSpPr>
          <p:cNvPr id="16" name="Freeform 15"/>
          <p:cNvSpPr/>
          <p:nvPr/>
        </p:nvSpPr>
        <p:spPr>
          <a:xfrm>
            <a:off x="5154257" y="2017003"/>
            <a:ext cx="1418480" cy="567392"/>
          </a:xfrm>
          <a:custGeom>
            <a:avLst/>
            <a:gdLst>
              <a:gd name="connsiteX0" fmla="*/ 0 w 1418480"/>
              <a:gd name="connsiteY0" fmla="*/ 0 h 567392"/>
              <a:gd name="connsiteX1" fmla="*/ 1134784 w 1418480"/>
              <a:gd name="connsiteY1" fmla="*/ 0 h 567392"/>
              <a:gd name="connsiteX2" fmla="*/ 1418480 w 1418480"/>
              <a:gd name="connsiteY2" fmla="*/ 283696 h 567392"/>
              <a:gd name="connsiteX3" fmla="*/ 1134784 w 1418480"/>
              <a:gd name="connsiteY3" fmla="*/ 567392 h 567392"/>
              <a:gd name="connsiteX4" fmla="*/ 0 w 1418480"/>
              <a:gd name="connsiteY4" fmla="*/ 567392 h 567392"/>
              <a:gd name="connsiteX5" fmla="*/ 283696 w 1418480"/>
              <a:gd name="connsiteY5" fmla="*/ 283696 h 567392"/>
              <a:gd name="connsiteX6" fmla="*/ 0 w 1418480"/>
              <a:gd name="connsiteY6" fmla="*/ 0 h 5673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18480" h="567392">
                <a:moveTo>
                  <a:pt x="0" y="0"/>
                </a:moveTo>
                <a:lnTo>
                  <a:pt x="1134784" y="0"/>
                </a:lnTo>
                <a:lnTo>
                  <a:pt x="1418480" y="283696"/>
                </a:lnTo>
                <a:lnTo>
                  <a:pt x="1134784" y="567392"/>
                </a:lnTo>
                <a:lnTo>
                  <a:pt x="0" y="567392"/>
                </a:lnTo>
                <a:lnTo>
                  <a:pt x="283696" y="283696"/>
                </a:lnTo>
                <a:lnTo>
                  <a:pt x="0" y="0"/>
                </a:lnTo>
                <a:close/>
              </a:path>
            </a:pathLst>
          </a:custGeom>
          <a:gradFill>
            <a:gsLst>
              <a:gs pos="0">
                <a:schemeClr val="accent4">
                  <a:hueOff val="0"/>
                  <a:satOff val="0"/>
                  <a:lumOff val="0"/>
                  <a:alphaOff val="0"/>
                  <a:shade val="51000"/>
                  <a:satMod val="130000"/>
                </a:schemeClr>
              </a:gs>
              <a:gs pos="80000">
                <a:schemeClr val="accent4">
                  <a:hueOff val="0"/>
                  <a:satOff val="0"/>
                  <a:lumOff val="0"/>
                  <a:alphaOff val="0"/>
                  <a:shade val="93000"/>
                  <a:satMod val="130000"/>
                </a:schemeClr>
              </a:gs>
              <a:gs pos="100000">
                <a:schemeClr val="accent4">
                  <a:hueOff val="0"/>
                  <a:satOff val="0"/>
                  <a:lumOff val="0"/>
                  <a:alphaOff val="0"/>
                  <a:shade val="94000"/>
                  <a:satMod val="135000"/>
                </a:schemeClr>
              </a:gs>
            </a:gsLst>
            <a:lin ang="16200000" scaled="0"/>
          </a:gradFill>
        </p:spPr>
        <p:style>
          <a:lnRef idx="0">
            <a:schemeClr val="lt1">
              <a:hueOff val="0"/>
              <a:satOff val="0"/>
              <a:lumOff val="0"/>
              <a:alphaOff val="0"/>
            </a:schemeClr>
          </a:lnRef>
          <a:fillRef idx="3">
            <a:scrgbClr r="0" g="0" b="0"/>
          </a:fillRef>
          <a:effectRef idx="3">
            <a:schemeClr val="accent4">
              <a:hueOff val="0"/>
              <a:satOff val="0"/>
              <a:lumOff val="0"/>
              <a:alphaOff val="0"/>
            </a:schemeClr>
          </a:effectRef>
          <a:fontRef idx="minor">
            <a:schemeClr val="lt1"/>
          </a:fontRef>
        </p:style>
        <p:txBody>
          <a:bodyPr spcFirstLastPara="0" vert="horz" wrap="square" lIns="315700" tIns="21336" rIns="294364" bIns="21336" numCol="1" spcCol="1270" anchor="ctr" anchorCtr="0">
            <a:noAutofit/>
          </a:bodyPr>
          <a:lstStyle/>
          <a:p>
            <a:pPr lvl="0" algn="ctr" defTabSz="355600" rtl="0">
              <a:lnSpc>
                <a:spcPct val="90000"/>
              </a:lnSpc>
              <a:spcBef>
                <a:spcPct val="0"/>
              </a:spcBef>
              <a:spcAft>
                <a:spcPct val="35000"/>
              </a:spcAft>
            </a:pPr>
            <a:r>
              <a:rPr lang="en-US" sz="800" b="1" kern="1200" dirty="0" smtClean="0">
                <a:solidFill>
                  <a:schemeClr val="tx1">
                    <a:lumMod val="75000"/>
                    <a:lumOff val="25000"/>
                  </a:schemeClr>
                </a:solidFill>
              </a:rPr>
              <a:t>Verification</a:t>
            </a:r>
            <a:endParaRPr lang="en-US" sz="800" b="1" kern="1200" dirty="0">
              <a:solidFill>
                <a:schemeClr val="tx1">
                  <a:lumMod val="75000"/>
                  <a:lumOff val="25000"/>
                </a:schemeClr>
              </a:solidFill>
            </a:endParaRPr>
          </a:p>
        </p:txBody>
      </p:sp>
    </p:spTree>
    <p:extLst>
      <p:ext uri="{BB962C8B-B14F-4D97-AF65-F5344CB8AC3E}">
        <p14:creationId xmlns:p14="http://schemas.microsoft.com/office/powerpoint/2010/main" val="31881309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1000"/>
                                        <p:tgtEl>
                                          <p:spTgt spid="9"/>
                                        </p:tgtEl>
                                      </p:cBhvr>
                                    </p:animEffect>
                                  </p:childTnLst>
                                </p:cTn>
                              </p:par>
                              <p:par>
                                <p:cTn id="8" presetID="10" presetClass="exit" presetSubtype="0" fill="hold" grpId="0" nodeType="withEffect">
                                  <p:stCondLst>
                                    <p:cond delay="0"/>
                                  </p:stCondLst>
                                  <p:childTnLst>
                                    <p:animEffect transition="out" filter="fade">
                                      <p:cBhvr>
                                        <p:cTn id="9" dur="1000"/>
                                        <p:tgtEl>
                                          <p:spTgt spid="13"/>
                                        </p:tgtEl>
                                      </p:cBhvr>
                                    </p:animEffect>
                                    <p:set>
                                      <p:cBhvr>
                                        <p:cTn id="10" dur="1" fill="hold">
                                          <p:stCondLst>
                                            <p:cond delay="999"/>
                                          </p:stCondLst>
                                        </p:cTn>
                                        <p:tgtEl>
                                          <p:spTgt spid="13"/>
                                        </p:tgtEl>
                                        <p:attrNameLst>
                                          <p:attrName>style.visibility</p:attrName>
                                        </p:attrNameLst>
                                      </p:cBhvr>
                                      <p:to>
                                        <p:strVal val="hidden"/>
                                      </p:to>
                                    </p:set>
                                  </p:childTnLst>
                                </p:cTn>
                              </p:par>
                              <p:par>
                                <p:cTn id="11" presetID="10" presetClass="entr" presetSubtype="0" fill="hold" grpId="0" nodeType="withEffect">
                                  <p:stCondLst>
                                    <p:cond delay="0"/>
                                  </p:stCondLst>
                                  <p:childTnLst>
                                    <p:set>
                                      <p:cBhvr>
                                        <p:cTn id="12" dur="1" fill="hold">
                                          <p:stCondLst>
                                            <p:cond delay="0"/>
                                          </p:stCondLst>
                                        </p:cTn>
                                        <p:tgtEl>
                                          <p:spTgt spid="16"/>
                                        </p:tgtEl>
                                        <p:attrNameLst>
                                          <p:attrName>style.visibility</p:attrName>
                                        </p:attrNameLst>
                                      </p:cBhvr>
                                      <p:to>
                                        <p:strVal val="visible"/>
                                      </p:to>
                                    </p:set>
                                    <p:animEffect transition="in" filter="fade">
                                      <p:cBhvr>
                                        <p:cTn id="13" dur="10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9" grpId="0" animBg="1"/>
      <p:bldP spid="16" grpId="0" animBg="1"/>
    </p:bld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dirty="0"/>
              <a:t>Exercise </a:t>
            </a:r>
            <a:r>
              <a:rPr lang="en-US" dirty="0" smtClean="0"/>
              <a:t>#9 : dostatus.cgi</a:t>
            </a:r>
            <a:endParaRPr lang="en-US" dirty="0"/>
          </a:p>
        </p:txBody>
      </p:sp>
      <p:sp>
        <p:nvSpPr>
          <p:cNvPr id="7" name="Content Placeholder 6"/>
          <p:cNvSpPr>
            <a:spLocks noGrp="1"/>
          </p:cNvSpPr>
          <p:nvPr>
            <p:ph sz="half" idx="1"/>
          </p:nvPr>
        </p:nvSpPr>
        <p:spPr>
          <a:xfrm>
            <a:off x="609600" y="1498596"/>
            <a:ext cx="4038600" cy="4673604"/>
          </a:xfrm>
        </p:spPr>
        <p:txBody>
          <a:bodyPr>
            <a:noAutofit/>
          </a:bodyPr>
          <a:lstStyle/>
          <a:p>
            <a:pPr marL="0" indent="0" defTabSz="274320">
              <a:spcAft>
                <a:spcPts val="0"/>
              </a:spcAft>
              <a:buNone/>
              <a:tabLst>
                <a:tab pos="182880" algn="l"/>
                <a:tab pos="411480" algn="l"/>
                <a:tab pos="685800" algn="l"/>
                <a:tab pos="960120" algn="l"/>
              </a:tabLst>
            </a:pPr>
            <a:r>
              <a:rPr lang="en-US" sz="600" b="0" dirty="0">
                <a:latin typeface="Arial Narrow" panose="020B0606020202030204" pitchFamily="34" charset="0"/>
                <a:ea typeface="Verdana" pitchFamily="34" charset="0"/>
                <a:cs typeface="Verdana" pitchFamily="34" charset="0"/>
              </a:rPr>
              <a:t>1	#!/</a:t>
            </a:r>
            <a:r>
              <a:rPr lang="en-US" sz="600" b="0" dirty="0" err="1">
                <a:latin typeface="Arial Narrow" panose="020B0606020202030204" pitchFamily="34" charset="0"/>
                <a:ea typeface="Verdana" pitchFamily="34" charset="0"/>
                <a:cs typeface="Verdana" pitchFamily="34" charset="0"/>
              </a:rPr>
              <a:t>usr</a:t>
            </a:r>
            <a:r>
              <a:rPr lang="en-US" sz="600" b="0" dirty="0">
                <a:latin typeface="Arial Narrow" panose="020B0606020202030204" pitchFamily="34" charset="0"/>
                <a:ea typeface="Verdana" pitchFamily="34" charset="0"/>
                <a:cs typeface="Verdana" pitchFamily="34" charset="0"/>
              </a:rPr>
              <a:t>/bin/</a:t>
            </a:r>
            <a:r>
              <a:rPr lang="en-US" sz="600" b="0" dirty="0" err="1">
                <a:latin typeface="Arial Narrow" panose="020B0606020202030204" pitchFamily="34" charset="0"/>
                <a:ea typeface="Verdana" pitchFamily="34" charset="0"/>
                <a:cs typeface="Verdana" pitchFamily="34" charset="0"/>
              </a:rPr>
              <a:t>perl</a:t>
            </a:r>
            <a:r>
              <a:rPr lang="en-US" sz="600" b="0" dirty="0">
                <a:latin typeface="Arial Narrow" panose="020B0606020202030204" pitchFamily="34" charset="0"/>
                <a:ea typeface="Verdana" pitchFamily="34" charset="0"/>
                <a:cs typeface="Verdana" pitchFamily="34" charset="0"/>
              </a:rPr>
              <a:t> -w</a:t>
            </a:r>
          </a:p>
          <a:p>
            <a:pPr marL="0" indent="0" defTabSz="274320">
              <a:spcAft>
                <a:spcPts val="0"/>
              </a:spcAft>
              <a:buNone/>
              <a:tabLst>
                <a:tab pos="182880" algn="l"/>
                <a:tab pos="411480" algn="l"/>
                <a:tab pos="685800" algn="l"/>
                <a:tab pos="960120" algn="l"/>
              </a:tabLst>
            </a:pPr>
            <a:r>
              <a:rPr lang="en-US" sz="600" b="0" dirty="0">
                <a:latin typeface="Arial Narrow" panose="020B0606020202030204" pitchFamily="34" charset="0"/>
                <a:ea typeface="Verdana" pitchFamily="34" charset="0"/>
                <a:cs typeface="Verdana" pitchFamily="34" charset="0"/>
              </a:rPr>
              <a:t>2	use strict;</a:t>
            </a:r>
          </a:p>
          <a:p>
            <a:pPr marL="0" indent="0" defTabSz="274320">
              <a:spcAft>
                <a:spcPts val="0"/>
              </a:spcAft>
              <a:buNone/>
              <a:tabLst>
                <a:tab pos="182880" algn="l"/>
                <a:tab pos="411480" algn="l"/>
                <a:tab pos="685800" algn="l"/>
                <a:tab pos="960120" algn="l"/>
              </a:tabLst>
            </a:pPr>
            <a:r>
              <a:rPr lang="en-US" sz="600" b="0" dirty="0">
                <a:latin typeface="Arial Narrow" panose="020B0606020202030204" pitchFamily="34" charset="0"/>
                <a:ea typeface="Verdana" pitchFamily="34" charset="0"/>
                <a:cs typeface="Verdana" pitchFamily="34" charset="0"/>
              </a:rPr>
              <a:t>3</a:t>
            </a:r>
          </a:p>
          <a:p>
            <a:pPr marL="0" indent="0" defTabSz="274320">
              <a:spcAft>
                <a:spcPts val="0"/>
              </a:spcAft>
              <a:buNone/>
              <a:tabLst>
                <a:tab pos="182880" algn="l"/>
                <a:tab pos="411480" algn="l"/>
                <a:tab pos="685800" algn="l"/>
                <a:tab pos="960120" algn="l"/>
              </a:tabLst>
            </a:pPr>
            <a:r>
              <a:rPr lang="en-US" sz="600" b="0" dirty="0">
                <a:latin typeface="Arial Narrow" panose="020B0606020202030204" pitchFamily="34" charset="0"/>
                <a:ea typeface="Verdana" pitchFamily="34" charset="0"/>
                <a:cs typeface="Verdana" pitchFamily="34" charset="0"/>
              </a:rPr>
              <a:t>4	########################################################################</a:t>
            </a:r>
          </a:p>
          <a:p>
            <a:pPr marL="0" indent="0" defTabSz="274320">
              <a:spcAft>
                <a:spcPts val="0"/>
              </a:spcAft>
              <a:buNone/>
              <a:tabLst>
                <a:tab pos="182880" algn="l"/>
                <a:tab pos="411480" algn="l"/>
                <a:tab pos="685800" algn="l"/>
                <a:tab pos="960120" algn="l"/>
              </a:tabLst>
            </a:pPr>
            <a:r>
              <a:rPr lang="en-US" sz="600" b="0" dirty="0">
                <a:latin typeface="Arial Narrow" panose="020B0606020202030204" pitchFamily="34" charset="0"/>
                <a:ea typeface="Verdana" pitchFamily="34" charset="0"/>
                <a:cs typeface="Verdana" pitchFamily="34" charset="0"/>
              </a:rPr>
              <a:t>5	# </a:t>
            </a:r>
          </a:p>
          <a:p>
            <a:pPr marL="0" indent="0" defTabSz="274320">
              <a:spcAft>
                <a:spcPts val="0"/>
              </a:spcAft>
              <a:buNone/>
              <a:tabLst>
                <a:tab pos="182880" algn="l"/>
                <a:tab pos="411480" algn="l"/>
                <a:tab pos="685800" algn="l"/>
                <a:tab pos="960120" algn="l"/>
              </a:tabLst>
            </a:pPr>
            <a:r>
              <a:rPr lang="en-US" sz="600" b="0" dirty="0">
                <a:latin typeface="Arial Narrow" panose="020B0606020202030204" pitchFamily="34" charset="0"/>
                <a:ea typeface="Verdana" pitchFamily="34" charset="0"/>
                <a:cs typeface="Verdana" pitchFamily="34" charset="0"/>
              </a:rPr>
              <a:t>6	# Copyright (c) 2011-2014, The MITRE Corporation</a:t>
            </a:r>
          </a:p>
          <a:p>
            <a:pPr marL="0" indent="0" defTabSz="274320">
              <a:spcAft>
                <a:spcPts val="0"/>
              </a:spcAft>
              <a:buNone/>
              <a:tabLst>
                <a:tab pos="182880" algn="l"/>
                <a:tab pos="411480" algn="l"/>
                <a:tab pos="685800" algn="l"/>
                <a:tab pos="960120" algn="l"/>
              </a:tabLst>
            </a:pPr>
            <a:r>
              <a:rPr lang="en-US" sz="600" b="0" dirty="0">
                <a:latin typeface="Arial Narrow" panose="020B0606020202030204" pitchFamily="34" charset="0"/>
                <a:ea typeface="Verdana" pitchFamily="34" charset="0"/>
                <a:cs typeface="Verdana" pitchFamily="34" charset="0"/>
              </a:rPr>
              <a:t>7	# All rights reserved.</a:t>
            </a:r>
          </a:p>
          <a:p>
            <a:pPr marL="0" indent="0" defTabSz="274320">
              <a:spcAft>
                <a:spcPts val="0"/>
              </a:spcAft>
              <a:buNone/>
              <a:tabLst>
                <a:tab pos="182880" algn="l"/>
                <a:tab pos="411480" algn="l"/>
                <a:tab pos="685800" algn="l"/>
                <a:tab pos="960120" algn="l"/>
              </a:tabLst>
            </a:pPr>
            <a:r>
              <a:rPr lang="en-US" sz="600" b="0" dirty="0">
                <a:latin typeface="Arial Narrow" panose="020B0606020202030204" pitchFamily="34" charset="0"/>
                <a:ea typeface="Verdana" pitchFamily="34" charset="0"/>
                <a:cs typeface="Verdana" pitchFamily="34" charset="0"/>
              </a:rPr>
              <a:t>8	#</a:t>
            </a:r>
          </a:p>
          <a:p>
            <a:pPr marL="0" indent="0" defTabSz="274320">
              <a:spcAft>
                <a:spcPts val="0"/>
              </a:spcAft>
              <a:buNone/>
              <a:tabLst>
                <a:tab pos="182880" algn="l"/>
                <a:tab pos="411480" algn="l"/>
                <a:tab pos="685800" algn="l"/>
                <a:tab pos="960120" algn="l"/>
              </a:tabLst>
            </a:pPr>
            <a:r>
              <a:rPr lang="en-US" sz="600" b="0" dirty="0">
                <a:latin typeface="Arial Narrow" panose="020B0606020202030204" pitchFamily="34" charset="0"/>
                <a:ea typeface="Verdana" pitchFamily="34" charset="0"/>
                <a:cs typeface="Verdana" pitchFamily="34" charset="0"/>
              </a:rPr>
              <a:t>9	# Redistribution and use in source and binary forms, with or without modification, are</a:t>
            </a:r>
          </a:p>
          <a:p>
            <a:pPr marL="0" indent="0" defTabSz="274320">
              <a:spcAft>
                <a:spcPts val="0"/>
              </a:spcAft>
              <a:buNone/>
              <a:tabLst>
                <a:tab pos="182880" algn="l"/>
                <a:tab pos="411480" algn="l"/>
                <a:tab pos="685800" algn="l"/>
                <a:tab pos="960120" algn="l"/>
              </a:tabLst>
            </a:pPr>
            <a:r>
              <a:rPr lang="en-US" sz="600" b="0" dirty="0">
                <a:latin typeface="Arial Narrow" panose="020B0606020202030204" pitchFamily="34" charset="0"/>
                <a:ea typeface="Verdana" pitchFamily="34" charset="0"/>
                <a:cs typeface="Verdana" pitchFamily="34" charset="0"/>
              </a:rPr>
              <a:t>10	# permitted provided that the following conditions are met:</a:t>
            </a:r>
          </a:p>
          <a:p>
            <a:pPr marL="0" indent="0" defTabSz="274320">
              <a:spcAft>
                <a:spcPts val="0"/>
              </a:spcAft>
              <a:buNone/>
              <a:tabLst>
                <a:tab pos="182880" algn="l"/>
                <a:tab pos="411480" algn="l"/>
                <a:tab pos="685800" algn="l"/>
                <a:tab pos="960120" algn="l"/>
              </a:tabLst>
            </a:pPr>
            <a:r>
              <a:rPr lang="en-US" sz="600" b="0" dirty="0">
                <a:latin typeface="Arial Narrow" panose="020B0606020202030204" pitchFamily="34" charset="0"/>
                <a:ea typeface="Verdana" pitchFamily="34" charset="0"/>
                <a:cs typeface="Verdana" pitchFamily="34" charset="0"/>
              </a:rPr>
              <a:t>11	#</a:t>
            </a:r>
          </a:p>
          <a:p>
            <a:pPr marL="0" indent="0" defTabSz="274320">
              <a:spcAft>
                <a:spcPts val="0"/>
              </a:spcAft>
              <a:buNone/>
              <a:tabLst>
                <a:tab pos="182880" algn="l"/>
                <a:tab pos="411480" algn="l"/>
                <a:tab pos="685800" algn="l"/>
                <a:tab pos="960120" algn="l"/>
              </a:tabLst>
            </a:pPr>
            <a:r>
              <a:rPr lang="en-US" sz="600" b="0" dirty="0">
                <a:latin typeface="Arial Narrow" panose="020B0606020202030204" pitchFamily="34" charset="0"/>
                <a:ea typeface="Verdana" pitchFamily="34" charset="0"/>
                <a:cs typeface="Verdana" pitchFamily="34" charset="0"/>
              </a:rPr>
              <a:t>12	#     * Redistributions of source code must retain the above copyright notice, this list</a:t>
            </a:r>
          </a:p>
          <a:p>
            <a:pPr marL="0" indent="0" defTabSz="274320">
              <a:spcAft>
                <a:spcPts val="0"/>
              </a:spcAft>
              <a:buNone/>
              <a:tabLst>
                <a:tab pos="182880" algn="l"/>
                <a:tab pos="411480" algn="l"/>
                <a:tab pos="685800" algn="l"/>
                <a:tab pos="960120" algn="l"/>
              </a:tabLst>
            </a:pPr>
            <a:r>
              <a:rPr lang="en-US" sz="600" b="0" dirty="0">
                <a:latin typeface="Arial Narrow" panose="020B0606020202030204" pitchFamily="34" charset="0"/>
                <a:ea typeface="Verdana" pitchFamily="34" charset="0"/>
                <a:cs typeface="Verdana" pitchFamily="34" charset="0"/>
              </a:rPr>
              <a:t>13	#       of conditions and the following disclaimer.</a:t>
            </a:r>
          </a:p>
          <a:p>
            <a:pPr marL="0" indent="0" defTabSz="274320">
              <a:spcAft>
                <a:spcPts val="0"/>
              </a:spcAft>
              <a:buNone/>
              <a:tabLst>
                <a:tab pos="182880" algn="l"/>
                <a:tab pos="411480" algn="l"/>
                <a:tab pos="685800" algn="l"/>
                <a:tab pos="960120" algn="l"/>
              </a:tabLst>
            </a:pPr>
            <a:r>
              <a:rPr lang="en-US" sz="600" b="0" dirty="0">
                <a:latin typeface="Arial Narrow" panose="020B0606020202030204" pitchFamily="34" charset="0"/>
                <a:ea typeface="Verdana" pitchFamily="34" charset="0"/>
                <a:cs typeface="Verdana" pitchFamily="34" charset="0"/>
              </a:rPr>
              <a:t>14	#     * Redistributions in binary form must reproduce the above copyright notice, this </a:t>
            </a:r>
          </a:p>
          <a:p>
            <a:pPr marL="0" indent="0" defTabSz="274320">
              <a:spcAft>
                <a:spcPts val="0"/>
              </a:spcAft>
              <a:buNone/>
              <a:tabLst>
                <a:tab pos="182880" algn="l"/>
                <a:tab pos="411480" algn="l"/>
                <a:tab pos="685800" algn="l"/>
                <a:tab pos="960120" algn="l"/>
              </a:tabLst>
            </a:pPr>
            <a:r>
              <a:rPr lang="en-US" sz="600" b="0" dirty="0">
                <a:latin typeface="Arial Narrow" panose="020B0606020202030204" pitchFamily="34" charset="0"/>
                <a:ea typeface="Verdana" pitchFamily="34" charset="0"/>
                <a:cs typeface="Verdana" pitchFamily="34" charset="0"/>
              </a:rPr>
              <a:t>15	#       list of conditions and the following disclaimer in the documentation and/or other</a:t>
            </a:r>
          </a:p>
          <a:p>
            <a:pPr marL="0" indent="0" defTabSz="274320">
              <a:spcAft>
                <a:spcPts val="0"/>
              </a:spcAft>
              <a:buNone/>
              <a:tabLst>
                <a:tab pos="182880" algn="l"/>
                <a:tab pos="411480" algn="l"/>
                <a:tab pos="685800" algn="l"/>
                <a:tab pos="960120" algn="l"/>
              </a:tabLst>
            </a:pPr>
            <a:r>
              <a:rPr lang="en-US" sz="600" b="0" dirty="0">
                <a:latin typeface="Arial Narrow" panose="020B0606020202030204" pitchFamily="34" charset="0"/>
                <a:ea typeface="Verdana" pitchFamily="34" charset="0"/>
                <a:cs typeface="Verdana" pitchFamily="34" charset="0"/>
              </a:rPr>
              <a:t>16	#       materials provided with the distribution.</a:t>
            </a:r>
          </a:p>
          <a:p>
            <a:pPr marL="0" indent="0" defTabSz="274320">
              <a:spcAft>
                <a:spcPts val="0"/>
              </a:spcAft>
              <a:buNone/>
              <a:tabLst>
                <a:tab pos="182880" algn="l"/>
                <a:tab pos="411480" algn="l"/>
                <a:tab pos="685800" algn="l"/>
                <a:tab pos="960120" algn="l"/>
              </a:tabLst>
            </a:pPr>
            <a:r>
              <a:rPr lang="en-US" sz="600" b="0" dirty="0">
                <a:latin typeface="Arial Narrow" panose="020B0606020202030204" pitchFamily="34" charset="0"/>
                <a:ea typeface="Verdana" pitchFamily="34" charset="0"/>
                <a:cs typeface="Verdana" pitchFamily="34" charset="0"/>
              </a:rPr>
              <a:t>17	#     * Neither the name of The MITRE Corporation nor the names of its contributors may be</a:t>
            </a:r>
          </a:p>
          <a:p>
            <a:pPr marL="0" indent="0" defTabSz="274320">
              <a:spcAft>
                <a:spcPts val="0"/>
              </a:spcAft>
              <a:buNone/>
              <a:tabLst>
                <a:tab pos="182880" algn="l"/>
                <a:tab pos="411480" algn="l"/>
                <a:tab pos="685800" algn="l"/>
                <a:tab pos="960120" algn="l"/>
              </a:tabLst>
            </a:pPr>
            <a:r>
              <a:rPr lang="en-US" sz="600" b="0" dirty="0">
                <a:latin typeface="Arial Narrow" panose="020B0606020202030204" pitchFamily="34" charset="0"/>
                <a:ea typeface="Verdana" pitchFamily="34" charset="0"/>
                <a:cs typeface="Verdana" pitchFamily="34" charset="0"/>
              </a:rPr>
              <a:t>18	#       used to endorse or promote products derived from this software without specific </a:t>
            </a:r>
          </a:p>
          <a:p>
            <a:pPr marL="0" indent="0" defTabSz="274320">
              <a:spcAft>
                <a:spcPts val="0"/>
              </a:spcAft>
              <a:buNone/>
              <a:tabLst>
                <a:tab pos="182880" algn="l"/>
                <a:tab pos="411480" algn="l"/>
                <a:tab pos="685800" algn="l"/>
                <a:tab pos="960120" algn="l"/>
              </a:tabLst>
            </a:pPr>
            <a:r>
              <a:rPr lang="en-US" sz="600" b="0" dirty="0">
                <a:latin typeface="Arial Narrow" panose="020B0606020202030204" pitchFamily="34" charset="0"/>
                <a:ea typeface="Verdana" pitchFamily="34" charset="0"/>
                <a:cs typeface="Verdana" pitchFamily="34" charset="0"/>
              </a:rPr>
              <a:t>19	#       prior written permission.</a:t>
            </a:r>
          </a:p>
          <a:p>
            <a:pPr marL="0" indent="0" defTabSz="274320">
              <a:spcAft>
                <a:spcPts val="0"/>
              </a:spcAft>
              <a:buNone/>
              <a:tabLst>
                <a:tab pos="182880" algn="l"/>
                <a:tab pos="411480" algn="l"/>
                <a:tab pos="685800" algn="l"/>
                <a:tab pos="960120" algn="l"/>
              </a:tabLst>
            </a:pPr>
            <a:r>
              <a:rPr lang="en-US" sz="600" b="0" dirty="0">
                <a:latin typeface="Arial Narrow" panose="020B0606020202030204" pitchFamily="34" charset="0"/>
                <a:ea typeface="Verdana" pitchFamily="34" charset="0"/>
                <a:cs typeface="Verdana" pitchFamily="34" charset="0"/>
              </a:rPr>
              <a:t>20	#</a:t>
            </a:r>
          </a:p>
          <a:p>
            <a:pPr marL="0" indent="0" defTabSz="274320">
              <a:spcAft>
                <a:spcPts val="0"/>
              </a:spcAft>
              <a:buNone/>
              <a:tabLst>
                <a:tab pos="182880" algn="l"/>
                <a:tab pos="411480" algn="l"/>
                <a:tab pos="685800" algn="l"/>
                <a:tab pos="960120" algn="l"/>
              </a:tabLst>
            </a:pPr>
            <a:r>
              <a:rPr lang="en-US" sz="600" b="0" dirty="0">
                <a:latin typeface="Arial Narrow" panose="020B0606020202030204" pitchFamily="34" charset="0"/>
                <a:ea typeface="Verdana" pitchFamily="34" charset="0"/>
                <a:cs typeface="Verdana" pitchFamily="34" charset="0"/>
              </a:rPr>
              <a:t>21	# THIS SOFTWARE IS PROVIDED BY THE COPYRIGHT HOLDERS AND CONTRIBUTORS "AS IS" AND ANY </a:t>
            </a:r>
          </a:p>
          <a:p>
            <a:pPr marL="0" indent="0" defTabSz="274320">
              <a:spcAft>
                <a:spcPts val="0"/>
              </a:spcAft>
              <a:buNone/>
              <a:tabLst>
                <a:tab pos="182880" algn="l"/>
                <a:tab pos="411480" algn="l"/>
                <a:tab pos="685800" algn="l"/>
                <a:tab pos="960120" algn="l"/>
              </a:tabLst>
            </a:pPr>
            <a:r>
              <a:rPr lang="en-US" sz="600" b="0" dirty="0">
                <a:latin typeface="Arial Narrow" panose="020B0606020202030204" pitchFamily="34" charset="0"/>
                <a:ea typeface="Verdana" pitchFamily="34" charset="0"/>
                <a:cs typeface="Verdana" pitchFamily="34" charset="0"/>
              </a:rPr>
              <a:t>22	# EXPRESS OR IMPLIED WARRANTIES, INCLUDING, BUT NOT LIMITED TO, THE IMPLIED WARRANTIES</a:t>
            </a:r>
          </a:p>
          <a:p>
            <a:pPr marL="0" indent="0" defTabSz="274320">
              <a:spcAft>
                <a:spcPts val="0"/>
              </a:spcAft>
              <a:buNone/>
              <a:tabLst>
                <a:tab pos="182880" algn="l"/>
                <a:tab pos="411480" algn="l"/>
                <a:tab pos="685800" algn="l"/>
                <a:tab pos="960120" algn="l"/>
              </a:tabLst>
            </a:pPr>
            <a:r>
              <a:rPr lang="en-US" sz="600" b="0" dirty="0">
                <a:latin typeface="Arial Narrow" panose="020B0606020202030204" pitchFamily="34" charset="0"/>
                <a:ea typeface="Verdana" pitchFamily="34" charset="0"/>
                <a:cs typeface="Verdana" pitchFamily="34" charset="0"/>
              </a:rPr>
              <a:t>23	# OF MERCHANTABILITY AND FITNESS FOR A PARTICULAR PURPOSE ARE DISCLAIMED. IN NO EVENT </a:t>
            </a:r>
          </a:p>
          <a:p>
            <a:pPr marL="0" indent="0" defTabSz="274320">
              <a:spcAft>
                <a:spcPts val="0"/>
              </a:spcAft>
              <a:buNone/>
              <a:tabLst>
                <a:tab pos="182880" algn="l"/>
                <a:tab pos="411480" algn="l"/>
                <a:tab pos="685800" algn="l"/>
                <a:tab pos="960120" algn="l"/>
              </a:tabLst>
            </a:pPr>
            <a:r>
              <a:rPr lang="en-US" sz="600" b="0" dirty="0">
                <a:latin typeface="Arial Narrow" panose="020B0606020202030204" pitchFamily="34" charset="0"/>
                <a:ea typeface="Verdana" pitchFamily="34" charset="0"/>
                <a:cs typeface="Verdana" pitchFamily="34" charset="0"/>
              </a:rPr>
              <a:t>24	# SHALL THE COPYRIGHT OWNER OR CONTRIBUTORS BE LIABLE FOR ANY DIRECT, INDIRECT, INCIDENTAL,</a:t>
            </a:r>
          </a:p>
          <a:p>
            <a:pPr marL="0" indent="0" defTabSz="274320">
              <a:spcAft>
                <a:spcPts val="0"/>
              </a:spcAft>
              <a:buNone/>
              <a:tabLst>
                <a:tab pos="182880" algn="l"/>
                <a:tab pos="411480" algn="l"/>
                <a:tab pos="685800" algn="l"/>
                <a:tab pos="960120" algn="l"/>
              </a:tabLst>
            </a:pPr>
            <a:r>
              <a:rPr lang="en-US" sz="600" b="0" dirty="0">
                <a:latin typeface="Arial Narrow" panose="020B0606020202030204" pitchFamily="34" charset="0"/>
                <a:ea typeface="Verdana" pitchFamily="34" charset="0"/>
                <a:cs typeface="Verdana" pitchFamily="34" charset="0"/>
              </a:rPr>
              <a:t>25	# SPECIAL, EXEMPLARY, OR CONSEQUENTIAL DAMAGES (INCLUDING, BUT NOT LIMITED TO, PROCUREMENT</a:t>
            </a:r>
          </a:p>
          <a:p>
            <a:pPr marL="0" indent="0" defTabSz="274320">
              <a:spcAft>
                <a:spcPts val="0"/>
              </a:spcAft>
              <a:buNone/>
              <a:tabLst>
                <a:tab pos="182880" algn="l"/>
                <a:tab pos="411480" algn="l"/>
                <a:tab pos="685800" algn="l"/>
                <a:tab pos="960120" algn="l"/>
              </a:tabLst>
            </a:pPr>
            <a:r>
              <a:rPr lang="en-US" sz="600" b="0" dirty="0">
                <a:latin typeface="Arial Narrow" panose="020B0606020202030204" pitchFamily="34" charset="0"/>
                <a:ea typeface="Verdana" pitchFamily="34" charset="0"/>
                <a:cs typeface="Verdana" pitchFamily="34" charset="0"/>
              </a:rPr>
              <a:t>26	# OF SUBSTITUTE GOODS OR SERVICES; LOSS OF USE, DATA, OR PROFITS; OR BUSINESS INTERRUPTION)</a:t>
            </a:r>
          </a:p>
          <a:p>
            <a:pPr marL="0" indent="0" defTabSz="274320">
              <a:spcAft>
                <a:spcPts val="0"/>
              </a:spcAft>
              <a:buNone/>
              <a:tabLst>
                <a:tab pos="182880" algn="l"/>
                <a:tab pos="411480" algn="l"/>
                <a:tab pos="685800" algn="l"/>
                <a:tab pos="960120" algn="l"/>
              </a:tabLst>
            </a:pPr>
            <a:r>
              <a:rPr lang="en-US" sz="600" b="0" dirty="0">
                <a:latin typeface="Arial Narrow" panose="020B0606020202030204" pitchFamily="34" charset="0"/>
                <a:ea typeface="Verdana" pitchFamily="34" charset="0"/>
                <a:cs typeface="Verdana" pitchFamily="34" charset="0"/>
              </a:rPr>
              <a:t>27	# HOWEVER CAUSED AND ON ANY THEORY OF LIABILITY, WHETHER IN CONTRACT, STRICT LIABILITY, OR</a:t>
            </a:r>
          </a:p>
          <a:p>
            <a:pPr marL="0" indent="0" defTabSz="274320">
              <a:spcAft>
                <a:spcPts val="0"/>
              </a:spcAft>
              <a:buNone/>
              <a:tabLst>
                <a:tab pos="182880" algn="l"/>
                <a:tab pos="411480" algn="l"/>
                <a:tab pos="685800" algn="l"/>
                <a:tab pos="960120" algn="l"/>
              </a:tabLst>
            </a:pPr>
            <a:r>
              <a:rPr lang="en-US" sz="600" b="0" dirty="0">
                <a:latin typeface="Arial Narrow" panose="020B0606020202030204" pitchFamily="34" charset="0"/>
                <a:ea typeface="Verdana" pitchFamily="34" charset="0"/>
                <a:cs typeface="Verdana" pitchFamily="34" charset="0"/>
              </a:rPr>
              <a:t>28	# TORT (INCLUDING NEGLIGENCE OR OTHERWISE) ARISING IN ANY WAY OUT OF THE USE OF THIS SOFTWARE,</a:t>
            </a:r>
          </a:p>
          <a:p>
            <a:pPr marL="0" indent="0" defTabSz="274320">
              <a:spcAft>
                <a:spcPts val="0"/>
              </a:spcAft>
              <a:buNone/>
              <a:tabLst>
                <a:tab pos="182880" algn="l"/>
                <a:tab pos="411480" algn="l"/>
                <a:tab pos="685800" algn="l"/>
                <a:tab pos="960120" algn="l"/>
              </a:tabLst>
            </a:pPr>
            <a:r>
              <a:rPr lang="en-US" sz="600" b="0" dirty="0">
                <a:latin typeface="Arial Narrow" panose="020B0606020202030204" pitchFamily="34" charset="0"/>
                <a:ea typeface="Verdana" pitchFamily="34" charset="0"/>
                <a:cs typeface="Verdana" pitchFamily="34" charset="0"/>
              </a:rPr>
              <a:t>29	# EVEN IF ADVISED OF THE POSSIBILITY OF SUCH DAMAGE.</a:t>
            </a:r>
          </a:p>
          <a:p>
            <a:pPr marL="0" indent="0" defTabSz="274320">
              <a:spcAft>
                <a:spcPts val="0"/>
              </a:spcAft>
              <a:buNone/>
              <a:tabLst>
                <a:tab pos="182880" algn="l"/>
                <a:tab pos="411480" algn="l"/>
                <a:tab pos="685800" algn="l"/>
                <a:tab pos="960120" algn="l"/>
              </a:tabLst>
            </a:pPr>
            <a:r>
              <a:rPr lang="en-US" sz="600" b="0" dirty="0">
                <a:latin typeface="Arial Narrow" panose="020B0606020202030204" pitchFamily="34" charset="0"/>
                <a:ea typeface="Verdana" pitchFamily="34" charset="0"/>
                <a:cs typeface="Verdana" pitchFamily="34" charset="0"/>
              </a:rPr>
              <a:t>30	#</a:t>
            </a:r>
          </a:p>
          <a:p>
            <a:pPr marL="0" indent="0" defTabSz="274320">
              <a:spcAft>
                <a:spcPts val="0"/>
              </a:spcAft>
              <a:buNone/>
              <a:tabLst>
                <a:tab pos="182880" algn="l"/>
                <a:tab pos="411480" algn="l"/>
                <a:tab pos="685800" algn="l"/>
                <a:tab pos="960120" algn="l"/>
              </a:tabLst>
            </a:pPr>
            <a:r>
              <a:rPr lang="en-US" sz="600" b="0" dirty="0">
                <a:latin typeface="Arial Narrow" panose="020B0606020202030204" pitchFamily="34" charset="0"/>
                <a:ea typeface="Verdana" pitchFamily="34" charset="0"/>
                <a:cs typeface="Verdana" pitchFamily="34" charset="0"/>
              </a:rPr>
              <a:t>31	########################################################################</a:t>
            </a:r>
          </a:p>
          <a:p>
            <a:pPr marL="0" indent="0" defTabSz="274320">
              <a:spcAft>
                <a:spcPts val="0"/>
              </a:spcAft>
              <a:buNone/>
              <a:tabLst>
                <a:tab pos="182880" algn="l"/>
                <a:tab pos="411480" algn="l"/>
                <a:tab pos="685800" algn="l"/>
                <a:tab pos="960120" algn="l"/>
              </a:tabLst>
            </a:pPr>
            <a:r>
              <a:rPr lang="en-US" sz="600" b="0" dirty="0">
                <a:latin typeface="Arial Narrow" panose="020B0606020202030204" pitchFamily="34" charset="0"/>
                <a:ea typeface="Verdana" pitchFamily="34" charset="0"/>
                <a:cs typeface="Verdana" pitchFamily="34" charset="0"/>
              </a:rPr>
              <a:t>32	#</a:t>
            </a:r>
          </a:p>
          <a:p>
            <a:pPr marL="0" indent="0" defTabSz="274320">
              <a:spcAft>
                <a:spcPts val="0"/>
              </a:spcAft>
              <a:buNone/>
              <a:tabLst>
                <a:tab pos="182880" algn="l"/>
                <a:tab pos="411480" algn="l"/>
                <a:tab pos="685800" algn="l"/>
                <a:tab pos="960120" algn="l"/>
              </a:tabLst>
            </a:pPr>
            <a:r>
              <a:rPr lang="en-US" sz="600" b="0" dirty="0" smtClean="0">
                <a:latin typeface="Arial Narrow" panose="020B0606020202030204" pitchFamily="34" charset="0"/>
                <a:ea typeface="Verdana" pitchFamily="34" charset="0"/>
                <a:cs typeface="Verdana" pitchFamily="34" charset="0"/>
              </a:rPr>
              <a:t>33	# </a:t>
            </a:r>
            <a:r>
              <a:rPr lang="en-US" sz="600" b="0" dirty="0">
                <a:latin typeface="Arial Narrow" panose="020B0606020202030204" pitchFamily="34" charset="0"/>
                <a:ea typeface="Verdana" pitchFamily="34" charset="0"/>
                <a:cs typeface="Verdana" pitchFamily="34" charset="0"/>
              </a:rPr>
              <a:t>File : dostatus.cgi</a:t>
            </a:r>
          </a:p>
          <a:p>
            <a:pPr marL="0" indent="0" defTabSz="274320">
              <a:spcAft>
                <a:spcPts val="0"/>
              </a:spcAft>
              <a:buNone/>
              <a:tabLst>
                <a:tab pos="182880" algn="l"/>
                <a:tab pos="411480" algn="l"/>
                <a:tab pos="685800" algn="l"/>
                <a:tab pos="960120" algn="l"/>
              </a:tabLst>
            </a:pPr>
            <a:r>
              <a:rPr lang="en-US" sz="600" b="0" dirty="0" smtClean="0">
                <a:latin typeface="Arial Narrow" panose="020B0606020202030204" pitchFamily="34" charset="0"/>
                <a:ea typeface="Verdana" pitchFamily="34" charset="0"/>
                <a:cs typeface="Verdana" pitchFamily="34" charset="0"/>
              </a:rPr>
              <a:t>34	#</a:t>
            </a:r>
            <a:endParaRPr lang="en-US" sz="600" b="0" dirty="0">
              <a:latin typeface="Arial Narrow" panose="020B0606020202030204" pitchFamily="34" charset="0"/>
              <a:ea typeface="Verdana" pitchFamily="34" charset="0"/>
              <a:cs typeface="Verdana" pitchFamily="34" charset="0"/>
            </a:endParaRPr>
          </a:p>
          <a:p>
            <a:pPr marL="0" indent="0" defTabSz="274320">
              <a:spcAft>
                <a:spcPts val="0"/>
              </a:spcAft>
              <a:buNone/>
              <a:tabLst>
                <a:tab pos="182880" algn="l"/>
                <a:tab pos="411480" algn="l"/>
                <a:tab pos="685800" algn="l"/>
                <a:tab pos="960120" algn="l"/>
              </a:tabLst>
            </a:pPr>
            <a:r>
              <a:rPr lang="en-US" sz="600" b="0" dirty="0" smtClean="0">
                <a:latin typeface="Arial Narrow" panose="020B0606020202030204" pitchFamily="34" charset="0"/>
                <a:ea typeface="Verdana" pitchFamily="34" charset="0"/>
                <a:cs typeface="Verdana" pitchFamily="34" charset="0"/>
              </a:rPr>
              <a:t>35	# </a:t>
            </a:r>
            <a:r>
              <a:rPr lang="en-US" sz="600" b="0" dirty="0">
                <a:latin typeface="Arial Narrow" panose="020B0606020202030204" pitchFamily="34" charset="0"/>
                <a:ea typeface="Verdana" pitchFamily="34" charset="0"/>
                <a:cs typeface="Verdana" pitchFamily="34" charset="0"/>
              </a:rPr>
              <a:t>History : 19-sep-2011 (Larry Shields) initial version of this code</a:t>
            </a:r>
          </a:p>
          <a:p>
            <a:pPr marL="0" indent="0" defTabSz="274320">
              <a:spcAft>
                <a:spcPts val="0"/>
              </a:spcAft>
              <a:buNone/>
              <a:tabLst>
                <a:tab pos="182880" algn="l"/>
                <a:tab pos="411480" algn="l"/>
                <a:tab pos="685800" algn="l"/>
                <a:tab pos="960120" algn="l"/>
              </a:tabLst>
            </a:pPr>
            <a:r>
              <a:rPr lang="en-US" sz="600" b="0" dirty="0" smtClean="0">
                <a:latin typeface="Arial Narrow" panose="020B0606020202030204" pitchFamily="34" charset="0"/>
                <a:ea typeface="Verdana" pitchFamily="34" charset="0"/>
                <a:cs typeface="Verdana" pitchFamily="34" charset="0"/>
              </a:rPr>
              <a:t>36	#              </a:t>
            </a:r>
            <a:r>
              <a:rPr lang="en-US" sz="600" b="0" dirty="0">
                <a:latin typeface="Arial Narrow" panose="020B0606020202030204" pitchFamily="34" charset="0"/>
                <a:ea typeface="Verdana" pitchFamily="34" charset="0"/>
                <a:cs typeface="Verdana" pitchFamily="34" charset="0"/>
              </a:rPr>
              <a:t>31-mar-2014 (Drew Buttner) added comments to the page to assist future maintainers of the code</a:t>
            </a:r>
          </a:p>
          <a:p>
            <a:pPr marL="0" indent="0" defTabSz="274320">
              <a:spcAft>
                <a:spcPts val="0"/>
              </a:spcAft>
              <a:buNone/>
              <a:tabLst>
                <a:tab pos="182880" algn="l"/>
                <a:tab pos="411480" algn="l"/>
                <a:tab pos="685800" algn="l"/>
                <a:tab pos="960120" algn="l"/>
              </a:tabLst>
            </a:pPr>
            <a:r>
              <a:rPr lang="en-US" sz="600" b="0" dirty="0" smtClean="0">
                <a:latin typeface="Arial Narrow" panose="020B0606020202030204" pitchFamily="34" charset="0"/>
                <a:ea typeface="Verdana" pitchFamily="34" charset="0"/>
                <a:cs typeface="Verdana" pitchFamily="34" charset="0"/>
              </a:rPr>
              <a:t>37	#</a:t>
            </a:r>
            <a:endParaRPr lang="en-US" sz="600" b="0" dirty="0">
              <a:latin typeface="Arial Narrow" panose="020B0606020202030204" pitchFamily="34" charset="0"/>
              <a:ea typeface="Verdana" pitchFamily="34" charset="0"/>
              <a:cs typeface="Verdana" pitchFamily="34" charset="0"/>
            </a:endParaRPr>
          </a:p>
          <a:p>
            <a:pPr marL="0" indent="0" defTabSz="274320">
              <a:spcAft>
                <a:spcPts val="0"/>
              </a:spcAft>
              <a:buNone/>
              <a:tabLst>
                <a:tab pos="182880" algn="l"/>
                <a:tab pos="411480" algn="l"/>
                <a:tab pos="685800" algn="l"/>
                <a:tab pos="960120" algn="l"/>
              </a:tabLst>
            </a:pPr>
            <a:r>
              <a:rPr lang="en-US" sz="600" b="0" dirty="0" smtClean="0">
                <a:latin typeface="Arial Narrow" panose="020B0606020202030204" pitchFamily="34" charset="0"/>
                <a:ea typeface="Verdana" pitchFamily="34" charset="0"/>
                <a:cs typeface="Verdana" pitchFamily="34" charset="0"/>
              </a:rPr>
              <a:t>38	# </a:t>
            </a:r>
            <a:r>
              <a:rPr lang="en-US" sz="600" b="0" dirty="0">
                <a:latin typeface="Arial Narrow" panose="020B0606020202030204" pitchFamily="34" charset="0"/>
                <a:ea typeface="Verdana" pitchFamily="34" charset="0"/>
                <a:cs typeface="Verdana" pitchFamily="34" charset="0"/>
              </a:rPr>
              <a:t>Summary: This scripts shows the status of resources that this application depends on.</a:t>
            </a:r>
          </a:p>
          <a:p>
            <a:pPr marL="0" indent="0" defTabSz="274320">
              <a:spcAft>
                <a:spcPts val="0"/>
              </a:spcAft>
              <a:buNone/>
              <a:tabLst>
                <a:tab pos="182880" algn="l"/>
                <a:tab pos="411480" algn="l"/>
                <a:tab pos="685800" algn="l"/>
                <a:tab pos="960120" algn="l"/>
              </a:tabLst>
            </a:pPr>
            <a:r>
              <a:rPr lang="en-US" sz="600" b="0" dirty="0" smtClean="0">
                <a:latin typeface="Arial Narrow" panose="020B0606020202030204" pitchFamily="34" charset="0"/>
                <a:ea typeface="Verdana" pitchFamily="34" charset="0"/>
                <a:cs typeface="Verdana" pitchFamily="34" charset="0"/>
              </a:rPr>
              <a:t>39	# </a:t>
            </a:r>
            <a:endParaRPr lang="en-US" sz="600" b="0" dirty="0">
              <a:latin typeface="Arial Narrow" panose="020B0606020202030204" pitchFamily="34" charset="0"/>
              <a:ea typeface="Verdana" pitchFamily="34" charset="0"/>
              <a:cs typeface="Verdana" pitchFamily="34" charset="0"/>
            </a:endParaRPr>
          </a:p>
          <a:p>
            <a:pPr marL="0" indent="0" defTabSz="274320">
              <a:spcAft>
                <a:spcPts val="0"/>
              </a:spcAft>
              <a:buNone/>
              <a:tabLst>
                <a:tab pos="182880" algn="l"/>
                <a:tab pos="411480" algn="l"/>
                <a:tab pos="685800" algn="l"/>
                <a:tab pos="960120" algn="l"/>
              </a:tabLst>
            </a:pPr>
            <a:r>
              <a:rPr lang="en-US" sz="600" b="0" dirty="0" smtClean="0">
                <a:latin typeface="Arial Narrow" panose="020B0606020202030204" pitchFamily="34" charset="0"/>
                <a:ea typeface="Verdana" pitchFamily="34" charset="0"/>
                <a:cs typeface="Verdana" pitchFamily="34" charset="0"/>
              </a:rPr>
              <a:t>40	########################################################################</a:t>
            </a:r>
            <a:endParaRPr lang="en-US" sz="600" b="0" dirty="0">
              <a:latin typeface="Arial Narrow" panose="020B0606020202030204" pitchFamily="34" charset="0"/>
              <a:ea typeface="Verdana" pitchFamily="34" charset="0"/>
              <a:cs typeface="Verdana" pitchFamily="34" charset="0"/>
            </a:endParaRPr>
          </a:p>
          <a:p>
            <a:pPr marL="0" indent="0" defTabSz="274320">
              <a:spcAft>
                <a:spcPts val="0"/>
              </a:spcAft>
              <a:buNone/>
              <a:tabLst>
                <a:tab pos="182880" algn="l"/>
                <a:tab pos="411480" algn="l"/>
                <a:tab pos="685800" algn="l"/>
                <a:tab pos="960120" algn="l"/>
              </a:tabLst>
            </a:pPr>
            <a:r>
              <a:rPr lang="en-US" sz="600" b="0" dirty="0" smtClean="0">
                <a:latin typeface="Arial Narrow" panose="020B0606020202030204" pitchFamily="34" charset="0"/>
                <a:ea typeface="Verdana" pitchFamily="34" charset="0"/>
                <a:cs typeface="Verdana" pitchFamily="34" charset="0"/>
              </a:rPr>
              <a:t>41</a:t>
            </a:r>
            <a:endParaRPr lang="en-US" sz="600" b="0" dirty="0">
              <a:latin typeface="Arial Narrow" panose="020B0606020202030204" pitchFamily="34" charset="0"/>
              <a:ea typeface="Verdana" pitchFamily="34" charset="0"/>
              <a:cs typeface="Verdana" pitchFamily="34" charset="0"/>
            </a:endParaRPr>
          </a:p>
          <a:p>
            <a:pPr marL="0" indent="0" defTabSz="274320">
              <a:spcAft>
                <a:spcPts val="0"/>
              </a:spcAft>
              <a:buNone/>
              <a:tabLst>
                <a:tab pos="182880" algn="l"/>
                <a:tab pos="411480" algn="l"/>
                <a:tab pos="685800" algn="l"/>
                <a:tab pos="960120" algn="l"/>
              </a:tabLst>
            </a:pPr>
            <a:r>
              <a:rPr lang="en-US" sz="600" b="0" dirty="0" smtClean="0">
                <a:latin typeface="Arial Narrow" panose="020B0606020202030204" pitchFamily="34" charset="0"/>
                <a:ea typeface="Verdana" pitchFamily="34" charset="0"/>
                <a:cs typeface="Verdana" pitchFamily="34" charset="0"/>
              </a:rPr>
              <a:t>42	use </a:t>
            </a:r>
            <a:r>
              <a:rPr lang="en-US" sz="600" b="0" dirty="0">
                <a:latin typeface="Arial Narrow" panose="020B0606020202030204" pitchFamily="34" charset="0"/>
                <a:ea typeface="Verdana" pitchFamily="34" charset="0"/>
                <a:cs typeface="Verdana" pitchFamily="34" charset="0"/>
              </a:rPr>
              <a:t>CGI;</a:t>
            </a:r>
          </a:p>
          <a:p>
            <a:pPr marL="0" indent="0" defTabSz="274320">
              <a:spcAft>
                <a:spcPts val="0"/>
              </a:spcAft>
              <a:buNone/>
              <a:tabLst>
                <a:tab pos="182880" algn="l"/>
                <a:tab pos="411480" algn="l"/>
                <a:tab pos="685800" algn="l"/>
                <a:tab pos="960120" algn="l"/>
              </a:tabLst>
            </a:pPr>
            <a:r>
              <a:rPr lang="en-US" sz="600" b="0" dirty="0" smtClean="0">
                <a:latin typeface="Arial Narrow" panose="020B0606020202030204" pitchFamily="34" charset="0"/>
                <a:ea typeface="Verdana" pitchFamily="34" charset="0"/>
                <a:cs typeface="Verdana" pitchFamily="34" charset="0"/>
              </a:rPr>
              <a:t>43	use </a:t>
            </a:r>
            <a:r>
              <a:rPr lang="en-US" sz="600" b="0" dirty="0">
                <a:latin typeface="Arial Narrow" panose="020B0606020202030204" pitchFamily="34" charset="0"/>
                <a:ea typeface="Verdana" pitchFamily="34" charset="0"/>
                <a:cs typeface="Verdana" pitchFamily="34" charset="0"/>
              </a:rPr>
              <a:t>CGI::Request;</a:t>
            </a:r>
          </a:p>
          <a:p>
            <a:pPr marL="0" indent="0" defTabSz="274320">
              <a:spcAft>
                <a:spcPts val="0"/>
              </a:spcAft>
              <a:buNone/>
              <a:tabLst>
                <a:tab pos="182880" algn="l"/>
                <a:tab pos="411480" algn="l"/>
                <a:tab pos="685800" algn="l"/>
                <a:tab pos="960120" algn="l"/>
              </a:tabLst>
            </a:pPr>
            <a:r>
              <a:rPr lang="en-US" sz="600" b="0" dirty="0" smtClean="0">
                <a:latin typeface="Arial Narrow" panose="020B0606020202030204" pitchFamily="34" charset="0"/>
                <a:ea typeface="Verdana" pitchFamily="34" charset="0"/>
                <a:cs typeface="Verdana" pitchFamily="34" charset="0"/>
              </a:rPr>
              <a:t>44</a:t>
            </a:r>
            <a:endParaRPr lang="en-US" sz="600" b="0" dirty="0">
              <a:latin typeface="Arial Narrow" panose="020B0606020202030204" pitchFamily="34" charset="0"/>
              <a:ea typeface="Verdana" pitchFamily="34" charset="0"/>
              <a:cs typeface="Verdana" pitchFamily="34" charset="0"/>
            </a:endParaRPr>
          </a:p>
          <a:p>
            <a:pPr marL="0" indent="0" defTabSz="274320">
              <a:spcAft>
                <a:spcPts val="0"/>
              </a:spcAft>
              <a:buNone/>
              <a:tabLst>
                <a:tab pos="182880" algn="l"/>
                <a:tab pos="411480" algn="l"/>
                <a:tab pos="685800" algn="l"/>
                <a:tab pos="960120" algn="l"/>
              </a:tabLst>
            </a:pPr>
            <a:r>
              <a:rPr lang="en-US" sz="600" b="0" dirty="0" smtClean="0">
                <a:latin typeface="Arial Narrow" panose="020B0606020202030204" pitchFamily="34" charset="0"/>
                <a:ea typeface="Verdana" pitchFamily="34" charset="0"/>
                <a:cs typeface="Verdana" pitchFamily="34" charset="0"/>
              </a:rPr>
              <a:t>45	my </a:t>
            </a:r>
            <a:r>
              <a:rPr lang="en-US" sz="600" b="0" dirty="0">
                <a:latin typeface="Arial Narrow" panose="020B0606020202030204" pitchFamily="34" charset="0"/>
                <a:ea typeface="Verdana" pitchFamily="34" charset="0"/>
                <a:cs typeface="Verdana" pitchFamily="34" charset="0"/>
              </a:rPr>
              <a:t>$</a:t>
            </a:r>
            <a:r>
              <a:rPr lang="en-US" sz="600" b="0" dirty="0" err="1">
                <a:latin typeface="Arial Narrow" panose="020B0606020202030204" pitchFamily="34" charset="0"/>
                <a:ea typeface="Verdana" pitchFamily="34" charset="0"/>
                <a:cs typeface="Verdana" pitchFamily="34" charset="0"/>
              </a:rPr>
              <a:t>cgi</a:t>
            </a:r>
            <a:r>
              <a:rPr lang="en-US" sz="600" b="0" dirty="0">
                <a:latin typeface="Arial Narrow" panose="020B0606020202030204" pitchFamily="34" charset="0"/>
                <a:ea typeface="Verdana" pitchFamily="34" charset="0"/>
                <a:cs typeface="Verdana" pitchFamily="34" charset="0"/>
              </a:rPr>
              <a:t> = new CGI;</a:t>
            </a:r>
          </a:p>
          <a:p>
            <a:pPr marL="0" indent="0" defTabSz="274320">
              <a:spcAft>
                <a:spcPts val="0"/>
              </a:spcAft>
              <a:buNone/>
              <a:tabLst>
                <a:tab pos="182880" algn="l"/>
                <a:tab pos="411480" algn="l"/>
                <a:tab pos="685800" algn="l"/>
                <a:tab pos="960120" algn="l"/>
              </a:tabLst>
            </a:pPr>
            <a:r>
              <a:rPr lang="en-US" sz="600" b="0" dirty="0" smtClean="0">
                <a:latin typeface="Arial Narrow" panose="020B0606020202030204" pitchFamily="34" charset="0"/>
                <a:ea typeface="Verdana" pitchFamily="34" charset="0"/>
                <a:cs typeface="Verdana" pitchFamily="34" charset="0"/>
              </a:rPr>
              <a:t>46</a:t>
            </a:r>
            <a:endParaRPr lang="en-US" sz="600" b="0" dirty="0">
              <a:latin typeface="Arial Narrow" panose="020B0606020202030204" pitchFamily="34" charset="0"/>
              <a:ea typeface="Verdana" pitchFamily="34" charset="0"/>
              <a:cs typeface="Verdana" pitchFamily="34" charset="0"/>
            </a:endParaRPr>
          </a:p>
          <a:p>
            <a:pPr marL="0" indent="0" defTabSz="274320">
              <a:spcAft>
                <a:spcPts val="0"/>
              </a:spcAft>
              <a:buNone/>
              <a:tabLst>
                <a:tab pos="182880" algn="l"/>
                <a:tab pos="411480" algn="l"/>
                <a:tab pos="685800" algn="l"/>
                <a:tab pos="960120" algn="l"/>
              </a:tabLst>
            </a:pPr>
            <a:r>
              <a:rPr lang="en-US" sz="600" b="0" dirty="0" smtClean="0">
                <a:latin typeface="Arial Narrow" panose="020B0606020202030204" pitchFamily="34" charset="0"/>
                <a:ea typeface="Verdana" pitchFamily="34" charset="0"/>
                <a:cs typeface="Verdana" pitchFamily="34" charset="0"/>
              </a:rPr>
              <a:t>47	# </a:t>
            </a:r>
            <a:r>
              <a:rPr lang="en-US" sz="600" b="0" dirty="0">
                <a:latin typeface="Arial Narrow" panose="020B0606020202030204" pitchFamily="34" charset="0"/>
                <a:ea typeface="Verdana" pitchFamily="34" charset="0"/>
                <a:cs typeface="Verdana" pitchFamily="34" charset="0"/>
              </a:rPr>
              <a:t>The following three subroutines perform an array of checks for the </a:t>
            </a:r>
            <a:r>
              <a:rPr lang="en-US" sz="600" b="0" dirty="0" err="1">
                <a:latin typeface="Arial Narrow" panose="020B0606020202030204" pitchFamily="34" charset="0"/>
                <a:ea typeface="Verdana" pitchFamily="34" charset="0"/>
                <a:cs typeface="Verdana" pitchFamily="34" charset="0"/>
              </a:rPr>
              <a:t>InSQR</a:t>
            </a:r>
            <a:r>
              <a:rPr lang="en-US" sz="600" b="0" dirty="0">
                <a:latin typeface="Arial Narrow" panose="020B0606020202030204" pitchFamily="34" charset="0"/>
                <a:ea typeface="Verdana" pitchFamily="34" charset="0"/>
                <a:cs typeface="Verdana" pitchFamily="34" charset="0"/>
              </a:rPr>
              <a:t> application and report any issues that</a:t>
            </a:r>
          </a:p>
          <a:p>
            <a:pPr marL="0" indent="0" defTabSz="274320">
              <a:spcAft>
                <a:spcPts val="0"/>
              </a:spcAft>
              <a:buNone/>
              <a:tabLst>
                <a:tab pos="182880" algn="l"/>
                <a:tab pos="411480" algn="l"/>
                <a:tab pos="685800" algn="l"/>
                <a:tab pos="960120" algn="l"/>
              </a:tabLst>
            </a:pPr>
            <a:r>
              <a:rPr lang="en-US" sz="600" b="0" dirty="0" smtClean="0">
                <a:latin typeface="Arial Narrow" panose="020B0606020202030204" pitchFamily="34" charset="0"/>
                <a:ea typeface="Verdana" pitchFamily="34" charset="0"/>
                <a:cs typeface="Verdana" pitchFamily="34" charset="0"/>
              </a:rPr>
              <a:t>48	#need </a:t>
            </a:r>
            <a:r>
              <a:rPr lang="en-US" sz="600" b="0" dirty="0">
                <a:latin typeface="Arial Narrow" panose="020B0606020202030204" pitchFamily="34" charset="0"/>
                <a:ea typeface="Verdana" pitchFamily="34" charset="0"/>
                <a:cs typeface="Verdana" pitchFamily="34" charset="0"/>
              </a:rPr>
              <a:t>to be addressed.</a:t>
            </a:r>
          </a:p>
          <a:p>
            <a:pPr marL="0" indent="0" defTabSz="274320">
              <a:spcAft>
                <a:spcPts val="0"/>
              </a:spcAft>
              <a:buNone/>
              <a:tabLst>
                <a:tab pos="182880" algn="l"/>
                <a:tab pos="411480" algn="l"/>
                <a:tab pos="685800" algn="l"/>
                <a:tab pos="960120" algn="l"/>
              </a:tabLst>
            </a:pPr>
            <a:r>
              <a:rPr lang="en-US" sz="600" b="0" dirty="0" smtClean="0">
                <a:latin typeface="Arial Narrow" panose="020B0606020202030204" pitchFamily="34" charset="0"/>
                <a:ea typeface="Verdana" pitchFamily="34" charset="0"/>
                <a:cs typeface="Verdana" pitchFamily="34" charset="0"/>
              </a:rPr>
              <a:t>49</a:t>
            </a:r>
          </a:p>
          <a:p>
            <a:pPr marL="0" indent="0" defTabSz="274320">
              <a:spcAft>
                <a:spcPts val="0"/>
              </a:spcAft>
              <a:buNone/>
              <a:tabLst>
                <a:tab pos="182880" algn="l"/>
                <a:tab pos="411480" algn="l"/>
                <a:tab pos="685800" algn="l"/>
                <a:tab pos="960120" algn="l"/>
              </a:tabLst>
            </a:pPr>
            <a:r>
              <a:rPr lang="en-US" sz="600" b="0" dirty="0" smtClean="0">
                <a:latin typeface="Arial Narrow" panose="020B0606020202030204" pitchFamily="34" charset="0"/>
                <a:ea typeface="Verdana" pitchFamily="34" charset="0"/>
                <a:cs typeface="Verdana" pitchFamily="34" charset="0"/>
              </a:rPr>
              <a:t>50</a:t>
            </a:r>
            <a:endParaRPr lang="en-US" sz="600" b="0" dirty="0">
              <a:latin typeface="Arial Narrow" panose="020B0606020202030204" pitchFamily="34" charset="0"/>
              <a:ea typeface="Verdana" pitchFamily="34" charset="0"/>
              <a:cs typeface="Verdana" pitchFamily="34" charset="0"/>
            </a:endParaRPr>
          </a:p>
        </p:txBody>
      </p:sp>
      <p:sp>
        <p:nvSpPr>
          <p:cNvPr id="9" name="Content Placeholder 8"/>
          <p:cNvSpPr>
            <a:spLocks noGrp="1"/>
          </p:cNvSpPr>
          <p:nvPr>
            <p:ph sz="half" idx="2"/>
          </p:nvPr>
        </p:nvSpPr>
        <p:spPr>
          <a:xfrm>
            <a:off x="4800600" y="1498596"/>
            <a:ext cx="4038600" cy="4673604"/>
          </a:xfrm>
        </p:spPr>
        <p:txBody>
          <a:bodyPr/>
          <a:lstStyle/>
          <a:p>
            <a:pPr marL="0" indent="0" defTabSz="274320">
              <a:spcAft>
                <a:spcPts val="0"/>
              </a:spcAft>
              <a:buNone/>
              <a:tabLst>
                <a:tab pos="182880" algn="l"/>
                <a:tab pos="411480" algn="l"/>
                <a:tab pos="685800" algn="l"/>
                <a:tab pos="960120" algn="l"/>
              </a:tabLst>
            </a:pPr>
            <a:r>
              <a:rPr lang="en-US" sz="600" b="0" dirty="0" smtClean="0">
                <a:latin typeface="Arial Narrow" panose="020B0606020202030204" pitchFamily="34" charset="0"/>
                <a:ea typeface="Verdana" pitchFamily="34" charset="0"/>
                <a:cs typeface="Verdana" pitchFamily="34" charset="0"/>
              </a:rPr>
              <a:t>51	sub </a:t>
            </a:r>
            <a:r>
              <a:rPr lang="en-US" sz="600" b="0" dirty="0" err="1">
                <a:latin typeface="Arial Narrow" panose="020B0606020202030204" pitchFamily="34" charset="0"/>
                <a:ea typeface="Verdana" pitchFamily="34" charset="0"/>
                <a:cs typeface="Verdana" pitchFamily="34" charset="0"/>
              </a:rPr>
              <a:t>check_files</a:t>
            </a:r>
            <a:r>
              <a:rPr lang="en-US" sz="600" b="0" dirty="0">
                <a:latin typeface="Arial Narrow" panose="020B0606020202030204" pitchFamily="34" charset="0"/>
                <a:ea typeface="Verdana" pitchFamily="34" charset="0"/>
                <a:cs typeface="Verdana" pitchFamily="34" charset="0"/>
              </a:rPr>
              <a:t> {</a:t>
            </a:r>
          </a:p>
          <a:p>
            <a:pPr marL="0" indent="0" defTabSz="274320">
              <a:spcAft>
                <a:spcPts val="0"/>
              </a:spcAft>
              <a:buNone/>
              <a:tabLst>
                <a:tab pos="182880" algn="l"/>
                <a:tab pos="411480" algn="l"/>
                <a:tab pos="685800" algn="l"/>
                <a:tab pos="960120" algn="l"/>
              </a:tabLst>
            </a:pPr>
            <a:r>
              <a:rPr lang="en-US" sz="600" b="0" dirty="0" smtClean="0">
                <a:latin typeface="Arial Narrow" panose="020B0606020202030204" pitchFamily="34" charset="0"/>
                <a:ea typeface="Verdana" pitchFamily="34" charset="0"/>
                <a:cs typeface="Verdana" pitchFamily="34" charset="0"/>
              </a:rPr>
              <a:t>52	</a:t>
            </a:r>
            <a:r>
              <a:rPr lang="en-US" sz="600" b="0" dirty="0">
                <a:latin typeface="Arial Narrow" panose="020B0606020202030204" pitchFamily="34" charset="0"/>
                <a:ea typeface="Verdana" pitchFamily="34" charset="0"/>
                <a:cs typeface="Verdana" pitchFamily="34" charset="0"/>
              </a:rPr>
              <a:t>	</a:t>
            </a:r>
            <a:r>
              <a:rPr lang="en-US" sz="600" b="0" dirty="0" smtClean="0">
                <a:latin typeface="Arial Narrow" panose="020B0606020202030204" pitchFamily="34" charset="0"/>
                <a:ea typeface="Verdana" pitchFamily="34" charset="0"/>
                <a:cs typeface="Verdana" pitchFamily="34" charset="0"/>
              </a:rPr>
              <a:t>print </a:t>
            </a:r>
            <a:r>
              <a:rPr lang="en-US" sz="600" b="0" dirty="0">
                <a:latin typeface="Arial Narrow" panose="020B0606020202030204" pitchFamily="34" charset="0"/>
                <a:ea typeface="Verdana" pitchFamily="34" charset="0"/>
                <a:cs typeface="Verdana" pitchFamily="34" charset="0"/>
              </a:rPr>
              <a:t>"Completed file scan: </a:t>
            </a:r>
            <a:r>
              <a:rPr lang="en-US" sz="600" b="0" dirty="0" err="1">
                <a:latin typeface="Arial Narrow" panose="020B0606020202030204" pitchFamily="34" charset="0"/>
                <a:ea typeface="Verdana" pitchFamily="34" charset="0"/>
                <a:cs typeface="Verdana" pitchFamily="34" charset="0"/>
              </a:rPr>
              <a:t>InSQR</a:t>
            </a:r>
            <a:r>
              <a:rPr lang="en-US" sz="600" b="0" dirty="0">
                <a:latin typeface="Arial Narrow" panose="020B0606020202030204" pitchFamily="34" charset="0"/>
                <a:ea typeface="Verdana" pitchFamily="34" charset="0"/>
                <a:cs typeface="Verdana" pitchFamily="34" charset="0"/>
              </a:rPr>
              <a:t> files all functioning properly.";</a:t>
            </a:r>
          </a:p>
          <a:p>
            <a:pPr marL="0" indent="0" defTabSz="274320">
              <a:spcAft>
                <a:spcPts val="0"/>
              </a:spcAft>
              <a:buNone/>
              <a:tabLst>
                <a:tab pos="182880" algn="l"/>
                <a:tab pos="411480" algn="l"/>
                <a:tab pos="685800" algn="l"/>
                <a:tab pos="960120" algn="l"/>
              </a:tabLst>
            </a:pPr>
            <a:r>
              <a:rPr lang="en-US" sz="600" b="0" dirty="0" smtClean="0">
                <a:latin typeface="Arial Narrow" panose="020B0606020202030204" pitchFamily="34" charset="0"/>
                <a:ea typeface="Verdana" pitchFamily="34" charset="0"/>
                <a:cs typeface="Verdana" pitchFamily="34" charset="0"/>
              </a:rPr>
              <a:t>53	}</a:t>
            </a:r>
            <a:endParaRPr lang="en-US" sz="600" b="0" dirty="0">
              <a:latin typeface="Arial Narrow" panose="020B0606020202030204" pitchFamily="34" charset="0"/>
              <a:ea typeface="Verdana" pitchFamily="34" charset="0"/>
              <a:cs typeface="Verdana" pitchFamily="34" charset="0"/>
            </a:endParaRPr>
          </a:p>
          <a:p>
            <a:pPr marL="0" indent="0" defTabSz="274320">
              <a:spcAft>
                <a:spcPts val="0"/>
              </a:spcAft>
              <a:buNone/>
              <a:tabLst>
                <a:tab pos="182880" algn="l"/>
                <a:tab pos="411480" algn="l"/>
                <a:tab pos="685800" algn="l"/>
                <a:tab pos="960120" algn="l"/>
              </a:tabLst>
            </a:pPr>
            <a:r>
              <a:rPr lang="en-US" sz="600" b="0" dirty="0" smtClean="0">
                <a:latin typeface="Arial Narrow" panose="020B0606020202030204" pitchFamily="34" charset="0"/>
                <a:ea typeface="Verdana" pitchFamily="34" charset="0"/>
                <a:cs typeface="Verdana" pitchFamily="34" charset="0"/>
              </a:rPr>
              <a:t>54	sub </a:t>
            </a:r>
            <a:r>
              <a:rPr lang="en-US" sz="600" b="0" dirty="0" err="1">
                <a:latin typeface="Arial Narrow" panose="020B0606020202030204" pitchFamily="34" charset="0"/>
                <a:ea typeface="Verdana" pitchFamily="34" charset="0"/>
                <a:cs typeface="Verdana" pitchFamily="34" charset="0"/>
              </a:rPr>
              <a:t>check_db</a:t>
            </a:r>
            <a:r>
              <a:rPr lang="en-US" sz="600" b="0" dirty="0">
                <a:latin typeface="Arial Narrow" panose="020B0606020202030204" pitchFamily="34" charset="0"/>
                <a:ea typeface="Verdana" pitchFamily="34" charset="0"/>
                <a:cs typeface="Verdana" pitchFamily="34" charset="0"/>
              </a:rPr>
              <a:t> {</a:t>
            </a:r>
          </a:p>
          <a:p>
            <a:pPr marL="0" indent="0" defTabSz="274320">
              <a:spcAft>
                <a:spcPts val="0"/>
              </a:spcAft>
              <a:buNone/>
              <a:tabLst>
                <a:tab pos="182880" algn="l"/>
                <a:tab pos="411480" algn="l"/>
                <a:tab pos="685800" algn="l"/>
                <a:tab pos="960120" algn="l"/>
              </a:tabLst>
            </a:pPr>
            <a:r>
              <a:rPr lang="en-US" sz="600" b="0" dirty="0" smtClean="0">
                <a:latin typeface="Arial Narrow" panose="020B0606020202030204" pitchFamily="34" charset="0"/>
                <a:ea typeface="Verdana" pitchFamily="34" charset="0"/>
                <a:cs typeface="Verdana" pitchFamily="34" charset="0"/>
              </a:rPr>
              <a:t>55		print </a:t>
            </a:r>
            <a:r>
              <a:rPr lang="en-US" sz="600" b="0" dirty="0">
                <a:latin typeface="Arial Narrow" panose="020B0606020202030204" pitchFamily="34" charset="0"/>
                <a:ea typeface="Verdana" pitchFamily="34" charset="0"/>
                <a:cs typeface="Verdana" pitchFamily="34" charset="0"/>
              </a:rPr>
              <a:t>"Completed DB Connection Test: DB connection is functioning properly.";</a:t>
            </a:r>
          </a:p>
          <a:p>
            <a:pPr marL="0" indent="0" defTabSz="274320">
              <a:spcAft>
                <a:spcPts val="0"/>
              </a:spcAft>
              <a:buNone/>
              <a:tabLst>
                <a:tab pos="182880" algn="l"/>
                <a:tab pos="411480" algn="l"/>
                <a:tab pos="685800" algn="l"/>
                <a:tab pos="960120" algn="l"/>
              </a:tabLst>
            </a:pPr>
            <a:r>
              <a:rPr lang="en-US" sz="600" b="0" dirty="0" smtClean="0">
                <a:latin typeface="Arial Narrow" panose="020B0606020202030204" pitchFamily="34" charset="0"/>
                <a:ea typeface="Verdana" pitchFamily="34" charset="0"/>
                <a:cs typeface="Verdana" pitchFamily="34" charset="0"/>
              </a:rPr>
              <a:t>56	}</a:t>
            </a:r>
            <a:endParaRPr lang="en-US" sz="600" b="0" dirty="0">
              <a:latin typeface="Arial Narrow" panose="020B0606020202030204" pitchFamily="34" charset="0"/>
              <a:ea typeface="Verdana" pitchFamily="34" charset="0"/>
              <a:cs typeface="Verdana" pitchFamily="34" charset="0"/>
            </a:endParaRPr>
          </a:p>
          <a:p>
            <a:pPr marL="0" indent="0" defTabSz="274320">
              <a:spcAft>
                <a:spcPts val="0"/>
              </a:spcAft>
              <a:buNone/>
              <a:tabLst>
                <a:tab pos="182880" algn="l"/>
                <a:tab pos="411480" algn="l"/>
                <a:tab pos="685800" algn="l"/>
                <a:tab pos="960120" algn="l"/>
              </a:tabLst>
            </a:pPr>
            <a:r>
              <a:rPr lang="en-US" sz="600" b="0" dirty="0" smtClean="0">
                <a:latin typeface="Arial Narrow" panose="020B0606020202030204" pitchFamily="34" charset="0"/>
                <a:ea typeface="Verdana" pitchFamily="34" charset="0"/>
                <a:cs typeface="Verdana" pitchFamily="34" charset="0"/>
              </a:rPr>
              <a:t>57	sub </a:t>
            </a:r>
            <a:r>
              <a:rPr lang="en-US" sz="600" b="0" dirty="0" err="1">
                <a:latin typeface="Arial Narrow" panose="020B0606020202030204" pitchFamily="34" charset="0"/>
                <a:ea typeface="Verdana" pitchFamily="34" charset="0"/>
                <a:cs typeface="Verdana" pitchFamily="34" charset="0"/>
              </a:rPr>
              <a:t>check_server</a:t>
            </a:r>
            <a:r>
              <a:rPr lang="en-US" sz="600" b="0" dirty="0">
                <a:latin typeface="Arial Narrow" panose="020B0606020202030204" pitchFamily="34" charset="0"/>
                <a:ea typeface="Verdana" pitchFamily="34" charset="0"/>
                <a:cs typeface="Verdana" pitchFamily="34" charset="0"/>
              </a:rPr>
              <a:t> {</a:t>
            </a:r>
          </a:p>
          <a:p>
            <a:pPr marL="0" indent="0" defTabSz="274320">
              <a:spcAft>
                <a:spcPts val="0"/>
              </a:spcAft>
              <a:buNone/>
              <a:tabLst>
                <a:tab pos="182880" algn="l"/>
                <a:tab pos="411480" algn="l"/>
                <a:tab pos="685800" algn="l"/>
                <a:tab pos="960120" algn="l"/>
              </a:tabLst>
            </a:pPr>
            <a:r>
              <a:rPr lang="en-US" sz="600" b="0" dirty="0" smtClean="0">
                <a:latin typeface="Arial Narrow" panose="020B0606020202030204" pitchFamily="34" charset="0"/>
                <a:ea typeface="Verdana" pitchFamily="34" charset="0"/>
                <a:cs typeface="Verdana" pitchFamily="34" charset="0"/>
              </a:rPr>
              <a:t>58		print </a:t>
            </a:r>
            <a:r>
              <a:rPr lang="en-US" sz="600" b="0" dirty="0">
                <a:latin typeface="Arial Narrow" panose="020B0606020202030204" pitchFamily="34" charset="0"/>
                <a:ea typeface="Verdana" pitchFamily="34" charset="0"/>
                <a:cs typeface="Verdana" pitchFamily="34" charset="0"/>
              </a:rPr>
              <a:t>"Completed server validation: Server is functioning properly.";</a:t>
            </a:r>
          </a:p>
          <a:p>
            <a:pPr marL="0" indent="0" defTabSz="274320">
              <a:spcAft>
                <a:spcPts val="0"/>
              </a:spcAft>
              <a:buNone/>
              <a:tabLst>
                <a:tab pos="182880" algn="l"/>
                <a:tab pos="411480" algn="l"/>
                <a:tab pos="685800" algn="l"/>
                <a:tab pos="960120" algn="l"/>
              </a:tabLst>
            </a:pPr>
            <a:r>
              <a:rPr lang="en-US" sz="600" b="0" dirty="0" smtClean="0">
                <a:latin typeface="Arial Narrow" panose="020B0606020202030204" pitchFamily="34" charset="0"/>
                <a:ea typeface="Verdana" pitchFamily="34" charset="0"/>
                <a:cs typeface="Verdana" pitchFamily="34" charset="0"/>
              </a:rPr>
              <a:t>59	}</a:t>
            </a:r>
            <a:endParaRPr lang="en-US" sz="600" b="0" dirty="0">
              <a:latin typeface="Arial Narrow" panose="020B0606020202030204" pitchFamily="34" charset="0"/>
              <a:ea typeface="Verdana" pitchFamily="34" charset="0"/>
              <a:cs typeface="Verdana" pitchFamily="34" charset="0"/>
            </a:endParaRPr>
          </a:p>
          <a:p>
            <a:pPr marL="0" indent="0" defTabSz="274320">
              <a:spcAft>
                <a:spcPts val="0"/>
              </a:spcAft>
              <a:buNone/>
              <a:tabLst>
                <a:tab pos="182880" algn="l"/>
                <a:tab pos="411480" algn="l"/>
                <a:tab pos="685800" algn="l"/>
                <a:tab pos="960120" algn="l"/>
              </a:tabLst>
            </a:pPr>
            <a:r>
              <a:rPr lang="en-US" sz="600" b="0" dirty="0" smtClean="0">
                <a:latin typeface="Arial Narrow" panose="020B0606020202030204" pitchFamily="34" charset="0"/>
                <a:ea typeface="Verdana" pitchFamily="34" charset="0"/>
                <a:cs typeface="Verdana" pitchFamily="34" charset="0"/>
              </a:rPr>
              <a:t>60</a:t>
            </a:r>
            <a:endParaRPr lang="en-US" sz="600" b="0" dirty="0">
              <a:latin typeface="Arial Narrow" panose="020B0606020202030204" pitchFamily="34" charset="0"/>
              <a:ea typeface="Verdana" pitchFamily="34" charset="0"/>
              <a:cs typeface="Verdana" pitchFamily="34" charset="0"/>
            </a:endParaRPr>
          </a:p>
          <a:p>
            <a:pPr marL="0" indent="0" defTabSz="274320">
              <a:spcAft>
                <a:spcPts val="0"/>
              </a:spcAft>
              <a:buNone/>
              <a:tabLst>
                <a:tab pos="182880" algn="l"/>
                <a:tab pos="411480" algn="l"/>
                <a:tab pos="685800" algn="l"/>
                <a:tab pos="960120" algn="l"/>
              </a:tabLst>
            </a:pPr>
            <a:r>
              <a:rPr lang="en-US" sz="600" b="0" dirty="0" smtClean="0">
                <a:latin typeface="Arial Narrow" panose="020B0606020202030204" pitchFamily="34" charset="0"/>
                <a:ea typeface="Verdana" pitchFamily="34" charset="0"/>
                <a:cs typeface="Verdana" pitchFamily="34" charset="0"/>
              </a:rPr>
              <a:t>61	# </a:t>
            </a:r>
            <a:r>
              <a:rPr lang="en-US" sz="600" b="0" dirty="0">
                <a:latin typeface="Arial Narrow" panose="020B0606020202030204" pitchFamily="34" charset="0"/>
                <a:ea typeface="Verdana" pitchFamily="34" charset="0"/>
                <a:cs typeface="Verdana" pitchFamily="34" charset="0"/>
              </a:rPr>
              <a:t>Generate header information that will be part of the HTTP response from the server. In this case we are setting</a:t>
            </a:r>
          </a:p>
          <a:p>
            <a:pPr marL="0" indent="0" defTabSz="274320">
              <a:spcAft>
                <a:spcPts val="0"/>
              </a:spcAft>
              <a:buNone/>
              <a:tabLst>
                <a:tab pos="182880" algn="l"/>
                <a:tab pos="411480" algn="l"/>
                <a:tab pos="685800" algn="l"/>
                <a:tab pos="960120" algn="l"/>
              </a:tabLst>
            </a:pPr>
            <a:r>
              <a:rPr lang="en-US" sz="600" b="0" dirty="0" smtClean="0">
                <a:latin typeface="Arial Narrow" panose="020B0606020202030204" pitchFamily="34" charset="0"/>
                <a:ea typeface="Verdana" pitchFamily="34" charset="0"/>
                <a:cs typeface="Verdana" pitchFamily="34" charset="0"/>
              </a:rPr>
              <a:t>62	# </a:t>
            </a:r>
            <a:r>
              <a:rPr lang="en-US" sz="600" b="0" dirty="0">
                <a:latin typeface="Arial Narrow" panose="020B0606020202030204" pitchFamily="34" charset="0"/>
                <a:ea typeface="Verdana" pitchFamily="34" charset="0"/>
                <a:cs typeface="Verdana" pitchFamily="34" charset="0"/>
              </a:rPr>
              <a:t>the content-type to text/html.</a:t>
            </a:r>
          </a:p>
          <a:p>
            <a:pPr marL="0" indent="0" defTabSz="274320">
              <a:spcAft>
                <a:spcPts val="0"/>
              </a:spcAft>
              <a:buNone/>
              <a:tabLst>
                <a:tab pos="182880" algn="l"/>
                <a:tab pos="411480" algn="l"/>
                <a:tab pos="685800" algn="l"/>
                <a:tab pos="960120" algn="l"/>
              </a:tabLst>
            </a:pPr>
            <a:r>
              <a:rPr lang="en-US" sz="600" b="0" dirty="0" smtClean="0">
                <a:latin typeface="Arial Narrow" panose="020B0606020202030204" pitchFamily="34" charset="0"/>
                <a:ea typeface="Verdana" pitchFamily="34" charset="0"/>
                <a:cs typeface="Verdana" pitchFamily="34" charset="0"/>
              </a:rPr>
              <a:t>63</a:t>
            </a:r>
            <a:endParaRPr lang="en-US" sz="600" b="0" dirty="0">
              <a:latin typeface="Arial Narrow" panose="020B0606020202030204" pitchFamily="34" charset="0"/>
              <a:ea typeface="Verdana" pitchFamily="34" charset="0"/>
              <a:cs typeface="Verdana" pitchFamily="34" charset="0"/>
            </a:endParaRPr>
          </a:p>
          <a:p>
            <a:pPr marL="0" indent="0" defTabSz="274320">
              <a:spcAft>
                <a:spcPts val="0"/>
              </a:spcAft>
              <a:buNone/>
              <a:tabLst>
                <a:tab pos="182880" algn="l"/>
                <a:tab pos="411480" algn="l"/>
                <a:tab pos="685800" algn="l"/>
                <a:tab pos="960120" algn="l"/>
              </a:tabLst>
            </a:pPr>
            <a:r>
              <a:rPr lang="en-US" sz="600" b="0" dirty="0" smtClean="0">
                <a:latin typeface="Arial Narrow" panose="020B0606020202030204" pitchFamily="34" charset="0"/>
                <a:ea typeface="Verdana" pitchFamily="34" charset="0"/>
                <a:cs typeface="Verdana" pitchFamily="34" charset="0"/>
              </a:rPr>
              <a:t>64	print </a:t>
            </a:r>
            <a:r>
              <a:rPr lang="en-US" sz="600" b="0" dirty="0">
                <a:latin typeface="Arial Narrow" panose="020B0606020202030204" pitchFamily="34" charset="0"/>
                <a:ea typeface="Verdana" pitchFamily="34" charset="0"/>
                <a:cs typeface="Verdana" pitchFamily="34" charset="0"/>
              </a:rPr>
              <a:t>$</a:t>
            </a:r>
            <a:r>
              <a:rPr lang="en-US" sz="600" b="0" dirty="0" err="1">
                <a:latin typeface="Arial Narrow" panose="020B0606020202030204" pitchFamily="34" charset="0"/>
                <a:ea typeface="Verdana" pitchFamily="34" charset="0"/>
                <a:cs typeface="Verdana" pitchFamily="34" charset="0"/>
              </a:rPr>
              <a:t>cgi</a:t>
            </a:r>
            <a:r>
              <a:rPr lang="en-US" sz="600" b="0" dirty="0">
                <a:latin typeface="Arial Narrow" panose="020B0606020202030204" pitchFamily="34" charset="0"/>
                <a:ea typeface="Verdana" pitchFamily="34" charset="0"/>
                <a:cs typeface="Verdana" pitchFamily="34" charset="0"/>
              </a:rPr>
              <a:t>-&gt;header(-type =&gt; 'text/html');</a:t>
            </a:r>
          </a:p>
          <a:p>
            <a:pPr marL="0" indent="0" defTabSz="274320">
              <a:spcAft>
                <a:spcPts val="0"/>
              </a:spcAft>
              <a:buNone/>
              <a:tabLst>
                <a:tab pos="182880" algn="l"/>
                <a:tab pos="411480" algn="l"/>
                <a:tab pos="685800" algn="l"/>
                <a:tab pos="960120" algn="l"/>
              </a:tabLst>
            </a:pPr>
            <a:r>
              <a:rPr lang="en-US" sz="600" b="0" dirty="0" smtClean="0">
                <a:latin typeface="Arial Narrow" panose="020B0606020202030204" pitchFamily="34" charset="0"/>
                <a:ea typeface="Verdana" pitchFamily="34" charset="0"/>
                <a:cs typeface="Verdana" pitchFamily="34" charset="0"/>
              </a:rPr>
              <a:t>65</a:t>
            </a:r>
            <a:endParaRPr lang="en-US" sz="600" b="0" dirty="0">
              <a:latin typeface="Arial Narrow" panose="020B0606020202030204" pitchFamily="34" charset="0"/>
              <a:ea typeface="Verdana" pitchFamily="34" charset="0"/>
              <a:cs typeface="Verdana" pitchFamily="34" charset="0"/>
            </a:endParaRPr>
          </a:p>
          <a:p>
            <a:pPr marL="0" indent="0" defTabSz="274320">
              <a:spcAft>
                <a:spcPts val="0"/>
              </a:spcAft>
              <a:buNone/>
              <a:tabLst>
                <a:tab pos="182880" algn="l"/>
                <a:tab pos="411480" algn="l"/>
                <a:tab pos="685800" algn="l"/>
                <a:tab pos="960120" algn="l"/>
              </a:tabLst>
            </a:pPr>
            <a:r>
              <a:rPr lang="en-US" sz="600" b="0" dirty="0" smtClean="0">
                <a:latin typeface="Arial Narrow" panose="020B0606020202030204" pitchFamily="34" charset="0"/>
                <a:ea typeface="Verdana" pitchFamily="34" charset="0"/>
                <a:cs typeface="Verdana" pitchFamily="34" charset="0"/>
              </a:rPr>
              <a:t>66	# </a:t>
            </a:r>
            <a:r>
              <a:rPr lang="en-US" sz="600" b="0" dirty="0">
                <a:latin typeface="Arial Narrow" panose="020B0606020202030204" pitchFamily="34" charset="0"/>
                <a:ea typeface="Verdana" pitchFamily="34" charset="0"/>
                <a:cs typeface="Verdana" pitchFamily="34" charset="0"/>
              </a:rPr>
              <a:t>The </a:t>
            </a:r>
            <a:r>
              <a:rPr lang="en-US" sz="600" b="0" dirty="0" err="1">
                <a:latin typeface="Arial Narrow" panose="020B0606020202030204" pitchFamily="34" charset="0"/>
                <a:ea typeface="Verdana" pitchFamily="34" charset="0"/>
                <a:cs typeface="Verdana" pitchFamily="34" charset="0"/>
              </a:rPr>
              <a:t>start_html</a:t>
            </a:r>
            <a:r>
              <a:rPr lang="en-US" sz="600" b="0" dirty="0">
                <a:latin typeface="Arial Narrow" panose="020B0606020202030204" pitchFamily="34" charset="0"/>
                <a:ea typeface="Verdana" pitchFamily="34" charset="0"/>
                <a:cs typeface="Verdana" pitchFamily="34" charset="0"/>
              </a:rPr>
              <a:t>() function generates a generic HTML opening that is then printed to the HTTP response.</a:t>
            </a:r>
          </a:p>
          <a:p>
            <a:pPr marL="0" indent="0" defTabSz="274320">
              <a:spcAft>
                <a:spcPts val="0"/>
              </a:spcAft>
              <a:buNone/>
              <a:tabLst>
                <a:tab pos="182880" algn="l"/>
                <a:tab pos="411480" algn="l"/>
                <a:tab pos="685800" algn="l"/>
                <a:tab pos="960120" algn="l"/>
              </a:tabLst>
            </a:pPr>
            <a:r>
              <a:rPr lang="en-US" sz="600" b="0" dirty="0" smtClean="0">
                <a:latin typeface="Arial Narrow" panose="020B0606020202030204" pitchFamily="34" charset="0"/>
                <a:ea typeface="Verdana" pitchFamily="34" charset="0"/>
                <a:cs typeface="Verdana" pitchFamily="34" charset="0"/>
              </a:rPr>
              <a:t>67</a:t>
            </a:r>
            <a:endParaRPr lang="en-US" sz="600" b="0" dirty="0">
              <a:latin typeface="Arial Narrow" panose="020B0606020202030204" pitchFamily="34" charset="0"/>
              <a:ea typeface="Verdana" pitchFamily="34" charset="0"/>
              <a:cs typeface="Verdana" pitchFamily="34" charset="0"/>
            </a:endParaRPr>
          </a:p>
          <a:p>
            <a:pPr marL="0" indent="0" defTabSz="274320">
              <a:spcAft>
                <a:spcPts val="0"/>
              </a:spcAft>
              <a:buNone/>
              <a:tabLst>
                <a:tab pos="182880" algn="l"/>
                <a:tab pos="411480" algn="l"/>
                <a:tab pos="685800" algn="l"/>
                <a:tab pos="960120" algn="l"/>
              </a:tabLst>
            </a:pPr>
            <a:r>
              <a:rPr lang="en-US" sz="600" b="0" dirty="0" smtClean="0">
                <a:latin typeface="Arial Narrow" panose="020B0606020202030204" pitchFamily="34" charset="0"/>
                <a:ea typeface="Verdana" pitchFamily="34" charset="0"/>
                <a:cs typeface="Verdana" pitchFamily="34" charset="0"/>
              </a:rPr>
              <a:t>68	print </a:t>
            </a:r>
            <a:r>
              <a:rPr lang="en-US" sz="600" b="0" dirty="0" err="1" smtClean="0">
                <a:latin typeface="Arial Narrow" panose="020B0606020202030204" pitchFamily="34" charset="0"/>
                <a:ea typeface="Verdana" pitchFamily="34" charset="0"/>
                <a:cs typeface="Verdana" pitchFamily="34" charset="0"/>
              </a:rPr>
              <a:t>start_html</a:t>
            </a:r>
            <a:r>
              <a:rPr lang="en-US" sz="600" b="0" dirty="0" smtClean="0">
                <a:latin typeface="Arial Narrow" panose="020B0606020202030204" pitchFamily="34" charset="0"/>
                <a:ea typeface="Verdana" pitchFamily="34" charset="0"/>
                <a:cs typeface="Verdana" pitchFamily="34" charset="0"/>
              </a:rPr>
              <a:t>("</a:t>
            </a:r>
            <a:r>
              <a:rPr lang="en-US" sz="600" b="0" dirty="0">
                <a:latin typeface="Arial Narrow" panose="020B0606020202030204" pitchFamily="34" charset="0"/>
                <a:ea typeface="Verdana" pitchFamily="34" charset="0"/>
                <a:cs typeface="Verdana" pitchFamily="34" charset="0"/>
              </a:rPr>
              <a:t>Status Functions");</a:t>
            </a:r>
          </a:p>
          <a:p>
            <a:pPr marL="0" indent="0" defTabSz="274320">
              <a:spcAft>
                <a:spcPts val="0"/>
              </a:spcAft>
              <a:buNone/>
              <a:tabLst>
                <a:tab pos="182880" algn="l"/>
                <a:tab pos="411480" algn="l"/>
                <a:tab pos="685800" algn="l"/>
                <a:tab pos="960120" algn="l"/>
              </a:tabLst>
            </a:pPr>
            <a:r>
              <a:rPr lang="en-US" sz="600" b="0" dirty="0" smtClean="0">
                <a:latin typeface="Arial Narrow" panose="020B0606020202030204" pitchFamily="34" charset="0"/>
                <a:ea typeface="Verdana" pitchFamily="34" charset="0"/>
                <a:cs typeface="Verdana" pitchFamily="34" charset="0"/>
              </a:rPr>
              <a:t>69</a:t>
            </a:r>
            <a:endParaRPr lang="en-US" sz="600" b="0" dirty="0">
              <a:latin typeface="Arial Narrow" panose="020B0606020202030204" pitchFamily="34" charset="0"/>
              <a:ea typeface="Verdana" pitchFamily="34" charset="0"/>
              <a:cs typeface="Verdana" pitchFamily="34" charset="0"/>
            </a:endParaRPr>
          </a:p>
          <a:p>
            <a:pPr marL="0" indent="0" defTabSz="274320">
              <a:spcAft>
                <a:spcPts val="0"/>
              </a:spcAft>
              <a:buNone/>
              <a:tabLst>
                <a:tab pos="182880" algn="l"/>
                <a:tab pos="411480" algn="l"/>
                <a:tab pos="685800" algn="l"/>
                <a:tab pos="960120" algn="l"/>
              </a:tabLst>
            </a:pPr>
            <a:r>
              <a:rPr lang="en-US" sz="600" b="0" dirty="0" smtClean="0">
                <a:latin typeface="Arial Narrow" panose="020B0606020202030204" pitchFamily="34" charset="0"/>
                <a:ea typeface="Verdana" pitchFamily="34" charset="0"/>
                <a:cs typeface="Verdana" pitchFamily="34" charset="0"/>
              </a:rPr>
              <a:t>70	# </a:t>
            </a:r>
            <a:r>
              <a:rPr lang="en-US" sz="600" b="0" dirty="0">
                <a:latin typeface="Arial Narrow" panose="020B0606020202030204" pitchFamily="34" charset="0"/>
                <a:ea typeface="Verdana" pitchFamily="34" charset="0"/>
                <a:cs typeface="Verdana" pitchFamily="34" charset="0"/>
              </a:rPr>
              <a:t>The following block of adds everything between the END tags to the HTTP response. This is the body of the HTML</a:t>
            </a:r>
          </a:p>
          <a:p>
            <a:pPr marL="0" indent="0" defTabSz="274320">
              <a:spcAft>
                <a:spcPts val="0"/>
              </a:spcAft>
              <a:buNone/>
              <a:tabLst>
                <a:tab pos="182880" algn="l"/>
                <a:tab pos="411480" algn="l"/>
                <a:tab pos="685800" algn="l"/>
                <a:tab pos="960120" algn="l"/>
              </a:tabLst>
            </a:pPr>
            <a:r>
              <a:rPr lang="en-US" sz="600" b="0" dirty="0" smtClean="0">
                <a:latin typeface="Arial Narrow" panose="020B0606020202030204" pitchFamily="34" charset="0"/>
                <a:ea typeface="Verdana" pitchFamily="34" charset="0"/>
                <a:cs typeface="Verdana" pitchFamily="34" charset="0"/>
              </a:rPr>
              <a:t>71	# </a:t>
            </a:r>
            <a:r>
              <a:rPr lang="en-US" sz="600" b="0" dirty="0">
                <a:latin typeface="Arial Narrow" panose="020B0606020202030204" pitchFamily="34" charset="0"/>
                <a:ea typeface="Verdana" pitchFamily="34" charset="0"/>
                <a:cs typeface="Verdana" pitchFamily="34" charset="0"/>
              </a:rPr>
              <a:t>page that will be displayed to the user.</a:t>
            </a:r>
          </a:p>
          <a:p>
            <a:pPr marL="0" indent="0" defTabSz="274320">
              <a:spcAft>
                <a:spcPts val="0"/>
              </a:spcAft>
              <a:buNone/>
              <a:tabLst>
                <a:tab pos="182880" algn="l"/>
                <a:tab pos="411480" algn="l"/>
                <a:tab pos="685800" algn="l"/>
                <a:tab pos="960120" algn="l"/>
              </a:tabLst>
            </a:pPr>
            <a:r>
              <a:rPr lang="en-US" sz="600" b="0" dirty="0" smtClean="0">
                <a:latin typeface="Arial Narrow" panose="020B0606020202030204" pitchFamily="34" charset="0"/>
                <a:ea typeface="Verdana" pitchFamily="34" charset="0"/>
                <a:cs typeface="Verdana" pitchFamily="34" charset="0"/>
              </a:rPr>
              <a:t>72</a:t>
            </a:r>
            <a:endParaRPr lang="en-US" sz="600" b="0" dirty="0">
              <a:latin typeface="Arial Narrow" panose="020B0606020202030204" pitchFamily="34" charset="0"/>
              <a:ea typeface="Verdana" pitchFamily="34" charset="0"/>
              <a:cs typeface="Verdana" pitchFamily="34" charset="0"/>
            </a:endParaRPr>
          </a:p>
          <a:p>
            <a:pPr marL="0" indent="0" defTabSz="274320">
              <a:spcAft>
                <a:spcPts val="0"/>
              </a:spcAft>
              <a:buNone/>
              <a:tabLst>
                <a:tab pos="182880" algn="l"/>
                <a:tab pos="411480" algn="l"/>
                <a:tab pos="685800" algn="l"/>
                <a:tab pos="960120" algn="l"/>
              </a:tabLst>
            </a:pPr>
            <a:r>
              <a:rPr lang="en-US" sz="600" b="0" dirty="0" smtClean="0">
                <a:latin typeface="Arial Narrow" panose="020B0606020202030204" pitchFamily="34" charset="0"/>
                <a:ea typeface="Verdana" pitchFamily="34" charset="0"/>
                <a:cs typeface="Verdana" pitchFamily="34" charset="0"/>
              </a:rPr>
              <a:t>73	print </a:t>
            </a:r>
            <a:r>
              <a:rPr lang="en-US" sz="600" b="0" dirty="0">
                <a:latin typeface="Arial Narrow" panose="020B0606020202030204" pitchFamily="34" charset="0"/>
                <a:ea typeface="Verdana" pitchFamily="34" charset="0"/>
                <a:cs typeface="Verdana" pitchFamily="34" charset="0"/>
              </a:rPr>
              <a:t>&lt;&lt;END;</a:t>
            </a:r>
          </a:p>
          <a:p>
            <a:pPr marL="0" indent="0" defTabSz="274320">
              <a:spcAft>
                <a:spcPts val="0"/>
              </a:spcAft>
              <a:buNone/>
              <a:tabLst>
                <a:tab pos="182880" algn="l"/>
                <a:tab pos="411480" algn="l"/>
                <a:tab pos="685800" algn="l"/>
                <a:tab pos="960120" algn="l"/>
              </a:tabLst>
            </a:pPr>
            <a:r>
              <a:rPr lang="en-US" sz="600" b="0" dirty="0" smtClean="0">
                <a:latin typeface="Arial Narrow" panose="020B0606020202030204" pitchFamily="34" charset="0"/>
                <a:ea typeface="Verdana" pitchFamily="34" charset="0"/>
                <a:cs typeface="Verdana" pitchFamily="34" charset="0"/>
              </a:rPr>
              <a:t>74	</a:t>
            </a:r>
            <a:r>
              <a:rPr lang="en-US" sz="600" b="0" dirty="0">
                <a:latin typeface="Arial Narrow" panose="020B0606020202030204" pitchFamily="34" charset="0"/>
                <a:ea typeface="Verdana" pitchFamily="34" charset="0"/>
                <a:cs typeface="Verdana" pitchFamily="34" charset="0"/>
              </a:rPr>
              <a:t>	&lt;table border=0&gt;</a:t>
            </a:r>
          </a:p>
          <a:p>
            <a:pPr marL="0" indent="0" defTabSz="274320">
              <a:spcAft>
                <a:spcPts val="0"/>
              </a:spcAft>
              <a:buNone/>
              <a:tabLst>
                <a:tab pos="182880" algn="l"/>
                <a:tab pos="411480" algn="l"/>
                <a:tab pos="685800" algn="l"/>
                <a:tab pos="960120" algn="l"/>
              </a:tabLst>
            </a:pPr>
            <a:r>
              <a:rPr lang="en-US" sz="600" b="0" dirty="0" smtClean="0">
                <a:latin typeface="Arial Narrow" panose="020B0606020202030204" pitchFamily="34" charset="0"/>
                <a:ea typeface="Verdana" pitchFamily="34" charset="0"/>
                <a:cs typeface="Verdana" pitchFamily="34" charset="0"/>
              </a:rPr>
              <a:t>75	</a:t>
            </a:r>
            <a:r>
              <a:rPr lang="en-US" sz="600" b="0" dirty="0">
                <a:latin typeface="Arial Narrow" panose="020B0606020202030204" pitchFamily="34" charset="0"/>
                <a:ea typeface="Verdana" pitchFamily="34" charset="0"/>
                <a:cs typeface="Verdana" pitchFamily="34" charset="0"/>
              </a:rPr>
              <a:t>	&lt;</a:t>
            </a:r>
            <a:r>
              <a:rPr lang="en-US" sz="600" b="0" dirty="0" err="1">
                <a:latin typeface="Arial Narrow" panose="020B0606020202030204" pitchFamily="34" charset="0"/>
                <a:ea typeface="Verdana" pitchFamily="34" charset="0"/>
                <a:cs typeface="Verdana" pitchFamily="34" charset="0"/>
              </a:rPr>
              <a:t>tr</a:t>
            </a:r>
            <a:r>
              <a:rPr lang="en-US" sz="600" b="0" dirty="0">
                <a:latin typeface="Arial Narrow" panose="020B0606020202030204" pitchFamily="34" charset="0"/>
                <a:ea typeface="Verdana" pitchFamily="34" charset="0"/>
                <a:cs typeface="Verdana" pitchFamily="34" charset="0"/>
              </a:rPr>
              <a:t>&gt;</a:t>
            </a:r>
          </a:p>
          <a:p>
            <a:pPr marL="0" indent="0" defTabSz="274320">
              <a:spcAft>
                <a:spcPts val="0"/>
              </a:spcAft>
              <a:buNone/>
              <a:tabLst>
                <a:tab pos="182880" algn="l"/>
                <a:tab pos="411480" algn="l"/>
                <a:tab pos="685800" algn="l"/>
                <a:tab pos="960120" algn="l"/>
              </a:tabLst>
            </a:pPr>
            <a:r>
              <a:rPr lang="en-US" sz="600" b="0" dirty="0" smtClean="0">
                <a:latin typeface="Arial Narrow" panose="020B0606020202030204" pitchFamily="34" charset="0"/>
                <a:ea typeface="Verdana" pitchFamily="34" charset="0"/>
                <a:cs typeface="Verdana" pitchFamily="34" charset="0"/>
              </a:rPr>
              <a:t>76	</a:t>
            </a:r>
            <a:r>
              <a:rPr lang="en-US" sz="600" b="0" dirty="0">
                <a:latin typeface="Arial Narrow" panose="020B0606020202030204" pitchFamily="34" charset="0"/>
                <a:ea typeface="Verdana" pitchFamily="34" charset="0"/>
                <a:cs typeface="Verdana" pitchFamily="34" charset="0"/>
              </a:rPr>
              <a:t>		&lt;td&gt;&lt;</a:t>
            </a:r>
            <a:r>
              <a:rPr lang="en-US" sz="600" b="0" dirty="0" err="1">
                <a:latin typeface="Arial Narrow" panose="020B0606020202030204" pitchFamily="34" charset="0"/>
                <a:ea typeface="Verdana" pitchFamily="34" charset="0"/>
                <a:cs typeface="Verdana" pitchFamily="34" charset="0"/>
              </a:rPr>
              <a:t>img</a:t>
            </a:r>
            <a:r>
              <a:rPr lang="en-US" sz="600" b="0" dirty="0">
                <a:latin typeface="Arial Narrow" panose="020B0606020202030204" pitchFamily="34" charset="0"/>
                <a:ea typeface="Verdana" pitchFamily="34" charset="0"/>
                <a:cs typeface="Verdana" pitchFamily="34" charset="0"/>
              </a:rPr>
              <a:t> </a:t>
            </a:r>
            <a:r>
              <a:rPr lang="en-US" sz="600" b="0" dirty="0" err="1">
                <a:latin typeface="Arial Narrow" panose="020B0606020202030204" pitchFamily="34" charset="0"/>
                <a:ea typeface="Verdana" pitchFamily="34" charset="0"/>
                <a:cs typeface="Verdana" pitchFamily="34" charset="0"/>
              </a:rPr>
              <a:t>src</a:t>
            </a:r>
            <a:r>
              <a:rPr lang="en-US" sz="600" b="0" dirty="0">
                <a:latin typeface="Arial Narrow" panose="020B0606020202030204" pitchFamily="34" charset="0"/>
                <a:ea typeface="Verdana" pitchFamily="34" charset="0"/>
                <a:cs typeface="Verdana" pitchFamily="34" charset="0"/>
              </a:rPr>
              <a:t>="/images/InSQR.png" border=0 /&gt;&lt;/td&gt;</a:t>
            </a:r>
          </a:p>
          <a:p>
            <a:pPr marL="0" indent="0" defTabSz="274320">
              <a:spcAft>
                <a:spcPts val="0"/>
              </a:spcAft>
              <a:buNone/>
              <a:tabLst>
                <a:tab pos="182880" algn="l"/>
                <a:tab pos="411480" algn="l"/>
                <a:tab pos="685800" algn="l"/>
                <a:tab pos="960120" algn="l"/>
              </a:tabLst>
            </a:pPr>
            <a:r>
              <a:rPr lang="en-US" sz="600" b="0" dirty="0" smtClean="0">
                <a:latin typeface="Arial Narrow" panose="020B0606020202030204" pitchFamily="34" charset="0"/>
                <a:ea typeface="Verdana" pitchFamily="34" charset="0"/>
                <a:cs typeface="Verdana" pitchFamily="34" charset="0"/>
              </a:rPr>
              <a:t>77	</a:t>
            </a:r>
            <a:r>
              <a:rPr lang="en-US" sz="600" b="0" dirty="0">
                <a:latin typeface="Arial Narrow" panose="020B0606020202030204" pitchFamily="34" charset="0"/>
                <a:ea typeface="Verdana" pitchFamily="34" charset="0"/>
                <a:cs typeface="Verdana" pitchFamily="34" charset="0"/>
              </a:rPr>
              <a:t>		&lt;td </a:t>
            </a:r>
            <a:r>
              <a:rPr lang="en-US" sz="600" b="0" dirty="0" err="1">
                <a:latin typeface="Arial Narrow" panose="020B0606020202030204" pitchFamily="34" charset="0"/>
                <a:ea typeface="Verdana" pitchFamily="34" charset="0"/>
                <a:cs typeface="Verdana" pitchFamily="34" charset="0"/>
              </a:rPr>
              <a:t>valign</a:t>
            </a:r>
            <a:r>
              <a:rPr lang="en-US" sz="600" b="0" dirty="0">
                <a:latin typeface="Arial Narrow" panose="020B0606020202030204" pitchFamily="34" charset="0"/>
                <a:ea typeface="Verdana" pitchFamily="34" charset="0"/>
                <a:cs typeface="Verdana" pitchFamily="34" charset="0"/>
              </a:rPr>
              <a:t>="middle"&gt;&lt;h1&gt;The </a:t>
            </a:r>
            <a:r>
              <a:rPr lang="en-US" sz="600" b="0" dirty="0" err="1">
                <a:latin typeface="Arial Narrow" panose="020B0606020202030204" pitchFamily="34" charset="0"/>
                <a:ea typeface="Verdana" pitchFamily="34" charset="0"/>
                <a:cs typeface="Verdana" pitchFamily="34" charset="0"/>
              </a:rPr>
              <a:t>InSQR</a:t>
            </a:r>
            <a:r>
              <a:rPr lang="en-US" sz="600" b="0" dirty="0">
                <a:latin typeface="Arial Narrow" panose="020B0606020202030204" pitchFamily="34" charset="0"/>
                <a:ea typeface="Verdana" pitchFamily="34" charset="0"/>
                <a:cs typeface="Verdana" pitchFamily="34" charset="0"/>
              </a:rPr>
              <a:t> Application&lt;/h1&gt;&lt;/td&gt;</a:t>
            </a:r>
          </a:p>
          <a:p>
            <a:pPr marL="0" indent="0" defTabSz="274320">
              <a:spcAft>
                <a:spcPts val="0"/>
              </a:spcAft>
              <a:buNone/>
              <a:tabLst>
                <a:tab pos="182880" algn="l"/>
                <a:tab pos="411480" algn="l"/>
                <a:tab pos="685800" algn="l"/>
                <a:tab pos="960120" algn="l"/>
              </a:tabLst>
            </a:pPr>
            <a:r>
              <a:rPr lang="en-US" sz="600" b="0" dirty="0" smtClean="0">
                <a:latin typeface="Arial Narrow" panose="020B0606020202030204" pitchFamily="34" charset="0"/>
                <a:ea typeface="Verdana" pitchFamily="34" charset="0"/>
                <a:cs typeface="Verdana" pitchFamily="34" charset="0"/>
              </a:rPr>
              <a:t>78	</a:t>
            </a:r>
            <a:r>
              <a:rPr lang="en-US" sz="600" b="0" dirty="0">
                <a:latin typeface="Arial Narrow" panose="020B0606020202030204" pitchFamily="34" charset="0"/>
                <a:ea typeface="Verdana" pitchFamily="34" charset="0"/>
                <a:cs typeface="Verdana" pitchFamily="34" charset="0"/>
              </a:rPr>
              <a:t>	&lt;/</a:t>
            </a:r>
            <a:r>
              <a:rPr lang="en-US" sz="600" b="0" dirty="0" err="1">
                <a:latin typeface="Arial Narrow" panose="020B0606020202030204" pitchFamily="34" charset="0"/>
                <a:ea typeface="Verdana" pitchFamily="34" charset="0"/>
                <a:cs typeface="Verdana" pitchFamily="34" charset="0"/>
              </a:rPr>
              <a:t>tr</a:t>
            </a:r>
            <a:r>
              <a:rPr lang="en-US" sz="600" b="0" dirty="0">
                <a:latin typeface="Arial Narrow" panose="020B0606020202030204" pitchFamily="34" charset="0"/>
                <a:ea typeface="Verdana" pitchFamily="34" charset="0"/>
                <a:cs typeface="Verdana" pitchFamily="34" charset="0"/>
              </a:rPr>
              <a:t>&gt;</a:t>
            </a:r>
          </a:p>
          <a:p>
            <a:pPr marL="0" indent="0" defTabSz="274320">
              <a:spcAft>
                <a:spcPts val="0"/>
              </a:spcAft>
              <a:buNone/>
              <a:tabLst>
                <a:tab pos="182880" algn="l"/>
                <a:tab pos="411480" algn="l"/>
                <a:tab pos="685800" algn="l"/>
                <a:tab pos="960120" algn="l"/>
              </a:tabLst>
            </a:pPr>
            <a:r>
              <a:rPr lang="en-US" sz="600" b="0" dirty="0" smtClean="0">
                <a:latin typeface="Arial Narrow" panose="020B0606020202030204" pitchFamily="34" charset="0"/>
                <a:ea typeface="Verdana" pitchFamily="34" charset="0"/>
                <a:cs typeface="Verdana" pitchFamily="34" charset="0"/>
              </a:rPr>
              <a:t>79	</a:t>
            </a:r>
            <a:r>
              <a:rPr lang="en-US" sz="600" b="0" dirty="0">
                <a:latin typeface="Arial Narrow" panose="020B0606020202030204" pitchFamily="34" charset="0"/>
                <a:ea typeface="Verdana" pitchFamily="34" charset="0"/>
                <a:cs typeface="Verdana" pitchFamily="34" charset="0"/>
              </a:rPr>
              <a:t>	&lt;/table&gt;</a:t>
            </a:r>
          </a:p>
          <a:p>
            <a:pPr marL="0" indent="0" defTabSz="274320">
              <a:spcAft>
                <a:spcPts val="0"/>
              </a:spcAft>
              <a:buNone/>
              <a:tabLst>
                <a:tab pos="182880" algn="l"/>
                <a:tab pos="411480" algn="l"/>
                <a:tab pos="685800" algn="l"/>
                <a:tab pos="960120" algn="l"/>
              </a:tabLst>
            </a:pPr>
            <a:r>
              <a:rPr lang="en-US" sz="600" b="0" dirty="0" smtClean="0">
                <a:latin typeface="Arial Narrow" panose="020B0606020202030204" pitchFamily="34" charset="0"/>
                <a:ea typeface="Verdana" pitchFamily="34" charset="0"/>
                <a:cs typeface="Verdana" pitchFamily="34" charset="0"/>
              </a:rPr>
              <a:t>80	</a:t>
            </a:r>
            <a:r>
              <a:rPr lang="en-US" sz="600" b="0" dirty="0">
                <a:latin typeface="Arial Narrow" panose="020B0606020202030204" pitchFamily="34" charset="0"/>
                <a:ea typeface="Verdana" pitchFamily="34" charset="0"/>
                <a:cs typeface="Verdana" pitchFamily="34" charset="0"/>
              </a:rPr>
              <a:t>	&lt;!--#include virtual="/menu.html" --&gt;</a:t>
            </a:r>
          </a:p>
          <a:p>
            <a:pPr marL="0" indent="0" defTabSz="274320">
              <a:spcAft>
                <a:spcPts val="0"/>
              </a:spcAft>
              <a:buNone/>
              <a:tabLst>
                <a:tab pos="182880" algn="l"/>
                <a:tab pos="411480" algn="l"/>
                <a:tab pos="685800" algn="l"/>
                <a:tab pos="960120" algn="l"/>
              </a:tabLst>
            </a:pPr>
            <a:r>
              <a:rPr lang="en-US" sz="600" b="0" dirty="0" smtClean="0">
                <a:latin typeface="Arial Narrow" panose="020B0606020202030204" pitchFamily="34" charset="0"/>
                <a:ea typeface="Verdana" pitchFamily="34" charset="0"/>
                <a:cs typeface="Verdana" pitchFamily="34" charset="0"/>
              </a:rPr>
              <a:t>81	</a:t>
            </a:r>
            <a:r>
              <a:rPr lang="en-US" sz="600" b="0" dirty="0">
                <a:latin typeface="Arial Narrow" panose="020B0606020202030204" pitchFamily="34" charset="0"/>
                <a:ea typeface="Verdana" pitchFamily="34" charset="0"/>
                <a:cs typeface="Verdana" pitchFamily="34" charset="0"/>
              </a:rPr>
              <a:t>	&lt;</a:t>
            </a:r>
            <a:r>
              <a:rPr lang="en-US" sz="600" b="0" dirty="0" err="1">
                <a:latin typeface="Arial Narrow" panose="020B0606020202030204" pitchFamily="34" charset="0"/>
                <a:ea typeface="Verdana" pitchFamily="34" charset="0"/>
                <a:cs typeface="Verdana" pitchFamily="34" charset="0"/>
              </a:rPr>
              <a:t>br</a:t>
            </a:r>
            <a:r>
              <a:rPr lang="en-US" sz="600" b="0" dirty="0">
                <a:latin typeface="Arial Narrow" panose="020B0606020202030204" pitchFamily="34" charset="0"/>
                <a:ea typeface="Verdana" pitchFamily="34" charset="0"/>
                <a:cs typeface="Verdana" pitchFamily="34" charset="0"/>
              </a:rPr>
              <a:t>&gt;</a:t>
            </a:r>
          </a:p>
          <a:p>
            <a:pPr marL="0" indent="0" defTabSz="274320">
              <a:spcAft>
                <a:spcPts val="0"/>
              </a:spcAft>
              <a:buNone/>
              <a:tabLst>
                <a:tab pos="182880" algn="l"/>
                <a:tab pos="411480" algn="l"/>
                <a:tab pos="685800" algn="l"/>
                <a:tab pos="960120" algn="l"/>
              </a:tabLst>
            </a:pPr>
            <a:r>
              <a:rPr lang="en-US" sz="600" b="0" dirty="0" smtClean="0">
                <a:latin typeface="Arial Narrow" panose="020B0606020202030204" pitchFamily="34" charset="0"/>
                <a:ea typeface="Verdana" pitchFamily="34" charset="0"/>
                <a:cs typeface="Verdana" pitchFamily="34" charset="0"/>
              </a:rPr>
              <a:t>82	</a:t>
            </a:r>
            <a:r>
              <a:rPr lang="en-US" sz="600" b="0" dirty="0">
                <a:latin typeface="Arial Narrow" panose="020B0606020202030204" pitchFamily="34" charset="0"/>
                <a:ea typeface="Verdana" pitchFamily="34" charset="0"/>
                <a:cs typeface="Verdana" pitchFamily="34" charset="0"/>
              </a:rPr>
              <a:t>	&lt;h2&gt;Status Results&lt;/h2&gt;</a:t>
            </a:r>
          </a:p>
          <a:p>
            <a:pPr marL="0" indent="0" defTabSz="274320">
              <a:spcAft>
                <a:spcPts val="0"/>
              </a:spcAft>
              <a:buNone/>
              <a:tabLst>
                <a:tab pos="182880" algn="l"/>
                <a:tab pos="411480" algn="l"/>
                <a:tab pos="685800" algn="l"/>
                <a:tab pos="960120" algn="l"/>
              </a:tabLst>
            </a:pPr>
            <a:r>
              <a:rPr lang="en-US" sz="600" b="0" dirty="0" smtClean="0">
                <a:latin typeface="Arial Narrow" panose="020B0606020202030204" pitchFamily="34" charset="0"/>
                <a:ea typeface="Verdana" pitchFamily="34" charset="0"/>
                <a:cs typeface="Verdana" pitchFamily="34" charset="0"/>
              </a:rPr>
              <a:t>83	END</a:t>
            </a:r>
            <a:endParaRPr lang="en-US" sz="600" b="0" dirty="0">
              <a:latin typeface="Arial Narrow" panose="020B0606020202030204" pitchFamily="34" charset="0"/>
              <a:ea typeface="Verdana" pitchFamily="34" charset="0"/>
              <a:cs typeface="Verdana" pitchFamily="34" charset="0"/>
            </a:endParaRPr>
          </a:p>
          <a:p>
            <a:pPr marL="0" indent="0" defTabSz="274320">
              <a:spcAft>
                <a:spcPts val="0"/>
              </a:spcAft>
              <a:buNone/>
              <a:tabLst>
                <a:tab pos="182880" algn="l"/>
                <a:tab pos="411480" algn="l"/>
                <a:tab pos="685800" algn="l"/>
                <a:tab pos="960120" algn="l"/>
              </a:tabLst>
            </a:pPr>
            <a:r>
              <a:rPr lang="en-US" sz="600" b="0" dirty="0" smtClean="0">
                <a:latin typeface="Arial Narrow" panose="020B0606020202030204" pitchFamily="34" charset="0"/>
                <a:ea typeface="Verdana" pitchFamily="34" charset="0"/>
                <a:cs typeface="Verdana" pitchFamily="34" charset="0"/>
              </a:rPr>
              <a:t>84</a:t>
            </a:r>
            <a:endParaRPr lang="en-US" sz="600" b="0" dirty="0">
              <a:latin typeface="Arial Narrow" panose="020B0606020202030204" pitchFamily="34" charset="0"/>
              <a:ea typeface="Verdana" pitchFamily="34" charset="0"/>
              <a:cs typeface="Verdana" pitchFamily="34" charset="0"/>
            </a:endParaRPr>
          </a:p>
          <a:p>
            <a:pPr marL="0" indent="0" defTabSz="274320">
              <a:spcAft>
                <a:spcPts val="0"/>
              </a:spcAft>
              <a:buNone/>
              <a:tabLst>
                <a:tab pos="182880" algn="l"/>
                <a:tab pos="411480" algn="l"/>
                <a:tab pos="685800" algn="l"/>
                <a:tab pos="960120" algn="l"/>
              </a:tabLst>
            </a:pPr>
            <a:r>
              <a:rPr lang="en-US" sz="600" b="0" dirty="0" smtClean="0">
                <a:latin typeface="Arial Narrow" panose="020B0606020202030204" pitchFamily="34" charset="0"/>
                <a:ea typeface="Verdana" pitchFamily="34" charset="0"/>
                <a:cs typeface="Verdana" pitchFamily="34" charset="0"/>
              </a:rPr>
              <a:t>85	# </a:t>
            </a:r>
            <a:r>
              <a:rPr lang="en-US" sz="600" b="0" dirty="0">
                <a:latin typeface="Arial Narrow" panose="020B0606020202030204" pitchFamily="34" charset="0"/>
                <a:ea typeface="Verdana" pitchFamily="34" charset="0"/>
                <a:cs typeface="Verdana" pitchFamily="34" charset="0"/>
              </a:rPr>
              <a:t>The following code reads the 'check' parameter from the request that was sent to this script. The value associated</a:t>
            </a:r>
          </a:p>
          <a:p>
            <a:pPr marL="0" indent="0" defTabSz="274320">
              <a:spcAft>
                <a:spcPts val="0"/>
              </a:spcAft>
              <a:buNone/>
              <a:tabLst>
                <a:tab pos="182880" algn="l"/>
                <a:tab pos="411480" algn="l"/>
                <a:tab pos="685800" algn="l"/>
                <a:tab pos="960120" algn="l"/>
              </a:tabLst>
            </a:pPr>
            <a:r>
              <a:rPr lang="en-US" sz="600" b="0" dirty="0" smtClean="0">
                <a:latin typeface="Arial Narrow" panose="020B0606020202030204" pitchFamily="34" charset="0"/>
                <a:ea typeface="Verdana" pitchFamily="34" charset="0"/>
                <a:cs typeface="Verdana" pitchFamily="34" charset="0"/>
              </a:rPr>
              <a:t>86	# </a:t>
            </a:r>
            <a:r>
              <a:rPr lang="en-US" sz="600" b="0" dirty="0">
                <a:latin typeface="Arial Narrow" panose="020B0606020202030204" pitchFamily="34" charset="0"/>
                <a:ea typeface="Verdana" pitchFamily="34" charset="0"/>
                <a:cs typeface="Verdana" pitchFamily="34" charset="0"/>
              </a:rPr>
              <a:t>with this parameter is then used to determine which status subroutine to call.  The </a:t>
            </a:r>
            <a:r>
              <a:rPr lang="en-US" sz="600" b="0" dirty="0" err="1">
                <a:latin typeface="Arial Narrow" panose="020B0606020202030204" pitchFamily="34" charset="0"/>
                <a:ea typeface="Verdana" pitchFamily="34" charset="0"/>
                <a:cs typeface="Verdana" pitchFamily="34" charset="0"/>
              </a:rPr>
              <a:t>eval</a:t>
            </a:r>
            <a:r>
              <a:rPr lang="en-US" sz="600" b="0" dirty="0">
                <a:latin typeface="Arial Narrow" panose="020B0606020202030204" pitchFamily="34" charset="0"/>
                <a:ea typeface="Verdana" pitchFamily="34" charset="0"/>
                <a:cs typeface="Verdana" pitchFamily="34" charset="0"/>
              </a:rPr>
              <a:t>() function calls the</a:t>
            </a:r>
          </a:p>
          <a:p>
            <a:pPr marL="0" indent="0" defTabSz="274320">
              <a:spcAft>
                <a:spcPts val="0"/>
              </a:spcAft>
              <a:buNone/>
              <a:tabLst>
                <a:tab pos="182880" algn="l"/>
                <a:tab pos="411480" algn="l"/>
                <a:tab pos="685800" algn="l"/>
                <a:tab pos="960120" algn="l"/>
              </a:tabLst>
            </a:pPr>
            <a:r>
              <a:rPr lang="en-US" sz="600" b="0" dirty="0" smtClean="0">
                <a:latin typeface="Arial Narrow" panose="020B0606020202030204" pitchFamily="34" charset="0"/>
                <a:ea typeface="Verdana" pitchFamily="34" charset="0"/>
                <a:cs typeface="Verdana" pitchFamily="34" charset="0"/>
              </a:rPr>
              <a:t>87	# </a:t>
            </a:r>
            <a:r>
              <a:rPr lang="en-US" sz="600" b="0" dirty="0">
                <a:latin typeface="Arial Narrow" panose="020B0606020202030204" pitchFamily="34" charset="0"/>
                <a:ea typeface="Verdana" pitchFamily="34" charset="0"/>
                <a:cs typeface="Verdana" pitchFamily="34" charset="0"/>
              </a:rPr>
              <a:t>appropriate subroutine defined earlier in this script.  The status report from the subroutine is then printed to the</a:t>
            </a:r>
          </a:p>
          <a:p>
            <a:pPr marL="0" indent="0" defTabSz="274320">
              <a:spcAft>
                <a:spcPts val="0"/>
              </a:spcAft>
              <a:buNone/>
              <a:tabLst>
                <a:tab pos="182880" algn="l"/>
                <a:tab pos="411480" algn="l"/>
                <a:tab pos="685800" algn="l"/>
                <a:tab pos="960120" algn="l"/>
              </a:tabLst>
            </a:pPr>
            <a:r>
              <a:rPr lang="en-US" sz="600" b="0" dirty="0" smtClean="0">
                <a:latin typeface="Arial Narrow" panose="020B0606020202030204" pitchFamily="34" charset="0"/>
                <a:ea typeface="Verdana" pitchFamily="34" charset="0"/>
                <a:cs typeface="Verdana" pitchFamily="34" charset="0"/>
              </a:rPr>
              <a:t>88	# </a:t>
            </a:r>
            <a:r>
              <a:rPr lang="en-US" sz="600" b="0" dirty="0">
                <a:latin typeface="Arial Narrow" panose="020B0606020202030204" pitchFamily="34" charset="0"/>
                <a:ea typeface="Verdana" pitchFamily="34" charset="0"/>
                <a:cs typeface="Verdana" pitchFamily="34" charset="0"/>
              </a:rPr>
              <a:t>page and sent back to the user. The $@ variable contains the output of the last function, in this case </a:t>
            </a:r>
            <a:r>
              <a:rPr lang="en-US" sz="600" b="0" dirty="0" err="1">
                <a:latin typeface="Arial Narrow" panose="020B0606020202030204" pitchFamily="34" charset="0"/>
                <a:ea typeface="Verdana" pitchFamily="34" charset="0"/>
                <a:cs typeface="Verdana" pitchFamily="34" charset="0"/>
              </a:rPr>
              <a:t>eval</a:t>
            </a:r>
            <a:r>
              <a:rPr lang="en-US" sz="600" b="0" dirty="0">
                <a:latin typeface="Arial Narrow" panose="020B0606020202030204" pitchFamily="34" charset="0"/>
                <a:ea typeface="Verdana" pitchFamily="34" charset="0"/>
                <a:cs typeface="Verdana" pitchFamily="34" charset="0"/>
              </a:rPr>
              <a:t>().</a:t>
            </a:r>
          </a:p>
          <a:p>
            <a:pPr marL="0" indent="0" defTabSz="274320">
              <a:spcAft>
                <a:spcPts val="0"/>
              </a:spcAft>
              <a:buNone/>
              <a:tabLst>
                <a:tab pos="182880" algn="l"/>
                <a:tab pos="411480" algn="l"/>
                <a:tab pos="685800" algn="l"/>
                <a:tab pos="960120" algn="l"/>
              </a:tabLst>
            </a:pPr>
            <a:r>
              <a:rPr lang="en-US" sz="600" b="0" dirty="0" smtClean="0">
                <a:latin typeface="Arial Narrow" panose="020B0606020202030204" pitchFamily="34" charset="0"/>
                <a:ea typeface="Verdana" pitchFamily="34" charset="0"/>
                <a:cs typeface="Verdana" pitchFamily="34" charset="0"/>
              </a:rPr>
              <a:t>89</a:t>
            </a:r>
            <a:endParaRPr lang="en-US" sz="600" b="0" dirty="0">
              <a:latin typeface="Arial Narrow" panose="020B0606020202030204" pitchFamily="34" charset="0"/>
              <a:ea typeface="Verdana" pitchFamily="34" charset="0"/>
              <a:cs typeface="Verdana" pitchFamily="34" charset="0"/>
            </a:endParaRPr>
          </a:p>
          <a:p>
            <a:pPr marL="0" indent="0" defTabSz="274320">
              <a:spcAft>
                <a:spcPts val="0"/>
              </a:spcAft>
              <a:buNone/>
              <a:tabLst>
                <a:tab pos="182880" algn="l"/>
                <a:tab pos="411480" algn="l"/>
                <a:tab pos="685800" algn="l"/>
                <a:tab pos="960120" algn="l"/>
              </a:tabLst>
            </a:pPr>
            <a:r>
              <a:rPr lang="en-US" sz="600" b="0" dirty="0" smtClean="0">
                <a:latin typeface="Arial Narrow" panose="020B0606020202030204" pitchFamily="34" charset="0"/>
                <a:ea typeface="Verdana" pitchFamily="34" charset="0"/>
                <a:cs typeface="Verdana" pitchFamily="34" charset="0"/>
              </a:rPr>
              <a:t>90	my </a:t>
            </a:r>
            <a:r>
              <a:rPr lang="en-US" sz="600" b="0" dirty="0">
                <a:latin typeface="Arial Narrow" panose="020B0606020202030204" pitchFamily="34" charset="0"/>
                <a:ea typeface="Verdana" pitchFamily="34" charset="0"/>
                <a:cs typeface="Verdana" pitchFamily="34" charset="0"/>
              </a:rPr>
              <a:t>$check = $</a:t>
            </a:r>
            <a:r>
              <a:rPr lang="en-US" sz="600" b="0" dirty="0" err="1">
                <a:latin typeface="Arial Narrow" panose="020B0606020202030204" pitchFamily="34" charset="0"/>
                <a:ea typeface="Verdana" pitchFamily="34" charset="0"/>
                <a:cs typeface="Verdana" pitchFamily="34" charset="0"/>
              </a:rPr>
              <a:t>cgi</a:t>
            </a:r>
            <a:r>
              <a:rPr lang="en-US" sz="600" b="0" dirty="0">
                <a:latin typeface="Arial Narrow" panose="020B0606020202030204" pitchFamily="34" charset="0"/>
                <a:ea typeface="Verdana" pitchFamily="34" charset="0"/>
                <a:cs typeface="Verdana" pitchFamily="34" charset="0"/>
              </a:rPr>
              <a:t>-&gt;</a:t>
            </a:r>
            <a:r>
              <a:rPr lang="en-US" sz="600" b="0" dirty="0" err="1">
                <a:latin typeface="Arial Narrow" panose="020B0606020202030204" pitchFamily="34" charset="0"/>
                <a:ea typeface="Verdana" pitchFamily="34" charset="0"/>
                <a:cs typeface="Verdana" pitchFamily="34" charset="0"/>
              </a:rPr>
              <a:t>param</a:t>
            </a:r>
            <a:r>
              <a:rPr lang="en-US" sz="600" b="0" dirty="0">
                <a:latin typeface="Arial Narrow" panose="020B0606020202030204" pitchFamily="34" charset="0"/>
                <a:ea typeface="Verdana" pitchFamily="34" charset="0"/>
                <a:cs typeface="Verdana" pitchFamily="34" charset="0"/>
              </a:rPr>
              <a:t>('check');</a:t>
            </a:r>
          </a:p>
          <a:p>
            <a:pPr marL="0" indent="0" defTabSz="274320">
              <a:spcAft>
                <a:spcPts val="0"/>
              </a:spcAft>
              <a:buNone/>
              <a:tabLst>
                <a:tab pos="182880" algn="l"/>
                <a:tab pos="411480" algn="l"/>
                <a:tab pos="685800" algn="l"/>
                <a:tab pos="960120" algn="l"/>
              </a:tabLst>
            </a:pPr>
            <a:r>
              <a:rPr lang="en-US" sz="600" b="0" dirty="0" smtClean="0">
                <a:latin typeface="Arial Narrow" panose="020B0606020202030204" pitchFamily="34" charset="0"/>
                <a:ea typeface="Verdana" pitchFamily="34" charset="0"/>
                <a:cs typeface="Verdana" pitchFamily="34" charset="0"/>
              </a:rPr>
              <a:t>91	my </a:t>
            </a:r>
            <a:r>
              <a:rPr lang="en-US" sz="600" b="0" dirty="0">
                <a:latin typeface="Arial Narrow" panose="020B0606020202030204" pitchFamily="34" charset="0"/>
                <a:ea typeface="Verdana" pitchFamily="34" charset="0"/>
                <a:cs typeface="Verdana" pitchFamily="34" charset="0"/>
              </a:rPr>
              <a:t>$function = "</a:t>
            </a:r>
            <a:r>
              <a:rPr lang="en-US" sz="600" b="0" dirty="0" err="1">
                <a:latin typeface="Arial Narrow" panose="020B0606020202030204" pitchFamily="34" charset="0"/>
                <a:ea typeface="Verdana" pitchFamily="34" charset="0"/>
                <a:cs typeface="Verdana" pitchFamily="34" charset="0"/>
              </a:rPr>
              <a:t>check_$check</a:t>
            </a:r>
            <a:r>
              <a:rPr lang="en-US" sz="600" b="0" dirty="0">
                <a:latin typeface="Arial Narrow" panose="020B0606020202030204" pitchFamily="34" charset="0"/>
                <a:ea typeface="Verdana" pitchFamily="34" charset="0"/>
                <a:cs typeface="Verdana" pitchFamily="34" charset="0"/>
              </a:rPr>
              <a:t>";</a:t>
            </a:r>
          </a:p>
          <a:p>
            <a:pPr marL="0" indent="0" defTabSz="274320">
              <a:spcAft>
                <a:spcPts val="0"/>
              </a:spcAft>
              <a:buNone/>
              <a:tabLst>
                <a:tab pos="182880" algn="l"/>
                <a:tab pos="411480" algn="l"/>
                <a:tab pos="685800" algn="l"/>
                <a:tab pos="960120" algn="l"/>
              </a:tabLst>
            </a:pPr>
            <a:r>
              <a:rPr lang="en-US" sz="600" b="0" dirty="0" smtClean="0">
                <a:latin typeface="Arial Narrow" panose="020B0606020202030204" pitchFamily="34" charset="0"/>
                <a:ea typeface="Verdana" pitchFamily="34" charset="0"/>
                <a:cs typeface="Verdana" pitchFamily="34" charset="0"/>
              </a:rPr>
              <a:t>92	</a:t>
            </a:r>
            <a:r>
              <a:rPr lang="en-US" sz="600" b="0" dirty="0" err="1" smtClean="0">
                <a:latin typeface="Arial Narrow" panose="020B0606020202030204" pitchFamily="34" charset="0"/>
                <a:ea typeface="Verdana" pitchFamily="34" charset="0"/>
                <a:cs typeface="Verdana" pitchFamily="34" charset="0"/>
              </a:rPr>
              <a:t>eval</a:t>
            </a:r>
            <a:r>
              <a:rPr lang="en-US" sz="600" b="0" dirty="0">
                <a:latin typeface="Arial Narrow" panose="020B0606020202030204" pitchFamily="34" charset="0"/>
                <a:ea typeface="Verdana" pitchFamily="34" charset="0"/>
                <a:cs typeface="Verdana" pitchFamily="34" charset="0"/>
              </a:rPr>
              <a:t>($function);</a:t>
            </a:r>
          </a:p>
          <a:p>
            <a:pPr marL="0" indent="0" defTabSz="274320">
              <a:spcAft>
                <a:spcPts val="0"/>
              </a:spcAft>
              <a:buNone/>
              <a:tabLst>
                <a:tab pos="182880" algn="l"/>
                <a:tab pos="411480" algn="l"/>
                <a:tab pos="685800" algn="l"/>
                <a:tab pos="960120" algn="l"/>
              </a:tabLst>
            </a:pPr>
            <a:r>
              <a:rPr lang="en-US" sz="600" b="0" dirty="0" smtClean="0">
                <a:latin typeface="Arial Narrow" panose="020B0606020202030204" pitchFamily="34" charset="0"/>
                <a:ea typeface="Verdana" pitchFamily="34" charset="0"/>
                <a:cs typeface="Verdana" pitchFamily="34" charset="0"/>
              </a:rPr>
              <a:t>93	print </a:t>
            </a:r>
            <a:r>
              <a:rPr lang="en-US" sz="600" b="0" dirty="0">
                <a:latin typeface="Arial Narrow" panose="020B0606020202030204" pitchFamily="34" charset="0"/>
                <a:ea typeface="Verdana" pitchFamily="34" charset="0"/>
                <a:cs typeface="Verdana" pitchFamily="34" charset="0"/>
              </a:rPr>
              <a:t>"	&lt;p&gt;";</a:t>
            </a:r>
          </a:p>
          <a:p>
            <a:pPr marL="0" indent="0" defTabSz="274320">
              <a:spcAft>
                <a:spcPts val="0"/>
              </a:spcAft>
              <a:buNone/>
              <a:tabLst>
                <a:tab pos="182880" algn="l"/>
                <a:tab pos="411480" algn="l"/>
                <a:tab pos="685800" algn="l"/>
                <a:tab pos="960120" algn="l"/>
              </a:tabLst>
            </a:pPr>
            <a:r>
              <a:rPr lang="en-US" sz="600" b="0" dirty="0" smtClean="0">
                <a:latin typeface="Arial Narrow" panose="020B0606020202030204" pitchFamily="34" charset="0"/>
                <a:ea typeface="Verdana" pitchFamily="34" charset="0"/>
                <a:cs typeface="Verdana" pitchFamily="34" charset="0"/>
              </a:rPr>
              <a:t>94	print </a:t>
            </a:r>
            <a:r>
              <a:rPr lang="en-US" sz="600" b="0" dirty="0">
                <a:latin typeface="Arial Narrow" panose="020B0606020202030204" pitchFamily="34" charset="0"/>
                <a:ea typeface="Verdana" pitchFamily="34" charset="0"/>
                <a:cs typeface="Verdana" pitchFamily="34" charset="0"/>
              </a:rPr>
              <a:t>$@ if $@;</a:t>
            </a:r>
          </a:p>
          <a:p>
            <a:pPr marL="0" indent="0" defTabSz="274320">
              <a:spcAft>
                <a:spcPts val="0"/>
              </a:spcAft>
              <a:buNone/>
              <a:tabLst>
                <a:tab pos="182880" algn="l"/>
                <a:tab pos="411480" algn="l"/>
                <a:tab pos="685800" algn="l"/>
                <a:tab pos="960120" algn="l"/>
              </a:tabLst>
            </a:pPr>
            <a:r>
              <a:rPr lang="en-US" sz="600" b="0" dirty="0" smtClean="0">
                <a:latin typeface="Arial Narrow" panose="020B0606020202030204" pitchFamily="34" charset="0"/>
                <a:ea typeface="Verdana" pitchFamily="34" charset="0"/>
                <a:cs typeface="Verdana" pitchFamily="34" charset="0"/>
              </a:rPr>
              <a:t>95	print </a:t>
            </a:r>
            <a:r>
              <a:rPr lang="en-US" sz="600" b="0" dirty="0">
                <a:latin typeface="Arial Narrow" panose="020B0606020202030204" pitchFamily="34" charset="0"/>
                <a:ea typeface="Verdana" pitchFamily="34" charset="0"/>
                <a:cs typeface="Verdana" pitchFamily="34" charset="0"/>
              </a:rPr>
              <a:t>"&lt;/p&gt;\n";</a:t>
            </a:r>
          </a:p>
          <a:p>
            <a:pPr marL="0" indent="0" defTabSz="274320">
              <a:spcAft>
                <a:spcPts val="0"/>
              </a:spcAft>
              <a:buNone/>
              <a:tabLst>
                <a:tab pos="182880" algn="l"/>
                <a:tab pos="411480" algn="l"/>
                <a:tab pos="685800" algn="l"/>
                <a:tab pos="960120" algn="l"/>
              </a:tabLst>
            </a:pPr>
            <a:r>
              <a:rPr lang="en-US" sz="600" b="0" dirty="0" smtClean="0">
                <a:latin typeface="Arial Narrow" panose="020B0606020202030204" pitchFamily="34" charset="0"/>
                <a:ea typeface="Verdana" pitchFamily="34" charset="0"/>
                <a:cs typeface="Verdana" pitchFamily="34" charset="0"/>
              </a:rPr>
              <a:t>96</a:t>
            </a:r>
            <a:endParaRPr lang="en-US" sz="600" b="0" dirty="0">
              <a:latin typeface="Arial Narrow" panose="020B0606020202030204" pitchFamily="34" charset="0"/>
              <a:ea typeface="Verdana" pitchFamily="34" charset="0"/>
              <a:cs typeface="Verdana" pitchFamily="34" charset="0"/>
            </a:endParaRPr>
          </a:p>
          <a:p>
            <a:pPr marL="0" indent="0" defTabSz="274320">
              <a:spcAft>
                <a:spcPts val="0"/>
              </a:spcAft>
              <a:buNone/>
              <a:tabLst>
                <a:tab pos="182880" algn="l"/>
                <a:tab pos="411480" algn="l"/>
                <a:tab pos="685800" algn="l"/>
                <a:tab pos="960120" algn="l"/>
              </a:tabLst>
            </a:pPr>
            <a:r>
              <a:rPr lang="en-US" sz="600" b="0" dirty="0" smtClean="0">
                <a:latin typeface="Arial Narrow" panose="020B0606020202030204" pitchFamily="34" charset="0"/>
                <a:ea typeface="Verdana" pitchFamily="34" charset="0"/>
                <a:cs typeface="Verdana" pitchFamily="34" charset="0"/>
              </a:rPr>
              <a:t>97	# </a:t>
            </a:r>
            <a:r>
              <a:rPr lang="en-US" sz="600" b="0" dirty="0">
                <a:latin typeface="Arial Narrow" panose="020B0606020202030204" pitchFamily="34" charset="0"/>
                <a:ea typeface="Verdana" pitchFamily="34" charset="0"/>
                <a:cs typeface="Verdana" pitchFamily="34" charset="0"/>
              </a:rPr>
              <a:t>Compose the footer for the HTML page being generated for the response.</a:t>
            </a:r>
          </a:p>
          <a:p>
            <a:pPr marL="0" indent="0" defTabSz="274320">
              <a:spcAft>
                <a:spcPts val="0"/>
              </a:spcAft>
              <a:buNone/>
              <a:tabLst>
                <a:tab pos="182880" algn="l"/>
                <a:tab pos="411480" algn="l"/>
                <a:tab pos="685800" algn="l"/>
                <a:tab pos="960120" algn="l"/>
              </a:tabLst>
            </a:pPr>
            <a:r>
              <a:rPr lang="en-US" sz="600" b="0" dirty="0" smtClean="0">
                <a:latin typeface="Arial Narrow" panose="020B0606020202030204" pitchFamily="34" charset="0"/>
                <a:ea typeface="Verdana" pitchFamily="34" charset="0"/>
                <a:cs typeface="Verdana" pitchFamily="34" charset="0"/>
              </a:rPr>
              <a:t>98</a:t>
            </a:r>
            <a:endParaRPr lang="en-US" sz="600" b="0" dirty="0">
              <a:latin typeface="Arial Narrow" panose="020B0606020202030204" pitchFamily="34" charset="0"/>
              <a:ea typeface="Verdana" pitchFamily="34" charset="0"/>
              <a:cs typeface="Verdana" pitchFamily="34" charset="0"/>
            </a:endParaRPr>
          </a:p>
          <a:p>
            <a:pPr marL="0" indent="0" defTabSz="274320">
              <a:spcAft>
                <a:spcPts val="0"/>
              </a:spcAft>
              <a:buNone/>
              <a:tabLst>
                <a:tab pos="182880" algn="l"/>
                <a:tab pos="411480" algn="l"/>
                <a:tab pos="685800" algn="l"/>
                <a:tab pos="960120" algn="l"/>
              </a:tabLst>
            </a:pPr>
            <a:r>
              <a:rPr lang="en-US" sz="600" b="0" dirty="0" smtClean="0">
                <a:latin typeface="Arial Narrow" panose="020B0606020202030204" pitchFamily="34" charset="0"/>
                <a:ea typeface="Verdana" pitchFamily="34" charset="0"/>
                <a:cs typeface="Verdana" pitchFamily="34" charset="0"/>
              </a:rPr>
              <a:t>99	print "&lt;!--#</a:t>
            </a:r>
            <a:r>
              <a:rPr lang="en-US" sz="600" b="0" dirty="0">
                <a:latin typeface="Arial Narrow" panose="020B0606020202030204" pitchFamily="34" charset="0"/>
                <a:ea typeface="Verdana" pitchFamily="34" charset="0"/>
                <a:cs typeface="Verdana" pitchFamily="34" charset="0"/>
              </a:rPr>
              <a:t>include virtual</a:t>
            </a:r>
            <a:r>
              <a:rPr lang="en-US" sz="600" b="0" dirty="0" smtClean="0">
                <a:latin typeface="Arial Narrow" panose="020B0606020202030204" pitchFamily="34" charset="0"/>
                <a:ea typeface="Verdana" pitchFamily="34" charset="0"/>
                <a:cs typeface="Verdana" pitchFamily="34" charset="0"/>
              </a:rPr>
              <a:t>='/footer.html</a:t>
            </a:r>
            <a:r>
              <a:rPr lang="en-US" sz="600" b="0" dirty="0">
                <a:latin typeface="Arial Narrow" panose="020B0606020202030204" pitchFamily="34" charset="0"/>
                <a:ea typeface="Verdana" pitchFamily="34" charset="0"/>
                <a:cs typeface="Verdana" pitchFamily="34" charset="0"/>
              </a:rPr>
              <a:t>'</a:t>
            </a:r>
            <a:r>
              <a:rPr lang="en-US" sz="600" b="0" dirty="0" smtClean="0">
                <a:latin typeface="Arial Narrow" panose="020B0606020202030204" pitchFamily="34" charset="0"/>
                <a:ea typeface="Verdana" pitchFamily="34" charset="0"/>
                <a:cs typeface="Verdana" pitchFamily="34" charset="0"/>
              </a:rPr>
              <a:t> </a:t>
            </a:r>
            <a:r>
              <a:rPr lang="en-US" sz="600" b="0" dirty="0">
                <a:latin typeface="Arial Narrow" panose="020B0606020202030204" pitchFamily="34" charset="0"/>
                <a:ea typeface="Verdana" pitchFamily="34" charset="0"/>
                <a:cs typeface="Verdana" pitchFamily="34" charset="0"/>
              </a:rPr>
              <a:t>--&gt;\n";</a:t>
            </a:r>
          </a:p>
          <a:p>
            <a:pPr marL="0" indent="0" defTabSz="274320">
              <a:spcAft>
                <a:spcPts val="0"/>
              </a:spcAft>
              <a:buNone/>
              <a:tabLst>
                <a:tab pos="182880" algn="l"/>
                <a:tab pos="411480" algn="l"/>
                <a:tab pos="685800" algn="l"/>
                <a:tab pos="960120" algn="l"/>
              </a:tabLst>
            </a:pPr>
            <a:r>
              <a:rPr lang="en-US" sz="600" b="0" dirty="0" smtClean="0">
                <a:latin typeface="Arial Narrow" panose="020B0606020202030204" pitchFamily="34" charset="0"/>
                <a:ea typeface="Verdana" pitchFamily="34" charset="0"/>
                <a:cs typeface="Verdana" pitchFamily="34" charset="0"/>
              </a:rPr>
              <a:t>100	print </a:t>
            </a:r>
            <a:r>
              <a:rPr lang="en-US" sz="600" b="0" dirty="0" err="1">
                <a:latin typeface="Arial Narrow" panose="020B0606020202030204" pitchFamily="34" charset="0"/>
                <a:ea typeface="Verdana" pitchFamily="34" charset="0"/>
                <a:cs typeface="Verdana" pitchFamily="34" charset="0"/>
              </a:rPr>
              <a:t>end_html</a:t>
            </a:r>
            <a:r>
              <a:rPr lang="en-US" sz="600" b="0" dirty="0" smtClean="0">
                <a:latin typeface="Arial Narrow" panose="020B0606020202030204" pitchFamily="34" charset="0"/>
                <a:ea typeface="Verdana" pitchFamily="34" charset="0"/>
                <a:cs typeface="Verdana" pitchFamily="34" charset="0"/>
              </a:rPr>
              <a:t>;</a:t>
            </a:r>
            <a:endParaRPr lang="en-US" sz="600" b="0" dirty="0">
              <a:latin typeface="Arial Narrow" panose="020B0606020202030204" pitchFamily="34" charset="0"/>
              <a:ea typeface="Verdana" pitchFamily="34" charset="0"/>
              <a:cs typeface="Verdana" pitchFamily="34" charset="0"/>
            </a:endParaRPr>
          </a:p>
        </p:txBody>
      </p:sp>
    </p:spTree>
    <p:extLst>
      <p:ext uri="{BB962C8B-B14F-4D97-AF65-F5344CB8AC3E}">
        <p14:creationId xmlns:p14="http://schemas.microsoft.com/office/powerpoint/2010/main" val="4164931898"/>
      </p:ext>
    </p:extLst>
  </p:cSld>
  <p:clrMapOvr>
    <a:masterClrMapping/>
  </p:clrMapOvr>
  <p:timing>
    <p:tnLst>
      <p:par>
        <p:cTn id="1" dur="indefinite" restart="never" nodeType="tmRoot"/>
      </p:par>
    </p:tnLst>
  </p:timing>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Worksheet #9</a:t>
            </a:r>
            <a:endParaRPr 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2971745941"/>
              </p:ext>
            </p:extLst>
          </p:nvPr>
        </p:nvGraphicFramePr>
        <p:xfrm>
          <a:off x="609600" y="1447800"/>
          <a:ext cx="8229600" cy="4820920"/>
        </p:xfrm>
        <a:graphic>
          <a:graphicData uri="http://schemas.openxmlformats.org/drawingml/2006/table">
            <a:tbl>
              <a:tblPr firstRow="1" bandRow="1">
                <a:tableStyleId>{073A0DAA-6AF3-43AB-8588-CEC1D06C72B9}</a:tableStyleId>
              </a:tblPr>
              <a:tblGrid>
                <a:gridCol w="1219200"/>
                <a:gridCol w="1981200"/>
                <a:gridCol w="1066800"/>
                <a:gridCol w="3962400"/>
              </a:tblGrid>
              <a:tr h="370840">
                <a:tc>
                  <a:txBody>
                    <a:bodyPr/>
                    <a:lstStyle/>
                    <a:p>
                      <a:r>
                        <a:rPr lang="en-US" dirty="0" smtClean="0"/>
                        <a:t>CWE</a:t>
                      </a:r>
                      <a:endParaRPr lang="en-US" dirty="0"/>
                    </a:p>
                  </a:txBody>
                  <a:tcPr/>
                </a:tc>
                <a:tc>
                  <a:txBody>
                    <a:bodyPr/>
                    <a:lstStyle/>
                    <a:p>
                      <a:r>
                        <a:rPr lang="en-US" dirty="0" smtClean="0"/>
                        <a:t>File</a:t>
                      </a:r>
                      <a:endParaRPr lang="en-US" dirty="0"/>
                    </a:p>
                  </a:txBody>
                  <a:tcPr/>
                </a:tc>
                <a:tc>
                  <a:txBody>
                    <a:bodyPr/>
                    <a:lstStyle/>
                    <a:p>
                      <a:r>
                        <a:rPr lang="en-US" dirty="0" smtClean="0"/>
                        <a:t>Line</a:t>
                      </a:r>
                      <a:r>
                        <a:rPr lang="en-US" baseline="0" dirty="0" smtClean="0"/>
                        <a:t> #</a:t>
                      </a:r>
                      <a:endParaRPr lang="en-US" dirty="0"/>
                    </a:p>
                  </a:txBody>
                  <a:tcPr/>
                </a:tc>
                <a:tc>
                  <a:txBody>
                    <a:bodyPr/>
                    <a:lstStyle/>
                    <a:p>
                      <a:r>
                        <a:rPr lang="en-US" dirty="0" smtClean="0"/>
                        <a:t>Description</a:t>
                      </a:r>
                      <a:endParaRPr lang="en-US" dirty="0"/>
                    </a:p>
                  </a:txBody>
                  <a:tcPr/>
                </a:tc>
              </a:tr>
              <a:tr h="370840">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tr>
              <a:tr h="370840">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tr>
              <a:tr h="370840">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tr>
              <a:tr h="370840">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tr>
              <a:tr h="370840">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tr>
              <a:tr h="370840">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tr>
              <a:tr h="370840">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tr>
              <a:tr h="370840">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tr>
              <a:tr h="370840">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tr>
              <a:tr h="370840">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tr>
              <a:tr h="370840">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tr>
              <a:tr h="370840">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tr>
            </a:tbl>
          </a:graphicData>
        </a:graphic>
      </p:graphicFrame>
    </p:spTree>
    <p:extLst>
      <p:ext uri="{BB962C8B-B14F-4D97-AF65-F5344CB8AC3E}">
        <p14:creationId xmlns:p14="http://schemas.microsoft.com/office/powerpoint/2010/main" val="4154399604"/>
      </p:ext>
    </p:extLst>
  </p:cSld>
  <p:clrMapOvr>
    <a:masterClrMapping/>
  </p:clrMapOvr>
  <p:timing>
    <p:tnLst>
      <p:par>
        <p:cTn id="1" dur="indefinite" restart="never" nodeType="tmRoot"/>
      </p:par>
    </p:tnLst>
  </p:timing>
</p:sld>
</file>

<file path=ppt/slides/slide10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Findings #9</a:t>
            </a:r>
            <a:endParaRPr 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564012627"/>
              </p:ext>
            </p:extLst>
          </p:nvPr>
        </p:nvGraphicFramePr>
        <p:xfrm>
          <a:off x="609600" y="1447800"/>
          <a:ext cx="8229600" cy="4820920"/>
        </p:xfrm>
        <a:graphic>
          <a:graphicData uri="http://schemas.openxmlformats.org/drawingml/2006/table">
            <a:tbl>
              <a:tblPr firstRow="1" bandRow="1">
                <a:tableStyleId>{073A0DAA-6AF3-43AB-8588-CEC1D06C72B9}</a:tableStyleId>
              </a:tblPr>
              <a:tblGrid>
                <a:gridCol w="1219200"/>
                <a:gridCol w="1981200"/>
                <a:gridCol w="1066800"/>
                <a:gridCol w="3962400"/>
              </a:tblGrid>
              <a:tr h="370840">
                <a:tc>
                  <a:txBody>
                    <a:bodyPr/>
                    <a:lstStyle/>
                    <a:p>
                      <a:r>
                        <a:rPr lang="en-US" dirty="0" smtClean="0"/>
                        <a:t>CWE</a:t>
                      </a:r>
                      <a:endParaRPr lang="en-US" dirty="0"/>
                    </a:p>
                  </a:txBody>
                  <a:tcPr/>
                </a:tc>
                <a:tc>
                  <a:txBody>
                    <a:bodyPr/>
                    <a:lstStyle/>
                    <a:p>
                      <a:r>
                        <a:rPr lang="en-US" dirty="0" smtClean="0"/>
                        <a:t>File</a:t>
                      </a:r>
                      <a:endParaRPr lang="en-US" dirty="0"/>
                    </a:p>
                  </a:txBody>
                  <a:tcPr/>
                </a:tc>
                <a:tc>
                  <a:txBody>
                    <a:bodyPr/>
                    <a:lstStyle/>
                    <a:p>
                      <a:r>
                        <a:rPr lang="en-US" dirty="0" smtClean="0"/>
                        <a:t>Line</a:t>
                      </a:r>
                      <a:r>
                        <a:rPr lang="en-US" baseline="0" dirty="0" smtClean="0"/>
                        <a:t> #</a:t>
                      </a:r>
                      <a:endParaRPr lang="en-US" dirty="0"/>
                    </a:p>
                  </a:txBody>
                  <a:tcPr/>
                </a:tc>
                <a:tc>
                  <a:txBody>
                    <a:bodyPr/>
                    <a:lstStyle/>
                    <a:p>
                      <a:r>
                        <a:rPr lang="en-US" dirty="0" smtClean="0"/>
                        <a:t>Description</a:t>
                      </a:r>
                      <a:endParaRPr lang="en-US" dirty="0"/>
                    </a:p>
                  </a:txBody>
                  <a:tcPr/>
                </a:tc>
              </a:tr>
              <a:tr h="370840">
                <a:tc>
                  <a:txBody>
                    <a:bodyPr/>
                    <a:lstStyle/>
                    <a:p>
                      <a:r>
                        <a:rPr lang="en-US" dirty="0" smtClean="0"/>
                        <a:t>CWE-20</a:t>
                      </a:r>
                      <a:endParaRPr lang="en-US" dirty="0"/>
                    </a:p>
                  </a:txBody>
                  <a:tcPr/>
                </a:tc>
                <a:tc>
                  <a:txBody>
                    <a:bodyPr/>
                    <a:lstStyle/>
                    <a:p>
                      <a:r>
                        <a:rPr lang="en-US" dirty="0" smtClean="0"/>
                        <a:t>dostatus.cgi</a:t>
                      </a:r>
                      <a:endParaRPr lang="en-US" dirty="0"/>
                    </a:p>
                  </a:txBody>
                  <a:tcPr/>
                </a:tc>
                <a:tc>
                  <a:txBody>
                    <a:bodyPr/>
                    <a:lstStyle/>
                    <a:p>
                      <a:r>
                        <a:rPr lang="en-US" dirty="0" smtClean="0"/>
                        <a:t>90</a:t>
                      </a:r>
                      <a:endParaRPr lang="en-US" dirty="0"/>
                    </a:p>
                  </a:txBody>
                  <a:tcPr/>
                </a:tc>
                <a:tc>
                  <a:txBody>
                    <a:bodyPr/>
                    <a:lstStyle/>
                    <a:p>
                      <a:r>
                        <a:rPr lang="en-US" dirty="0" smtClean="0"/>
                        <a:t>Missing Data Validation</a:t>
                      </a:r>
                      <a:endParaRPr lang="en-US" dirty="0"/>
                    </a:p>
                  </a:txBody>
                  <a:tcPr/>
                </a:tc>
              </a:tr>
              <a:tr h="370840">
                <a:tc>
                  <a:txBody>
                    <a:bodyPr/>
                    <a:lstStyle/>
                    <a:p>
                      <a:r>
                        <a:rPr lang="en-US" dirty="0" smtClean="0"/>
                        <a:t>CWE-78</a:t>
                      </a:r>
                      <a:endParaRPr lang="en-US" dirty="0"/>
                    </a:p>
                  </a:txBody>
                  <a:tcPr/>
                </a:tc>
                <a:tc>
                  <a:txBody>
                    <a:bodyPr/>
                    <a:lstStyle/>
                    <a:p>
                      <a:r>
                        <a:rPr lang="en-US" dirty="0" smtClean="0"/>
                        <a:t>dostatus.cgi</a:t>
                      </a:r>
                      <a:endParaRPr lang="en-US" dirty="0"/>
                    </a:p>
                  </a:txBody>
                  <a:tcPr/>
                </a:tc>
                <a:tc>
                  <a:txBody>
                    <a:bodyPr/>
                    <a:lstStyle/>
                    <a:p>
                      <a:r>
                        <a:rPr lang="en-US" dirty="0" smtClean="0"/>
                        <a:t>92</a:t>
                      </a:r>
                      <a:endParaRPr lang="en-US" dirty="0"/>
                    </a:p>
                  </a:txBody>
                  <a:tcPr/>
                </a:tc>
                <a:tc>
                  <a:txBody>
                    <a:bodyPr/>
                    <a:lstStyle/>
                    <a:p>
                      <a:r>
                        <a:rPr lang="en-US" dirty="0" smtClean="0"/>
                        <a:t>OS Command Injection</a:t>
                      </a:r>
                      <a:endParaRPr lang="en-US" dirty="0"/>
                    </a:p>
                  </a:txBody>
                  <a:tcPr/>
                </a:tc>
              </a:tr>
              <a:tr h="370840">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tr>
              <a:tr h="370840">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tr>
              <a:tr h="370840">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tr>
              <a:tr h="370840">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tr>
              <a:tr h="370840">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tr>
              <a:tr h="370840">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tr>
              <a:tr h="370840">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tr>
              <a:tr h="370840">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tr>
              <a:tr h="370840">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tr>
              <a:tr h="370840">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tr>
            </a:tbl>
          </a:graphicData>
        </a:graphic>
      </p:graphicFrame>
    </p:spTree>
    <p:extLst>
      <p:ext uri="{BB962C8B-B14F-4D97-AF65-F5344CB8AC3E}">
        <p14:creationId xmlns:p14="http://schemas.microsoft.com/office/powerpoint/2010/main" val="48991811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Story #10 : Target Data Breach</a:t>
            </a:r>
            <a:endParaRPr lang="en-US" dirty="0"/>
          </a:p>
        </p:txBody>
      </p:sp>
      <p:sp>
        <p:nvSpPr>
          <p:cNvPr id="3" name="Content Placeholder 2"/>
          <p:cNvSpPr>
            <a:spLocks noGrp="1"/>
          </p:cNvSpPr>
          <p:nvPr>
            <p:ph idx="1"/>
          </p:nvPr>
        </p:nvSpPr>
        <p:spPr/>
        <p:txBody>
          <a:bodyPr/>
          <a:lstStyle/>
          <a:p>
            <a:endParaRPr lang="en-US" dirty="0"/>
          </a:p>
        </p:txBody>
      </p:sp>
      <p:pic>
        <p:nvPicPr>
          <p:cNvPr id="2052" name="Picture 4" descr="Target Data Breach"/>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9600" y="1465052"/>
            <a:ext cx="8266256" cy="4648200"/>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914400" y="1683967"/>
            <a:ext cx="4916731" cy="523220"/>
          </a:xfrm>
          <a:prstGeom prst="rect">
            <a:avLst/>
          </a:prstGeom>
          <a:noFill/>
        </p:spPr>
        <p:txBody>
          <a:bodyPr wrap="none" rtlCol="0">
            <a:spAutoFit/>
          </a:bodyPr>
          <a:lstStyle/>
          <a:p>
            <a:pPr>
              <a:spcAft>
                <a:spcPts val="600"/>
              </a:spcAft>
            </a:pPr>
            <a:r>
              <a:rPr lang="en-US" sz="2800" b="1" dirty="0" smtClean="0">
                <a:solidFill>
                  <a:schemeClr val="bg1"/>
                </a:solidFill>
                <a:effectLst>
                  <a:outerShdw blurRad="38100" dist="38100" dir="2700000" algn="tl">
                    <a:srgbClr val="000000">
                      <a:alpha val="43137"/>
                    </a:srgbClr>
                  </a:outerShdw>
                </a:effectLst>
                <a:ea typeface="Verdana" pitchFamily="34" charset="0"/>
                <a:cs typeface="Verdana" pitchFamily="34" charset="0"/>
              </a:rPr>
              <a:t>1) Phishing email campaign</a:t>
            </a:r>
            <a:endParaRPr lang="en-US" sz="2800" b="1" dirty="0">
              <a:solidFill>
                <a:schemeClr val="bg1"/>
              </a:solidFill>
              <a:effectLst>
                <a:outerShdw blurRad="38100" dist="38100" dir="2700000" algn="tl">
                  <a:srgbClr val="000000">
                    <a:alpha val="43137"/>
                  </a:srgbClr>
                </a:outerShdw>
              </a:effectLst>
              <a:ea typeface="Verdana" pitchFamily="34" charset="0"/>
              <a:cs typeface="Verdana" pitchFamily="34" charset="0"/>
            </a:endParaRPr>
          </a:p>
        </p:txBody>
      </p:sp>
      <p:sp>
        <p:nvSpPr>
          <p:cNvPr id="8" name="TextBox 7"/>
          <p:cNvSpPr txBox="1"/>
          <p:nvPr/>
        </p:nvSpPr>
        <p:spPr>
          <a:xfrm>
            <a:off x="914400" y="2211759"/>
            <a:ext cx="4140301" cy="523220"/>
          </a:xfrm>
          <a:prstGeom prst="rect">
            <a:avLst/>
          </a:prstGeom>
          <a:noFill/>
        </p:spPr>
        <p:txBody>
          <a:bodyPr wrap="none" rtlCol="0">
            <a:spAutoFit/>
          </a:bodyPr>
          <a:lstStyle/>
          <a:p>
            <a:pPr>
              <a:spcAft>
                <a:spcPts val="600"/>
              </a:spcAft>
            </a:pPr>
            <a:r>
              <a:rPr lang="en-US" sz="2800" b="1" dirty="0">
                <a:solidFill>
                  <a:schemeClr val="bg1"/>
                </a:solidFill>
                <a:effectLst>
                  <a:outerShdw blurRad="38100" dist="38100" dir="2700000" algn="tl">
                    <a:srgbClr val="000000">
                      <a:alpha val="43137"/>
                    </a:srgbClr>
                  </a:outerShdw>
                </a:effectLst>
                <a:ea typeface="Verdana" pitchFamily="34" charset="0"/>
                <a:cs typeface="Verdana" pitchFamily="34" charset="0"/>
              </a:rPr>
              <a:t>2</a:t>
            </a:r>
            <a:r>
              <a:rPr lang="en-US" sz="2800" b="1" dirty="0" smtClean="0">
                <a:solidFill>
                  <a:schemeClr val="bg1"/>
                </a:solidFill>
                <a:effectLst>
                  <a:outerShdw blurRad="38100" dist="38100" dir="2700000" algn="tl">
                    <a:srgbClr val="000000">
                      <a:alpha val="43137"/>
                    </a:srgbClr>
                  </a:outerShdw>
                </a:effectLst>
                <a:ea typeface="Verdana" pitchFamily="34" charset="0"/>
                <a:cs typeface="Verdana" pitchFamily="34" charset="0"/>
              </a:rPr>
              <a:t>) Zeus Banking Trojan</a:t>
            </a:r>
            <a:endParaRPr lang="en-US" sz="2800" b="1" dirty="0">
              <a:solidFill>
                <a:schemeClr val="bg1"/>
              </a:solidFill>
              <a:effectLst>
                <a:outerShdw blurRad="38100" dist="38100" dir="2700000" algn="tl">
                  <a:srgbClr val="000000">
                    <a:alpha val="43137"/>
                  </a:srgbClr>
                </a:outerShdw>
              </a:effectLst>
              <a:ea typeface="Verdana" pitchFamily="34" charset="0"/>
              <a:cs typeface="Verdana" pitchFamily="34" charset="0"/>
            </a:endParaRPr>
          </a:p>
        </p:txBody>
      </p:sp>
      <p:sp>
        <p:nvSpPr>
          <p:cNvPr id="9" name="TextBox 8"/>
          <p:cNvSpPr txBox="1"/>
          <p:nvPr/>
        </p:nvSpPr>
        <p:spPr>
          <a:xfrm>
            <a:off x="914399" y="2734979"/>
            <a:ext cx="3562194" cy="523220"/>
          </a:xfrm>
          <a:prstGeom prst="rect">
            <a:avLst/>
          </a:prstGeom>
          <a:noFill/>
        </p:spPr>
        <p:txBody>
          <a:bodyPr wrap="none" rtlCol="0">
            <a:spAutoFit/>
          </a:bodyPr>
          <a:lstStyle/>
          <a:p>
            <a:pPr>
              <a:spcAft>
                <a:spcPts val="600"/>
              </a:spcAft>
            </a:pPr>
            <a:r>
              <a:rPr lang="en-US" sz="2800" b="1" dirty="0">
                <a:solidFill>
                  <a:schemeClr val="bg1"/>
                </a:solidFill>
                <a:effectLst>
                  <a:outerShdw blurRad="38100" dist="38100" dir="2700000" algn="tl">
                    <a:srgbClr val="000000">
                      <a:alpha val="43137"/>
                    </a:srgbClr>
                  </a:outerShdw>
                </a:effectLst>
                <a:ea typeface="Verdana" pitchFamily="34" charset="0"/>
                <a:cs typeface="Verdana" pitchFamily="34" charset="0"/>
              </a:rPr>
              <a:t>3</a:t>
            </a:r>
            <a:r>
              <a:rPr lang="en-US" sz="2800" b="1" dirty="0" smtClean="0">
                <a:solidFill>
                  <a:schemeClr val="bg1"/>
                </a:solidFill>
                <a:effectLst>
                  <a:outerShdw blurRad="38100" dist="38100" dir="2700000" algn="tl">
                    <a:srgbClr val="000000">
                      <a:alpha val="43137"/>
                    </a:srgbClr>
                  </a:outerShdw>
                </a:effectLst>
                <a:ea typeface="Verdana" pitchFamily="34" charset="0"/>
                <a:cs typeface="Verdana" pitchFamily="34" charset="0"/>
              </a:rPr>
              <a:t>) Fazio </a:t>
            </a:r>
            <a:r>
              <a:rPr lang="en-US" sz="2800" b="1" dirty="0" err="1" smtClean="0">
                <a:solidFill>
                  <a:schemeClr val="bg1"/>
                </a:solidFill>
                <a:effectLst>
                  <a:outerShdw blurRad="38100" dist="38100" dir="2700000" algn="tl">
                    <a:srgbClr val="000000">
                      <a:alpha val="43137"/>
                    </a:srgbClr>
                  </a:outerShdw>
                </a:effectLst>
                <a:ea typeface="Verdana" pitchFamily="34" charset="0"/>
                <a:cs typeface="Verdana" pitchFamily="34" charset="0"/>
              </a:rPr>
              <a:t>Mechnaical</a:t>
            </a:r>
            <a:endParaRPr lang="en-US" sz="2800" b="1" dirty="0">
              <a:solidFill>
                <a:schemeClr val="bg1"/>
              </a:solidFill>
              <a:effectLst>
                <a:outerShdw blurRad="38100" dist="38100" dir="2700000" algn="tl">
                  <a:srgbClr val="000000">
                    <a:alpha val="43137"/>
                  </a:srgbClr>
                </a:outerShdw>
              </a:effectLst>
              <a:ea typeface="Verdana" pitchFamily="34" charset="0"/>
              <a:cs typeface="Verdana" pitchFamily="34" charset="0"/>
            </a:endParaRPr>
          </a:p>
        </p:txBody>
      </p:sp>
      <p:sp>
        <p:nvSpPr>
          <p:cNvPr id="10" name="TextBox 9"/>
          <p:cNvSpPr txBox="1"/>
          <p:nvPr/>
        </p:nvSpPr>
        <p:spPr>
          <a:xfrm>
            <a:off x="914399" y="3271399"/>
            <a:ext cx="5288114" cy="523220"/>
          </a:xfrm>
          <a:prstGeom prst="rect">
            <a:avLst/>
          </a:prstGeom>
          <a:noFill/>
        </p:spPr>
        <p:txBody>
          <a:bodyPr wrap="none" rtlCol="0">
            <a:spAutoFit/>
          </a:bodyPr>
          <a:lstStyle/>
          <a:p>
            <a:pPr>
              <a:spcAft>
                <a:spcPts val="600"/>
              </a:spcAft>
            </a:pPr>
            <a:r>
              <a:rPr lang="en-US" sz="2800" b="1" dirty="0">
                <a:solidFill>
                  <a:schemeClr val="bg1"/>
                </a:solidFill>
                <a:effectLst>
                  <a:outerShdw blurRad="38100" dist="38100" dir="2700000" algn="tl">
                    <a:srgbClr val="000000">
                      <a:alpha val="43137"/>
                    </a:srgbClr>
                  </a:outerShdw>
                </a:effectLst>
                <a:ea typeface="Verdana" pitchFamily="34" charset="0"/>
                <a:cs typeface="Verdana" pitchFamily="34" charset="0"/>
              </a:rPr>
              <a:t>4</a:t>
            </a:r>
            <a:r>
              <a:rPr lang="en-US" sz="2800" b="1" dirty="0" smtClean="0">
                <a:solidFill>
                  <a:schemeClr val="bg1"/>
                </a:solidFill>
                <a:effectLst>
                  <a:outerShdw blurRad="38100" dist="38100" dir="2700000" algn="tl">
                    <a:srgbClr val="000000">
                      <a:alpha val="43137"/>
                    </a:srgbClr>
                  </a:outerShdw>
                </a:effectLst>
                <a:ea typeface="Verdana" pitchFamily="34" charset="0"/>
                <a:cs typeface="Verdana" pitchFamily="34" charset="0"/>
              </a:rPr>
              <a:t>) </a:t>
            </a:r>
            <a:r>
              <a:rPr lang="en-US" sz="2800" b="1" dirty="0" err="1" smtClean="0">
                <a:solidFill>
                  <a:schemeClr val="bg1"/>
                </a:solidFill>
                <a:effectLst>
                  <a:outerShdw blurRad="38100" dist="38100" dir="2700000" algn="tl">
                    <a:srgbClr val="000000">
                      <a:alpha val="43137"/>
                    </a:srgbClr>
                  </a:outerShdw>
                </a:effectLst>
                <a:ea typeface="Verdana" pitchFamily="34" charset="0"/>
                <a:cs typeface="Verdana" pitchFamily="34" charset="0"/>
              </a:rPr>
              <a:t>Malwarebytes</a:t>
            </a:r>
            <a:r>
              <a:rPr lang="en-US" sz="2800" b="1" dirty="0" smtClean="0">
                <a:solidFill>
                  <a:schemeClr val="bg1"/>
                </a:solidFill>
                <a:effectLst>
                  <a:outerShdw blurRad="38100" dist="38100" dir="2700000" algn="tl">
                    <a:srgbClr val="000000">
                      <a:alpha val="43137"/>
                    </a:srgbClr>
                  </a:outerShdw>
                </a:effectLst>
                <a:ea typeface="Verdana" pitchFamily="34" charset="0"/>
                <a:cs typeface="Verdana" pitchFamily="34" charset="0"/>
              </a:rPr>
              <a:t> Anti-Malware</a:t>
            </a:r>
            <a:endParaRPr lang="en-US" sz="2800" b="1" dirty="0">
              <a:solidFill>
                <a:schemeClr val="bg1"/>
              </a:solidFill>
              <a:effectLst>
                <a:outerShdw blurRad="38100" dist="38100" dir="2700000" algn="tl">
                  <a:srgbClr val="000000">
                    <a:alpha val="43137"/>
                  </a:srgbClr>
                </a:outerShdw>
              </a:effectLst>
              <a:ea typeface="Verdana" pitchFamily="34" charset="0"/>
              <a:cs typeface="Verdana" pitchFamily="34" charset="0"/>
            </a:endParaRPr>
          </a:p>
        </p:txBody>
      </p:sp>
      <p:sp>
        <p:nvSpPr>
          <p:cNvPr id="11" name="TextBox 10"/>
          <p:cNvSpPr txBox="1"/>
          <p:nvPr/>
        </p:nvSpPr>
        <p:spPr>
          <a:xfrm>
            <a:off x="914399" y="3794619"/>
            <a:ext cx="4740400" cy="523220"/>
          </a:xfrm>
          <a:prstGeom prst="rect">
            <a:avLst/>
          </a:prstGeom>
          <a:noFill/>
        </p:spPr>
        <p:txBody>
          <a:bodyPr wrap="none" rtlCol="0">
            <a:spAutoFit/>
          </a:bodyPr>
          <a:lstStyle/>
          <a:p>
            <a:pPr>
              <a:spcAft>
                <a:spcPts val="600"/>
              </a:spcAft>
            </a:pPr>
            <a:r>
              <a:rPr lang="en-US" sz="2800" b="1" dirty="0">
                <a:solidFill>
                  <a:schemeClr val="bg1"/>
                </a:solidFill>
                <a:effectLst>
                  <a:outerShdw blurRad="38100" dist="38100" dir="2700000" algn="tl">
                    <a:srgbClr val="000000">
                      <a:alpha val="43137"/>
                    </a:srgbClr>
                  </a:outerShdw>
                </a:effectLst>
                <a:ea typeface="Verdana" pitchFamily="34" charset="0"/>
                <a:cs typeface="Verdana" pitchFamily="34" charset="0"/>
              </a:rPr>
              <a:t>5</a:t>
            </a:r>
            <a:r>
              <a:rPr lang="en-US" sz="2800" b="1" dirty="0" smtClean="0">
                <a:solidFill>
                  <a:schemeClr val="bg1"/>
                </a:solidFill>
                <a:effectLst>
                  <a:outerShdw blurRad="38100" dist="38100" dir="2700000" algn="tl">
                    <a:srgbClr val="000000">
                      <a:alpha val="43137"/>
                    </a:srgbClr>
                  </a:outerShdw>
                </a:effectLst>
                <a:ea typeface="Verdana" pitchFamily="34" charset="0"/>
                <a:cs typeface="Verdana" pitchFamily="34" charset="0"/>
              </a:rPr>
              <a:t>) Publically available data</a:t>
            </a:r>
            <a:endParaRPr lang="en-US" sz="2800" b="1" dirty="0">
              <a:solidFill>
                <a:schemeClr val="bg1"/>
              </a:solidFill>
              <a:effectLst>
                <a:outerShdw blurRad="38100" dist="38100" dir="2700000" algn="tl">
                  <a:srgbClr val="000000">
                    <a:alpha val="43137"/>
                  </a:srgbClr>
                </a:outerShdw>
              </a:effectLst>
              <a:ea typeface="Verdana" pitchFamily="34" charset="0"/>
              <a:cs typeface="Verdana" pitchFamily="34" charset="0"/>
            </a:endParaRPr>
          </a:p>
        </p:txBody>
      </p:sp>
      <p:sp>
        <p:nvSpPr>
          <p:cNvPr id="12" name="TextBox 11"/>
          <p:cNvSpPr txBox="1"/>
          <p:nvPr/>
        </p:nvSpPr>
        <p:spPr>
          <a:xfrm>
            <a:off x="914399" y="4317839"/>
            <a:ext cx="5839034" cy="523220"/>
          </a:xfrm>
          <a:prstGeom prst="rect">
            <a:avLst/>
          </a:prstGeom>
          <a:noFill/>
        </p:spPr>
        <p:txBody>
          <a:bodyPr wrap="none" rtlCol="0">
            <a:spAutoFit/>
          </a:bodyPr>
          <a:lstStyle/>
          <a:p>
            <a:pPr>
              <a:spcAft>
                <a:spcPts val="600"/>
              </a:spcAft>
            </a:pPr>
            <a:r>
              <a:rPr lang="en-US" sz="2800" b="1" dirty="0">
                <a:solidFill>
                  <a:schemeClr val="bg1"/>
                </a:solidFill>
                <a:effectLst>
                  <a:outerShdw blurRad="38100" dist="38100" dir="2700000" algn="tl">
                    <a:srgbClr val="000000">
                      <a:alpha val="43137"/>
                    </a:srgbClr>
                  </a:outerShdw>
                </a:effectLst>
                <a:ea typeface="Verdana" pitchFamily="34" charset="0"/>
                <a:cs typeface="Verdana" pitchFamily="34" charset="0"/>
              </a:rPr>
              <a:t>6</a:t>
            </a:r>
            <a:r>
              <a:rPr lang="en-US" sz="2800" b="1" dirty="0" smtClean="0">
                <a:solidFill>
                  <a:schemeClr val="bg1"/>
                </a:solidFill>
                <a:effectLst>
                  <a:outerShdw blurRad="38100" dist="38100" dir="2700000" algn="tl">
                    <a:srgbClr val="000000">
                      <a:alpha val="43137"/>
                    </a:srgbClr>
                  </a:outerShdw>
                </a:effectLst>
                <a:ea typeface="Verdana" pitchFamily="34" charset="0"/>
                <a:cs typeface="Verdana" pitchFamily="34" charset="0"/>
              </a:rPr>
              <a:t>) </a:t>
            </a:r>
            <a:r>
              <a:rPr lang="en-US" sz="2800" b="1" dirty="0">
                <a:solidFill>
                  <a:schemeClr val="bg1"/>
                </a:solidFill>
                <a:effectLst>
                  <a:outerShdw blurRad="38100" dist="38100" dir="2700000" algn="tl">
                    <a:srgbClr val="000000">
                      <a:alpha val="43137"/>
                    </a:srgbClr>
                  </a:outerShdw>
                </a:effectLst>
                <a:ea typeface="Verdana" pitchFamily="34" charset="0"/>
                <a:cs typeface="Verdana" pitchFamily="34" charset="0"/>
              </a:rPr>
              <a:t>Target's external vendor portal</a:t>
            </a:r>
          </a:p>
        </p:txBody>
      </p:sp>
      <p:sp>
        <p:nvSpPr>
          <p:cNvPr id="13" name="TextBox 12"/>
          <p:cNvSpPr txBox="1"/>
          <p:nvPr/>
        </p:nvSpPr>
        <p:spPr>
          <a:xfrm>
            <a:off x="914400" y="4841059"/>
            <a:ext cx="3441968" cy="523220"/>
          </a:xfrm>
          <a:prstGeom prst="rect">
            <a:avLst/>
          </a:prstGeom>
          <a:noFill/>
        </p:spPr>
        <p:txBody>
          <a:bodyPr wrap="none" rtlCol="0">
            <a:spAutoFit/>
          </a:bodyPr>
          <a:lstStyle/>
          <a:p>
            <a:pPr>
              <a:spcAft>
                <a:spcPts val="600"/>
              </a:spcAft>
            </a:pPr>
            <a:r>
              <a:rPr lang="en-US" sz="2800" b="1" dirty="0" smtClean="0">
                <a:solidFill>
                  <a:schemeClr val="bg1"/>
                </a:solidFill>
                <a:effectLst>
                  <a:outerShdw blurRad="38100" dist="38100" dir="2700000" algn="tl">
                    <a:srgbClr val="000000">
                      <a:alpha val="43137"/>
                    </a:srgbClr>
                  </a:outerShdw>
                </a:effectLst>
                <a:ea typeface="Verdana" pitchFamily="34" charset="0"/>
                <a:cs typeface="Verdana" pitchFamily="34" charset="0"/>
              </a:rPr>
              <a:t>7) Lack of isolation</a:t>
            </a:r>
            <a:endParaRPr lang="en-US" sz="2800" b="1" dirty="0">
              <a:solidFill>
                <a:schemeClr val="bg1"/>
              </a:solidFill>
              <a:effectLst>
                <a:outerShdw blurRad="38100" dist="38100" dir="2700000" algn="tl">
                  <a:srgbClr val="000000">
                    <a:alpha val="43137"/>
                  </a:srgbClr>
                </a:outerShdw>
              </a:effectLst>
              <a:ea typeface="Verdana" pitchFamily="34" charset="0"/>
              <a:cs typeface="Verdana" pitchFamily="34" charset="0"/>
            </a:endParaRPr>
          </a:p>
        </p:txBody>
      </p:sp>
      <p:sp>
        <p:nvSpPr>
          <p:cNvPr id="14" name="TextBox 13"/>
          <p:cNvSpPr txBox="1"/>
          <p:nvPr/>
        </p:nvSpPr>
        <p:spPr>
          <a:xfrm>
            <a:off x="914399" y="5364279"/>
            <a:ext cx="2481770" cy="523220"/>
          </a:xfrm>
          <a:prstGeom prst="rect">
            <a:avLst/>
          </a:prstGeom>
          <a:noFill/>
        </p:spPr>
        <p:txBody>
          <a:bodyPr wrap="none" rtlCol="0">
            <a:spAutoFit/>
          </a:bodyPr>
          <a:lstStyle/>
          <a:p>
            <a:pPr>
              <a:spcAft>
                <a:spcPts val="600"/>
              </a:spcAft>
            </a:pPr>
            <a:r>
              <a:rPr lang="en-US" sz="2800" b="1" dirty="0">
                <a:solidFill>
                  <a:schemeClr val="bg1"/>
                </a:solidFill>
                <a:effectLst>
                  <a:outerShdw blurRad="38100" dist="38100" dir="2700000" algn="tl">
                    <a:srgbClr val="000000">
                      <a:alpha val="43137"/>
                    </a:srgbClr>
                  </a:outerShdw>
                </a:effectLst>
                <a:ea typeface="Verdana" pitchFamily="34" charset="0"/>
                <a:cs typeface="Verdana" pitchFamily="34" charset="0"/>
              </a:rPr>
              <a:t>8</a:t>
            </a:r>
            <a:r>
              <a:rPr lang="en-US" sz="2800" b="1" dirty="0" smtClean="0">
                <a:solidFill>
                  <a:schemeClr val="bg1"/>
                </a:solidFill>
                <a:effectLst>
                  <a:outerShdw blurRad="38100" dist="38100" dir="2700000" algn="tl">
                    <a:srgbClr val="000000">
                      <a:alpha val="43137"/>
                    </a:srgbClr>
                  </a:outerShdw>
                </a:effectLst>
                <a:ea typeface="Verdana" pitchFamily="34" charset="0"/>
                <a:cs typeface="Verdana" pitchFamily="34" charset="0"/>
              </a:rPr>
              <a:t>) Exfiltration</a:t>
            </a:r>
            <a:endParaRPr lang="en-US" sz="2800" b="1" dirty="0">
              <a:solidFill>
                <a:schemeClr val="bg1"/>
              </a:solidFill>
              <a:effectLst>
                <a:outerShdw blurRad="38100" dist="38100" dir="2700000" algn="tl">
                  <a:srgbClr val="000000">
                    <a:alpha val="43137"/>
                  </a:srgbClr>
                </a:outerShdw>
              </a:effectLst>
              <a:ea typeface="Verdana" pitchFamily="34" charset="0"/>
              <a:cs typeface="Verdana" pitchFamily="34" charset="0"/>
            </a:endParaRPr>
          </a:p>
        </p:txBody>
      </p:sp>
    </p:spTree>
    <p:extLst>
      <p:ext uri="{BB962C8B-B14F-4D97-AF65-F5344CB8AC3E}">
        <p14:creationId xmlns:p14="http://schemas.microsoft.com/office/powerpoint/2010/main" val="38855717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10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1000"/>
                                        <p:tgtEl>
                                          <p:spTgt spid="9"/>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fade">
                                      <p:cBhvr>
                                        <p:cTn id="22" dur="1000"/>
                                        <p:tgtEl>
                                          <p:spTgt spid="10"/>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11"/>
                                        </p:tgtEl>
                                        <p:attrNameLst>
                                          <p:attrName>style.visibility</p:attrName>
                                        </p:attrNameLst>
                                      </p:cBhvr>
                                      <p:to>
                                        <p:strVal val="visible"/>
                                      </p:to>
                                    </p:set>
                                    <p:animEffect transition="in" filter="fade">
                                      <p:cBhvr>
                                        <p:cTn id="27" dur="1000"/>
                                        <p:tgtEl>
                                          <p:spTgt spid="11"/>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12"/>
                                        </p:tgtEl>
                                        <p:attrNameLst>
                                          <p:attrName>style.visibility</p:attrName>
                                        </p:attrNameLst>
                                      </p:cBhvr>
                                      <p:to>
                                        <p:strVal val="visible"/>
                                      </p:to>
                                    </p:set>
                                    <p:animEffect transition="in" filter="fade">
                                      <p:cBhvr>
                                        <p:cTn id="32" dur="1000"/>
                                        <p:tgtEl>
                                          <p:spTgt spid="12"/>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13"/>
                                        </p:tgtEl>
                                        <p:attrNameLst>
                                          <p:attrName>style.visibility</p:attrName>
                                        </p:attrNameLst>
                                      </p:cBhvr>
                                      <p:to>
                                        <p:strVal val="visible"/>
                                      </p:to>
                                    </p:set>
                                    <p:animEffect transition="in" filter="fade">
                                      <p:cBhvr>
                                        <p:cTn id="37" dur="1000"/>
                                        <p:tgtEl>
                                          <p:spTgt spid="13"/>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14"/>
                                        </p:tgtEl>
                                        <p:attrNameLst>
                                          <p:attrName>style.visibility</p:attrName>
                                        </p:attrNameLst>
                                      </p:cBhvr>
                                      <p:to>
                                        <p:strVal val="visible"/>
                                      </p:to>
                                    </p:set>
                                    <p:animEffect transition="in" filter="fade">
                                      <p:cBhvr>
                                        <p:cTn id="42" dur="10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8" grpId="0"/>
      <p:bldP spid="9" grpId="0"/>
      <p:bldP spid="10" grpId="0"/>
      <p:bldP spid="11" grpId="0"/>
      <p:bldP spid="12" grpId="0"/>
      <p:bldP spid="13" grpId="0"/>
      <p:bldP spid="14" grpId="0"/>
    </p:bldLst>
  </p:timing>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dirty="0"/>
              <a:t>Exercise </a:t>
            </a:r>
            <a:r>
              <a:rPr lang="en-US" dirty="0" smtClean="0"/>
              <a:t>#10 : logout.cgi</a:t>
            </a:r>
            <a:endParaRPr lang="en-US" dirty="0"/>
          </a:p>
        </p:txBody>
      </p:sp>
      <p:sp>
        <p:nvSpPr>
          <p:cNvPr id="7" name="Content Placeholder 6"/>
          <p:cNvSpPr>
            <a:spLocks noGrp="1"/>
          </p:cNvSpPr>
          <p:nvPr>
            <p:ph sz="half" idx="1"/>
          </p:nvPr>
        </p:nvSpPr>
        <p:spPr>
          <a:xfrm>
            <a:off x="609600" y="1498596"/>
            <a:ext cx="4038600" cy="4673604"/>
          </a:xfrm>
        </p:spPr>
        <p:txBody>
          <a:bodyPr>
            <a:noAutofit/>
          </a:bodyPr>
          <a:lstStyle/>
          <a:p>
            <a:pPr marL="0" indent="0" defTabSz="274320">
              <a:spcAft>
                <a:spcPts val="0"/>
              </a:spcAft>
              <a:buNone/>
              <a:tabLst>
                <a:tab pos="182880" algn="l"/>
                <a:tab pos="411480" algn="l"/>
                <a:tab pos="685800" algn="l"/>
                <a:tab pos="960120" algn="l"/>
              </a:tabLst>
            </a:pPr>
            <a:r>
              <a:rPr lang="en-US" sz="600" b="0" dirty="0">
                <a:latin typeface="Arial Narrow" panose="020B0606020202030204" pitchFamily="34" charset="0"/>
                <a:ea typeface="Verdana" pitchFamily="34" charset="0"/>
                <a:cs typeface="Verdana" pitchFamily="34" charset="0"/>
              </a:rPr>
              <a:t>1	#!/</a:t>
            </a:r>
            <a:r>
              <a:rPr lang="en-US" sz="600" b="0" dirty="0" err="1">
                <a:latin typeface="Arial Narrow" panose="020B0606020202030204" pitchFamily="34" charset="0"/>
                <a:ea typeface="Verdana" pitchFamily="34" charset="0"/>
                <a:cs typeface="Verdana" pitchFamily="34" charset="0"/>
              </a:rPr>
              <a:t>usr</a:t>
            </a:r>
            <a:r>
              <a:rPr lang="en-US" sz="600" b="0" dirty="0">
                <a:latin typeface="Arial Narrow" panose="020B0606020202030204" pitchFamily="34" charset="0"/>
                <a:ea typeface="Verdana" pitchFamily="34" charset="0"/>
                <a:cs typeface="Verdana" pitchFamily="34" charset="0"/>
              </a:rPr>
              <a:t>/bin/</a:t>
            </a:r>
            <a:r>
              <a:rPr lang="en-US" sz="600" b="0" dirty="0" err="1">
                <a:latin typeface="Arial Narrow" panose="020B0606020202030204" pitchFamily="34" charset="0"/>
                <a:ea typeface="Verdana" pitchFamily="34" charset="0"/>
                <a:cs typeface="Verdana" pitchFamily="34" charset="0"/>
              </a:rPr>
              <a:t>perl</a:t>
            </a:r>
            <a:r>
              <a:rPr lang="en-US" sz="600" b="0" dirty="0">
                <a:latin typeface="Arial Narrow" panose="020B0606020202030204" pitchFamily="34" charset="0"/>
                <a:ea typeface="Verdana" pitchFamily="34" charset="0"/>
                <a:cs typeface="Verdana" pitchFamily="34" charset="0"/>
              </a:rPr>
              <a:t> -w</a:t>
            </a:r>
          </a:p>
          <a:p>
            <a:pPr marL="0" indent="0" defTabSz="274320">
              <a:spcAft>
                <a:spcPts val="0"/>
              </a:spcAft>
              <a:buNone/>
              <a:tabLst>
                <a:tab pos="182880" algn="l"/>
                <a:tab pos="411480" algn="l"/>
                <a:tab pos="685800" algn="l"/>
                <a:tab pos="960120" algn="l"/>
              </a:tabLst>
            </a:pPr>
            <a:r>
              <a:rPr lang="en-US" sz="600" b="0" dirty="0">
                <a:latin typeface="Arial Narrow" panose="020B0606020202030204" pitchFamily="34" charset="0"/>
                <a:ea typeface="Verdana" pitchFamily="34" charset="0"/>
                <a:cs typeface="Verdana" pitchFamily="34" charset="0"/>
              </a:rPr>
              <a:t>2	use strict;</a:t>
            </a:r>
          </a:p>
          <a:p>
            <a:pPr marL="0" indent="0" defTabSz="274320">
              <a:spcAft>
                <a:spcPts val="0"/>
              </a:spcAft>
              <a:buNone/>
              <a:tabLst>
                <a:tab pos="182880" algn="l"/>
                <a:tab pos="411480" algn="l"/>
                <a:tab pos="685800" algn="l"/>
                <a:tab pos="960120" algn="l"/>
              </a:tabLst>
            </a:pPr>
            <a:r>
              <a:rPr lang="en-US" sz="600" b="0" dirty="0">
                <a:latin typeface="Arial Narrow" panose="020B0606020202030204" pitchFamily="34" charset="0"/>
                <a:ea typeface="Verdana" pitchFamily="34" charset="0"/>
                <a:cs typeface="Verdana" pitchFamily="34" charset="0"/>
              </a:rPr>
              <a:t>3	</a:t>
            </a:r>
          </a:p>
          <a:p>
            <a:pPr marL="0" indent="0" defTabSz="274320">
              <a:spcAft>
                <a:spcPts val="0"/>
              </a:spcAft>
              <a:buNone/>
              <a:tabLst>
                <a:tab pos="182880" algn="l"/>
                <a:tab pos="411480" algn="l"/>
                <a:tab pos="685800" algn="l"/>
                <a:tab pos="960120" algn="l"/>
              </a:tabLst>
            </a:pPr>
            <a:r>
              <a:rPr lang="en-US" sz="600" b="0" dirty="0">
                <a:latin typeface="Arial Narrow" panose="020B0606020202030204" pitchFamily="34" charset="0"/>
                <a:ea typeface="Verdana" pitchFamily="34" charset="0"/>
                <a:cs typeface="Verdana" pitchFamily="34" charset="0"/>
              </a:rPr>
              <a:t>4	########################################################################</a:t>
            </a:r>
          </a:p>
          <a:p>
            <a:pPr marL="0" indent="0" defTabSz="274320">
              <a:spcAft>
                <a:spcPts val="0"/>
              </a:spcAft>
              <a:buNone/>
              <a:tabLst>
                <a:tab pos="182880" algn="l"/>
                <a:tab pos="411480" algn="l"/>
                <a:tab pos="685800" algn="l"/>
                <a:tab pos="960120" algn="l"/>
              </a:tabLst>
            </a:pPr>
            <a:r>
              <a:rPr lang="en-US" sz="600" b="0" dirty="0">
                <a:latin typeface="Arial Narrow" panose="020B0606020202030204" pitchFamily="34" charset="0"/>
                <a:ea typeface="Verdana" pitchFamily="34" charset="0"/>
                <a:cs typeface="Verdana" pitchFamily="34" charset="0"/>
              </a:rPr>
              <a:t>5	# </a:t>
            </a:r>
          </a:p>
          <a:p>
            <a:pPr marL="0" indent="0" defTabSz="274320">
              <a:spcAft>
                <a:spcPts val="0"/>
              </a:spcAft>
              <a:buNone/>
              <a:tabLst>
                <a:tab pos="182880" algn="l"/>
                <a:tab pos="411480" algn="l"/>
                <a:tab pos="685800" algn="l"/>
                <a:tab pos="960120" algn="l"/>
              </a:tabLst>
            </a:pPr>
            <a:r>
              <a:rPr lang="en-US" sz="600" b="0" dirty="0">
                <a:latin typeface="Arial Narrow" panose="020B0606020202030204" pitchFamily="34" charset="0"/>
                <a:ea typeface="Verdana" pitchFamily="34" charset="0"/>
                <a:cs typeface="Verdana" pitchFamily="34" charset="0"/>
              </a:rPr>
              <a:t>6	# Copyright (c) 2011-2014, The MITRE Corporation</a:t>
            </a:r>
          </a:p>
          <a:p>
            <a:pPr marL="0" indent="0" defTabSz="274320">
              <a:spcAft>
                <a:spcPts val="0"/>
              </a:spcAft>
              <a:buNone/>
              <a:tabLst>
                <a:tab pos="182880" algn="l"/>
                <a:tab pos="411480" algn="l"/>
                <a:tab pos="685800" algn="l"/>
                <a:tab pos="960120" algn="l"/>
              </a:tabLst>
            </a:pPr>
            <a:r>
              <a:rPr lang="en-US" sz="600" b="0" dirty="0">
                <a:latin typeface="Arial Narrow" panose="020B0606020202030204" pitchFamily="34" charset="0"/>
                <a:ea typeface="Verdana" pitchFamily="34" charset="0"/>
                <a:cs typeface="Verdana" pitchFamily="34" charset="0"/>
              </a:rPr>
              <a:t>7	# All rights reserved.</a:t>
            </a:r>
          </a:p>
          <a:p>
            <a:pPr marL="0" indent="0" defTabSz="274320">
              <a:spcAft>
                <a:spcPts val="0"/>
              </a:spcAft>
              <a:buNone/>
              <a:tabLst>
                <a:tab pos="182880" algn="l"/>
                <a:tab pos="411480" algn="l"/>
                <a:tab pos="685800" algn="l"/>
                <a:tab pos="960120" algn="l"/>
              </a:tabLst>
            </a:pPr>
            <a:r>
              <a:rPr lang="en-US" sz="600" b="0" dirty="0">
                <a:latin typeface="Arial Narrow" panose="020B0606020202030204" pitchFamily="34" charset="0"/>
                <a:ea typeface="Verdana" pitchFamily="34" charset="0"/>
                <a:cs typeface="Verdana" pitchFamily="34" charset="0"/>
              </a:rPr>
              <a:t>8	#</a:t>
            </a:r>
          </a:p>
          <a:p>
            <a:pPr marL="0" indent="0" defTabSz="274320">
              <a:spcAft>
                <a:spcPts val="0"/>
              </a:spcAft>
              <a:buNone/>
              <a:tabLst>
                <a:tab pos="182880" algn="l"/>
                <a:tab pos="411480" algn="l"/>
                <a:tab pos="685800" algn="l"/>
                <a:tab pos="960120" algn="l"/>
              </a:tabLst>
            </a:pPr>
            <a:r>
              <a:rPr lang="en-US" sz="600" b="0" dirty="0">
                <a:latin typeface="Arial Narrow" panose="020B0606020202030204" pitchFamily="34" charset="0"/>
                <a:ea typeface="Verdana" pitchFamily="34" charset="0"/>
                <a:cs typeface="Verdana" pitchFamily="34" charset="0"/>
              </a:rPr>
              <a:t>9	# Redistribution and use in source and binary forms, with or without modification, are</a:t>
            </a:r>
          </a:p>
          <a:p>
            <a:pPr marL="0" indent="0" defTabSz="274320">
              <a:spcAft>
                <a:spcPts val="0"/>
              </a:spcAft>
              <a:buNone/>
              <a:tabLst>
                <a:tab pos="182880" algn="l"/>
                <a:tab pos="411480" algn="l"/>
                <a:tab pos="685800" algn="l"/>
                <a:tab pos="960120" algn="l"/>
              </a:tabLst>
            </a:pPr>
            <a:r>
              <a:rPr lang="en-US" sz="600" b="0" dirty="0">
                <a:latin typeface="Arial Narrow" panose="020B0606020202030204" pitchFamily="34" charset="0"/>
                <a:ea typeface="Verdana" pitchFamily="34" charset="0"/>
                <a:cs typeface="Verdana" pitchFamily="34" charset="0"/>
              </a:rPr>
              <a:t>10	# permitted provided that the following conditions are met:</a:t>
            </a:r>
          </a:p>
          <a:p>
            <a:pPr marL="0" indent="0" defTabSz="274320">
              <a:spcAft>
                <a:spcPts val="0"/>
              </a:spcAft>
              <a:buNone/>
              <a:tabLst>
                <a:tab pos="182880" algn="l"/>
                <a:tab pos="411480" algn="l"/>
                <a:tab pos="685800" algn="l"/>
                <a:tab pos="960120" algn="l"/>
              </a:tabLst>
            </a:pPr>
            <a:r>
              <a:rPr lang="en-US" sz="600" b="0" dirty="0">
                <a:latin typeface="Arial Narrow" panose="020B0606020202030204" pitchFamily="34" charset="0"/>
                <a:ea typeface="Verdana" pitchFamily="34" charset="0"/>
                <a:cs typeface="Verdana" pitchFamily="34" charset="0"/>
              </a:rPr>
              <a:t>11	#</a:t>
            </a:r>
          </a:p>
          <a:p>
            <a:pPr marL="0" indent="0" defTabSz="274320">
              <a:spcAft>
                <a:spcPts val="0"/>
              </a:spcAft>
              <a:buNone/>
              <a:tabLst>
                <a:tab pos="182880" algn="l"/>
                <a:tab pos="411480" algn="l"/>
                <a:tab pos="685800" algn="l"/>
                <a:tab pos="960120" algn="l"/>
              </a:tabLst>
            </a:pPr>
            <a:r>
              <a:rPr lang="en-US" sz="600" b="0" dirty="0">
                <a:latin typeface="Arial Narrow" panose="020B0606020202030204" pitchFamily="34" charset="0"/>
                <a:ea typeface="Verdana" pitchFamily="34" charset="0"/>
                <a:cs typeface="Verdana" pitchFamily="34" charset="0"/>
              </a:rPr>
              <a:t>12	#     * Redistributions of source code must retain the above copyright notice, this list</a:t>
            </a:r>
          </a:p>
          <a:p>
            <a:pPr marL="0" indent="0" defTabSz="274320">
              <a:spcAft>
                <a:spcPts val="0"/>
              </a:spcAft>
              <a:buNone/>
              <a:tabLst>
                <a:tab pos="182880" algn="l"/>
                <a:tab pos="411480" algn="l"/>
                <a:tab pos="685800" algn="l"/>
                <a:tab pos="960120" algn="l"/>
              </a:tabLst>
            </a:pPr>
            <a:r>
              <a:rPr lang="en-US" sz="600" b="0" dirty="0">
                <a:latin typeface="Arial Narrow" panose="020B0606020202030204" pitchFamily="34" charset="0"/>
                <a:ea typeface="Verdana" pitchFamily="34" charset="0"/>
                <a:cs typeface="Verdana" pitchFamily="34" charset="0"/>
              </a:rPr>
              <a:t>13	#       of conditions and the following disclaimer.</a:t>
            </a:r>
          </a:p>
          <a:p>
            <a:pPr marL="0" indent="0" defTabSz="274320">
              <a:spcAft>
                <a:spcPts val="0"/>
              </a:spcAft>
              <a:buNone/>
              <a:tabLst>
                <a:tab pos="182880" algn="l"/>
                <a:tab pos="411480" algn="l"/>
                <a:tab pos="685800" algn="l"/>
                <a:tab pos="960120" algn="l"/>
              </a:tabLst>
            </a:pPr>
            <a:r>
              <a:rPr lang="en-US" sz="600" b="0" dirty="0">
                <a:latin typeface="Arial Narrow" panose="020B0606020202030204" pitchFamily="34" charset="0"/>
                <a:ea typeface="Verdana" pitchFamily="34" charset="0"/>
                <a:cs typeface="Verdana" pitchFamily="34" charset="0"/>
              </a:rPr>
              <a:t>14	#     * Redistributions in binary form must reproduce the above copyright notice, this </a:t>
            </a:r>
          </a:p>
          <a:p>
            <a:pPr marL="0" indent="0" defTabSz="274320">
              <a:spcAft>
                <a:spcPts val="0"/>
              </a:spcAft>
              <a:buNone/>
              <a:tabLst>
                <a:tab pos="182880" algn="l"/>
                <a:tab pos="411480" algn="l"/>
                <a:tab pos="685800" algn="l"/>
                <a:tab pos="960120" algn="l"/>
              </a:tabLst>
            </a:pPr>
            <a:r>
              <a:rPr lang="en-US" sz="600" b="0" dirty="0">
                <a:latin typeface="Arial Narrow" panose="020B0606020202030204" pitchFamily="34" charset="0"/>
                <a:ea typeface="Verdana" pitchFamily="34" charset="0"/>
                <a:cs typeface="Verdana" pitchFamily="34" charset="0"/>
              </a:rPr>
              <a:t>15	#       list of conditions and the following disclaimer in the documentation and/or other</a:t>
            </a:r>
          </a:p>
          <a:p>
            <a:pPr marL="0" indent="0" defTabSz="274320">
              <a:spcAft>
                <a:spcPts val="0"/>
              </a:spcAft>
              <a:buNone/>
              <a:tabLst>
                <a:tab pos="182880" algn="l"/>
                <a:tab pos="411480" algn="l"/>
                <a:tab pos="685800" algn="l"/>
                <a:tab pos="960120" algn="l"/>
              </a:tabLst>
            </a:pPr>
            <a:r>
              <a:rPr lang="en-US" sz="600" b="0" dirty="0">
                <a:latin typeface="Arial Narrow" panose="020B0606020202030204" pitchFamily="34" charset="0"/>
                <a:ea typeface="Verdana" pitchFamily="34" charset="0"/>
                <a:cs typeface="Verdana" pitchFamily="34" charset="0"/>
              </a:rPr>
              <a:t>16	#       materials provided with the distribution.</a:t>
            </a:r>
          </a:p>
          <a:p>
            <a:pPr marL="0" indent="0" defTabSz="274320">
              <a:spcAft>
                <a:spcPts val="0"/>
              </a:spcAft>
              <a:buNone/>
              <a:tabLst>
                <a:tab pos="182880" algn="l"/>
                <a:tab pos="411480" algn="l"/>
                <a:tab pos="685800" algn="l"/>
                <a:tab pos="960120" algn="l"/>
              </a:tabLst>
            </a:pPr>
            <a:r>
              <a:rPr lang="en-US" sz="600" b="0" dirty="0">
                <a:latin typeface="Arial Narrow" panose="020B0606020202030204" pitchFamily="34" charset="0"/>
                <a:ea typeface="Verdana" pitchFamily="34" charset="0"/>
                <a:cs typeface="Verdana" pitchFamily="34" charset="0"/>
              </a:rPr>
              <a:t>17	#     * Neither the name of The MITRE Corporation nor the names of its contributors may be</a:t>
            </a:r>
          </a:p>
          <a:p>
            <a:pPr marL="0" indent="0" defTabSz="274320">
              <a:spcAft>
                <a:spcPts val="0"/>
              </a:spcAft>
              <a:buNone/>
              <a:tabLst>
                <a:tab pos="182880" algn="l"/>
                <a:tab pos="411480" algn="l"/>
                <a:tab pos="685800" algn="l"/>
                <a:tab pos="960120" algn="l"/>
              </a:tabLst>
            </a:pPr>
            <a:r>
              <a:rPr lang="en-US" sz="600" b="0" dirty="0">
                <a:latin typeface="Arial Narrow" panose="020B0606020202030204" pitchFamily="34" charset="0"/>
                <a:ea typeface="Verdana" pitchFamily="34" charset="0"/>
                <a:cs typeface="Verdana" pitchFamily="34" charset="0"/>
              </a:rPr>
              <a:t>18	#       used to endorse or promote products derived from this software without specific </a:t>
            </a:r>
          </a:p>
          <a:p>
            <a:pPr marL="0" indent="0" defTabSz="274320">
              <a:spcAft>
                <a:spcPts val="0"/>
              </a:spcAft>
              <a:buNone/>
              <a:tabLst>
                <a:tab pos="182880" algn="l"/>
                <a:tab pos="411480" algn="l"/>
                <a:tab pos="685800" algn="l"/>
                <a:tab pos="960120" algn="l"/>
              </a:tabLst>
            </a:pPr>
            <a:r>
              <a:rPr lang="en-US" sz="600" b="0" dirty="0">
                <a:latin typeface="Arial Narrow" panose="020B0606020202030204" pitchFamily="34" charset="0"/>
                <a:ea typeface="Verdana" pitchFamily="34" charset="0"/>
                <a:cs typeface="Verdana" pitchFamily="34" charset="0"/>
              </a:rPr>
              <a:t>19	#       prior written permission.</a:t>
            </a:r>
          </a:p>
          <a:p>
            <a:pPr marL="0" indent="0" defTabSz="274320">
              <a:spcAft>
                <a:spcPts val="0"/>
              </a:spcAft>
              <a:buNone/>
              <a:tabLst>
                <a:tab pos="182880" algn="l"/>
                <a:tab pos="411480" algn="l"/>
                <a:tab pos="685800" algn="l"/>
                <a:tab pos="960120" algn="l"/>
              </a:tabLst>
            </a:pPr>
            <a:r>
              <a:rPr lang="en-US" sz="600" b="0" dirty="0">
                <a:latin typeface="Arial Narrow" panose="020B0606020202030204" pitchFamily="34" charset="0"/>
                <a:ea typeface="Verdana" pitchFamily="34" charset="0"/>
                <a:cs typeface="Verdana" pitchFamily="34" charset="0"/>
              </a:rPr>
              <a:t>20	#</a:t>
            </a:r>
          </a:p>
          <a:p>
            <a:pPr marL="0" indent="0" defTabSz="274320">
              <a:spcAft>
                <a:spcPts val="0"/>
              </a:spcAft>
              <a:buNone/>
              <a:tabLst>
                <a:tab pos="182880" algn="l"/>
                <a:tab pos="411480" algn="l"/>
                <a:tab pos="685800" algn="l"/>
                <a:tab pos="960120" algn="l"/>
              </a:tabLst>
            </a:pPr>
            <a:r>
              <a:rPr lang="en-US" sz="600" b="0" dirty="0">
                <a:latin typeface="Arial Narrow" panose="020B0606020202030204" pitchFamily="34" charset="0"/>
                <a:ea typeface="Verdana" pitchFamily="34" charset="0"/>
                <a:cs typeface="Verdana" pitchFamily="34" charset="0"/>
              </a:rPr>
              <a:t>21	# THIS SOFTWARE IS PROVIDED BY THE COPYRIGHT HOLDERS AND CONTRIBUTORS "AS IS" AND ANY </a:t>
            </a:r>
          </a:p>
          <a:p>
            <a:pPr marL="0" indent="0" defTabSz="274320">
              <a:spcAft>
                <a:spcPts val="0"/>
              </a:spcAft>
              <a:buNone/>
              <a:tabLst>
                <a:tab pos="182880" algn="l"/>
                <a:tab pos="411480" algn="l"/>
                <a:tab pos="685800" algn="l"/>
                <a:tab pos="960120" algn="l"/>
              </a:tabLst>
            </a:pPr>
            <a:r>
              <a:rPr lang="en-US" sz="600" b="0" dirty="0">
                <a:latin typeface="Arial Narrow" panose="020B0606020202030204" pitchFamily="34" charset="0"/>
                <a:ea typeface="Verdana" pitchFamily="34" charset="0"/>
                <a:cs typeface="Verdana" pitchFamily="34" charset="0"/>
              </a:rPr>
              <a:t>22	# EXPRESS OR IMPLIED WARRANTIES, INCLUDING, BUT NOT LIMITED TO, THE IMPLIED WARRANTIES</a:t>
            </a:r>
          </a:p>
          <a:p>
            <a:pPr marL="0" indent="0" defTabSz="274320">
              <a:spcAft>
                <a:spcPts val="0"/>
              </a:spcAft>
              <a:buNone/>
              <a:tabLst>
                <a:tab pos="182880" algn="l"/>
                <a:tab pos="411480" algn="l"/>
                <a:tab pos="685800" algn="l"/>
                <a:tab pos="960120" algn="l"/>
              </a:tabLst>
            </a:pPr>
            <a:r>
              <a:rPr lang="en-US" sz="600" b="0" dirty="0">
                <a:latin typeface="Arial Narrow" panose="020B0606020202030204" pitchFamily="34" charset="0"/>
                <a:ea typeface="Verdana" pitchFamily="34" charset="0"/>
                <a:cs typeface="Verdana" pitchFamily="34" charset="0"/>
              </a:rPr>
              <a:t>23	# OF MERCHANTABILITY AND FITNESS FOR A PARTICULAR PURPOSE ARE DISCLAIMED. IN NO EVENT </a:t>
            </a:r>
          </a:p>
          <a:p>
            <a:pPr marL="0" indent="0" defTabSz="274320">
              <a:spcAft>
                <a:spcPts val="0"/>
              </a:spcAft>
              <a:buNone/>
              <a:tabLst>
                <a:tab pos="182880" algn="l"/>
                <a:tab pos="411480" algn="l"/>
                <a:tab pos="685800" algn="l"/>
                <a:tab pos="960120" algn="l"/>
              </a:tabLst>
            </a:pPr>
            <a:r>
              <a:rPr lang="en-US" sz="600" b="0" dirty="0">
                <a:latin typeface="Arial Narrow" panose="020B0606020202030204" pitchFamily="34" charset="0"/>
                <a:ea typeface="Verdana" pitchFamily="34" charset="0"/>
                <a:cs typeface="Verdana" pitchFamily="34" charset="0"/>
              </a:rPr>
              <a:t>24	# SHALL THE COPYRIGHT OWNER OR CONTRIBUTORS BE LIABLE FOR ANY DIRECT, INDIRECT, INCIDENTAL,</a:t>
            </a:r>
          </a:p>
          <a:p>
            <a:pPr marL="0" indent="0" defTabSz="274320">
              <a:spcAft>
                <a:spcPts val="0"/>
              </a:spcAft>
              <a:buNone/>
              <a:tabLst>
                <a:tab pos="182880" algn="l"/>
                <a:tab pos="411480" algn="l"/>
                <a:tab pos="685800" algn="l"/>
                <a:tab pos="960120" algn="l"/>
              </a:tabLst>
            </a:pPr>
            <a:r>
              <a:rPr lang="en-US" sz="600" b="0" dirty="0">
                <a:latin typeface="Arial Narrow" panose="020B0606020202030204" pitchFamily="34" charset="0"/>
                <a:ea typeface="Verdana" pitchFamily="34" charset="0"/>
                <a:cs typeface="Verdana" pitchFamily="34" charset="0"/>
              </a:rPr>
              <a:t>25	# SPECIAL, EXEMPLARY, OR CONSEQUENTIAL DAMAGES (INCLUDING, BUT NOT LIMITED TO, PROCUREMENT</a:t>
            </a:r>
          </a:p>
          <a:p>
            <a:pPr marL="0" indent="0" defTabSz="274320">
              <a:spcAft>
                <a:spcPts val="0"/>
              </a:spcAft>
              <a:buNone/>
              <a:tabLst>
                <a:tab pos="182880" algn="l"/>
                <a:tab pos="411480" algn="l"/>
                <a:tab pos="685800" algn="l"/>
                <a:tab pos="960120" algn="l"/>
              </a:tabLst>
            </a:pPr>
            <a:r>
              <a:rPr lang="en-US" sz="600" b="0" dirty="0">
                <a:latin typeface="Arial Narrow" panose="020B0606020202030204" pitchFamily="34" charset="0"/>
                <a:ea typeface="Verdana" pitchFamily="34" charset="0"/>
                <a:cs typeface="Verdana" pitchFamily="34" charset="0"/>
              </a:rPr>
              <a:t>26	# OF SUBSTITUTE GOODS OR SERVICES; LOSS OF USE, DATA, OR PROFITS; OR BUSINESS INTERRUPTION)</a:t>
            </a:r>
          </a:p>
          <a:p>
            <a:pPr marL="0" indent="0" defTabSz="274320">
              <a:spcAft>
                <a:spcPts val="0"/>
              </a:spcAft>
              <a:buNone/>
              <a:tabLst>
                <a:tab pos="182880" algn="l"/>
                <a:tab pos="411480" algn="l"/>
                <a:tab pos="685800" algn="l"/>
                <a:tab pos="960120" algn="l"/>
              </a:tabLst>
            </a:pPr>
            <a:r>
              <a:rPr lang="en-US" sz="600" b="0" dirty="0">
                <a:latin typeface="Arial Narrow" panose="020B0606020202030204" pitchFamily="34" charset="0"/>
                <a:ea typeface="Verdana" pitchFamily="34" charset="0"/>
                <a:cs typeface="Verdana" pitchFamily="34" charset="0"/>
              </a:rPr>
              <a:t>27	# HOWEVER CAUSED AND ON ANY THEORY OF LIABILITY, WHETHER IN CONTRACT, STRICT LIABILITY, OR</a:t>
            </a:r>
          </a:p>
          <a:p>
            <a:pPr marL="0" indent="0" defTabSz="274320">
              <a:spcAft>
                <a:spcPts val="0"/>
              </a:spcAft>
              <a:buNone/>
              <a:tabLst>
                <a:tab pos="182880" algn="l"/>
                <a:tab pos="411480" algn="l"/>
                <a:tab pos="685800" algn="l"/>
                <a:tab pos="960120" algn="l"/>
              </a:tabLst>
            </a:pPr>
            <a:r>
              <a:rPr lang="en-US" sz="600" b="0" dirty="0">
                <a:latin typeface="Arial Narrow" panose="020B0606020202030204" pitchFamily="34" charset="0"/>
                <a:ea typeface="Verdana" pitchFamily="34" charset="0"/>
                <a:cs typeface="Verdana" pitchFamily="34" charset="0"/>
              </a:rPr>
              <a:t>28	# TORT (INCLUDING NEGLIGENCE OR OTHERWISE) ARISING IN ANY WAY OUT OF THE USE OF THIS SOFTWARE,</a:t>
            </a:r>
          </a:p>
          <a:p>
            <a:pPr marL="0" indent="0" defTabSz="274320">
              <a:spcAft>
                <a:spcPts val="0"/>
              </a:spcAft>
              <a:buNone/>
              <a:tabLst>
                <a:tab pos="182880" algn="l"/>
                <a:tab pos="411480" algn="l"/>
                <a:tab pos="685800" algn="l"/>
                <a:tab pos="960120" algn="l"/>
              </a:tabLst>
            </a:pPr>
            <a:r>
              <a:rPr lang="en-US" sz="600" b="0" dirty="0">
                <a:latin typeface="Arial Narrow" panose="020B0606020202030204" pitchFamily="34" charset="0"/>
                <a:ea typeface="Verdana" pitchFamily="34" charset="0"/>
                <a:cs typeface="Verdana" pitchFamily="34" charset="0"/>
              </a:rPr>
              <a:t>29	# EVEN IF ADVISED OF THE POSSIBILITY OF SUCH DAMAGE.</a:t>
            </a:r>
          </a:p>
          <a:p>
            <a:pPr marL="0" indent="0" defTabSz="274320">
              <a:spcAft>
                <a:spcPts val="0"/>
              </a:spcAft>
              <a:buNone/>
              <a:tabLst>
                <a:tab pos="182880" algn="l"/>
                <a:tab pos="411480" algn="l"/>
                <a:tab pos="685800" algn="l"/>
                <a:tab pos="960120" algn="l"/>
              </a:tabLst>
            </a:pPr>
            <a:r>
              <a:rPr lang="en-US" sz="600" b="0" dirty="0">
                <a:latin typeface="Arial Narrow" panose="020B0606020202030204" pitchFamily="34" charset="0"/>
                <a:ea typeface="Verdana" pitchFamily="34" charset="0"/>
                <a:cs typeface="Verdana" pitchFamily="34" charset="0"/>
              </a:rPr>
              <a:t>30	#</a:t>
            </a:r>
          </a:p>
          <a:p>
            <a:pPr marL="0" indent="0" defTabSz="274320">
              <a:spcAft>
                <a:spcPts val="0"/>
              </a:spcAft>
              <a:buNone/>
              <a:tabLst>
                <a:tab pos="182880" algn="l"/>
                <a:tab pos="411480" algn="l"/>
                <a:tab pos="685800" algn="l"/>
                <a:tab pos="960120" algn="l"/>
              </a:tabLst>
            </a:pPr>
            <a:r>
              <a:rPr lang="en-US" sz="600" b="0" dirty="0">
                <a:latin typeface="Arial Narrow" panose="020B0606020202030204" pitchFamily="34" charset="0"/>
                <a:ea typeface="Verdana" pitchFamily="34" charset="0"/>
                <a:cs typeface="Verdana" pitchFamily="34" charset="0"/>
              </a:rPr>
              <a:t>31	########################################################################</a:t>
            </a:r>
          </a:p>
          <a:p>
            <a:pPr marL="0" indent="0" defTabSz="274320">
              <a:spcAft>
                <a:spcPts val="0"/>
              </a:spcAft>
              <a:buNone/>
              <a:tabLst>
                <a:tab pos="182880" algn="l"/>
                <a:tab pos="411480" algn="l"/>
                <a:tab pos="685800" algn="l"/>
                <a:tab pos="960120" algn="l"/>
              </a:tabLst>
            </a:pPr>
            <a:r>
              <a:rPr lang="en-US" sz="600" b="0" dirty="0">
                <a:latin typeface="Arial Narrow" panose="020B0606020202030204" pitchFamily="34" charset="0"/>
                <a:ea typeface="Verdana" pitchFamily="34" charset="0"/>
                <a:cs typeface="Verdana" pitchFamily="34" charset="0"/>
              </a:rPr>
              <a:t>32	#</a:t>
            </a:r>
          </a:p>
          <a:p>
            <a:pPr marL="0" indent="0" defTabSz="274320">
              <a:spcAft>
                <a:spcPts val="0"/>
              </a:spcAft>
              <a:buNone/>
              <a:tabLst>
                <a:tab pos="182880" algn="l"/>
                <a:tab pos="411480" algn="l"/>
                <a:tab pos="685800" algn="l"/>
                <a:tab pos="960120" algn="l"/>
              </a:tabLst>
            </a:pPr>
            <a:r>
              <a:rPr lang="en-US" sz="600" b="0" dirty="0">
                <a:latin typeface="Arial Narrow" panose="020B0606020202030204" pitchFamily="34" charset="0"/>
                <a:ea typeface="Verdana" pitchFamily="34" charset="0"/>
                <a:cs typeface="Verdana" pitchFamily="34" charset="0"/>
              </a:rPr>
              <a:t>33	# File : </a:t>
            </a:r>
            <a:r>
              <a:rPr lang="en-US" sz="600" b="0" dirty="0" smtClean="0">
                <a:latin typeface="Arial Narrow" panose="020B0606020202030204" pitchFamily="34" charset="0"/>
                <a:ea typeface="Verdana" pitchFamily="34" charset="0"/>
                <a:cs typeface="Verdana" pitchFamily="34" charset="0"/>
              </a:rPr>
              <a:t>logout.cgi</a:t>
            </a:r>
            <a:endParaRPr lang="en-US" sz="600" b="0" dirty="0">
              <a:latin typeface="Arial Narrow" panose="020B0606020202030204" pitchFamily="34" charset="0"/>
              <a:ea typeface="Verdana" pitchFamily="34" charset="0"/>
              <a:cs typeface="Verdana" pitchFamily="34" charset="0"/>
            </a:endParaRPr>
          </a:p>
          <a:p>
            <a:pPr marL="0" indent="0" defTabSz="274320">
              <a:spcAft>
                <a:spcPts val="0"/>
              </a:spcAft>
              <a:buNone/>
              <a:tabLst>
                <a:tab pos="182880" algn="l"/>
                <a:tab pos="411480" algn="l"/>
                <a:tab pos="685800" algn="l"/>
                <a:tab pos="960120" algn="l"/>
              </a:tabLst>
            </a:pPr>
            <a:r>
              <a:rPr lang="en-US" sz="600" b="0" dirty="0">
                <a:latin typeface="Arial Narrow" panose="020B0606020202030204" pitchFamily="34" charset="0"/>
                <a:ea typeface="Verdana" pitchFamily="34" charset="0"/>
                <a:cs typeface="Verdana" pitchFamily="34" charset="0"/>
              </a:rPr>
              <a:t>34	#</a:t>
            </a:r>
          </a:p>
          <a:p>
            <a:pPr marL="0" indent="0" defTabSz="274320">
              <a:spcAft>
                <a:spcPts val="0"/>
              </a:spcAft>
              <a:buNone/>
              <a:tabLst>
                <a:tab pos="182880" algn="l"/>
                <a:tab pos="411480" algn="l"/>
                <a:tab pos="685800" algn="l"/>
                <a:tab pos="960120" algn="l"/>
              </a:tabLst>
            </a:pPr>
            <a:r>
              <a:rPr lang="en-US" sz="600" b="0" dirty="0">
                <a:latin typeface="Arial Narrow" panose="020B0606020202030204" pitchFamily="34" charset="0"/>
                <a:ea typeface="Verdana" pitchFamily="34" charset="0"/>
                <a:cs typeface="Verdana" pitchFamily="34" charset="0"/>
              </a:rPr>
              <a:t>35	# History : 19-sep-2011 (Larry Shields) initial version of this code</a:t>
            </a:r>
          </a:p>
          <a:p>
            <a:pPr marL="0" indent="0" defTabSz="274320">
              <a:spcAft>
                <a:spcPts val="0"/>
              </a:spcAft>
              <a:buNone/>
              <a:tabLst>
                <a:tab pos="182880" algn="l"/>
                <a:tab pos="411480" algn="l"/>
                <a:tab pos="685800" algn="l"/>
                <a:tab pos="960120" algn="l"/>
              </a:tabLst>
            </a:pPr>
            <a:r>
              <a:rPr lang="en-US" sz="600" b="0" dirty="0">
                <a:latin typeface="Arial Narrow" panose="020B0606020202030204" pitchFamily="34" charset="0"/>
                <a:ea typeface="Verdana" pitchFamily="34" charset="0"/>
                <a:cs typeface="Verdana" pitchFamily="34" charset="0"/>
              </a:rPr>
              <a:t>36	#              31-mar-2014 (Drew Buttner) added comments to the page to assist future maintainers of the code</a:t>
            </a:r>
          </a:p>
          <a:p>
            <a:pPr marL="0" indent="0" defTabSz="274320">
              <a:spcAft>
                <a:spcPts val="0"/>
              </a:spcAft>
              <a:buNone/>
              <a:tabLst>
                <a:tab pos="182880" algn="l"/>
                <a:tab pos="411480" algn="l"/>
                <a:tab pos="685800" algn="l"/>
                <a:tab pos="960120" algn="l"/>
              </a:tabLst>
            </a:pPr>
            <a:r>
              <a:rPr lang="en-US" sz="600" b="0" dirty="0">
                <a:latin typeface="Arial Narrow" panose="020B0606020202030204" pitchFamily="34" charset="0"/>
                <a:ea typeface="Verdana" pitchFamily="34" charset="0"/>
                <a:cs typeface="Verdana" pitchFamily="34" charset="0"/>
              </a:rPr>
              <a:t>37	#</a:t>
            </a:r>
          </a:p>
          <a:p>
            <a:pPr marL="0" indent="0" defTabSz="274320">
              <a:spcAft>
                <a:spcPts val="0"/>
              </a:spcAft>
              <a:buNone/>
              <a:tabLst>
                <a:tab pos="182880" algn="l"/>
                <a:tab pos="411480" algn="l"/>
                <a:tab pos="685800" algn="l"/>
                <a:tab pos="960120" algn="l"/>
              </a:tabLst>
            </a:pPr>
            <a:r>
              <a:rPr lang="en-US" sz="600" b="0" dirty="0">
                <a:latin typeface="Arial Narrow" panose="020B0606020202030204" pitchFamily="34" charset="0"/>
                <a:ea typeface="Verdana" pitchFamily="34" charset="0"/>
                <a:cs typeface="Verdana" pitchFamily="34" charset="0"/>
              </a:rPr>
              <a:t>38	# Summary: </a:t>
            </a:r>
          </a:p>
          <a:p>
            <a:pPr marL="0" indent="0" defTabSz="274320">
              <a:spcAft>
                <a:spcPts val="0"/>
              </a:spcAft>
              <a:buNone/>
              <a:tabLst>
                <a:tab pos="182880" algn="l"/>
                <a:tab pos="411480" algn="l"/>
                <a:tab pos="685800" algn="l"/>
                <a:tab pos="960120" algn="l"/>
              </a:tabLst>
            </a:pPr>
            <a:r>
              <a:rPr lang="en-US" sz="600" b="0" dirty="0">
                <a:latin typeface="Arial Narrow" panose="020B0606020202030204" pitchFamily="34" charset="0"/>
                <a:ea typeface="Verdana" pitchFamily="34" charset="0"/>
                <a:cs typeface="Verdana" pitchFamily="34" charset="0"/>
              </a:rPr>
              <a:t>39	# </a:t>
            </a:r>
          </a:p>
          <a:p>
            <a:pPr marL="0" indent="0" defTabSz="274320">
              <a:spcAft>
                <a:spcPts val="0"/>
              </a:spcAft>
              <a:buNone/>
              <a:tabLst>
                <a:tab pos="182880" algn="l"/>
                <a:tab pos="411480" algn="l"/>
                <a:tab pos="685800" algn="l"/>
                <a:tab pos="960120" algn="l"/>
              </a:tabLst>
            </a:pPr>
            <a:r>
              <a:rPr lang="en-US" sz="600" b="0" dirty="0">
                <a:latin typeface="Arial Narrow" panose="020B0606020202030204" pitchFamily="34" charset="0"/>
                <a:ea typeface="Verdana" pitchFamily="34" charset="0"/>
                <a:cs typeface="Verdana" pitchFamily="34" charset="0"/>
              </a:rPr>
              <a:t>40	########################################################################</a:t>
            </a:r>
          </a:p>
          <a:p>
            <a:pPr marL="0" indent="0" defTabSz="274320">
              <a:spcAft>
                <a:spcPts val="0"/>
              </a:spcAft>
              <a:buNone/>
              <a:tabLst>
                <a:tab pos="182880" algn="l"/>
                <a:tab pos="411480" algn="l"/>
                <a:tab pos="685800" algn="l"/>
                <a:tab pos="960120" algn="l"/>
              </a:tabLst>
            </a:pPr>
            <a:r>
              <a:rPr lang="en-US" sz="600" b="0" dirty="0" smtClean="0">
                <a:latin typeface="Arial Narrow" panose="020B0606020202030204" pitchFamily="34" charset="0"/>
                <a:ea typeface="Verdana" pitchFamily="34" charset="0"/>
                <a:cs typeface="Verdana" pitchFamily="34" charset="0"/>
              </a:rPr>
              <a:t>41</a:t>
            </a:r>
            <a:endParaRPr lang="en-US" sz="600" b="0" dirty="0">
              <a:latin typeface="Arial Narrow" panose="020B0606020202030204" pitchFamily="34" charset="0"/>
              <a:ea typeface="Verdana" pitchFamily="34" charset="0"/>
              <a:cs typeface="Verdana" pitchFamily="34" charset="0"/>
            </a:endParaRPr>
          </a:p>
          <a:p>
            <a:pPr marL="0" indent="0" defTabSz="274320">
              <a:spcAft>
                <a:spcPts val="0"/>
              </a:spcAft>
              <a:buNone/>
              <a:tabLst>
                <a:tab pos="137160" algn="l"/>
                <a:tab pos="411480" algn="l"/>
                <a:tab pos="685800" algn="l"/>
                <a:tab pos="960120" algn="l"/>
              </a:tabLst>
            </a:pPr>
            <a:r>
              <a:rPr lang="en-US" sz="600" b="0" dirty="0" smtClean="0">
                <a:latin typeface="Arial Narrow" panose="020B0606020202030204" pitchFamily="34" charset="0"/>
                <a:ea typeface="Verdana" pitchFamily="34" charset="0"/>
                <a:cs typeface="Verdana" pitchFamily="34" charset="0"/>
              </a:rPr>
              <a:t>42	use </a:t>
            </a:r>
            <a:r>
              <a:rPr lang="en-US" sz="600" b="0" dirty="0">
                <a:latin typeface="Arial Narrow" panose="020B0606020202030204" pitchFamily="34" charset="0"/>
                <a:ea typeface="Verdana" pitchFamily="34" charset="0"/>
                <a:cs typeface="Verdana" pitchFamily="34" charset="0"/>
              </a:rPr>
              <a:t>CGI;</a:t>
            </a:r>
          </a:p>
          <a:p>
            <a:pPr marL="0" indent="0" defTabSz="274320">
              <a:spcAft>
                <a:spcPts val="0"/>
              </a:spcAft>
              <a:buNone/>
              <a:tabLst>
                <a:tab pos="137160" algn="l"/>
                <a:tab pos="411480" algn="l"/>
                <a:tab pos="685800" algn="l"/>
                <a:tab pos="960120" algn="l"/>
              </a:tabLst>
            </a:pPr>
            <a:r>
              <a:rPr lang="en-US" sz="600" b="0" dirty="0" smtClean="0">
                <a:latin typeface="Arial Narrow" panose="020B0606020202030204" pitchFamily="34" charset="0"/>
                <a:ea typeface="Verdana" pitchFamily="34" charset="0"/>
                <a:cs typeface="Verdana" pitchFamily="34" charset="0"/>
              </a:rPr>
              <a:t>43	use </a:t>
            </a:r>
            <a:r>
              <a:rPr lang="en-US" sz="600" b="0" dirty="0">
                <a:latin typeface="Arial Narrow" panose="020B0606020202030204" pitchFamily="34" charset="0"/>
                <a:ea typeface="Verdana" pitchFamily="34" charset="0"/>
                <a:cs typeface="Verdana" pitchFamily="34" charset="0"/>
              </a:rPr>
              <a:t>CGI::Session;</a:t>
            </a:r>
          </a:p>
          <a:p>
            <a:pPr marL="0" indent="0" defTabSz="274320">
              <a:spcAft>
                <a:spcPts val="0"/>
              </a:spcAft>
              <a:buNone/>
              <a:tabLst>
                <a:tab pos="137160" algn="l"/>
                <a:tab pos="411480" algn="l"/>
                <a:tab pos="685800" algn="l"/>
                <a:tab pos="960120" algn="l"/>
              </a:tabLst>
            </a:pPr>
            <a:r>
              <a:rPr lang="en-US" sz="600" b="0" dirty="0" smtClean="0">
                <a:latin typeface="Arial Narrow" panose="020B0606020202030204" pitchFamily="34" charset="0"/>
                <a:ea typeface="Verdana" pitchFamily="34" charset="0"/>
                <a:cs typeface="Verdana" pitchFamily="34" charset="0"/>
              </a:rPr>
              <a:t>44</a:t>
            </a:r>
            <a:endParaRPr lang="en-US" sz="600" b="0" dirty="0">
              <a:latin typeface="Arial Narrow" panose="020B0606020202030204" pitchFamily="34" charset="0"/>
              <a:ea typeface="Verdana" pitchFamily="34" charset="0"/>
              <a:cs typeface="Verdana" pitchFamily="34" charset="0"/>
            </a:endParaRPr>
          </a:p>
          <a:p>
            <a:pPr marL="0" indent="0" defTabSz="274320">
              <a:spcAft>
                <a:spcPts val="0"/>
              </a:spcAft>
              <a:buNone/>
              <a:tabLst>
                <a:tab pos="137160" algn="l"/>
                <a:tab pos="411480" algn="l"/>
                <a:tab pos="685800" algn="l"/>
                <a:tab pos="960120" algn="l"/>
              </a:tabLst>
            </a:pPr>
            <a:r>
              <a:rPr lang="en-US" sz="600" b="0" dirty="0" smtClean="0">
                <a:latin typeface="Arial Narrow" panose="020B0606020202030204" pitchFamily="34" charset="0"/>
                <a:ea typeface="Verdana" pitchFamily="34" charset="0"/>
                <a:cs typeface="Verdana" pitchFamily="34" charset="0"/>
              </a:rPr>
              <a:t>45</a:t>
            </a:r>
            <a:r>
              <a:rPr lang="en-US" sz="600" b="0" dirty="0">
                <a:latin typeface="Arial Narrow" panose="020B0606020202030204" pitchFamily="34" charset="0"/>
                <a:ea typeface="Verdana" pitchFamily="34" charset="0"/>
                <a:cs typeface="Verdana" pitchFamily="34" charset="0"/>
              </a:rPr>
              <a:t>	# Attempt to load an existing session. By passing the $</a:t>
            </a:r>
            <a:r>
              <a:rPr lang="en-US" sz="600" b="0" dirty="0" err="1">
                <a:latin typeface="Arial Narrow" panose="020B0606020202030204" pitchFamily="34" charset="0"/>
                <a:ea typeface="Verdana" pitchFamily="34" charset="0"/>
                <a:cs typeface="Verdana" pitchFamily="34" charset="0"/>
              </a:rPr>
              <a:t>cgi</a:t>
            </a:r>
            <a:r>
              <a:rPr lang="en-US" sz="600" b="0" dirty="0">
                <a:latin typeface="Arial Narrow" panose="020B0606020202030204" pitchFamily="34" charset="0"/>
                <a:ea typeface="Verdana" pitchFamily="34" charset="0"/>
                <a:cs typeface="Verdana" pitchFamily="34" charset="0"/>
              </a:rPr>
              <a:t> object as the second parameter, the server will try to retrieve</a:t>
            </a:r>
          </a:p>
          <a:p>
            <a:pPr marL="0" indent="0" defTabSz="274320">
              <a:spcAft>
                <a:spcPts val="0"/>
              </a:spcAft>
              <a:buNone/>
              <a:tabLst>
                <a:tab pos="137160" algn="l"/>
                <a:tab pos="411480" algn="l"/>
                <a:tab pos="685800" algn="l"/>
                <a:tab pos="960120" algn="l"/>
              </a:tabLst>
            </a:pPr>
            <a:r>
              <a:rPr lang="en-US" sz="600" b="0" dirty="0" smtClean="0">
                <a:latin typeface="Arial Narrow" panose="020B0606020202030204" pitchFamily="34" charset="0"/>
                <a:ea typeface="Verdana" pitchFamily="34" charset="0"/>
                <a:cs typeface="Verdana" pitchFamily="34" charset="0"/>
              </a:rPr>
              <a:t>46	# </a:t>
            </a:r>
            <a:r>
              <a:rPr lang="en-US" sz="600" b="0" dirty="0">
                <a:latin typeface="Arial Narrow" panose="020B0606020202030204" pitchFamily="34" charset="0"/>
                <a:ea typeface="Verdana" pitchFamily="34" charset="0"/>
                <a:cs typeface="Verdana" pitchFamily="34" charset="0"/>
              </a:rPr>
              <a:t>the session id from either a cookie named CGISESSID sent along with the request. If the server fails to find an id that</a:t>
            </a:r>
          </a:p>
          <a:p>
            <a:pPr marL="0" indent="0" defTabSz="274320">
              <a:spcAft>
                <a:spcPts val="0"/>
              </a:spcAft>
              <a:buNone/>
              <a:tabLst>
                <a:tab pos="137160" algn="l"/>
                <a:tab pos="411480" algn="l"/>
                <a:tab pos="685800" algn="l"/>
                <a:tab pos="960120" algn="l"/>
              </a:tabLst>
            </a:pPr>
            <a:r>
              <a:rPr lang="en-US" sz="600" b="0" dirty="0" smtClean="0">
                <a:latin typeface="Arial Narrow" panose="020B0606020202030204" pitchFamily="34" charset="0"/>
                <a:ea typeface="Verdana" pitchFamily="34" charset="0"/>
                <a:cs typeface="Verdana" pitchFamily="34" charset="0"/>
              </a:rPr>
              <a:t>47	# </a:t>
            </a:r>
            <a:r>
              <a:rPr lang="en-US" sz="600" b="0" dirty="0">
                <a:latin typeface="Arial Narrow" panose="020B0606020202030204" pitchFamily="34" charset="0"/>
                <a:ea typeface="Verdana" pitchFamily="34" charset="0"/>
                <a:cs typeface="Verdana" pitchFamily="34" charset="0"/>
              </a:rPr>
              <a:t>matches an existing session, then it creates and saves a new session.</a:t>
            </a:r>
          </a:p>
          <a:p>
            <a:pPr marL="0" indent="0" defTabSz="274320">
              <a:spcAft>
                <a:spcPts val="0"/>
              </a:spcAft>
              <a:buNone/>
              <a:tabLst>
                <a:tab pos="137160" algn="l"/>
                <a:tab pos="411480" algn="l"/>
                <a:tab pos="685800" algn="l"/>
                <a:tab pos="960120" algn="l"/>
              </a:tabLst>
            </a:pPr>
            <a:r>
              <a:rPr lang="en-US" sz="600" b="0" dirty="0" smtClean="0">
                <a:latin typeface="Arial Narrow" panose="020B0606020202030204" pitchFamily="34" charset="0"/>
                <a:ea typeface="Verdana" pitchFamily="34" charset="0"/>
                <a:cs typeface="Verdana" pitchFamily="34" charset="0"/>
              </a:rPr>
              <a:t>48</a:t>
            </a:r>
            <a:endParaRPr lang="en-US" sz="600" b="0" dirty="0">
              <a:latin typeface="Arial Narrow" panose="020B0606020202030204" pitchFamily="34" charset="0"/>
              <a:ea typeface="Verdana" pitchFamily="34" charset="0"/>
              <a:cs typeface="Verdana" pitchFamily="34" charset="0"/>
            </a:endParaRPr>
          </a:p>
          <a:p>
            <a:pPr marL="0" indent="0" defTabSz="274320">
              <a:spcAft>
                <a:spcPts val="0"/>
              </a:spcAft>
              <a:buNone/>
              <a:tabLst>
                <a:tab pos="137160" algn="l"/>
                <a:tab pos="411480" algn="l"/>
                <a:tab pos="685800" algn="l"/>
                <a:tab pos="960120" algn="l"/>
              </a:tabLst>
            </a:pPr>
            <a:r>
              <a:rPr lang="en-US" sz="600" b="0" dirty="0" smtClean="0">
                <a:latin typeface="Arial Narrow" panose="020B0606020202030204" pitchFamily="34" charset="0"/>
                <a:ea typeface="Verdana" pitchFamily="34" charset="0"/>
                <a:cs typeface="Verdana" pitchFamily="34" charset="0"/>
              </a:rPr>
              <a:t>49	my </a:t>
            </a:r>
            <a:r>
              <a:rPr lang="en-US" sz="600" b="0" dirty="0">
                <a:latin typeface="Arial Narrow" panose="020B0606020202030204" pitchFamily="34" charset="0"/>
                <a:ea typeface="Verdana" pitchFamily="34" charset="0"/>
                <a:cs typeface="Verdana" pitchFamily="34" charset="0"/>
              </a:rPr>
              <a:t>$</a:t>
            </a:r>
            <a:r>
              <a:rPr lang="en-US" sz="600" b="0" dirty="0" err="1">
                <a:latin typeface="Arial Narrow" panose="020B0606020202030204" pitchFamily="34" charset="0"/>
                <a:ea typeface="Verdana" pitchFamily="34" charset="0"/>
                <a:cs typeface="Verdana" pitchFamily="34" charset="0"/>
              </a:rPr>
              <a:t>cgi</a:t>
            </a:r>
            <a:r>
              <a:rPr lang="en-US" sz="600" b="0" dirty="0">
                <a:latin typeface="Arial Narrow" panose="020B0606020202030204" pitchFamily="34" charset="0"/>
                <a:ea typeface="Verdana" pitchFamily="34" charset="0"/>
                <a:cs typeface="Verdana" pitchFamily="34" charset="0"/>
              </a:rPr>
              <a:t> = new CGI;</a:t>
            </a:r>
          </a:p>
          <a:p>
            <a:pPr marL="0" indent="0" defTabSz="274320">
              <a:spcAft>
                <a:spcPts val="0"/>
              </a:spcAft>
              <a:buNone/>
              <a:tabLst>
                <a:tab pos="137160" algn="l"/>
                <a:tab pos="411480" algn="l"/>
                <a:tab pos="685800" algn="l"/>
                <a:tab pos="960120" algn="l"/>
              </a:tabLst>
            </a:pPr>
            <a:r>
              <a:rPr lang="en-US" sz="600" b="0" dirty="0" smtClean="0">
                <a:latin typeface="Arial Narrow" panose="020B0606020202030204" pitchFamily="34" charset="0"/>
                <a:ea typeface="Verdana" pitchFamily="34" charset="0"/>
                <a:cs typeface="Verdana" pitchFamily="34" charset="0"/>
              </a:rPr>
              <a:t>50	my </a:t>
            </a:r>
            <a:r>
              <a:rPr lang="en-US" sz="600" b="0" dirty="0">
                <a:latin typeface="Arial Narrow" panose="020B0606020202030204" pitchFamily="34" charset="0"/>
                <a:ea typeface="Verdana" pitchFamily="34" charset="0"/>
                <a:cs typeface="Verdana" pitchFamily="34" charset="0"/>
              </a:rPr>
              <a:t>$session = new CGI::Session(</a:t>
            </a:r>
            <a:r>
              <a:rPr lang="en-US" sz="600" b="0" dirty="0" err="1">
                <a:latin typeface="Arial Narrow" panose="020B0606020202030204" pitchFamily="34" charset="0"/>
                <a:ea typeface="Verdana" pitchFamily="34" charset="0"/>
                <a:cs typeface="Verdana" pitchFamily="34" charset="0"/>
              </a:rPr>
              <a:t>undef</a:t>
            </a:r>
            <a:r>
              <a:rPr lang="en-US" sz="600" b="0" dirty="0">
                <a:latin typeface="Arial Narrow" panose="020B0606020202030204" pitchFamily="34" charset="0"/>
                <a:ea typeface="Verdana" pitchFamily="34" charset="0"/>
                <a:cs typeface="Verdana" pitchFamily="34" charset="0"/>
              </a:rPr>
              <a:t>, $</a:t>
            </a:r>
            <a:r>
              <a:rPr lang="en-US" sz="600" b="0" dirty="0" err="1">
                <a:latin typeface="Arial Narrow" panose="020B0606020202030204" pitchFamily="34" charset="0"/>
                <a:ea typeface="Verdana" pitchFamily="34" charset="0"/>
                <a:cs typeface="Verdana" pitchFamily="34" charset="0"/>
              </a:rPr>
              <a:t>cgi</a:t>
            </a:r>
            <a:r>
              <a:rPr lang="en-US" sz="600" b="0" dirty="0">
                <a:latin typeface="Arial Narrow" panose="020B0606020202030204" pitchFamily="34" charset="0"/>
                <a:ea typeface="Verdana" pitchFamily="34" charset="0"/>
                <a:cs typeface="Verdana" pitchFamily="34" charset="0"/>
              </a:rPr>
              <a:t>, {Directory=&gt;'/</a:t>
            </a:r>
            <a:r>
              <a:rPr lang="en-US" sz="600" b="0" dirty="0" err="1">
                <a:latin typeface="Arial Narrow" panose="020B0606020202030204" pitchFamily="34" charset="0"/>
                <a:ea typeface="Verdana" pitchFamily="34" charset="0"/>
                <a:cs typeface="Verdana" pitchFamily="34" charset="0"/>
              </a:rPr>
              <a:t>tmp</a:t>
            </a:r>
            <a:r>
              <a:rPr lang="en-US" sz="600" b="0" dirty="0">
                <a:latin typeface="Arial Narrow" panose="020B0606020202030204" pitchFamily="34" charset="0"/>
                <a:ea typeface="Verdana" pitchFamily="34" charset="0"/>
                <a:cs typeface="Verdana" pitchFamily="34" charset="0"/>
              </a:rPr>
              <a:t>'});</a:t>
            </a:r>
          </a:p>
          <a:p>
            <a:pPr marL="0" indent="0" defTabSz="274320">
              <a:spcAft>
                <a:spcPts val="0"/>
              </a:spcAft>
              <a:buNone/>
              <a:tabLst>
                <a:tab pos="137160" algn="l"/>
                <a:tab pos="411480" algn="l"/>
                <a:tab pos="685800" algn="l"/>
                <a:tab pos="960120" algn="l"/>
              </a:tabLst>
            </a:pPr>
            <a:endParaRPr lang="en-US" sz="600" b="0" dirty="0">
              <a:latin typeface="Arial Narrow" panose="020B0606020202030204" pitchFamily="34" charset="0"/>
              <a:ea typeface="Verdana" pitchFamily="34" charset="0"/>
              <a:cs typeface="Verdana" pitchFamily="34" charset="0"/>
            </a:endParaRPr>
          </a:p>
        </p:txBody>
      </p:sp>
      <p:sp>
        <p:nvSpPr>
          <p:cNvPr id="9" name="Content Placeholder 8"/>
          <p:cNvSpPr>
            <a:spLocks noGrp="1"/>
          </p:cNvSpPr>
          <p:nvPr>
            <p:ph sz="half" idx="2"/>
          </p:nvPr>
        </p:nvSpPr>
        <p:spPr>
          <a:xfrm>
            <a:off x="4800600" y="1498596"/>
            <a:ext cx="4038600" cy="4673604"/>
          </a:xfrm>
        </p:spPr>
        <p:txBody>
          <a:bodyPr/>
          <a:lstStyle/>
          <a:p>
            <a:pPr marL="0" indent="0" defTabSz="274320">
              <a:spcAft>
                <a:spcPts val="0"/>
              </a:spcAft>
              <a:buNone/>
              <a:tabLst>
                <a:tab pos="137160" algn="l"/>
                <a:tab pos="411480" algn="l"/>
                <a:tab pos="685800" algn="l"/>
                <a:tab pos="960120" algn="l"/>
              </a:tabLst>
            </a:pPr>
            <a:r>
              <a:rPr lang="en-US" sz="600" b="0" dirty="0" smtClean="0">
                <a:latin typeface="Arial Narrow" panose="020B0606020202030204" pitchFamily="34" charset="0"/>
                <a:ea typeface="Verdana" pitchFamily="34" charset="0"/>
                <a:cs typeface="Verdana" pitchFamily="34" charset="0"/>
              </a:rPr>
              <a:t>51</a:t>
            </a:r>
          </a:p>
          <a:p>
            <a:pPr marL="0" indent="0" defTabSz="274320">
              <a:spcAft>
                <a:spcPts val="0"/>
              </a:spcAft>
              <a:buNone/>
              <a:tabLst>
                <a:tab pos="137160" algn="l"/>
                <a:tab pos="411480" algn="l"/>
                <a:tab pos="685800" algn="l"/>
                <a:tab pos="960120" algn="l"/>
              </a:tabLst>
            </a:pPr>
            <a:r>
              <a:rPr lang="en-US" sz="600" b="0" dirty="0" smtClean="0">
                <a:latin typeface="Arial Narrow" panose="020B0606020202030204" pitchFamily="34" charset="0"/>
                <a:ea typeface="Verdana" pitchFamily="34" charset="0"/>
                <a:cs typeface="Verdana" pitchFamily="34" charset="0"/>
              </a:rPr>
              <a:t>52	# </a:t>
            </a:r>
            <a:r>
              <a:rPr lang="en-US" sz="600" b="0" dirty="0">
                <a:latin typeface="Arial Narrow" panose="020B0606020202030204" pitchFamily="34" charset="0"/>
                <a:ea typeface="Verdana" pitchFamily="34" charset="0"/>
                <a:cs typeface="Verdana" pitchFamily="34" charset="0"/>
              </a:rPr>
              <a:t>Clear all the data associated with the session and then delete the session itself.</a:t>
            </a:r>
          </a:p>
          <a:p>
            <a:pPr marL="0" indent="0" defTabSz="274320">
              <a:spcAft>
                <a:spcPts val="0"/>
              </a:spcAft>
              <a:buNone/>
              <a:tabLst>
                <a:tab pos="137160" algn="l"/>
                <a:tab pos="411480" algn="l"/>
                <a:tab pos="685800" algn="l"/>
                <a:tab pos="960120" algn="l"/>
              </a:tabLst>
            </a:pPr>
            <a:r>
              <a:rPr lang="en-US" sz="600" b="0" dirty="0" smtClean="0">
                <a:latin typeface="Arial Narrow" panose="020B0606020202030204" pitchFamily="34" charset="0"/>
                <a:ea typeface="Verdana" pitchFamily="34" charset="0"/>
                <a:cs typeface="Verdana" pitchFamily="34" charset="0"/>
              </a:rPr>
              <a:t>53</a:t>
            </a:r>
            <a:endParaRPr lang="en-US" sz="600" b="0" dirty="0">
              <a:latin typeface="Arial Narrow" panose="020B0606020202030204" pitchFamily="34" charset="0"/>
              <a:ea typeface="Verdana" pitchFamily="34" charset="0"/>
              <a:cs typeface="Verdana" pitchFamily="34" charset="0"/>
            </a:endParaRPr>
          </a:p>
          <a:p>
            <a:pPr marL="0" indent="0" defTabSz="274320">
              <a:spcAft>
                <a:spcPts val="0"/>
              </a:spcAft>
              <a:buNone/>
              <a:tabLst>
                <a:tab pos="137160" algn="l"/>
                <a:tab pos="411480" algn="l"/>
                <a:tab pos="685800" algn="l"/>
                <a:tab pos="960120" algn="l"/>
              </a:tabLst>
            </a:pPr>
            <a:r>
              <a:rPr lang="en-US" sz="600" b="0" dirty="0" smtClean="0">
                <a:latin typeface="Arial Narrow" panose="020B0606020202030204" pitchFamily="34" charset="0"/>
                <a:ea typeface="Verdana" pitchFamily="34" charset="0"/>
                <a:cs typeface="Verdana" pitchFamily="34" charset="0"/>
              </a:rPr>
              <a:t>54	$session-</a:t>
            </a:r>
            <a:r>
              <a:rPr lang="en-US" sz="600" b="0" dirty="0">
                <a:latin typeface="Arial Narrow" panose="020B0606020202030204" pitchFamily="34" charset="0"/>
                <a:ea typeface="Verdana" pitchFamily="34" charset="0"/>
                <a:cs typeface="Verdana" pitchFamily="34" charset="0"/>
              </a:rPr>
              <a:t>&gt;clear();</a:t>
            </a:r>
          </a:p>
          <a:p>
            <a:pPr marL="0" indent="0" defTabSz="274320">
              <a:spcAft>
                <a:spcPts val="0"/>
              </a:spcAft>
              <a:buNone/>
              <a:tabLst>
                <a:tab pos="137160" algn="l"/>
                <a:tab pos="411480" algn="l"/>
                <a:tab pos="685800" algn="l"/>
                <a:tab pos="960120" algn="l"/>
              </a:tabLst>
            </a:pPr>
            <a:r>
              <a:rPr lang="en-US" sz="600" b="0" dirty="0" smtClean="0">
                <a:latin typeface="Arial Narrow" panose="020B0606020202030204" pitchFamily="34" charset="0"/>
                <a:ea typeface="Verdana" pitchFamily="34" charset="0"/>
                <a:cs typeface="Verdana" pitchFamily="34" charset="0"/>
              </a:rPr>
              <a:t>55	$session-</a:t>
            </a:r>
            <a:r>
              <a:rPr lang="en-US" sz="600" b="0" dirty="0">
                <a:latin typeface="Arial Narrow" panose="020B0606020202030204" pitchFamily="34" charset="0"/>
                <a:ea typeface="Verdana" pitchFamily="34" charset="0"/>
                <a:cs typeface="Verdana" pitchFamily="34" charset="0"/>
              </a:rPr>
              <a:t>&gt;delete();</a:t>
            </a:r>
          </a:p>
          <a:p>
            <a:pPr marL="0" indent="0" defTabSz="274320">
              <a:spcAft>
                <a:spcPts val="0"/>
              </a:spcAft>
              <a:buNone/>
              <a:tabLst>
                <a:tab pos="137160" algn="l"/>
                <a:tab pos="411480" algn="l"/>
                <a:tab pos="685800" algn="l"/>
                <a:tab pos="960120" algn="l"/>
              </a:tabLst>
            </a:pPr>
            <a:r>
              <a:rPr lang="en-US" sz="600" b="0" dirty="0" smtClean="0">
                <a:latin typeface="Arial Narrow" panose="020B0606020202030204" pitchFamily="34" charset="0"/>
                <a:ea typeface="Verdana" pitchFamily="34" charset="0"/>
                <a:cs typeface="Verdana" pitchFamily="34" charset="0"/>
              </a:rPr>
              <a:t>56</a:t>
            </a:r>
            <a:endParaRPr lang="en-US" sz="600" b="0" dirty="0">
              <a:latin typeface="Arial Narrow" panose="020B0606020202030204" pitchFamily="34" charset="0"/>
              <a:ea typeface="Verdana" pitchFamily="34" charset="0"/>
              <a:cs typeface="Verdana" pitchFamily="34" charset="0"/>
            </a:endParaRPr>
          </a:p>
          <a:p>
            <a:pPr marL="0" indent="0" defTabSz="274320">
              <a:spcAft>
                <a:spcPts val="0"/>
              </a:spcAft>
              <a:buNone/>
              <a:tabLst>
                <a:tab pos="137160" algn="l"/>
                <a:tab pos="411480" algn="l"/>
                <a:tab pos="685800" algn="l"/>
                <a:tab pos="960120" algn="l"/>
              </a:tabLst>
            </a:pPr>
            <a:r>
              <a:rPr lang="en-US" sz="600" b="0" dirty="0" smtClean="0">
                <a:latin typeface="Arial Narrow" panose="020B0606020202030204" pitchFamily="34" charset="0"/>
                <a:ea typeface="Verdana" pitchFamily="34" charset="0"/>
                <a:cs typeface="Verdana" pitchFamily="34" charset="0"/>
              </a:rPr>
              <a:t>57	# </a:t>
            </a:r>
            <a:r>
              <a:rPr lang="en-US" sz="600" b="0" dirty="0">
                <a:latin typeface="Arial Narrow" panose="020B0606020202030204" pitchFamily="34" charset="0"/>
                <a:ea typeface="Verdana" pitchFamily="34" charset="0"/>
                <a:cs typeface="Verdana" pitchFamily="34" charset="0"/>
              </a:rPr>
              <a:t>Generate header information that will be part of the HTTP response from the server. In this case we are setting</a:t>
            </a:r>
          </a:p>
          <a:p>
            <a:pPr marL="0" indent="0" defTabSz="274320">
              <a:spcAft>
                <a:spcPts val="0"/>
              </a:spcAft>
              <a:buNone/>
              <a:tabLst>
                <a:tab pos="137160" algn="l"/>
                <a:tab pos="411480" algn="l"/>
                <a:tab pos="685800" algn="l"/>
                <a:tab pos="960120" algn="l"/>
              </a:tabLst>
            </a:pPr>
            <a:r>
              <a:rPr lang="en-US" sz="600" b="0" dirty="0" smtClean="0">
                <a:latin typeface="Arial Narrow" panose="020B0606020202030204" pitchFamily="34" charset="0"/>
                <a:ea typeface="Verdana" pitchFamily="34" charset="0"/>
                <a:cs typeface="Verdana" pitchFamily="34" charset="0"/>
              </a:rPr>
              <a:t>58	# </a:t>
            </a:r>
            <a:r>
              <a:rPr lang="en-US" sz="600" b="0" dirty="0">
                <a:latin typeface="Arial Narrow" panose="020B0606020202030204" pitchFamily="34" charset="0"/>
                <a:ea typeface="Verdana" pitchFamily="34" charset="0"/>
                <a:cs typeface="Verdana" pitchFamily="34" charset="0"/>
              </a:rPr>
              <a:t>the content-type to text/html.</a:t>
            </a:r>
          </a:p>
          <a:p>
            <a:pPr marL="0" indent="0" defTabSz="274320">
              <a:spcAft>
                <a:spcPts val="0"/>
              </a:spcAft>
              <a:buNone/>
              <a:tabLst>
                <a:tab pos="137160" algn="l"/>
                <a:tab pos="411480" algn="l"/>
                <a:tab pos="685800" algn="l"/>
                <a:tab pos="960120" algn="l"/>
              </a:tabLst>
            </a:pPr>
            <a:r>
              <a:rPr lang="en-US" sz="600" b="0" dirty="0" smtClean="0">
                <a:latin typeface="Arial Narrow" panose="020B0606020202030204" pitchFamily="34" charset="0"/>
                <a:ea typeface="Verdana" pitchFamily="34" charset="0"/>
                <a:cs typeface="Verdana" pitchFamily="34" charset="0"/>
              </a:rPr>
              <a:t>59</a:t>
            </a:r>
            <a:endParaRPr lang="en-US" sz="600" b="0" dirty="0">
              <a:latin typeface="Arial Narrow" panose="020B0606020202030204" pitchFamily="34" charset="0"/>
              <a:ea typeface="Verdana" pitchFamily="34" charset="0"/>
              <a:cs typeface="Verdana" pitchFamily="34" charset="0"/>
            </a:endParaRPr>
          </a:p>
          <a:p>
            <a:pPr marL="0" indent="0" defTabSz="274320">
              <a:spcAft>
                <a:spcPts val="0"/>
              </a:spcAft>
              <a:buNone/>
              <a:tabLst>
                <a:tab pos="137160" algn="l"/>
                <a:tab pos="411480" algn="l"/>
                <a:tab pos="685800" algn="l"/>
                <a:tab pos="960120" algn="l"/>
              </a:tabLst>
            </a:pPr>
            <a:r>
              <a:rPr lang="en-US" sz="600" b="0" dirty="0" smtClean="0">
                <a:latin typeface="Arial Narrow" panose="020B0606020202030204" pitchFamily="34" charset="0"/>
                <a:ea typeface="Verdana" pitchFamily="34" charset="0"/>
                <a:cs typeface="Verdana" pitchFamily="34" charset="0"/>
              </a:rPr>
              <a:t>60	print </a:t>
            </a:r>
            <a:r>
              <a:rPr lang="en-US" sz="600" b="0" dirty="0">
                <a:latin typeface="Arial Narrow" panose="020B0606020202030204" pitchFamily="34" charset="0"/>
                <a:ea typeface="Verdana" pitchFamily="34" charset="0"/>
                <a:cs typeface="Verdana" pitchFamily="34" charset="0"/>
              </a:rPr>
              <a:t>$</a:t>
            </a:r>
            <a:r>
              <a:rPr lang="en-US" sz="600" b="0" dirty="0" err="1">
                <a:latin typeface="Arial Narrow" panose="020B0606020202030204" pitchFamily="34" charset="0"/>
                <a:ea typeface="Verdana" pitchFamily="34" charset="0"/>
                <a:cs typeface="Verdana" pitchFamily="34" charset="0"/>
              </a:rPr>
              <a:t>cgi</a:t>
            </a:r>
            <a:r>
              <a:rPr lang="en-US" sz="600" b="0" dirty="0">
                <a:latin typeface="Arial Narrow" panose="020B0606020202030204" pitchFamily="34" charset="0"/>
                <a:ea typeface="Verdana" pitchFamily="34" charset="0"/>
                <a:cs typeface="Verdana" pitchFamily="34" charset="0"/>
              </a:rPr>
              <a:t>-&gt;header(-type =&gt; 'text/html');</a:t>
            </a:r>
          </a:p>
          <a:p>
            <a:pPr marL="0" indent="0" defTabSz="274320">
              <a:spcAft>
                <a:spcPts val="0"/>
              </a:spcAft>
              <a:buNone/>
              <a:tabLst>
                <a:tab pos="137160" algn="l"/>
                <a:tab pos="411480" algn="l"/>
                <a:tab pos="685800" algn="l"/>
                <a:tab pos="960120" algn="l"/>
              </a:tabLst>
            </a:pPr>
            <a:r>
              <a:rPr lang="en-US" sz="600" b="0" dirty="0" smtClean="0">
                <a:latin typeface="Arial Narrow" panose="020B0606020202030204" pitchFamily="34" charset="0"/>
                <a:ea typeface="Verdana" pitchFamily="34" charset="0"/>
                <a:cs typeface="Verdana" pitchFamily="34" charset="0"/>
              </a:rPr>
              <a:t>61</a:t>
            </a:r>
            <a:endParaRPr lang="en-US" sz="600" b="0" dirty="0">
              <a:latin typeface="Arial Narrow" panose="020B0606020202030204" pitchFamily="34" charset="0"/>
              <a:ea typeface="Verdana" pitchFamily="34" charset="0"/>
              <a:cs typeface="Verdana" pitchFamily="34" charset="0"/>
            </a:endParaRPr>
          </a:p>
          <a:p>
            <a:pPr marL="0" indent="0" defTabSz="274320">
              <a:spcAft>
                <a:spcPts val="0"/>
              </a:spcAft>
              <a:buNone/>
              <a:tabLst>
                <a:tab pos="137160" algn="l"/>
                <a:tab pos="411480" algn="l"/>
                <a:tab pos="685800" algn="l"/>
                <a:tab pos="960120" algn="l"/>
              </a:tabLst>
            </a:pPr>
            <a:r>
              <a:rPr lang="en-US" sz="600" b="0" dirty="0" smtClean="0">
                <a:latin typeface="Arial Narrow" panose="020B0606020202030204" pitchFamily="34" charset="0"/>
                <a:ea typeface="Verdana" pitchFamily="34" charset="0"/>
                <a:cs typeface="Verdana" pitchFamily="34" charset="0"/>
              </a:rPr>
              <a:t>62	# </a:t>
            </a:r>
            <a:r>
              <a:rPr lang="en-US" sz="600" b="0" dirty="0">
                <a:latin typeface="Arial Narrow" panose="020B0606020202030204" pitchFamily="34" charset="0"/>
                <a:ea typeface="Verdana" pitchFamily="34" charset="0"/>
                <a:cs typeface="Verdana" pitchFamily="34" charset="0"/>
              </a:rPr>
              <a:t>The </a:t>
            </a:r>
            <a:r>
              <a:rPr lang="en-US" sz="600" b="0" dirty="0" err="1">
                <a:latin typeface="Arial Narrow" panose="020B0606020202030204" pitchFamily="34" charset="0"/>
                <a:ea typeface="Verdana" pitchFamily="34" charset="0"/>
                <a:cs typeface="Verdana" pitchFamily="34" charset="0"/>
              </a:rPr>
              <a:t>start_html</a:t>
            </a:r>
            <a:r>
              <a:rPr lang="en-US" sz="600" b="0" dirty="0">
                <a:latin typeface="Arial Narrow" panose="020B0606020202030204" pitchFamily="34" charset="0"/>
                <a:ea typeface="Verdana" pitchFamily="34" charset="0"/>
                <a:cs typeface="Verdana" pitchFamily="34" charset="0"/>
              </a:rPr>
              <a:t>() function generates a generic HTML opening that is then printed to the HTTP response. It looks like:</a:t>
            </a:r>
          </a:p>
          <a:p>
            <a:pPr marL="0" indent="0" defTabSz="274320">
              <a:spcAft>
                <a:spcPts val="0"/>
              </a:spcAft>
              <a:buNone/>
              <a:tabLst>
                <a:tab pos="137160" algn="l"/>
                <a:tab pos="411480" algn="l"/>
                <a:tab pos="685800" algn="l"/>
                <a:tab pos="960120" algn="l"/>
              </a:tabLst>
            </a:pPr>
            <a:r>
              <a:rPr lang="en-US" sz="600" b="0" dirty="0" smtClean="0">
                <a:latin typeface="Arial Narrow" panose="020B0606020202030204" pitchFamily="34" charset="0"/>
                <a:ea typeface="Verdana" pitchFamily="34" charset="0"/>
                <a:cs typeface="Verdana" pitchFamily="34" charset="0"/>
              </a:rPr>
              <a:t>63	#</a:t>
            </a:r>
            <a:endParaRPr lang="en-US" sz="600" b="0" dirty="0">
              <a:latin typeface="Arial Narrow" panose="020B0606020202030204" pitchFamily="34" charset="0"/>
              <a:ea typeface="Verdana" pitchFamily="34" charset="0"/>
              <a:cs typeface="Verdana" pitchFamily="34" charset="0"/>
            </a:endParaRPr>
          </a:p>
          <a:p>
            <a:pPr marL="0" indent="0" defTabSz="274320">
              <a:spcAft>
                <a:spcPts val="0"/>
              </a:spcAft>
              <a:buNone/>
              <a:tabLst>
                <a:tab pos="137160" algn="l"/>
                <a:tab pos="411480" algn="l"/>
                <a:tab pos="685800" algn="l"/>
                <a:tab pos="960120" algn="l"/>
              </a:tabLst>
            </a:pPr>
            <a:r>
              <a:rPr lang="en-US" sz="600" b="0" dirty="0" smtClean="0">
                <a:latin typeface="Arial Narrow" panose="020B0606020202030204" pitchFamily="34" charset="0"/>
                <a:ea typeface="Verdana" pitchFamily="34" charset="0"/>
                <a:cs typeface="Verdana" pitchFamily="34" charset="0"/>
              </a:rPr>
              <a:t>64	# </a:t>
            </a:r>
            <a:r>
              <a:rPr lang="en-US" sz="600" b="0" dirty="0">
                <a:latin typeface="Arial Narrow" panose="020B0606020202030204" pitchFamily="34" charset="0"/>
                <a:ea typeface="Verdana" pitchFamily="34" charset="0"/>
                <a:cs typeface="Verdana" pitchFamily="34" charset="0"/>
              </a:rPr>
              <a:t>&lt;HTML&gt;</a:t>
            </a:r>
          </a:p>
          <a:p>
            <a:pPr marL="0" indent="0" defTabSz="274320">
              <a:spcAft>
                <a:spcPts val="0"/>
              </a:spcAft>
              <a:buNone/>
              <a:tabLst>
                <a:tab pos="137160" algn="l"/>
                <a:tab pos="411480" algn="l"/>
                <a:tab pos="685800" algn="l"/>
                <a:tab pos="960120" algn="l"/>
              </a:tabLst>
            </a:pPr>
            <a:r>
              <a:rPr lang="en-US" sz="600" b="0" dirty="0" smtClean="0">
                <a:latin typeface="Arial Narrow" panose="020B0606020202030204" pitchFamily="34" charset="0"/>
                <a:ea typeface="Verdana" pitchFamily="34" charset="0"/>
                <a:cs typeface="Verdana" pitchFamily="34" charset="0"/>
              </a:rPr>
              <a:t>65	# </a:t>
            </a:r>
            <a:r>
              <a:rPr lang="en-US" sz="600" b="0" dirty="0">
                <a:latin typeface="Arial Narrow" panose="020B0606020202030204" pitchFamily="34" charset="0"/>
                <a:ea typeface="Verdana" pitchFamily="34" charset="0"/>
                <a:cs typeface="Verdana" pitchFamily="34" charset="0"/>
              </a:rPr>
              <a:t>&lt;HEAD&gt;</a:t>
            </a:r>
          </a:p>
          <a:p>
            <a:pPr marL="0" indent="0" defTabSz="274320">
              <a:spcAft>
                <a:spcPts val="0"/>
              </a:spcAft>
              <a:buNone/>
              <a:tabLst>
                <a:tab pos="137160" algn="l"/>
                <a:tab pos="411480" algn="l"/>
                <a:tab pos="685800" algn="l"/>
                <a:tab pos="960120" algn="l"/>
              </a:tabLst>
            </a:pPr>
            <a:r>
              <a:rPr lang="en-US" sz="600" b="0" dirty="0" smtClean="0">
                <a:latin typeface="Arial Narrow" panose="020B0606020202030204" pitchFamily="34" charset="0"/>
                <a:ea typeface="Verdana" pitchFamily="34" charset="0"/>
                <a:cs typeface="Verdana" pitchFamily="34" charset="0"/>
              </a:rPr>
              <a:t>66	#     </a:t>
            </a:r>
            <a:r>
              <a:rPr lang="en-US" sz="600" b="0" dirty="0">
                <a:latin typeface="Arial Narrow" panose="020B0606020202030204" pitchFamily="34" charset="0"/>
                <a:ea typeface="Verdana" pitchFamily="34" charset="0"/>
                <a:cs typeface="Verdana" pitchFamily="34" charset="0"/>
              </a:rPr>
              <a:t>&lt;TITLE</a:t>
            </a:r>
            <a:r>
              <a:rPr lang="en-US" sz="600" b="0">
                <a:latin typeface="Arial Narrow" panose="020B0606020202030204" pitchFamily="34" charset="0"/>
                <a:ea typeface="Verdana" pitchFamily="34" charset="0"/>
                <a:cs typeface="Verdana" pitchFamily="34" charset="0"/>
              </a:rPr>
              <a:t>&gt; </a:t>
            </a:r>
            <a:r>
              <a:rPr lang="en-US" sz="600" b="0" smtClean="0">
                <a:latin typeface="Arial Narrow" panose="020B0606020202030204" pitchFamily="34" charset="0"/>
                <a:ea typeface="Verdana" pitchFamily="34" charset="0"/>
                <a:cs typeface="Verdana" pitchFamily="34" charset="0"/>
              </a:rPr>
              <a:t>Logout </a:t>
            </a:r>
            <a:r>
              <a:rPr lang="en-US" sz="600" b="0" dirty="0">
                <a:latin typeface="Arial Narrow" panose="020B0606020202030204" pitchFamily="34" charset="0"/>
                <a:ea typeface="Verdana" pitchFamily="34" charset="0"/>
                <a:cs typeface="Verdana" pitchFamily="34" charset="0"/>
              </a:rPr>
              <a:t>Page &lt;/TITLE&gt;</a:t>
            </a:r>
          </a:p>
          <a:p>
            <a:pPr marL="0" indent="0" defTabSz="274320">
              <a:spcAft>
                <a:spcPts val="0"/>
              </a:spcAft>
              <a:buNone/>
              <a:tabLst>
                <a:tab pos="137160" algn="l"/>
                <a:tab pos="411480" algn="l"/>
                <a:tab pos="685800" algn="l"/>
                <a:tab pos="960120" algn="l"/>
              </a:tabLst>
            </a:pPr>
            <a:r>
              <a:rPr lang="en-US" sz="600" b="0" dirty="0" smtClean="0">
                <a:latin typeface="Arial Narrow" panose="020B0606020202030204" pitchFamily="34" charset="0"/>
                <a:ea typeface="Verdana" pitchFamily="34" charset="0"/>
                <a:cs typeface="Verdana" pitchFamily="34" charset="0"/>
              </a:rPr>
              <a:t>67	# </a:t>
            </a:r>
            <a:r>
              <a:rPr lang="en-US" sz="600" b="0" dirty="0">
                <a:latin typeface="Arial Narrow" panose="020B0606020202030204" pitchFamily="34" charset="0"/>
                <a:ea typeface="Verdana" pitchFamily="34" charset="0"/>
                <a:cs typeface="Verdana" pitchFamily="34" charset="0"/>
              </a:rPr>
              <a:t>&lt;/HEAD&gt;</a:t>
            </a:r>
          </a:p>
          <a:p>
            <a:pPr marL="0" indent="0" defTabSz="274320">
              <a:spcAft>
                <a:spcPts val="0"/>
              </a:spcAft>
              <a:buNone/>
              <a:tabLst>
                <a:tab pos="137160" algn="l"/>
                <a:tab pos="411480" algn="l"/>
                <a:tab pos="685800" algn="l"/>
                <a:tab pos="960120" algn="l"/>
              </a:tabLst>
            </a:pPr>
            <a:r>
              <a:rPr lang="en-US" sz="600" b="0" dirty="0" smtClean="0">
                <a:latin typeface="Arial Narrow" panose="020B0606020202030204" pitchFamily="34" charset="0"/>
                <a:ea typeface="Verdana" pitchFamily="34" charset="0"/>
                <a:cs typeface="Verdana" pitchFamily="34" charset="0"/>
              </a:rPr>
              <a:t>68	# </a:t>
            </a:r>
            <a:r>
              <a:rPr lang="en-US" sz="600" b="0" dirty="0">
                <a:latin typeface="Arial Narrow" panose="020B0606020202030204" pitchFamily="34" charset="0"/>
                <a:ea typeface="Verdana" pitchFamily="34" charset="0"/>
                <a:cs typeface="Verdana" pitchFamily="34" charset="0"/>
              </a:rPr>
              <a:t>&lt;BODY&gt;</a:t>
            </a:r>
          </a:p>
          <a:p>
            <a:pPr marL="0" indent="0" defTabSz="274320">
              <a:spcAft>
                <a:spcPts val="0"/>
              </a:spcAft>
              <a:buNone/>
              <a:tabLst>
                <a:tab pos="137160" algn="l"/>
                <a:tab pos="411480" algn="l"/>
                <a:tab pos="685800" algn="l"/>
                <a:tab pos="960120" algn="l"/>
              </a:tabLst>
            </a:pPr>
            <a:r>
              <a:rPr lang="en-US" sz="600" b="0" dirty="0" smtClean="0">
                <a:latin typeface="Arial Narrow" panose="020B0606020202030204" pitchFamily="34" charset="0"/>
                <a:ea typeface="Verdana" pitchFamily="34" charset="0"/>
                <a:cs typeface="Verdana" pitchFamily="34" charset="0"/>
              </a:rPr>
              <a:t>69</a:t>
            </a:r>
            <a:endParaRPr lang="en-US" sz="600" b="0" dirty="0">
              <a:latin typeface="Arial Narrow" panose="020B0606020202030204" pitchFamily="34" charset="0"/>
              <a:ea typeface="Verdana" pitchFamily="34" charset="0"/>
              <a:cs typeface="Verdana" pitchFamily="34" charset="0"/>
            </a:endParaRPr>
          </a:p>
          <a:p>
            <a:pPr marL="0" indent="0" defTabSz="274320">
              <a:spcAft>
                <a:spcPts val="0"/>
              </a:spcAft>
              <a:buNone/>
              <a:tabLst>
                <a:tab pos="137160" algn="l"/>
                <a:tab pos="411480" algn="l"/>
                <a:tab pos="685800" algn="l"/>
                <a:tab pos="960120" algn="l"/>
              </a:tabLst>
            </a:pPr>
            <a:r>
              <a:rPr lang="en-US" sz="600" b="0" dirty="0" smtClean="0">
                <a:latin typeface="Arial Narrow" panose="020B0606020202030204" pitchFamily="34" charset="0"/>
                <a:ea typeface="Verdana" pitchFamily="34" charset="0"/>
                <a:cs typeface="Verdana" pitchFamily="34" charset="0"/>
              </a:rPr>
              <a:t>70	print </a:t>
            </a:r>
            <a:r>
              <a:rPr lang="en-US" sz="600" b="0" dirty="0" err="1" smtClean="0">
                <a:latin typeface="Arial Narrow" panose="020B0606020202030204" pitchFamily="34" charset="0"/>
                <a:ea typeface="Verdana" pitchFamily="34" charset="0"/>
                <a:cs typeface="Verdana" pitchFamily="34" charset="0"/>
              </a:rPr>
              <a:t>start_html</a:t>
            </a:r>
            <a:r>
              <a:rPr lang="en-US" sz="600" b="0" dirty="0" smtClean="0">
                <a:latin typeface="Arial Narrow" panose="020B0606020202030204" pitchFamily="34" charset="0"/>
                <a:ea typeface="Verdana" pitchFamily="34" charset="0"/>
                <a:cs typeface="Verdana" pitchFamily="34" charset="0"/>
              </a:rPr>
              <a:t>("</a:t>
            </a:r>
            <a:r>
              <a:rPr lang="en-US" sz="600" b="0" dirty="0">
                <a:latin typeface="Arial Narrow" panose="020B0606020202030204" pitchFamily="34" charset="0"/>
                <a:ea typeface="Verdana" pitchFamily="34" charset="0"/>
                <a:cs typeface="Verdana" pitchFamily="34" charset="0"/>
              </a:rPr>
              <a:t>Logout Page");</a:t>
            </a:r>
          </a:p>
          <a:p>
            <a:pPr marL="0" indent="0" defTabSz="274320">
              <a:spcAft>
                <a:spcPts val="0"/>
              </a:spcAft>
              <a:buNone/>
              <a:tabLst>
                <a:tab pos="137160" algn="l"/>
                <a:tab pos="411480" algn="l"/>
                <a:tab pos="685800" algn="l"/>
                <a:tab pos="960120" algn="l"/>
              </a:tabLst>
            </a:pPr>
            <a:r>
              <a:rPr lang="en-US" sz="600" b="0" dirty="0" smtClean="0">
                <a:latin typeface="Arial Narrow" panose="020B0606020202030204" pitchFamily="34" charset="0"/>
                <a:ea typeface="Verdana" pitchFamily="34" charset="0"/>
                <a:cs typeface="Verdana" pitchFamily="34" charset="0"/>
              </a:rPr>
              <a:t>71</a:t>
            </a:r>
            <a:endParaRPr lang="en-US" sz="600" b="0" dirty="0">
              <a:latin typeface="Arial Narrow" panose="020B0606020202030204" pitchFamily="34" charset="0"/>
              <a:ea typeface="Verdana" pitchFamily="34" charset="0"/>
              <a:cs typeface="Verdana" pitchFamily="34" charset="0"/>
            </a:endParaRPr>
          </a:p>
          <a:p>
            <a:pPr marL="0" indent="0" defTabSz="274320">
              <a:spcAft>
                <a:spcPts val="0"/>
              </a:spcAft>
              <a:buNone/>
              <a:tabLst>
                <a:tab pos="137160" algn="l"/>
                <a:tab pos="411480" algn="l"/>
                <a:tab pos="685800" algn="l"/>
                <a:tab pos="960120" algn="l"/>
              </a:tabLst>
            </a:pPr>
            <a:r>
              <a:rPr lang="en-US" sz="600" b="0" dirty="0" smtClean="0">
                <a:latin typeface="Arial Narrow" panose="020B0606020202030204" pitchFamily="34" charset="0"/>
                <a:ea typeface="Verdana" pitchFamily="34" charset="0"/>
                <a:cs typeface="Verdana" pitchFamily="34" charset="0"/>
              </a:rPr>
              <a:t>72	# </a:t>
            </a:r>
            <a:r>
              <a:rPr lang="en-US" sz="600" b="0" dirty="0">
                <a:latin typeface="Arial Narrow" panose="020B0606020202030204" pitchFamily="34" charset="0"/>
                <a:ea typeface="Verdana" pitchFamily="34" charset="0"/>
                <a:cs typeface="Verdana" pitchFamily="34" charset="0"/>
              </a:rPr>
              <a:t>The following block of adds everything between the END tags to the HTTP response. This is the body of the HTML</a:t>
            </a:r>
          </a:p>
          <a:p>
            <a:pPr marL="0" indent="0" defTabSz="274320">
              <a:spcAft>
                <a:spcPts val="0"/>
              </a:spcAft>
              <a:buNone/>
              <a:tabLst>
                <a:tab pos="137160" algn="l"/>
                <a:tab pos="411480" algn="l"/>
                <a:tab pos="685800" algn="l"/>
                <a:tab pos="960120" algn="l"/>
              </a:tabLst>
            </a:pPr>
            <a:r>
              <a:rPr lang="en-US" sz="600" b="0" dirty="0" smtClean="0">
                <a:latin typeface="Arial Narrow" panose="020B0606020202030204" pitchFamily="34" charset="0"/>
                <a:ea typeface="Verdana" pitchFamily="34" charset="0"/>
                <a:cs typeface="Verdana" pitchFamily="34" charset="0"/>
              </a:rPr>
              <a:t>73	# </a:t>
            </a:r>
            <a:r>
              <a:rPr lang="en-US" sz="600" b="0" dirty="0">
                <a:latin typeface="Arial Narrow" panose="020B0606020202030204" pitchFamily="34" charset="0"/>
                <a:ea typeface="Verdana" pitchFamily="34" charset="0"/>
                <a:cs typeface="Verdana" pitchFamily="34" charset="0"/>
              </a:rPr>
              <a:t>page that will be displayed to the user.</a:t>
            </a:r>
          </a:p>
          <a:p>
            <a:pPr marL="0" indent="0" defTabSz="274320">
              <a:spcAft>
                <a:spcPts val="0"/>
              </a:spcAft>
              <a:buNone/>
              <a:tabLst>
                <a:tab pos="137160" algn="l"/>
                <a:tab pos="411480" algn="l"/>
                <a:tab pos="685800" algn="l"/>
                <a:tab pos="960120" algn="l"/>
              </a:tabLst>
            </a:pPr>
            <a:r>
              <a:rPr lang="en-US" sz="600" b="0" dirty="0" smtClean="0">
                <a:latin typeface="Arial Narrow" panose="020B0606020202030204" pitchFamily="34" charset="0"/>
                <a:ea typeface="Verdana" pitchFamily="34" charset="0"/>
                <a:cs typeface="Verdana" pitchFamily="34" charset="0"/>
              </a:rPr>
              <a:t>74</a:t>
            </a:r>
            <a:endParaRPr lang="en-US" sz="600" b="0" dirty="0">
              <a:latin typeface="Arial Narrow" panose="020B0606020202030204" pitchFamily="34" charset="0"/>
              <a:ea typeface="Verdana" pitchFamily="34" charset="0"/>
              <a:cs typeface="Verdana" pitchFamily="34" charset="0"/>
            </a:endParaRPr>
          </a:p>
          <a:p>
            <a:pPr marL="0" indent="0" defTabSz="274320">
              <a:spcAft>
                <a:spcPts val="0"/>
              </a:spcAft>
              <a:buNone/>
              <a:tabLst>
                <a:tab pos="137160" algn="l"/>
                <a:tab pos="411480" algn="l"/>
                <a:tab pos="685800" algn="l"/>
                <a:tab pos="960120" algn="l"/>
              </a:tabLst>
            </a:pPr>
            <a:r>
              <a:rPr lang="en-US" sz="600" b="0" dirty="0" smtClean="0">
                <a:latin typeface="Arial Narrow" panose="020B0606020202030204" pitchFamily="34" charset="0"/>
                <a:ea typeface="Verdana" pitchFamily="34" charset="0"/>
                <a:cs typeface="Verdana" pitchFamily="34" charset="0"/>
              </a:rPr>
              <a:t>75	print </a:t>
            </a:r>
            <a:r>
              <a:rPr lang="en-US" sz="600" b="0" dirty="0">
                <a:latin typeface="Arial Narrow" panose="020B0606020202030204" pitchFamily="34" charset="0"/>
                <a:ea typeface="Verdana" pitchFamily="34" charset="0"/>
                <a:cs typeface="Verdana" pitchFamily="34" charset="0"/>
              </a:rPr>
              <a:t>&lt;&lt;END;</a:t>
            </a:r>
          </a:p>
          <a:p>
            <a:pPr marL="0" indent="0" defTabSz="274320">
              <a:spcAft>
                <a:spcPts val="0"/>
              </a:spcAft>
              <a:buNone/>
              <a:tabLst>
                <a:tab pos="137160" algn="l"/>
                <a:tab pos="411480" algn="l"/>
                <a:tab pos="685800" algn="l"/>
                <a:tab pos="960120" algn="l"/>
              </a:tabLst>
            </a:pPr>
            <a:r>
              <a:rPr lang="en-US" sz="600" b="0" dirty="0" smtClean="0">
                <a:latin typeface="Arial Narrow" panose="020B0606020202030204" pitchFamily="34" charset="0"/>
                <a:ea typeface="Verdana" pitchFamily="34" charset="0"/>
                <a:cs typeface="Verdana" pitchFamily="34" charset="0"/>
              </a:rPr>
              <a:t>76	</a:t>
            </a:r>
            <a:r>
              <a:rPr lang="en-US" sz="600" b="0" dirty="0">
                <a:latin typeface="Arial Narrow" panose="020B0606020202030204" pitchFamily="34" charset="0"/>
                <a:ea typeface="Verdana" pitchFamily="34" charset="0"/>
                <a:cs typeface="Verdana" pitchFamily="34" charset="0"/>
              </a:rPr>
              <a:t>	&lt;table border=0&gt;</a:t>
            </a:r>
          </a:p>
          <a:p>
            <a:pPr marL="0" indent="0" defTabSz="274320">
              <a:spcAft>
                <a:spcPts val="0"/>
              </a:spcAft>
              <a:buNone/>
              <a:tabLst>
                <a:tab pos="137160" algn="l"/>
                <a:tab pos="411480" algn="l"/>
                <a:tab pos="685800" algn="l"/>
                <a:tab pos="960120" algn="l"/>
              </a:tabLst>
            </a:pPr>
            <a:r>
              <a:rPr lang="en-US" sz="600" b="0" dirty="0" smtClean="0">
                <a:latin typeface="Arial Narrow" panose="020B0606020202030204" pitchFamily="34" charset="0"/>
                <a:ea typeface="Verdana" pitchFamily="34" charset="0"/>
                <a:cs typeface="Verdana" pitchFamily="34" charset="0"/>
              </a:rPr>
              <a:t>77	</a:t>
            </a:r>
            <a:r>
              <a:rPr lang="en-US" sz="600" b="0" dirty="0">
                <a:latin typeface="Arial Narrow" panose="020B0606020202030204" pitchFamily="34" charset="0"/>
                <a:ea typeface="Verdana" pitchFamily="34" charset="0"/>
                <a:cs typeface="Verdana" pitchFamily="34" charset="0"/>
              </a:rPr>
              <a:t>	&lt;</a:t>
            </a:r>
            <a:r>
              <a:rPr lang="en-US" sz="600" b="0" dirty="0" err="1">
                <a:latin typeface="Arial Narrow" panose="020B0606020202030204" pitchFamily="34" charset="0"/>
                <a:ea typeface="Verdana" pitchFamily="34" charset="0"/>
                <a:cs typeface="Verdana" pitchFamily="34" charset="0"/>
              </a:rPr>
              <a:t>tr</a:t>
            </a:r>
            <a:r>
              <a:rPr lang="en-US" sz="600" b="0" dirty="0">
                <a:latin typeface="Arial Narrow" panose="020B0606020202030204" pitchFamily="34" charset="0"/>
                <a:ea typeface="Verdana" pitchFamily="34" charset="0"/>
                <a:cs typeface="Verdana" pitchFamily="34" charset="0"/>
              </a:rPr>
              <a:t>&gt;</a:t>
            </a:r>
          </a:p>
          <a:p>
            <a:pPr marL="0" indent="0" defTabSz="274320">
              <a:spcAft>
                <a:spcPts val="0"/>
              </a:spcAft>
              <a:buNone/>
              <a:tabLst>
                <a:tab pos="137160" algn="l"/>
                <a:tab pos="411480" algn="l"/>
                <a:tab pos="685800" algn="l"/>
                <a:tab pos="960120" algn="l"/>
              </a:tabLst>
            </a:pPr>
            <a:r>
              <a:rPr lang="en-US" sz="600" b="0" dirty="0" smtClean="0">
                <a:latin typeface="Arial Narrow" panose="020B0606020202030204" pitchFamily="34" charset="0"/>
                <a:ea typeface="Verdana" pitchFamily="34" charset="0"/>
                <a:cs typeface="Verdana" pitchFamily="34" charset="0"/>
              </a:rPr>
              <a:t>78	</a:t>
            </a:r>
            <a:r>
              <a:rPr lang="en-US" sz="600" b="0" dirty="0">
                <a:latin typeface="Arial Narrow" panose="020B0606020202030204" pitchFamily="34" charset="0"/>
                <a:ea typeface="Verdana" pitchFamily="34" charset="0"/>
                <a:cs typeface="Verdana" pitchFamily="34" charset="0"/>
              </a:rPr>
              <a:t>		&lt;td&gt;&lt;</a:t>
            </a:r>
            <a:r>
              <a:rPr lang="en-US" sz="600" b="0" dirty="0" err="1">
                <a:latin typeface="Arial Narrow" panose="020B0606020202030204" pitchFamily="34" charset="0"/>
                <a:ea typeface="Verdana" pitchFamily="34" charset="0"/>
                <a:cs typeface="Verdana" pitchFamily="34" charset="0"/>
              </a:rPr>
              <a:t>img</a:t>
            </a:r>
            <a:r>
              <a:rPr lang="en-US" sz="600" b="0" dirty="0">
                <a:latin typeface="Arial Narrow" panose="020B0606020202030204" pitchFamily="34" charset="0"/>
                <a:ea typeface="Verdana" pitchFamily="34" charset="0"/>
                <a:cs typeface="Verdana" pitchFamily="34" charset="0"/>
              </a:rPr>
              <a:t> </a:t>
            </a:r>
            <a:r>
              <a:rPr lang="en-US" sz="600" b="0" dirty="0" err="1">
                <a:latin typeface="Arial Narrow" panose="020B0606020202030204" pitchFamily="34" charset="0"/>
                <a:ea typeface="Verdana" pitchFamily="34" charset="0"/>
                <a:cs typeface="Verdana" pitchFamily="34" charset="0"/>
              </a:rPr>
              <a:t>src</a:t>
            </a:r>
            <a:r>
              <a:rPr lang="en-US" sz="600" b="0" dirty="0">
                <a:latin typeface="Arial Narrow" panose="020B0606020202030204" pitchFamily="34" charset="0"/>
                <a:ea typeface="Verdana" pitchFamily="34" charset="0"/>
                <a:cs typeface="Verdana" pitchFamily="34" charset="0"/>
              </a:rPr>
              <a:t>="/images/InSQR.png" border=0 /&gt;&lt;/td&gt;</a:t>
            </a:r>
          </a:p>
          <a:p>
            <a:pPr marL="0" indent="0" defTabSz="274320">
              <a:spcAft>
                <a:spcPts val="0"/>
              </a:spcAft>
              <a:buNone/>
              <a:tabLst>
                <a:tab pos="137160" algn="l"/>
                <a:tab pos="411480" algn="l"/>
                <a:tab pos="685800" algn="l"/>
                <a:tab pos="960120" algn="l"/>
              </a:tabLst>
            </a:pPr>
            <a:r>
              <a:rPr lang="en-US" sz="600" b="0" dirty="0" smtClean="0">
                <a:latin typeface="Arial Narrow" panose="020B0606020202030204" pitchFamily="34" charset="0"/>
                <a:ea typeface="Verdana" pitchFamily="34" charset="0"/>
                <a:cs typeface="Verdana" pitchFamily="34" charset="0"/>
              </a:rPr>
              <a:t>79	</a:t>
            </a:r>
            <a:r>
              <a:rPr lang="en-US" sz="600" b="0" dirty="0">
                <a:latin typeface="Arial Narrow" panose="020B0606020202030204" pitchFamily="34" charset="0"/>
                <a:ea typeface="Verdana" pitchFamily="34" charset="0"/>
                <a:cs typeface="Verdana" pitchFamily="34" charset="0"/>
              </a:rPr>
              <a:t>		&lt;td </a:t>
            </a:r>
            <a:r>
              <a:rPr lang="en-US" sz="600" b="0" dirty="0" err="1">
                <a:latin typeface="Arial Narrow" panose="020B0606020202030204" pitchFamily="34" charset="0"/>
                <a:ea typeface="Verdana" pitchFamily="34" charset="0"/>
                <a:cs typeface="Verdana" pitchFamily="34" charset="0"/>
              </a:rPr>
              <a:t>valign</a:t>
            </a:r>
            <a:r>
              <a:rPr lang="en-US" sz="600" b="0" dirty="0">
                <a:latin typeface="Arial Narrow" panose="020B0606020202030204" pitchFamily="34" charset="0"/>
                <a:ea typeface="Verdana" pitchFamily="34" charset="0"/>
                <a:cs typeface="Verdana" pitchFamily="34" charset="0"/>
              </a:rPr>
              <a:t>="middle"&gt;&lt;h1&gt;The </a:t>
            </a:r>
            <a:r>
              <a:rPr lang="en-US" sz="600" b="0" dirty="0" err="1">
                <a:latin typeface="Arial Narrow" panose="020B0606020202030204" pitchFamily="34" charset="0"/>
                <a:ea typeface="Verdana" pitchFamily="34" charset="0"/>
                <a:cs typeface="Verdana" pitchFamily="34" charset="0"/>
              </a:rPr>
              <a:t>InSQR</a:t>
            </a:r>
            <a:r>
              <a:rPr lang="en-US" sz="600" b="0" dirty="0">
                <a:latin typeface="Arial Narrow" panose="020B0606020202030204" pitchFamily="34" charset="0"/>
                <a:ea typeface="Verdana" pitchFamily="34" charset="0"/>
                <a:cs typeface="Verdana" pitchFamily="34" charset="0"/>
              </a:rPr>
              <a:t> Application&lt;/h1&gt;&lt;/td&gt;</a:t>
            </a:r>
          </a:p>
          <a:p>
            <a:pPr marL="0" indent="0" defTabSz="274320">
              <a:spcAft>
                <a:spcPts val="0"/>
              </a:spcAft>
              <a:buNone/>
              <a:tabLst>
                <a:tab pos="137160" algn="l"/>
                <a:tab pos="411480" algn="l"/>
                <a:tab pos="685800" algn="l"/>
                <a:tab pos="960120" algn="l"/>
              </a:tabLst>
            </a:pPr>
            <a:r>
              <a:rPr lang="en-US" sz="600" b="0" dirty="0" smtClean="0">
                <a:latin typeface="Arial Narrow" panose="020B0606020202030204" pitchFamily="34" charset="0"/>
                <a:ea typeface="Verdana" pitchFamily="34" charset="0"/>
                <a:cs typeface="Verdana" pitchFamily="34" charset="0"/>
              </a:rPr>
              <a:t>80	</a:t>
            </a:r>
            <a:r>
              <a:rPr lang="en-US" sz="600" b="0" dirty="0">
                <a:latin typeface="Arial Narrow" panose="020B0606020202030204" pitchFamily="34" charset="0"/>
                <a:ea typeface="Verdana" pitchFamily="34" charset="0"/>
                <a:cs typeface="Verdana" pitchFamily="34" charset="0"/>
              </a:rPr>
              <a:t>	&lt;/</a:t>
            </a:r>
            <a:r>
              <a:rPr lang="en-US" sz="600" b="0" dirty="0" err="1">
                <a:latin typeface="Arial Narrow" panose="020B0606020202030204" pitchFamily="34" charset="0"/>
                <a:ea typeface="Verdana" pitchFamily="34" charset="0"/>
                <a:cs typeface="Verdana" pitchFamily="34" charset="0"/>
              </a:rPr>
              <a:t>tr</a:t>
            </a:r>
            <a:r>
              <a:rPr lang="en-US" sz="600" b="0" dirty="0">
                <a:latin typeface="Arial Narrow" panose="020B0606020202030204" pitchFamily="34" charset="0"/>
                <a:ea typeface="Verdana" pitchFamily="34" charset="0"/>
                <a:cs typeface="Verdana" pitchFamily="34" charset="0"/>
              </a:rPr>
              <a:t>&gt;</a:t>
            </a:r>
          </a:p>
          <a:p>
            <a:pPr marL="0" indent="0" defTabSz="274320">
              <a:spcAft>
                <a:spcPts val="0"/>
              </a:spcAft>
              <a:buNone/>
              <a:tabLst>
                <a:tab pos="137160" algn="l"/>
                <a:tab pos="411480" algn="l"/>
                <a:tab pos="685800" algn="l"/>
                <a:tab pos="960120" algn="l"/>
              </a:tabLst>
            </a:pPr>
            <a:r>
              <a:rPr lang="en-US" sz="600" b="0" dirty="0" smtClean="0">
                <a:latin typeface="Arial Narrow" panose="020B0606020202030204" pitchFamily="34" charset="0"/>
                <a:ea typeface="Verdana" pitchFamily="34" charset="0"/>
                <a:cs typeface="Verdana" pitchFamily="34" charset="0"/>
              </a:rPr>
              <a:t>81	</a:t>
            </a:r>
            <a:r>
              <a:rPr lang="en-US" sz="600" b="0" dirty="0">
                <a:latin typeface="Arial Narrow" panose="020B0606020202030204" pitchFamily="34" charset="0"/>
                <a:ea typeface="Verdana" pitchFamily="34" charset="0"/>
                <a:cs typeface="Verdana" pitchFamily="34" charset="0"/>
              </a:rPr>
              <a:t>	&lt;/table&gt;</a:t>
            </a:r>
          </a:p>
          <a:p>
            <a:pPr marL="0" indent="0" defTabSz="274320">
              <a:spcAft>
                <a:spcPts val="0"/>
              </a:spcAft>
              <a:buNone/>
              <a:tabLst>
                <a:tab pos="137160" algn="l"/>
                <a:tab pos="411480" algn="l"/>
                <a:tab pos="685800" algn="l"/>
                <a:tab pos="960120" algn="l"/>
              </a:tabLst>
            </a:pPr>
            <a:r>
              <a:rPr lang="en-US" sz="600" b="0" dirty="0" smtClean="0">
                <a:latin typeface="Arial Narrow" panose="020B0606020202030204" pitchFamily="34" charset="0"/>
                <a:ea typeface="Verdana" pitchFamily="34" charset="0"/>
                <a:cs typeface="Verdana" pitchFamily="34" charset="0"/>
              </a:rPr>
              <a:t>82	</a:t>
            </a:r>
            <a:r>
              <a:rPr lang="en-US" sz="600" b="0" dirty="0">
                <a:latin typeface="Arial Narrow" panose="020B0606020202030204" pitchFamily="34" charset="0"/>
                <a:ea typeface="Verdana" pitchFamily="34" charset="0"/>
                <a:cs typeface="Verdana" pitchFamily="34" charset="0"/>
              </a:rPr>
              <a:t>	&lt;!--#include virtual="/menu.html" --&gt;</a:t>
            </a:r>
          </a:p>
          <a:p>
            <a:pPr marL="0" indent="0" defTabSz="274320">
              <a:spcAft>
                <a:spcPts val="0"/>
              </a:spcAft>
              <a:buNone/>
              <a:tabLst>
                <a:tab pos="137160" algn="l"/>
                <a:tab pos="411480" algn="l"/>
                <a:tab pos="685800" algn="l"/>
                <a:tab pos="960120" algn="l"/>
              </a:tabLst>
            </a:pPr>
            <a:r>
              <a:rPr lang="en-US" sz="600" b="0" dirty="0" smtClean="0">
                <a:latin typeface="Arial Narrow" panose="020B0606020202030204" pitchFamily="34" charset="0"/>
                <a:ea typeface="Verdana" pitchFamily="34" charset="0"/>
                <a:cs typeface="Verdana" pitchFamily="34" charset="0"/>
              </a:rPr>
              <a:t>83	</a:t>
            </a:r>
            <a:r>
              <a:rPr lang="en-US" sz="600" b="0" dirty="0">
                <a:latin typeface="Arial Narrow" panose="020B0606020202030204" pitchFamily="34" charset="0"/>
                <a:ea typeface="Verdana" pitchFamily="34" charset="0"/>
                <a:cs typeface="Verdana" pitchFamily="34" charset="0"/>
              </a:rPr>
              <a:t>	&lt;</a:t>
            </a:r>
            <a:r>
              <a:rPr lang="en-US" sz="600" b="0" dirty="0" err="1">
                <a:latin typeface="Arial Narrow" panose="020B0606020202030204" pitchFamily="34" charset="0"/>
                <a:ea typeface="Verdana" pitchFamily="34" charset="0"/>
                <a:cs typeface="Verdana" pitchFamily="34" charset="0"/>
              </a:rPr>
              <a:t>br</a:t>
            </a:r>
            <a:r>
              <a:rPr lang="en-US" sz="600" b="0" dirty="0">
                <a:latin typeface="Arial Narrow" panose="020B0606020202030204" pitchFamily="34" charset="0"/>
                <a:ea typeface="Verdana" pitchFamily="34" charset="0"/>
                <a:cs typeface="Verdana" pitchFamily="34" charset="0"/>
              </a:rPr>
              <a:t>/&gt;</a:t>
            </a:r>
          </a:p>
          <a:p>
            <a:pPr marL="0" indent="0" defTabSz="274320">
              <a:spcAft>
                <a:spcPts val="0"/>
              </a:spcAft>
              <a:buNone/>
              <a:tabLst>
                <a:tab pos="137160" algn="l"/>
                <a:tab pos="411480" algn="l"/>
                <a:tab pos="685800" algn="l"/>
                <a:tab pos="960120" algn="l"/>
              </a:tabLst>
            </a:pPr>
            <a:r>
              <a:rPr lang="en-US" sz="600" b="0" dirty="0" smtClean="0">
                <a:latin typeface="Arial Narrow" panose="020B0606020202030204" pitchFamily="34" charset="0"/>
                <a:ea typeface="Verdana" pitchFamily="34" charset="0"/>
                <a:cs typeface="Verdana" pitchFamily="34" charset="0"/>
              </a:rPr>
              <a:t>84	</a:t>
            </a:r>
            <a:r>
              <a:rPr lang="en-US" sz="600" b="0" dirty="0">
                <a:latin typeface="Arial Narrow" panose="020B0606020202030204" pitchFamily="34" charset="0"/>
                <a:ea typeface="Verdana" pitchFamily="34" charset="0"/>
                <a:cs typeface="Verdana" pitchFamily="34" charset="0"/>
              </a:rPr>
              <a:t>	&lt;</a:t>
            </a:r>
            <a:r>
              <a:rPr lang="en-US" sz="600" b="0" dirty="0" err="1">
                <a:latin typeface="Arial Narrow" panose="020B0606020202030204" pitchFamily="34" charset="0"/>
                <a:ea typeface="Verdana" pitchFamily="34" charset="0"/>
                <a:cs typeface="Verdana" pitchFamily="34" charset="0"/>
              </a:rPr>
              <a:t>br</a:t>
            </a:r>
            <a:r>
              <a:rPr lang="en-US" sz="600" b="0" dirty="0">
                <a:latin typeface="Arial Narrow" panose="020B0606020202030204" pitchFamily="34" charset="0"/>
                <a:ea typeface="Verdana" pitchFamily="34" charset="0"/>
                <a:cs typeface="Verdana" pitchFamily="34" charset="0"/>
              </a:rPr>
              <a:t>/&gt;</a:t>
            </a:r>
          </a:p>
          <a:p>
            <a:pPr marL="0" indent="0" defTabSz="274320">
              <a:spcAft>
                <a:spcPts val="0"/>
              </a:spcAft>
              <a:buNone/>
              <a:tabLst>
                <a:tab pos="137160" algn="l"/>
                <a:tab pos="411480" algn="l"/>
                <a:tab pos="685800" algn="l"/>
                <a:tab pos="960120" algn="l"/>
              </a:tabLst>
            </a:pPr>
            <a:r>
              <a:rPr lang="en-US" sz="600" b="0" dirty="0" smtClean="0">
                <a:latin typeface="Arial Narrow" panose="020B0606020202030204" pitchFamily="34" charset="0"/>
                <a:ea typeface="Verdana" pitchFamily="34" charset="0"/>
                <a:cs typeface="Verdana" pitchFamily="34" charset="0"/>
              </a:rPr>
              <a:t>85	</a:t>
            </a:r>
            <a:r>
              <a:rPr lang="en-US" sz="600" b="0" dirty="0">
                <a:latin typeface="Arial Narrow" panose="020B0606020202030204" pitchFamily="34" charset="0"/>
                <a:ea typeface="Verdana" pitchFamily="34" charset="0"/>
                <a:cs typeface="Verdana" pitchFamily="34" charset="0"/>
              </a:rPr>
              <a:t>	&lt;p&gt;You are now logged out of the </a:t>
            </a:r>
            <a:r>
              <a:rPr lang="en-US" sz="600" b="0" dirty="0" err="1">
                <a:latin typeface="Arial Narrow" panose="020B0606020202030204" pitchFamily="34" charset="0"/>
                <a:ea typeface="Verdana" pitchFamily="34" charset="0"/>
                <a:cs typeface="Verdana" pitchFamily="34" charset="0"/>
              </a:rPr>
              <a:t>InSQR</a:t>
            </a:r>
            <a:r>
              <a:rPr lang="en-US" sz="600" b="0" dirty="0">
                <a:latin typeface="Arial Narrow" panose="020B0606020202030204" pitchFamily="34" charset="0"/>
                <a:ea typeface="Verdana" pitchFamily="34" charset="0"/>
                <a:cs typeface="Verdana" pitchFamily="34" charset="0"/>
              </a:rPr>
              <a:t> application.&lt;/p&gt;</a:t>
            </a:r>
          </a:p>
          <a:p>
            <a:pPr marL="0" indent="0" defTabSz="274320">
              <a:spcAft>
                <a:spcPts val="0"/>
              </a:spcAft>
              <a:buNone/>
              <a:tabLst>
                <a:tab pos="137160" algn="l"/>
                <a:tab pos="411480" algn="l"/>
                <a:tab pos="685800" algn="l"/>
                <a:tab pos="960120" algn="l"/>
              </a:tabLst>
            </a:pPr>
            <a:r>
              <a:rPr lang="en-US" sz="600" b="0" dirty="0" smtClean="0">
                <a:latin typeface="Arial Narrow" panose="020B0606020202030204" pitchFamily="34" charset="0"/>
                <a:ea typeface="Verdana" pitchFamily="34" charset="0"/>
                <a:cs typeface="Verdana" pitchFamily="34" charset="0"/>
              </a:rPr>
              <a:t>86	</a:t>
            </a:r>
            <a:r>
              <a:rPr lang="en-US" sz="600" b="0" dirty="0">
                <a:latin typeface="Arial Narrow" panose="020B0606020202030204" pitchFamily="34" charset="0"/>
                <a:ea typeface="Verdana" pitchFamily="34" charset="0"/>
                <a:cs typeface="Verdana" pitchFamily="34" charset="0"/>
              </a:rPr>
              <a:t>	&lt;!--#include virtual="/footer.html" --&gt;</a:t>
            </a:r>
          </a:p>
          <a:p>
            <a:pPr marL="0" indent="0" defTabSz="274320">
              <a:spcAft>
                <a:spcPts val="0"/>
              </a:spcAft>
              <a:buNone/>
              <a:tabLst>
                <a:tab pos="137160" algn="l"/>
                <a:tab pos="411480" algn="l"/>
                <a:tab pos="685800" algn="l"/>
                <a:tab pos="960120" algn="l"/>
              </a:tabLst>
            </a:pPr>
            <a:r>
              <a:rPr lang="en-US" sz="600" b="0" dirty="0" smtClean="0">
                <a:latin typeface="Arial Narrow" panose="020B0606020202030204" pitchFamily="34" charset="0"/>
                <a:ea typeface="Verdana" pitchFamily="34" charset="0"/>
                <a:cs typeface="Verdana" pitchFamily="34" charset="0"/>
              </a:rPr>
              <a:t>87	END</a:t>
            </a:r>
            <a:endParaRPr lang="en-US" sz="600" b="0" dirty="0">
              <a:latin typeface="Arial Narrow" panose="020B0606020202030204" pitchFamily="34" charset="0"/>
              <a:ea typeface="Verdana" pitchFamily="34" charset="0"/>
              <a:cs typeface="Verdana" pitchFamily="34" charset="0"/>
            </a:endParaRPr>
          </a:p>
          <a:p>
            <a:pPr marL="0" indent="0" defTabSz="274320">
              <a:spcAft>
                <a:spcPts val="0"/>
              </a:spcAft>
              <a:buNone/>
              <a:tabLst>
                <a:tab pos="137160" algn="l"/>
                <a:tab pos="411480" algn="l"/>
                <a:tab pos="685800" algn="l"/>
                <a:tab pos="960120" algn="l"/>
              </a:tabLst>
            </a:pPr>
            <a:r>
              <a:rPr lang="en-US" sz="600" b="0" dirty="0" smtClean="0">
                <a:latin typeface="Arial Narrow" panose="020B0606020202030204" pitchFamily="34" charset="0"/>
                <a:ea typeface="Verdana" pitchFamily="34" charset="0"/>
                <a:cs typeface="Verdana" pitchFamily="34" charset="0"/>
              </a:rPr>
              <a:t>88</a:t>
            </a:r>
            <a:endParaRPr lang="en-US" sz="600" b="0" dirty="0">
              <a:latin typeface="Arial Narrow" panose="020B0606020202030204" pitchFamily="34" charset="0"/>
              <a:ea typeface="Verdana" pitchFamily="34" charset="0"/>
              <a:cs typeface="Verdana" pitchFamily="34" charset="0"/>
            </a:endParaRPr>
          </a:p>
          <a:p>
            <a:pPr marL="0" indent="0" defTabSz="274320">
              <a:spcAft>
                <a:spcPts val="0"/>
              </a:spcAft>
              <a:buNone/>
              <a:tabLst>
                <a:tab pos="137160" algn="l"/>
                <a:tab pos="411480" algn="l"/>
                <a:tab pos="685800" algn="l"/>
                <a:tab pos="960120" algn="l"/>
              </a:tabLst>
            </a:pPr>
            <a:r>
              <a:rPr lang="en-US" sz="600" b="0" dirty="0" smtClean="0">
                <a:latin typeface="Arial Narrow" panose="020B0606020202030204" pitchFamily="34" charset="0"/>
                <a:ea typeface="Verdana" pitchFamily="34" charset="0"/>
                <a:cs typeface="Verdana" pitchFamily="34" charset="0"/>
              </a:rPr>
              <a:t>89	# </a:t>
            </a:r>
            <a:r>
              <a:rPr lang="en-US" sz="600" b="0" dirty="0">
                <a:latin typeface="Arial Narrow" panose="020B0606020202030204" pitchFamily="34" charset="0"/>
                <a:ea typeface="Verdana" pitchFamily="34" charset="0"/>
                <a:cs typeface="Verdana" pitchFamily="34" charset="0"/>
              </a:rPr>
              <a:t>The </a:t>
            </a:r>
            <a:r>
              <a:rPr lang="en-US" sz="600" b="0" dirty="0" err="1">
                <a:latin typeface="Arial Narrow" panose="020B0606020202030204" pitchFamily="34" charset="0"/>
                <a:ea typeface="Verdana" pitchFamily="34" charset="0"/>
                <a:cs typeface="Verdana" pitchFamily="34" charset="0"/>
              </a:rPr>
              <a:t>end_html</a:t>
            </a:r>
            <a:r>
              <a:rPr lang="en-US" sz="600" b="0" dirty="0">
                <a:latin typeface="Arial Narrow" panose="020B0606020202030204" pitchFamily="34" charset="0"/>
                <a:ea typeface="Verdana" pitchFamily="34" charset="0"/>
                <a:cs typeface="Verdana" pitchFamily="34" charset="0"/>
              </a:rPr>
              <a:t>() function generates a generic HTML ending that is then printed to the HTTP response. It looks like:</a:t>
            </a:r>
          </a:p>
          <a:p>
            <a:pPr marL="0" indent="0" defTabSz="274320">
              <a:spcAft>
                <a:spcPts val="0"/>
              </a:spcAft>
              <a:buNone/>
              <a:tabLst>
                <a:tab pos="137160" algn="l"/>
                <a:tab pos="411480" algn="l"/>
                <a:tab pos="685800" algn="l"/>
                <a:tab pos="960120" algn="l"/>
              </a:tabLst>
            </a:pPr>
            <a:r>
              <a:rPr lang="en-US" sz="600" b="0" dirty="0" smtClean="0">
                <a:latin typeface="Arial Narrow" panose="020B0606020202030204" pitchFamily="34" charset="0"/>
                <a:ea typeface="Verdana" pitchFamily="34" charset="0"/>
                <a:cs typeface="Verdana" pitchFamily="34" charset="0"/>
              </a:rPr>
              <a:t>90	#</a:t>
            </a:r>
            <a:endParaRPr lang="en-US" sz="600" b="0" dirty="0">
              <a:latin typeface="Arial Narrow" panose="020B0606020202030204" pitchFamily="34" charset="0"/>
              <a:ea typeface="Verdana" pitchFamily="34" charset="0"/>
              <a:cs typeface="Verdana" pitchFamily="34" charset="0"/>
            </a:endParaRPr>
          </a:p>
          <a:p>
            <a:pPr marL="0" indent="0" defTabSz="274320">
              <a:spcAft>
                <a:spcPts val="0"/>
              </a:spcAft>
              <a:buNone/>
              <a:tabLst>
                <a:tab pos="137160" algn="l"/>
                <a:tab pos="411480" algn="l"/>
                <a:tab pos="685800" algn="l"/>
                <a:tab pos="960120" algn="l"/>
              </a:tabLst>
            </a:pPr>
            <a:r>
              <a:rPr lang="en-US" sz="600" b="0" dirty="0" smtClean="0">
                <a:latin typeface="Arial Narrow" panose="020B0606020202030204" pitchFamily="34" charset="0"/>
                <a:ea typeface="Verdana" pitchFamily="34" charset="0"/>
                <a:cs typeface="Verdana" pitchFamily="34" charset="0"/>
              </a:rPr>
              <a:t>91	# </a:t>
            </a:r>
            <a:r>
              <a:rPr lang="en-US" sz="600" b="0" dirty="0">
                <a:latin typeface="Arial Narrow" panose="020B0606020202030204" pitchFamily="34" charset="0"/>
                <a:ea typeface="Verdana" pitchFamily="34" charset="0"/>
                <a:cs typeface="Verdana" pitchFamily="34" charset="0"/>
              </a:rPr>
              <a:t>&lt;/BODY&gt;</a:t>
            </a:r>
          </a:p>
          <a:p>
            <a:pPr marL="0" indent="0" defTabSz="274320">
              <a:spcAft>
                <a:spcPts val="0"/>
              </a:spcAft>
              <a:buNone/>
              <a:tabLst>
                <a:tab pos="137160" algn="l"/>
                <a:tab pos="411480" algn="l"/>
                <a:tab pos="685800" algn="l"/>
                <a:tab pos="960120" algn="l"/>
              </a:tabLst>
            </a:pPr>
            <a:r>
              <a:rPr lang="en-US" sz="600" b="0" dirty="0" smtClean="0">
                <a:latin typeface="Arial Narrow" panose="020B0606020202030204" pitchFamily="34" charset="0"/>
                <a:ea typeface="Verdana" pitchFamily="34" charset="0"/>
                <a:cs typeface="Verdana" pitchFamily="34" charset="0"/>
              </a:rPr>
              <a:t>92	# </a:t>
            </a:r>
            <a:r>
              <a:rPr lang="en-US" sz="600" b="0" dirty="0">
                <a:latin typeface="Arial Narrow" panose="020B0606020202030204" pitchFamily="34" charset="0"/>
                <a:ea typeface="Verdana" pitchFamily="34" charset="0"/>
                <a:cs typeface="Verdana" pitchFamily="34" charset="0"/>
              </a:rPr>
              <a:t>&lt;/HTML&gt;</a:t>
            </a:r>
          </a:p>
          <a:p>
            <a:pPr marL="0" indent="0" defTabSz="274320">
              <a:spcAft>
                <a:spcPts val="0"/>
              </a:spcAft>
              <a:buNone/>
              <a:tabLst>
                <a:tab pos="137160" algn="l"/>
                <a:tab pos="411480" algn="l"/>
                <a:tab pos="685800" algn="l"/>
                <a:tab pos="960120" algn="l"/>
              </a:tabLst>
            </a:pPr>
            <a:r>
              <a:rPr lang="en-US" sz="600" b="0" dirty="0" smtClean="0">
                <a:latin typeface="Arial Narrow" panose="020B0606020202030204" pitchFamily="34" charset="0"/>
                <a:ea typeface="Verdana" pitchFamily="34" charset="0"/>
                <a:cs typeface="Verdana" pitchFamily="34" charset="0"/>
              </a:rPr>
              <a:t>93</a:t>
            </a:r>
            <a:endParaRPr lang="en-US" sz="600" b="0" dirty="0">
              <a:latin typeface="Arial Narrow" panose="020B0606020202030204" pitchFamily="34" charset="0"/>
              <a:ea typeface="Verdana" pitchFamily="34" charset="0"/>
              <a:cs typeface="Verdana" pitchFamily="34" charset="0"/>
            </a:endParaRPr>
          </a:p>
          <a:p>
            <a:pPr marL="0" indent="0" defTabSz="274320">
              <a:spcAft>
                <a:spcPts val="0"/>
              </a:spcAft>
              <a:buNone/>
              <a:tabLst>
                <a:tab pos="137160" algn="l"/>
                <a:tab pos="411480" algn="l"/>
                <a:tab pos="685800" algn="l"/>
                <a:tab pos="960120" algn="l"/>
              </a:tabLst>
            </a:pPr>
            <a:r>
              <a:rPr lang="en-US" sz="600" b="0" dirty="0" smtClean="0">
                <a:latin typeface="Arial Narrow" panose="020B0606020202030204" pitchFamily="34" charset="0"/>
                <a:ea typeface="Verdana" pitchFamily="34" charset="0"/>
                <a:cs typeface="Verdana" pitchFamily="34" charset="0"/>
              </a:rPr>
              <a:t>94	print </a:t>
            </a:r>
            <a:r>
              <a:rPr lang="en-US" sz="600" b="0" dirty="0" err="1">
                <a:latin typeface="Arial Narrow" panose="020B0606020202030204" pitchFamily="34" charset="0"/>
                <a:ea typeface="Verdana" pitchFamily="34" charset="0"/>
                <a:cs typeface="Verdana" pitchFamily="34" charset="0"/>
              </a:rPr>
              <a:t>end_html</a:t>
            </a:r>
            <a:r>
              <a:rPr lang="en-US" sz="600" b="0" dirty="0">
                <a:latin typeface="Arial Narrow" panose="020B0606020202030204" pitchFamily="34" charset="0"/>
                <a:ea typeface="Verdana" pitchFamily="34" charset="0"/>
                <a:cs typeface="Verdana" pitchFamily="34" charset="0"/>
              </a:rPr>
              <a:t>;</a:t>
            </a:r>
          </a:p>
          <a:p>
            <a:pPr marL="0" indent="0" defTabSz="274320">
              <a:spcAft>
                <a:spcPts val="0"/>
              </a:spcAft>
              <a:buNone/>
              <a:tabLst>
                <a:tab pos="137160" algn="l"/>
                <a:tab pos="411480" algn="l"/>
                <a:tab pos="685800" algn="l"/>
                <a:tab pos="960120" algn="l"/>
              </a:tabLst>
            </a:pPr>
            <a:r>
              <a:rPr lang="en-US" sz="600" b="0" dirty="0" smtClean="0">
                <a:latin typeface="Arial Narrow" panose="020B0606020202030204" pitchFamily="34" charset="0"/>
                <a:ea typeface="Verdana" pitchFamily="34" charset="0"/>
                <a:cs typeface="Verdana" pitchFamily="34" charset="0"/>
              </a:rPr>
              <a:t>95</a:t>
            </a:r>
            <a:endParaRPr lang="en-US" sz="600" b="0" dirty="0">
              <a:latin typeface="Arial Narrow" panose="020B0606020202030204" pitchFamily="34" charset="0"/>
              <a:ea typeface="Verdana" pitchFamily="34" charset="0"/>
              <a:cs typeface="Verdana" pitchFamily="34" charset="0"/>
            </a:endParaRPr>
          </a:p>
          <a:p>
            <a:pPr marL="0" indent="0" defTabSz="274320">
              <a:spcAft>
                <a:spcPts val="0"/>
              </a:spcAft>
              <a:buNone/>
              <a:tabLst>
                <a:tab pos="137160" algn="l"/>
                <a:tab pos="411480" algn="l"/>
                <a:tab pos="685800" algn="l"/>
                <a:tab pos="960120" algn="l"/>
              </a:tabLst>
            </a:pPr>
            <a:r>
              <a:rPr lang="en-US" sz="600" b="0" dirty="0" smtClean="0">
                <a:latin typeface="Arial Narrow" panose="020B0606020202030204" pitchFamily="34" charset="0"/>
                <a:ea typeface="Verdana" pitchFamily="34" charset="0"/>
                <a:cs typeface="Verdana" pitchFamily="34" charset="0"/>
              </a:rPr>
              <a:t>96	# </a:t>
            </a:r>
            <a:r>
              <a:rPr lang="en-US" sz="600" b="0" dirty="0">
                <a:latin typeface="Arial Narrow" panose="020B0606020202030204" pitchFamily="34" charset="0"/>
                <a:ea typeface="Verdana" pitchFamily="34" charset="0"/>
                <a:cs typeface="Verdana" pitchFamily="34" charset="0"/>
              </a:rPr>
              <a:t>When then server finishes processing this script, the HTTP response that was generated above is sent to the user.</a:t>
            </a:r>
          </a:p>
          <a:p>
            <a:pPr marL="0" indent="0" defTabSz="274320">
              <a:spcAft>
                <a:spcPts val="0"/>
              </a:spcAft>
              <a:buNone/>
              <a:tabLst>
                <a:tab pos="137160" algn="l"/>
                <a:tab pos="411480" algn="l"/>
                <a:tab pos="685800" algn="l"/>
                <a:tab pos="960120" algn="l"/>
              </a:tabLst>
            </a:pPr>
            <a:endParaRPr lang="en-US" sz="600" b="0" dirty="0">
              <a:latin typeface="Arial Narrow" panose="020B0606020202030204" pitchFamily="34" charset="0"/>
              <a:ea typeface="Verdana" pitchFamily="34" charset="0"/>
              <a:cs typeface="Verdana" pitchFamily="34" charset="0"/>
            </a:endParaRPr>
          </a:p>
        </p:txBody>
      </p:sp>
    </p:spTree>
    <p:extLst>
      <p:ext uri="{BB962C8B-B14F-4D97-AF65-F5344CB8AC3E}">
        <p14:creationId xmlns:p14="http://schemas.microsoft.com/office/powerpoint/2010/main" val="3244085067"/>
      </p:ext>
    </p:extLst>
  </p:cSld>
  <p:clrMapOvr>
    <a:masterClrMapping/>
  </p:clrMapOvr>
  <p:timing>
    <p:tnLst>
      <p:par>
        <p:cTn id="1" dur="indefinite" restart="never" nodeType="tmRoot"/>
      </p:par>
    </p:tnLst>
  </p:timing>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Worksheet #10</a:t>
            </a:r>
            <a:endParaRPr 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2971745941"/>
              </p:ext>
            </p:extLst>
          </p:nvPr>
        </p:nvGraphicFramePr>
        <p:xfrm>
          <a:off x="609600" y="1447800"/>
          <a:ext cx="8229600" cy="4820920"/>
        </p:xfrm>
        <a:graphic>
          <a:graphicData uri="http://schemas.openxmlformats.org/drawingml/2006/table">
            <a:tbl>
              <a:tblPr firstRow="1" bandRow="1">
                <a:tableStyleId>{073A0DAA-6AF3-43AB-8588-CEC1D06C72B9}</a:tableStyleId>
              </a:tblPr>
              <a:tblGrid>
                <a:gridCol w="1219200"/>
                <a:gridCol w="1981200"/>
                <a:gridCol w="1066800"/>
                <a:gridCol w="3962400"/>
              </a:tblGrid>
              <a:tr h="370840">
                <a:tc>
                  <a:txBody>
                    <a:bodyPr/>
                    <a:lstStyle/>
                    <a:p>
                      <a:r>
                        <a:rPr lang="en-US" dirty="0" smtClean="0"/>
                        <a:t>CWE</a:t>
                      </a:r>
                      <a:endParaRPr lang="en-US" dirty="0"/>
                    </a:p>
                  </a:txBody>
                  <a:tcPr/>
                </a:tc>
                <a:tc>
                  <a:txBody>
                    <a:bodyPr/>
                    <a:lstStyle/>
                    <a:p>
                      <a:r>
                        <a:rPr lang="en-US" dirty="0" smtClean="0"/>
                        <a:t>File</a:t>
                      </a:r>
                      <a:endParaRPr lang="en-US" dirty="0"/>
                    </a:p>
                  </a:txBody>
                  <a:tcPr/>
                </a:tc>
                <a:tc>
                  <a:txBody>
                    <a:bodyPr/>
                    <a:lstStyle/>
                    <a:p>
                      <a:r>
                        <a:rPr lang="en-US" dirty="0" smtClean="0"/>
                        <a:t>Line</a:t>
                      </a:r>
                      <a:r>
                        <a:rPr lang="en-US" baseline="0" dirty="0" smtClean="0"/>
                        <a:t> #</a:t>
                      </a:r>
                      <a:endParaRPr lang="en-US" dirty="0"/>
                    </a:p>
                  </a:txBody>
                  <a:tcPr/>
                </a:tc>
                <a:tc>
                  <a:txBody>
                    <a:bodyPr/>
                    <a:lstStyle/>
                    <a:p>
                      <a:r>
                        <a:rPr lang="en-US" dirty="0" smtClean="0"/>
                        <a:t>Description</a:t>
                      </a:r>
                      <a:endParaRPr lang="en-US" dirty="0"/>
                    </a:p>
                  </a:txBody>
                  <a:tcPr/>
                </a:tc>
              </a:tr>
              <a:tr h="370840">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tr>
              <a:tr h="370840">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tr>
              <a:tr h="370840">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tr>
              <a:tr h="370840">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tr>
              <a:tr h="370840">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tr>
              <a:tr h="370840">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tr>
              <a:tr h="370840">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tr>
              <a:tr h="370840">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tr>
              <a:tr h="370840">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tr>
              <a:tr h="370840">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tr>
              <a:tr h="370840">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tr>
              <a:tr h="370840">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tr>
            </a:tbl>
          </a:graphicData>
        </a:graphic>
      </p:graphicFrame>
    </p:spTree>
    <p:extLst>
      <p:ext uri="{BB962C8B-B14F-4D97-AF65-F5344CB8AC3E}">
        <p14:creationId xmlns:p14="http://schemas.microsoft.com/office/powerpoint/2010/main" val="4154399604"/>
      </p:ext>
    </p:extLst>
  </p:cSld>
  <p:clrMapOvr>
    <a:masterClrMapping/>
  </p:clrMapOvr>
  <p:timing>
    <p:tnLst>
      <p:par>
        <p:cTn id="1" dur="indefinite" restart="never" nodeType="tmRoot"/>
      </p:par>
    </p:tnLst>
  </p:timing>
</p:sld>
</file>

<file path=ppt/slides/slide10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Findings #10</a:t>
            </a:r>
            <a:endParaRPr 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3499024818"/>
              </p:ext>
            </p:extLst>
          </p:nvPr>
        </p:nvGraphicFramePr>
        <p:xfrm>
          <a:off x="609600" y="1447800"/>
          <a:ext cx="8229600" cy="4820920"/>
        </p:xfrm>
        <a:graphic>
          <a:graphicData uri="http://schemas.openxmlformats.org/drawingml/2006/table">
            <a:tbl>
              <a:tblPr firstRow="1" bandRow="1">
                <a:tableStyleId>{073A0DAA-6AF3-43AB-8588-CEC1D06C72B9}</a:tableStyleId>
              </a:tblPr>
              <a:tblGrid>
                <a:gridCol w="1219200"/>
                <a:gridCol w="1981200"/>
                <a:gridCol w="1066800"/>
                <a:gridCol w="3962400"/>
              </a:tblGrid>
              <a:tr h="370840">
                <a:tc>
                  <a:txBody>
                    <a:bodyPr/>
                    <a:lstStyle/>
                    <a:p>
                      <a:r>
                        <a:rPr lang="en-US" dirty="0" smtClean="0"/>
                        <a:t>CWE</a:t>
                      </a:r>
                      <a:endParaRPr lang="en-US" dirty="0"/>
                    </a:p>
                  </a:txBody>
                  <a:tcPr/>
                </a:tc>
                <a:tc>
                  <a:txBody>
                    <a:bodyPr/>
                    <a:lstStyle/>
                    <a:p>
                      <a:r>
                        <a:rPr lang="en-US" dirty="0" smtClean="0"/>
                        <a:t>File</a:t>
                      </a:r>
                      <a:endParaRPr lang="en-US" dirty="0"/>
                    </a:p>
                  </a:txBody>
                  <a:tcPr/>
                </a:tc>
                <a:tc>
                  <a:txBody>
                    <a:bodyPr/>
                    <a:lstStyle/>
                    <a:p>
                      <a:r>
                        <a:rPr lang="en-US" dirty="0" smtClean="0"/>
                        <a:t>Line</a:t>
                      </a:r>
                      <a:r>
                        <a:rPr lang="en-US" baseline="0" dirty="0" smtClean="0"/>
                        <a:t> #</a:t>
                      </a:r>
                      <a:endParaRPr lang="en-US" dirty="0"/>
                    </a:p>
                  </a:txBody>
                  <a:tcPr/>
                </a:tc>
                <a:tc>
                  <a:txBody>
                    <a:bodyPr/>
                    <a:lstStyle/>
                    <a:p>
                      <a:r>
                        <a:rPr lang="en-US" dirty="0" smtClean="0"/>
                        <a:t>Description</a:t>
                      </a:r>
                      <a:endParaRPr lang="en-US" dirty="0"/>
                    </a:p>
                  </a:txBody>
                  <a:tcPr/>
                </a:tc>
              </a:tr>
              <a:tr h="370840">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tr>
              <a:tr h="370840">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tr>
              <a:tr h="370840">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tr>
              <a:tr h="370840">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tr>
              <a:tr h="370840">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tr>
              <a:tr h="370840">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tr>
              <a:tr h="370840">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tr>
              <a:tr h="370840">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tr>
              <a:tr h="370840">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tr>
              <a:tr h="370840">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tr>
              <a:tr h="370840">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tr>
              <a:tr h="370840">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tr>
            </a:tbl>
          </a:graphicData>
        </a:graphic>
      </p:graphicFrame>
    </p:spTree>
    <p:extLst>
      <p:ext uri="{BB962C8B-B14F-4D97-AF65-F5344CB8AC3E}">
        <p14:creationId xmlns:p14="http://schemas.microsoft.com/office/powerpoint/2010/main" val="48991811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ubtitle 4"/>
          <p:cNvSpPr>
            <a:spLocks noGrp="1"/>
          </p:cNvSpPr>
          <p:nvPr>
            <p:ph type="subTitle" idx="1"/>
          </p:nvPr>
        </p:nvSpPr>
        <p:spPr/>
        <p:txBody>
          <a:bodyPr/>
          <a:lstStyle/>
          <a:p>
            <a:endParaRPr lang="en-US"/>
          </a:p>
        </p:txBody>
      </p:sp>
      <p:sp>
        <p:nvSpPr>
          <p:cNvPr id="4" name="Title 3"/>
          <p:cNvSpPr>
            <a:spLocks noGrp="1"/>
          </p:cNvSpPr>
          <p:nvPr>
            <p:ph type="ctrTitle" sz="quarter"/>
          </p:nvPr>
        </p:nvSpPr>
        <p:spPr/>
        <p:txBody>
          <a:bodyPr/>
          <a:lstStyle/>
          <a:p>
            <a:r>
              <a:rPr lang="en-US" dirty="0" smtClean="0"/>
              <a:t>Closing Remarks</a:t>
            </a:r>
            <a:endParaRPr lang="en-US" dirty="0"/>
          </a:p>
        </p:txBody>
      </p:sp>
    </p:spTree>
    <p:extLst>
      <p:ext uri="{BB962C8B-B14F-4D97-AF65-F5344CB8AC3E}">
        <p14:creationId xmlns:p14="http://schemas.microsoft.com/office/powerpoint/2010/main" val="2142965369"/>
      </p:ext>
    </p:extLst>
  </p:cSld>
  <p:clrMapOvr>
    <a:masterClrMapping/>
  </p:clrMapOvr>
  <p:timing>
    <p:tnLst>
      <p:par>
        <p:cTn id="1" dur="indefinite" restart="never" nodeType="tmRoot"/>
      </p:par>
    </p:tnLst>
  </p:timing>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 Combined Approach</a:t>
            </a:r>
            <a:endParaRPr 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3825278408"/>
              </p:ext>
            </p:extLst>
          </p:nvPr>
        </p:nvGraphicFramePr>
        <p:xfrm>
          <a:off x="609600" y="1447800"/>
          <a:ext cx="8229600" cy="467836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904658374"/>
      </p:ext>
    </p:extLst>
  </p:cSld>
  <p:clrMapOvr>
    <a:masterClrMapping/>
  </p:clrMapOvr>
  <p:timing>
    <p:tnLst>
      <p:par>
        <p:cTn id="1" dur="indefinite" restart="never" nodeType="tmRoot"/>
      </p:par>
    </p:tnLst>
  </p:timing>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Secure Code Review Process</a:t>
            </a:r>
            <a:endParaRPr 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245659490"/>
              </p:ext>
            </p:extLst>
          </p:nvPr>
        </p:nvGraphicFramePr>
        <p:xfrm>
          <a:off x="609600" y="1981201"/>
          <a:ext cx="8229600" cy="37338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61634519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Application Security</a:t>
            </a:r>
            <a:endParaRPr lang="en-US" dirty="0"/>
          </a:p>
        </p:txBody>
      </p:sp>
      <p:sp>
        <p:nvSpPr>
          <p:cNvPr id="3" name="Freeform 2"/>
          <p:cNvSpPr/>
          <p:nvPr/>
        </p:nvSpPr>
        <p:spPr>
          <a:xfrm>
            <a:off x="3651503" y="1749773"/>
            <a:ext cx="4730496" cy="1178718"/>
          </a:xfrm>
          <a:custGeom>
            <a:avLst/>
            <a:gdLst>
              <a:gd name="connsiteX0" fmla="*/ 196457 w 1178718"/>
              <a:gd name="connsiteY0" fmla="*/ 0 h 4730496"/>
              <a:gd name="connsiteX1" fmla="*/ 982261 w 1178718"/>
              <a:gd name="connsiteY1" fmla="*/ 0 h 4730496"/>
              <a:gd name="connsiteX2" fmla="*/ 1178718 w 1178718"/>
              <a:gd name="connsiteY2" fmla="*/ 196457 h 4730496"/>
              <a:gd name="connsiteX3" fmla="*/ 1178718 w 1178718"/>
              <a:gd name="connsiteY3" fmla="*/ 4730496 h 4730496"/>
              <a:gd name="connsiteX4" fmla="*/ 1178718 w 1178718"/>
              <a:gd name="connsiteY4" fmla="*/ 4730496 h 4730496"/>
              <a:gd name="connsiteX5" fmla="*/ 0 w 1178718"/>
              <a:gd name="connsiteY5" fmla="*/ 4730496 h 4730496"/>
              <a:gd name="connsiteX6" fmla="*/ 0 w 1178718"/>
              <a:gd name="connsiteY6" fmla="*/ 4730496 h 4730496"/>
              <a:gd name="connsiteX7" fmla="*/ 0 w 1178718"/>
              <a:gd name="connsiteY7" fmla="*/ 196457 h 4730496"/>
              <a:gd name="connsiteX8" fmla="*/ 196457 w 1178718"/>
              <a:gd name="connsiteY8" fmla="*/ 0 h 47304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78718" h="4730496">
                <a:moveTo>
                  <a:pt x="1178718" y="788432"/>
                </a:moveTo>
                <a:lnTo>
                  <a:pt x="1178718" y="3942064"/>
                </a:lnTo>
                <a:cubicBezTo>
                  <a:pt x="1178718" y="4377502"/>
                  <a:pt x="1156801" y="4730496"/>
                  <a:pt x="1129766" y="4730496"/>
                </a:cubicBezTo>
                <a:lnTo>
                  <a:pt x="0" y="4730496"/>
                </a:lnTo>
                <a:lnTo>
                  <a:pt x="0" y="4730496"/>
                </a:lnTo>
                <a:lnTo>
                  <a:pt x="0" y="0"/>
                </a:lnTo>
                <a:lnTo>
                  <a:pt x="0" y="0"/>
                </a:lnTo>
                <a:lnTo>
                  <a:pt x="1129766" y="0"/>
                </a:lnTo>
                <a:cubicBezTo>
                  <a:pt x="1156801" y="0"/>
                  <a:pt x="1178718" y="352994"/>
                  <a:pt x="1178718" y="788432"/>
                </a:cubicBezTo>
                <a:close/>
              </a:path>
            </a:pathLst>
          </a:custGeom>
        </p:spPr>
        <p:style>
          <a:lnRef idx="1">
            <a:schemeClr val="dk2">
              <a:alpha val="90000"/>
              <a:tint val="40000"/>
              <a:hueOff val="0"/>
              <a:satOff val="0"/>
              <a:lumOff val="0"/>
              <a:alphaOff val="0"/>
            </a:schemeClr>
          </a:lnRef>
          <a:fillRef idx="1">
            <a:schemeClr val="dk2">
              <a:alpha val="90000"/>
              <a:tint val="40000"/>
              <a:hueOff val="0"/>
              <a:satOff val="0"/>
              <a:lumOff val="0"/>
              <a:alphaOff val="0"/>
            </a:schemeClr>
          </a:fillRef>
          <a:effectRef idx="0">
            <a:schemeClr val="dk2">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91440" tIns="175650" rIns="293760" bIns="175650" numCol="1" spcCol="1270" anchor="ctr" anchorCtr="0">
            <a:noAutofit/>
          </a:bodyPr>
          <a:lstStyle/>
          <a:p>
            <a:pPr marL="285750" lvl="1" indent="-285750" algn="l" defTabSz="2755900" rtl="0">
              <a:lnSpc>
                <a:spcPct val="90000"/>
              </a:lnSpc>
              <a:spcBef>
                <a:spcPct val="0"/>
              </a:spcBef>
              <a:spcAft>
                <a:spcPct val="15000"/>
              </a:spcAft>
              <a:buChar char="••"/>
            </a:pPr>
            <a:endParaRPr lang="en-US" sz="6200" kern="1200" dirty="0"/>
          </a:p>
        </p:txBody>
      </p:sp>
      <p:sp>
        <p:nvSpPr>
          <p:cNvPr id="5" name="Freeform 4"/>
          <p:cNvSpPr/>
          <p:nvPr/>
        </p:nvSpPr>
        <p:spPr>
          <a:xfrm>
            <a:off x="990600" y="1602432"/>
            <a:ext cx="2660904" cy="1473398"/>
          </a:xfrm>
          <a:custGeom>
            <a:avLst/>
            <a:gdLst>
              <a:gd name="connsiteX0" fmla="*/ 0 w 2660904"/>
              <a:gd name="connsiteY0" fmla="*/ 245571 h 1473398"/>
              <a:gd name="connsiteX1" fmla="*/ 245571 w 2660904"/>
              <a:gd name="connsiteY1" fmla="*/ 0 h 1473398"/>
              <a:gd name="connsiteX2" fmla="*/ 2415333 w 2660904"/>
              <a:gd name="connsiteY2" fmla="*/ 0 h 1473398"/>
              <a:gd name="connsiteX3" fmla="*/ 2660904 w 2660904"/>
              <a:gd name="connsiteY3" fmla="*/ 245571 h 1473398"/>
              <a:gd name="connsiteX4" fmla="*/ 2660904 w 2660904"/>
              <a:gd name="connsiteY4" fmla="*/ 1227827 h 1473398"/>
              <a:gd name="connsiteX5" fmla="*/ 2415333 w 2660904"/>
              <a:gd name="connsiteY5" fmla="*/ 1473398 h 1473398"/>
              <a:gd name="connsiteX6" fmla="*/ 245571 w 2660904"/>
              <a:gd name="connsiteY6" fmla="*/ 1473398 h 1473398"/>
              <a:gd name="connsiteX7" fmla="*/ 0 w 2660904"/>
              <a:gd name="connsiteY7" fmla="*/ 1227827 h 1473398"/>
              <a:gd name="connsiteX8" fmla="*/ 0 w 2660904"/>
              <a:gd name="connsiteY8" fmla="*/ 245571 h 14733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660904" h="1473398">
                <a:moveTo>
                  <a:pt x="0" y="245571"/>
                </a:moveTo>
                <a:cubicBezTo>
                  <a:pt x="0" y="109946"/>
                  <a:pt x="109946" y="0"/>
                  <a:pt x="245571" y="0"/>
                </a:cubicBezTo>
                <a:lnTo>
                  <a:pt x="2415333" y="0"/>
                </a:lnTo>
                <a:cubicBezTo>
                  <a:pt x="2550958" y="0"/>
                  <a:pt x="2660904" y="109946"/>
                  <a:pt x="2660904" y="245571"/>
                </a:cubicBezTo>
                <a:lnTo>
                  <a:pt x="2660904" y="1227827"/>
                </a:lnTo>
                <a:cubicBezTo>
                  <a:pt x="2660904" y="1363452"/>
                  <a:pt x="2550958" y="1473398"/>
                  <a:pt x="2415333" y="1473398"/>
                </a:cubicBezTo>
                <a:lnTo>
                  <a:pt x="245571" y="1473398"/>
                </a:lnTo>
                <a:cubicBezTo>
                  <a:pt x="109946" y="1473398"/>
                  <a:pt x="0" y="1363452"/>
                  <a:pt x="0" y="1227827"/>
                </a:cubicBezTo>
                <a:lnTo>
                  <a:pt x="0" y="245571"/>
                </a:lnTo>
                <a:close/>
              </a:path>
            </a:pathLst>
          </a:custGeom>
        </p:spPr>
        <p:style>
          <a:lnRef idx="0">
            <a:schemeClr val="lt2">
              <a:hueOff val="0"/>
              <a:satOff val="0"/>
              <a:lumOff val="0"/>
              <a:alphaOff val="0"/>
            </a:schemeClr>
          </a:lnRef>
          <a:fillRef idx="3">
            <a:schemeClr val="dk2">
              <a:hueOff val="0"/>
              <a:satOff val="0"/>
              <a:lumOff val="0"/>
              <a:alphaOff val="0"/>
            </a:schemeClr>
          </a:fillRef>
          <a:effectRef idx="2">
            <a:schemeClr val="dk2">
              <a:hueOff val="0"/>
              <a:satOff val="0"/>
              <a:lumOff val="0"/>
              <a:alphaOff val="0"/>
            </a:schemeClr>
          </a:effectRef>
          <a:fontRef idx="minor">
            <a:schemeClr val="lt1"/>
          </a:fontRef>
        </p:style>
        <p:txBody>
          <a:bodyPr spcFirstLastPara="0" vert="horz" wrap="square" lIns="178605" tIns="125265" rIns="178605" bIns="125265" numCol="1" spcCol="1270" anchor="ctr" anchorCtr="0">
            <a:noAutofit/>
          </a:bodyPr>
          <a:lstStyle/>
          <a:p>
            <a:pPr lvl="0" algn="ctr" defTabSz="1244600" rtl="0">
              <a:lnSpc>
                <a:spcPct val="90000"/>
              </a:lnSpc>
              <a:spcBef>
                <a:spcPct val="0"/>
              </a:spcBef>
              <a:spcAft>
                <a:spcPct val="35000"/>
              </a:spcAft>
            </a:pPr>
            <a:r>
              <a:rPr lang="en-US" sz="2800" b="1" kern="1200" dirty="0" smtClean="0"/>
              <a:t>Goals</a:t>
            </a:r>
            <a:endParaRPr lang="en-US" sz="2800" kern="1200" dirty="0"/>
          </a:p>
        </p:txBody>
      </p:sp>
      <p:sp>
        <p:nvSpPr>
          <p:cNvPr id="10" name="Freeform 9"/>
          <p:cNvSpPr/>
          <p:nvPr/>
        </p:nvSpPr>
        <p:spPr>
          <a:xfrm>
            <a:off x="3651503" y="3296842"/>
            <a:ext cx="4730496" cy="1178718"/>
          </a:xfrm>
          <a:custGeom>
            <a:avLst/>
            <a:gdLst>
              <a:gd name="connsiteX0" fmla="*/ 196457 w 1178718"/>
              <a:gd name="connsiteY0" fmla="*/ 0 h 4730496"/>
              <a:gd name="connsiteX1" fmla="*/ 982261 w 1178718"/>
              <a:gd name="connsiteY1" fmla="*/ 0 h 4730496"/>
              <a:gd name="connsiteX2" fmla="*/ 1178718 w 1178718"/>
              <a:gd name="connsiteY2" fmla="*/ 196457 h 4730496"/>
              <a:gd name="connsiteX3" fmla="*/ 1178718 w 1178718"/>
              <a:gd name="connsiteY3" fmla="*/ 4730496 h 4730496"/>
              <a:gd name="connsiteX4" fmla="*/ 1178718 w 1178718"/>
              <a:gd name="connsiteY4" fmla="*/ 4730496 h 4730496"/>
              <a:gd name="connsiteX5" fmla="*/ 0 w 1178718"/>
              <a:gd name="connsiteY5" fmla="*/ 4730496 h 4730496"/>
              <a:gd name="connsiteX6" fmla="*/ 0 w 1178718"/>
              <a:gd name="connsiteY6" fmla="*/ 4730496 h 4730496"/>
              <a:gd name="connsiteX7" fmla="*/ 0 w 1178718"/>
              <a:gd name="connsiteY7" fmla="*/ 196457 h 4730496"/>
              <a:gd name="connsiteX8" fmla="*/ 196457 w 1178718"/>
              <a:gd name="connsiteY8" fmla="*/ 0 h 47304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78718" h="4730496">
                <a:moveTo>
                  <a:pt x="1178718" y="788432"/>
                </a:moveTo>
                <a:lnTo>
                  <a:pt x="1178718" y="3942064"/>
                </a:lnTo>
                <a:cubicBezTo>
                  <a:pt x="1178718" y="4377502"/>
                  <a:pt x="1156801" y="4730496"/>
                  <a:pt x="1129766" y="4730496"/>
                </a:cubicBezTo>
                <a:lnTo>
                  <a:pt x="0" y="4730496"/>
                </a:lnTo>
                <a:lnTo>
                  <a:pt x="0" y="4730496"/>
                </a:lnTo>
                <a:lnTo>
                  <a:pt x="0" y="0"/>
                </a:lnTo>
                <a:lnTo>
                  <a:pt x="0" y="0"/>
                </a:lnTo>
                <a:lnTo>
                  <a:pt x="1129766" y="0"/>
                </a:lnTo>
                <a:cubicBezTo>
                  <a:pt x="1156801" y="0"/>
                  <a:pt x="1178718" y="352994"/>
                  <a:pt x="1178718" y="788432"/>
                </a:cubicBezTo>
                <a:close/>
              </a:path>
            </a:pathLst>
          </a:custGeom>
        </p:spPr>
        <p:style>
          <a:lnRef idx="1">
            <a:schemeClr val="dk2">
              <a:alpha val="90000"/>
              <a:tint val="40000"/>
              <a:hueOff val="0"/>
              <a:satOff val="0"/>
              <a:lumOff val="0"/>
              <a:alphaOff val="0"/>
            </a:schemeClr>
          </a:lnRef>
          <a:fillRef idx="1">
            <a:schemeClr val="dk2">
              <a:alpha val="90000"/>
              <a:tint val="40000"/>
              <a:hueOff val="0"/>
              <a:satOff val="0"/>
              <a:lumOff val="0"/>
              <a:alphaOff val="0"/>
            </a:schemeClr>
          </a:fillRef>
          <a:effectRef idx="0">
            <a:schemeClr val="dk2">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236220" tIns="175650" rIns="293760" bIns="175650" numCol="1" spcCol="1270" anchor="ctr" anchorCtr="0">
            <a:noAutofit/>
          </a:bodyPr>
          <a:lstStyle/>
          <a:p>
            <a:pPr marL="285750" lvl="1" indent="-285750" algn="l" defTabSz="2755900" rtl="0">
              <a:lnSpc>
                <a:spcPct val="90000"/>
              </a:lnSpc>
              <a:spcBef>
                <a:spcPct val="0"/>
              </a:spcBef>
              <a:spcAft>
                <a:spcPct val="15000"/>
              </a:spcAft>
              <a:buChar char="••"/>
            </a:pPr>
            <a:endParaRPr lang="en-US" sz="6200" kern="1200" dirty="0"/>
          </a:p>
        </p:txBody>
      </p:sp>
      <p:sp>
        <p:nvSpPr>
          <p:cNvPr id="11" name="Freeform 10"/>
          <p:cNvSpPr/>
          <p:nvPr/>
        </p:nvSpPr>
        <p:spPr>
          <a:xfrm>
            <a:off x="990600" y="3149500"/>
            <a:ext cx="2660904" cy="1473398"/>
          </a:xfrm>
          <a:custGeom>
            <a:avLst/>
            <a:gdLst>
              <a:gd name="connsiteX0" fmla="*/ 0 w 2660904"/>
              <a:gd name="connsiteY0" fmla="*/ 245571 h 1473398"/>
              <a:gd name="connsiteX1" fmla="*/ 245571 w 2660904"/>
              <a:gd name="connsiteY1" fmla="*/ 0 h 1473398"/>
              <a:gd name="connsiteX2" fmla="*/ 2415333 w 2660904"/>
              <a:gd name="connsiteY2" fmla="*/ 0 h 1473398"/>
              <a:gd name="connsiteX3" fmla="*/ 2660904 w 2660904"/>
              <a:gd name="connsiteY3" fmla="*/ 245571 h 1473398"/>
              <a:gd name="connsiteX4" fmla="*/ 2660904 w 2660904"/>
              <a:gd name="connsiteY4" fmla="*/ 1227827 h 1473398"/>
              <a:gd name="connsiteX5" fmla="*/ 2415333 w 2660904"/>
              <a:gd name="connsiteY5" fmla="*/ 1473398 h 1473398"/>
              <a:gd name="connsiteX6" fmla="*/ 245571 w 2660904"/>
              <a:gd name="connsiteY6" fmla="*/ 1473398 h 1473398"/>
              <a:gd name="connsiteX7" fmla="*/ 0 w 2660904"/>
              <a:gd name="connsiteY7" fmla="*/ 1227827 h 1473398"/>
              <a:gd name="connsiteX8" fmla="*/ 0 w 2660904"/>
              <a:gd name="connsiteY8" fmla="*/ 245571 h 14733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660904" h="1473398">
                <a:moveTo>
                  <a:pt x="0" y="245571"/>
                </a:moveTo>
                <a:cubicBezTo>
                  <a:pt x="0" y="109946"/>
                  <a:pt x="109946" y="0"/>
                  <a:pt x="245571" y="0"/>
                </a:cubicBezTo>
                <a:lnTo>
                  <a:pt x="2415333" y="0"/>
                </a:lnTo>
                <a:cubicBezTo>
                  <a:pt x="2550958" y="0"/>
                  <a:pt x="2660904" y="109946"/>
                  <a:pt x="2660904" y="245571"/>
                </a:cubicBezTo>
                <a:lnTo>
                  <a:pt x="2660904" y="1227827"/>
                </a:lnTo>
                <a:cubicBezTo>
                  <a:pt x="2660904" y="1363452"/>
                  <a:pt x="2550958" y="1473398"/>
                  <a:pt x="2415333" y="1473398"/>
                </a:cubicBezTo>
                <a:lnTo>
                  <a:pt x="245571" y="1473398"/>
                </a:lnTo>
                <a:cubicBezTo>
                  <a:pt x="109946" y="1473398"/>
                  <a:pt x="0" y="1363452"/>
                  <a:pt x="0" y="1227827"/>
                </a:cubicBezTo>
                <a:lnTo>
                  <a:pt x="0" y="245571"/>
                </a:lnTo>
                <a:close/>
              </a:path>
            </a:pathLst>
          </a:custGeom>
        </p:spPr>
        <p:style>
          <a:lnRef idx="0">
            <a:schemeClr val="lt2">
              <a:hueOff val="0"/>
              <a:satOff val="0"/>
              <a:lumOff val="0"/>
              <a:alphaOff val="0"/>
            </a:schemeClr>
          </a:lnRef>
          <a:fillRef idx="3">
            <a:schemeClr val="dk2">
              <a:hueOff val="0"/>
              <a:satOff val="0"/>
              <a:lumOff val="0"/>
              <a:alphaOff val="0"/>
            </a:schemeClr>
          </a:fillRef>
          <a:effectRef idx="2">
            <a:schemeClr val="dk2">
              <a:hueOff val="0"/>
              <a:satOff val="0"/>
              <a:lumOff val="0"/>
              <a:alphaOff val="0"/>
            </a:schemeClr>
          </a:effectRef>
          <a:fontRef idx="minor">
            <a:schemeClr val="lt1"/>
          </a:fontRef>
        </p:style>
        <p:txBody>
          <a:bodyPr spcFirstLastPara="0" vert="horz" wrap="square" lIns="178605" tIns="125265" rIns="178605" bIns="125265" numCol="1" spcCol="1270" anchor="ctr" anchorCtr="0">
            <a:noAutofit/>
          </a:bodyPr>
          <a:lstStyle/>
          <a:p>
            <a:pPr lvl="0" algn="ctr" defTabSz="1244600" rtl="0">
              <a:lnSpc>
                <a:spcPct val="90000"/>
              </a:lnSpc>
              <a:spcBef>
                <a:spcPct val="0"/>
              </a:spcBef>
              <a:spcAft>
                <a:spcPct val="35000"/>
              </a:spcAft>
            </a:pPr>
            <a:r>
              <a:rPr lang="en-US" sz="2800" b="1" kern="1200" dirty="0" smtClean="0"/>
              <a:t>Principles</a:t>
            </a:r>
            <a:endParaRPr lang="en-US" sz="2800" kern="1200" dirty="0"/>
          </a:p>
        </p:txBody>
      </p:sp>
      <p:sp>
        <p:nvSpPr>
          <p:cNvPr id="12" name="Freeform 11"/>
          <p:cNvSpPr/>
          <p:nvPr/>
        </p:nvSpPr>
        <p:spPr>
          <a:xfrm>
            <a:off x="3651503" y="4843909"/>
            <a:ext cx="4730496" cy="1178718"/>
          </a:xfrm>
          <a:custGeom>
            <a:avLst/>
            <a:gdLst>
              <a:gd name="connsiteX0" fmla="*/ 196457 w 1178718"/>
              <a:gd name="connsiteY0" fmla="*/ 0 h 4730496"/>
              <a:gd name="connsiteX1" fmla="*/ 982261 w 1178718"/>
              <a:gd name="connsiteY1" fmla="*/ 0 h 4730496"/>
              <a:gd name="connsiteX2" fmla="*/ 1178718 w 1178718"/>
              <a:gd name="connsiteY2" fmla="*/ 196457 h 4730496"/>
              <a:gd name="connsiteX3" fmla="*/ 1178718 w 1178718"/>
              <a:gd name="connsiteY3" fmla="*/ 4730496 h 4730496"/>
              <a:gd name="connsiteX4" fmla="*/ 1178718 w 1178718"/>
              <a:gd name="connsiteY4" fmla="*/ 4730496 h 4730496"/>
              <a:gd name="connsiteX5" fmla="*/ 0 w 1178718"/>
              <a:gd name="connsiteY5" fmla="*/ 4730496 h 4730496"/>
              <a:gd name="connsiteX6" fmla="*/ 0 w 1178718"/>
              <a:gd name="connsiteY6" fmla="*/ 4730496 h 4730496"/>
              <a:gd name="connsiteX7" fmla="*/ 0 w 1178718"/>
              <a:gd name="connsiteY7" fmla="*/ 196457 h 4730496"/>
              <a:gd name="connsiteX8" fmla="*/ 196457 w 1178718"/>
              <a:gd name="connsiteY8" fmla="*/ 0 h 47304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78718" h="4730496">
                <a:moveTo>
                  <a:pt x="1178718" y="788432"/>
                </a:moveTo>
                <a:lnTo>
                  <a:pt x="1178718" y="3942064"/>
                </a:lnTo>
                <a:cubicBezTo>
                  <a:pt x="1178718" y="4377502"/>
                  <a:pt x="1156801" y="4730496"/>
                  <a:pt x="1129766" y="4730496"/>
                </a:cubicBezTo>
                <a:lnTo>
                  <a:pt x="0" y="4730496"/>
                </a:lnTo>
                <a:lnTo>
                  <a:pt x="0" y="4730496"/>
                </a:lnTo>
                <a:lnTo>
                  <a:pt x="0" y="0"/>
                </a:lnTo>
                <a:lnTo>
                  <a:pt x="0" y="0"/>
                </a:lnTo>
                <a:lnTo>
                  <a:pt x="1129766" y="0"/>
                </a:lnTo>
                <a:cubicBezTo>
                  <a:pt x="1156801" y="0"/>
                  <a:pt x="1178718" y="352994"/>
                  <a:pt x="1178718" y="788432"/>
                </a:cubicBezTo>
                <a:close/>
              </a:path>
            </a:pathLst>
          </a:custGeom>
        </p:spPr>
        <p:style>
          <a:lnRef idx="1">
            <a:schemeClr val="dk2">
              <a:alpha val="90000"/>
              <a:tint val="40000"/>
              <a:hueOff val="0"/>
              <a:satOff val="0"/>
              <a:lumOff val="0"/>
              <a:alphaOff val="0"/>
            </a:schemeClr>
          </a:lnRef>
          <a:fillRef idx="1">
            <a:schemeClr val="dk2">
              <a:alpha val="90000"/>
              <a:tint val="40000"/>
              <a:hueOff val="0"/>
              <a:satOff val="0"/>
              <a:lumOff val="0"/>
              <a:alphaOff val="0"/>
            </a:schemeClr>
          </a:fillRef>
          <a:effectRef idx="0">
            <a:schemeClr val="dk2">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91440" tIns="175650" rIns="293760" bIns="175650" numCol="1" spcCol="1270" anchor="ctr" anchorCtr="0">
            <a:noAutofit/>
          </a:bodyPr>
          <a:lstStyle/>
          <a:p>
            <a:pPr marL="285750" lvl="1" indent="-285750" algn="l" defTabSz="2755900" rtl="0">
              <a:lnSpc>
                <a:spcPct val="90000"/>
              </a:lnSpc>
              <a:spcBef>
                <a:spcPct val="0"/>
              </a:spcBef>
              <a:spcAft>
                <a:spcPct val="15000"/>
              </a:spcAft>
              <a:buChar char="••"/>
            </a:pPr>
            <a:endParaRPr lang="en-US" sz="6200" kern="1200" dirty="0"/>
          </a:p>
        </p:txBody>
      </p:sp>
      <p:sp>
        <p:nvSpPr>
          <p:cNvPr id="13" name="Freeform 12"/>
          <p:cNvSpPr/>
          <p:nvPr/>
        </p:nvSpPr>
        <p:spPr>
          <a:xfrm>
            <a:off x="990600" y="4696569"/>
            <a:ext cx="2660904" cy="1473398"/>
          </a:xfrm>
          <a:custGeom>
            <a:avLst/>
            <a:gdLst>
              <a:gd name="connsiteX0" fmla="*/ 0 w 2660904"/>
              <a:gd name="connsiteY0" fmla="*/ 245571 h 1473398"/>
              <a:gd name="connsiteX1" fmla="*/ 245571 w 2660904"/>
              <a:gd name="connsiteY1" fmla="*/ 0 h 1473398"/>
              <a:gd name="connsiteX2" fmla="*/ 2415333 w 2660904"/>
              <a:gd name="connsiteY2" fmla="*/ 0 h 1473398"/>
              <a:gd name="connsiteX3" fmla="*/ 2660904 w 2660904"/>
              <a:gd name="connsiteY3" fmla="*/ 245571 h 1473398"/>
              <a:gd name="connsiteX4" fmla="*/ 2660904 w 2660904"/>
              <a:gd name="connsiteY4" fmla="*/ 1227827 h 1473398"/>
              <a:gd name="connsiteX5" fmla="*/ 2415333 w 2660904"/>
              <a:gd name="connsiteY5" fmla="*/ 1473398 h 1473398"/>
              <a:gd name="connsiteX6" fmla="*/ 245571 w 2660904"/>
              <a:gd name="connsiteY6" fmla="*/ 1473398 h 1473398"/>
              <a:gd name="connsiteX7" fmla="*/ 0 w 2660904"/>
              <a:gd name="connsiteY7" fmla="*/ 1227827 h 1473398"/>
              <a:gd name="connsiteX8" fmla="*/ 0 w 2660904"/>
              <a:gd name="connsiteY8" fmla="*/ 245571 h 14733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660904" h="1473398">
                <a:moveTo>
                  <a:pt x="0" y="245571"/>
                </a:moveTo>
                <a:cubicBezTo>
                  <a:pt x="0" y="109946"/>
                  <a:pt x="109946" y="0"/>
                  <a:pt x="245571" y="0"/>
                </a:cubicBezTo>
                <a:lnTo>
                  <a:pt x="2415333" y="0"/>
                </a:lnTo>
                <a:cubicBezTo>
                  <a:pt x="2550958" y="0"/>
                  <a:pt x="2660904" y="109946"/>
                  <a:pt x="2660904" y="245571"/>
                </a:cubicBezTo>
                <a:lnTo>
                  <a:pt x="2660904" y="1227827"/>
                </a:lnTo>
                <a:cubicBezTo>
                  <a:pt x="2660904" y="1363452"/>
                  <a:pt x="2550958" y="1473398"/>
                  <a:pt x="2415333" y="1473398"/>
                </a:cubicBezTo>
                <a:lnTo>
                  <a:pt x="245571" y="1473398"/>
                </a:lnTo>
                <a:cubicBezTo>
                  <a:pt x="109946" y="1473398"/>
                  <a:pt x="0" y="1363452"/>
                  <a:pt x="0" y="1227827"/>
                </a:cubicBezTo>
                <a:lnTo>
                  <a:pt x="0" y="245571"/>
                </a:lnTo>
                <a:close/>
              </a:path>
            </a:pathLst>
          </a:custGeom>
        </p:spPr>
        <p:style>
          <a:lnRef idx="0">
            <a:schemeClr val="lt2">
              <a:hueOff val="0"/>
              <a:satOff val="0"/>
              <a:lumOff val="0"/>
              <a:alphaOff val="0"/>
            </a:schemeClr>
          </a:lnRef>
          <a:fillRef idx="3">
            <a:schemeClr val="dk2">
              <a:hueOff val="0"/>
              <a:satOff val="0"/>
              <a:lumOff val="0"/>
              <a:alphaOff val="0"/>
            </a:schemeClr>
          </a:fillRef>
          <a:effectRef idx="2">
            <a:schemeClr val="dk2">
              <a:hueOff val="0"/>
              <a:satOff val="0"/>
              <a:lumOff val="0"/>
              <a:alphaOff val="0"/>
            </a:schemeClr>
          </a:effectRef>
          <a:fontRef idx="minor">
            <a:schemeClr val="lt1"/>
          </a:fontRef>
        </p:style>
        <p:txBody>
          <a:bodyPr spcFirstLastPara="0" vert="horz" wrap="square" lIns="178605" tIns="125265" rIns="178605" bIns="125265" numCol="1" spcCol="1270" anchor="ctr" anchorCtr="0">
            <a:noAutofit/>
          </a:bodyPr>
          <a:lstStyle/>
          <a:p>
            <a:pPr lvl="0" algn="ctr" defTabSz="1244600" rtl="0">
              <a:lnSpc>
                <a:spcPct val="90000"/>
              </a:lnSpc>
              <a:spcBef>
                <a:spcPct val="0"/>
              </a:spcBef>
              <a:spcAft>
                <a:spcPct val="35000"/>
              </a:spcAft>
            </a:pPr>
            <a:r>
              <a:rPr lang="en-US" sz="2800" b="1" kern="1200" smtClean="0"/>
              <a:t>Mechanisms</a:t>
            </a:r>
            <a:endParaRPr lang="en-US" sz="2800" kern="1200"/>
          </a:p>
        </p:txBody>
      </p:sp>
      <p:graphicFrame>
        <p:nvGraphicFramePr>
          <p:cNvPr id="7" name="Table 6"/>
          <p:cNvGraphicFramePr>
            <a:graphicFrameLocks noGrp="1"/>
          </p:cNvGraphicFramePr>
          <p:nvPr>
            <p:extLst>
              <p:ext uri="{D42A27DB-BD31-4B8C-83A1-F6EECF244321}">
                <p14:modId xmlns:p14="http://schemas.microsoft.com/office/powerpoint/2010/main" val="2710406757"/>
              </p:ext>
            </p:extLst>
          </p:nvPr>
        </p:nvGraphicFramePr>
        <p:xfrm>
          <a:off x="3726600" y="3360000"/>
          <a:ext cx="4572000" cy="1066800"/>
        </p:xfrm>
        <a:graphic>
          <a:graphicData uri="http://schemas.openxmlformats.org/drawingml/2006/table">
            <a:tbl>
              <a:tblPr firstRow="1" bandRow="1">
                <a:tableStyleId>{2D5ABB26-0587-4C30-8999-92F81FD0307C}</a:tableStyleId>
              </a:tblPr>
              <a:tblGrid>
                <a:gridCol w="2286000"/>
                <a:gridCol w="2286000"/>
              </a:tblGrid>
              <a:tr h="21336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smtClean="0"/>
                        <a:t>Minimize Attack Surfaces</a:t>
                      </a:r>
                    </a:p>
                  </a:txBody>
                  <a:tcPr marT="0" marB="0"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smtClean="0"/>
                        <a:t>Don't Trust Services</a:t>
                      </a:r>
                    </a:p>
                  </a:txBody>
                  <a:tcPr marT="0" marB="0" anchor="ctr"/>
                </a:tc>
              </a:tr>
              <a:tr h="213360">
                <a:tc>
                  <a:txBody>
                    <a:bodyPr/>
                    <a:lstStyle/>
                    <a:p>
                      <a:r>
                        <a:rPr lang="en-US" sz="1200" dirty="0" smtClean="0"/>
                        <a:t>Establish Secure Defaults</a:t>
                      </a:r>
                    </a:p>
                  </a:txBody>
                  <a:tcPr marT="0" marB="0"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smtClean="0"/>
                        <a:t>Separation of Duties</a:t>
                      </a:r>
                    </a:p>
                  </a:txBody>
                  <a:tcPr marT="0" marB="0" anchor="ctr"/>
                </a:tc>
              </a:tr>
              <a:tr h="21336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smtClean="0"/>
                        <a:t>Least Privilege</a:t>
                      </a:r>
                    </a:p>
                  </a:txBody>
                  <a:tcPr marT="0" marB="0" anchor="ctr"/>
                </a:tc>
                <a:tc>
                  <a:txBody>
                    <a:bodyPr/>
                    <a:lstStyle/>
                    <a:p>
                      <a:pPr lvl="0" algn="l" rtl="0"/>
                      <a:r>
                        <a:rPr lang="en-US" sz="1200" dirty="0" smtClean="0"/>
                        <a:t>Avoid Security by Obscurity</a:t>
                      </a:r>
                    </a:p>
                  </a:txBody>
                  <a:tcPr marT="0" marB="0" anchor="ctr"/>
                </a:tc>
              </a:tr>
              <a:tr h="21336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smtClean="0"/>
                        <a:t>Defense in Depth</a:t>
                      </a:r>
                    </a:p>
                  </a:txBody>
                  <a:tcPr marT="0" marB="0"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smtClean="0"/>
                        <a:t>Keep Security Simple</a:t>
                      </a:r>
                    </a:p>
                  </a:txBody>
                  <a:tcPr marT="0" marB="0" anchor="ctr"/>
                </a:tc>
              </a:tr>
              <a:tr h="21336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smtClean="0"/>
                        <a:t>Fail Securely</a:t>
                      </a:r>
                    </a:p>
                  </a:txBody>
                  <a:tcPr marT="0" marB="0"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smtClean="0"/>
                        <a:t>Fix Issues Correctly</a:t>
                      </a:r>
                    </a:p>
                  </a:txBody>
                  <a:tcPr marT="0" marB="0" anchor="ctr"/>
                </a:tc>
              </a:tr>
            </a:tbl>
          </a:graphicData>
        </a:graphic>
      </p:graphicFrame>
      <p:graphicFrame>
        <p:nvGraphicFramePr>
          <p:cNvPr id="8" name="Table 7"/>
          <p:cNvGraphicFramePr>
            <a:graphicFrameLocks noGrp="1"/>
          </p:cNvGraphicFramePr>
          <p:nvPr>
            <p:extLst>
              <p:ext uri="{D42A27DB-BD31-4B8C-83A1-F6EECF244321}">
                <p14:modId xmlns:p14="http://schemas.microsoft.com/office/powerpoint/2010/main" val="3466970958"/>
              </p:ext>
            </p:extLst>
          </p:nvPr>
        </p:nvGraphicFramePr>
        <p:xfrm>
          <a:off x="3730800" y="1807200"/>
          <a:ext cx="2286000" cy="1066800"/>
        </p:xfrm>
        <a:graphic>
          <a:graphicData uri="http://schemas.openxmlformats.org/drawingml/2006/table">
            <a:tbl>
              <a:tblPr firstRow="1" bandRow="1">
                <a:tableStyleId>{2D5ABB26-0587-4C30-8999-92F81FD0307C}</a:tableStyleId>
              </a:tblPr>
              <a:tblGrid>
                <a:gridCol w="2286000"/>
              </a:tblGrid>
              <a:tr h="21336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smtClean="0"/>
                    </a:p>
                  </a:txBody>
                  <a:tcPr marT="0" marB="0" anchor="ctr"/>
                </a:tc>
              </a:tr>
              <a:tr h="213360">
                <a:tc>
                  <a:txBody>
                    <a:bodyPr/>
                    <a:lstStyle/>
                    <a:p>
                      <a:pPr lvl="0" rtl="0"/>
                      <a:r>
                        <a:rPr lang="en-US" sz="1200" dirty="0" smtClean="0"/>
                        <a:t>Confidentiality</a:t>
                      </a:r>
                      <a:endParaRPr lang="en-US" sz="1200" dirty="0"/>
                    </a:p>
                  </a:txBody>
                  <a:tcPr marT="0" marB="0" anchor="ctr"/>
                </a:tc>
              </a:tr>
              <a:tr h="213360">
                <a:tc>
                  <a:txBody>
                    <a:bodyPr/>
                    <a:lstStyle/>
                    <a:p>
                      <a:pPr lvl="0" rtl="0"/>
                      <a:r>
                        <a:rPr lang="en-US" sz="1200" dirty="0" smtClean="0"/>
                        <a:t>Integrity</a:t>
                      </a:r>
                      <a:endParaRPr lang="en-US" sz="1200" dirty="0"/>
                    </a:p>
                  </a:txBody>
                  <a:tcPr marT="0" marB="0" anchor="ctr"/>
                </a:tc>
              </a:tr>
              <a:tr h="213360">
                <a:tc>
                  <a:txBody>
                    <a:bodyPr/>
                    <a:lstStyle/>
                    <a:p>
                      <a:pPr lvl="0" rtl="0"/>
                      <a:r>
                        <a:rPr lang="en-US" sz="1200" dirty="0" smtClean="0"/>
                        <a:t>Availability</a:t>
                      </a:r>
                      <a:endParaRPr lang="en-US" sz="1200" dirty="0"/>
                    </a:p>
                  </a:txBody>
                  <a:tcPr marT="0" marB="0" anchor="ctr"/>
                </a:tc>
              </a:tr>
              <a:tr h="21336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smtClean="0"/>
                    </a:p>
                  </a:txBody>
                  <a:tcPr marT="0" marB="0" anchor="ctr"/>
                </a:tc>
              </a:tr>
            </a:tbl>
          </a:graphicData>
        </a:graphic>
      </p:graphicFrame>
      <p:graphicFrame>
        <p:nvGraphicFramePr>
          <p:cNvPr id="9" name="Table 8"/>
          <p:cNvGraphicFramePr>
            <a:graphicFrameLocks noGrp="1"/>
          </p:cNvGraphicFramePr>
          <p:nvPr>
            <p:extLst>
              <p:ext uri="{D42A27DB-BD31-4B8C-83A1-F6EECF244321}">
                <p14:modId xmlns:p14="http://schemas.microsoft.com/office/powerpoint/2010/main" val="167108688"/>
              </p:ext>
            </p:extLst>
          </p:nvPr>
        </p:nvGraphicFramePr>
        <p:xfrm>
          <a:off x="3733800" y="5020800"/>
          <a:ext cx="4572000" cy="853440"/>
        </p:xfrm>
        <a:graphic>
          <a:graphicData uri="http://schemas.openxmlformats.org/drawingml/2006/table">
            <a:tbl>
              <a:tblPr firstRow="1" bandRow="1">
                <a:tableStyleId>{2D5ABB26-0587-4C30-8999-92F81FD0307C}</a:tableStyleId>
              </a:tblPr>
              <a:tblGrid>
                <a:gridCol w="2286000"/>
                <a:gridCol w="2286000"/>
              </a:tblGrid>
              <a:tr h="213360">
                <a:tc>
                  <a:txBody>
                    <a:bodyPr/>
                    <a:lstStyle/>
                    <a:p>
                      <a:pPr lvl="0" rtl="0"/>
                      <a:r>
                        <a:rPr lang="en-US" sz="1200" dirty="0" smtClean="0"/>
                        <a:t>Authentication</a:t>
                      </a:r>
                      <a:endParaRPr lang="en-US" sz="1200" dirty="0"/>
                    </a:p>
                  </a:txBody>
                  <a:tcPr marT="0" marB="0"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smtClean="0"/>
                        <a:t>Error Handling</a:t>
                      </a:r>
                    </a:p>
                  </a:txBody>
                  <a:tcPr marT="0" marB="0" anchor="ctr"/>
                </a:tc>
              </a:tr>
              <a:tr h="213360">
                <a:tc>
                  <a:txBody>
                    <a:bodyPr/>
                    <a:lstStyle/>
                    <a:p>
                      <a:pPr lvl="0" rtl="0"/>
                      <a:r>
                        <a:rPr lang="en-US" sz="1200" dirty="0" smtClean="0"/>
                        <a:t>Authorization</a:t>
                      </a:r>
                      <a:endParaRPr lang="en-US" sz="1200" dirty="0"/>
                    </a:p>
                  </a:txBody>
                  <a:tcPr marT="0" marB="0"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smtClean="0"/>
                        <a:t>Logging</a:t>
                      </a:r>
                    </a:p>
                  </a:txBody>
                  <a:tcPr marT="0" marB="0" anchor="ctr"/>
                </a:tc>
              </a:tr>
              <a:tr h="21336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smtClean="0"/>
                        <a:t>Data Validation</a:t>
                      </a:r>
                    </a:p>
                  </a:txBody>
                  <a:tcPr marT="0" marB="0"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smtClean="0"/>
                        <a:t>Encryption</a:t>
                      </a:r>
                    </a:p>
                  </a:txBody>
                  <a:tcPr marT="0" marB="0" anchor="ctr"/>
                </a:tc>
              </a:tr>
              <a:tr h="21336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smtClean="0"/>
                        <a:t>Session Management</a:t>
                      </a:r>
                    </a:p>
                  </a:txBody>
                  <a:tcPr marT="0" marB="0" anchor="ctr"/>
                </a:tc>
                <a:tc>
                  <a:txBody>
                    <a:bodyPr/>
                    <a:lstStyle/>
                    <a:p>
                      <a:endParaRPr lang="en-US" sz="1200" dirty="0"/>
                    </a:p>
                  </a:txBody>
                  <a:tcPr marT="0" marB="0" anchor="ctr"/>
                </a:tc>
              </a:tr>
            </a:tbl>
          </a:graphicData>
        </a:graphic>
      </p:graphicFrame>
    </p:spTree>
    <p:extLst>
      <p:ext uri="{BB962C8B-B14F-4D97-AF65-F5344CB8AC3E}">
        <p14:creationId xmlns:p14="http://schemas.microsoft.com/office/powerpoint/2010/main" val="16776027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1"/>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2"/>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3"/>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Lst>
  </p:timing>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Exercises</a:t>
            </a:r>
            <a:endParaRPr lang="en-US" dirty="0"/>
          </a:p>
        </p:txBody>
      </p:sp>
      <p:sp>
        <p:nvSpPr>
          <p:cNvPr id="3" name="Content Placeholder 2"/>
          <p:cNvSpPr>
            <a:spLocks noGrp="1"/>
          </p:cNvSpPr>
          <p:nvPr>
            <p:ph idx="1"/>
          </p:nvPr>
        </p:nvSpPr>
        <p:spPr/>
        <p:txBody>
          <a:bodyPr/>
          <a:lstStyle/>
          <a:p>
            <a:pPr marL="0" indent="0">
              <a:buNone/>
            </a:pPr>
            <a:r>
              <a:rPr lang="en-US" dirty="0"/>
              <a:t>T</a:t>
            </a:r>
            <a:r>
              <a:rPr lang="en-US" dirty="0" smtClean="0"/>
              <a:t>ogether we performed a full review of The </a:t>
            </a:r>
            <a:r>
              <a:rPr lang="en-US" dirty="0" err="1" smtClean="0"/>
              <a:t>InSQR</a:t>
            </a:r>
            <a:r>
              <a:rPr lang="en-US" dirty="0" smtClean="0"/>
              <a:t> Application.</a:t>
            </a:r>
          </a:p>
        </p:txBody>
      </p:sp>
      <p:pic>
        <p:nvPicPr>
          <p:cNvPr id="4" name="Picture 3"/>
          <p:cNvPicPr>
            <a:picLocks noChangeAspect="1" noChangeArrowheads="1"/>
          </p:cNvPicPr>
          <p:nvPr/>
        </p:nvPicPr>
        <p:blipFill rotWithShape="1">
          <a:blip r:embed="rId2">
            <a:extLst>
              <a:ext uri="{28A0092B-C50C-407E-A947-70E740481C1C}">
                <a14:useLocalDpi xmlns:a14="http://schemas.microsoft.com/office/drawing/2010/main" val="0"/>
              </a:ext>
            </a:extLst>
          </a:blip>
          <a:srcRect l="183" r="93"/>
          <a:stretch/>
        </p:blipFill>
        <p:spPr bwMode="auto">
          <a:xfrm>
            <a:off x="2057400" y="2438400"/>
            <a:ext cx="5020056" cy="3376032"/>
          </a:xfrm>
          <a:prstGeom prst="rect">
            <a:avLst/>
          </a:prstGeom>
          <a:noFill/>
          <a:ln>
            <a:noFill/>
          </a:ln>
          <a:effectLst>
            <a:outerShdw blurRad="50800" dist="76200" dir="2700000" algn="tl" rotWithShape="0">
              <a:prstClr val="black">
                <a:alpha val="40000"/>
              </a:prst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845559343"/>
      </p:ext>
    </p:extLst>
  </p:cSld>
  <p:clrMapOvr>
    <a:masterClrMapping/>
  </p:clrMapOvr>
  <p:timing>
    <p:tnLst>
      <p:par>
        <p:cTn id="1" dur="indefinite" restart="never" nodeType="tmRoot"/>
      </p:par>
    </p:tnLst>
  </p:timing>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External Resources</a:t>
            </a:r>
            <a:endParaRPr lang="en-US" dirty="0"/>
          </a:p>
        </p:txBody>
      </p:sp>
      <p:sp>
        <p:nvSpPr>
          <p:cNvPr id="3" name="Content Placeholder 2"/>
          <p:cNvSpPr>
            <a:spLocks noGrp="1"/>
          </p:cNvSpPr>
          <p:nvPr>
            <p:ph idx="1"/>
          </p:nvPr>
        </p:nvSpPr>
        <p:spPr/>
        <p:txBody>
          <a:bodyPr>
            <a:normAutofit lnSpcReduction="10000"/>
          </a:bodyPr>
          <a:lstStyle/>
          <a:p>
            <a:pPr marL="0" indent="0">
              <a:lnSpc>
                <a:spcPct val="100000"/>
              </a:lnSpc>
              <a:spcAft>
                <a:spcPts val="0"/>
              </a:spcAft>
              <a:buNone/>
            </a:pPr>
            <a:r>
              <a:rPr lang="en-US" sz="1600" dirty="0" smtClean="0"/>
              <a:t>Best Kept Secrets of Peer Code Review</a:t>
            </a:r>
            <a:endParaRPr lang="en-US" sz="1600" dirty="0"/>
          </a:p>
          <a:p>
            <a:pPr marL="0" indent="0">
              <a:lnSpc>
                <a:spcPct val="100000"/>
              </a:lnSpc>
              <a:spcAft>
                <a:spcPts val="0"/>
              </a:spcAft>
              <a:buNone/>
            </a:pPr>
            <a:r>
              <a:rPr lang="en-US" sz="1400" b="0" i="1" dirty="0"/>
              <a:t>  http://</a:t>
            </a:r>
            <a:r>
              <a:rPr lang="en-US" sz="1400" b="0" i="1" dirty="0" smtClean="0"/>
              <a:t>www.lexingtonsoft.com/assets/white/documents/best-kept-secrets-of-peer-code-review.pdf</a:t>
            </a:r>
          </a:p>
          <a:p>
            <a:pPr marL="0" indent="0">
              <a:lnSpc>
                <a:spcPct val="100000"/>
              </a:lnSpc>
              <a:spcAft>
                <a:spcPts val="0"/>
              </a:spcAft>
              <a:buNone/>
            </a:pPr>
            <a:endParaRPr lang="en-US" sz="1600" b="0" dirty="0"/>
          </a:p>
          <a:p>
            <a:pPr marL="0" indent="0">
              <a:lnSpc>
                <a:spcPct val="100000"/>
              </a:lnSpc>
              <a:spcAft>
                <a:spcPts val="0"/>
              </a:spcAft>
              <a:buNone/>
            </a:pPr>
            <a:r>
              <a:rPr lang="en-US" sz="1600" dirty="0" smtClean="0"/>
              <a:t>Microsoft</a:t>
            </a:r>
            <a:r>
              <a:rPr lang="en-US" sz="1600" dirty="0"/>
              <a:t>: Writing Secure Code, 2</a:t>
            </a:r>
            <a:r>
              <a:rPr lang="en-US" sz="1600" baseline="30000" dirty="0"/>
              <a:t>nd</a:t>
            </a:r>
            <a:r>
              <a:rPr lang="en-US" sz="1600" dirty="0"/>
              <a:t> Edition</a:t>
            </a:r>
          </a:p>
          <a:p>
            <a:pPr marL="0" indent="0">
              <a:lnSpc>
                <a:spcPct val="100000"/>
              </a:lnSpc>
              <a:spcAft>
                <a:spcPts val="0"/>
              </a:spcAft>
              <a:buNone/>
            </a:pPr>
            <a:r>
              <a:rPr lang="en-US" sz="1400" b="0" i="1" dirty="0"/>
              <a:t>   http://www.microsoft.com/learning/en/us/book.aspx?ID=5957&amp;locale=en-us</a:t>
            </a:r>
          </a:p>
          <a:p>
            <a:pPr marL="0" indent="0">
              <a:lnSpc>
                <a:spcPct val="100000"/>
              </a:lnSpc>
              <a:spcAft>
                <a:spcPts val="0"/>
              </a:spcAft>
              <a:buNone/>
            </a:pPr>
            <a:endParaRPr lang="en-US" sz="1600" b="0" dirty="0"/>
          </a:p>
          <a:p>
            <a:pPr marL="0" indent="0">
              <a:lnSpc>
                <a:spcPct val="100000"/>
              </a:lnSpc>
              <a:spcAft>
                <a:spcPts val="0"/>
              </a:spcAft>
              <a:buNone/>
            </a:pPr>
            <a:r>
              <a:rPr lang="en-US" sz="1600" dirty="0"/>
              <a:t>CERT: Secure Coding in C and C++</a:t>
            </a:r>
          </a:p>
          <a:p>
            <a:pPr marL="0" indent="0">
              <a:lnSpc>
                <a:spcPct val="100000"/>
              </a:lnSpc>
              <a:spcAft>
                <a:spcPts val="0"/>
              </a:spcAft>
              <a:buNone/>
            </a:pPr>
            <a:r>
              <a:rPr lang="en-US" sz="1400" b="0" i="1" dirty="0"/>
              <a:t>   http://www.cert.org/books/secure-coding</a:t>
            </a:r>
          </a:p>
          <a:p>
            <a:pPr marL="0" indent="0">
              <a:lnSpc>
                <a:spcPct val="100000"/>
              </a:lnSpc>
              <a:spcAft>
                <a:spcPts val="0"/>
              </a:spcAft>
              <a:buNone/>
            </a:pPr>
            <a:endParaRPr lang="en-US" sz="1600" b="0" dirty="0"/>
          </a:p>
          <a:p>
            <a:pPr marL="0" indent="0">
              <a:lnSpc>
                <a:spcPct val="100000"/>
              </a:lnSpc>
              <a:spcAft>
                <a:spcPts val="0"/>
              </a:spcAft>
              <a:buNone/>
            </a:pPr>
            <a:r>
              <a:rPr lang="en-US" sz="1600" dirty="0" err="1"/>
              <a:t>Viega</a:t>
            </a:r>
            <a:r>
              <a:rPr lang="en-US" sz="1600" dirty="0"/>
              <a:t>/McGraw: Building Secure Software</a:t>
            </a:r>
          </a:p>
          <a:p>
            <a:pPr marL="0" indent="0">
              <a:lnSpc>
                <a:spcPct val="100000"/>
              </a:lnSpc>
              <a:spcAft>
                <a:spcPts val="0"/>
              </a:spcAft>
              <a:buNone/>
            </a:pPr>
            <a:r>
              <a:rPr lang="en-US" sz="1400" b="0" i="1" dirty="0"/>
              <a:t>   http://collaboration.csc.ncsu.edu/CSC326/Website/lectures/bss-ch1.pdf</a:t>
            </a:r>
          </a:p>
          <a:p>
            <a:pPr marL="0" indent="0">
              <a:lnSpc>
                <a:spcPct val="100000"/>
              </a:lnSpc>
              <a:spcAft>
                <a:spcPts val="0"/>
              </a:spcAft>
              <a:buNone/>
            </a:pPr>
            <a:endParaRPr lang="en-US" sz="1600" b="0" dirty="0"/>
          </a:p>
          <a:p>
            <a:pPr marL="0" indent="0">
              <a:lnSpc>
                <a:spcPct val="100000"/>
              </a:lnSpc>
              <a:spcAft>
                <a:spcPts val="0"/>
              </a:spcAft>
              <a:buNone/>
            </a:pPr>
            <a:r>
              <a:rPr lang="en-US" sz="1600" dirty="0" smtClean="0"/>
              <a:t>OWASP Code Review Guide</a:t>
            </a:r>
          </a:p>
          <a:p>
            <a:pPr marL="0" indent="0">
              <a:lnSpc>
                <a:spcPct val="100000"/>
              </a:lnSpc>
              <a:spcAft>
                <a:spcPts val="0"/>
              </a:spcAft>
              <a:buNone/>
            </a:pPr>
            <a:r>
              <a:rPr lang="en-US" sz="1400" b="0" i="1" dirty="0" smtClean="0"/>
              <a:t>https://www.owasp.org/index.php/OWASP_Code_Review_Guide_Table_of_Contents</a:t>
            </a:r>
          </a:p>
          <a:p>
            <a:pPr marL="0" indent="0">
              <a:lnSpc>
                <a:spcPct val="100000"/>
              </a:lnSpc>
              <a:spcAft>
                <a:spcPts val="0"/>
              </a:spcAft>
              <a:buNone/>
            </a:pPr>
            <a:endParaRPr lang="en-US" sz="1600" b="0" i="1" dirty="0"/>
          </a:p>
          <a:p>
            <a:pPr marL="0" indent="0">
              <a:lnSpc>
                <a:spcPct val="100000"/>
              </a:lnSpc>
              <a:spcAft>
                <a:spcPts val="0"/>
              </a:spcAft>
              <a:buNone/>
            </a:pPr>
            <a:r>
              <a:rPr lang="en-US" sz="1600" dirty="0" smtClean="0"/>
              <a:t>NIST Static Analysis Tool Exposition (SATE)</a:t>
            </a:r>
            <a:endParaRPr lang="en-US" sz="1600" dirty="0"/>
          </a:p>
          <a:p>
            <a:pPr marL="0" indent="0">
              <a:lnSpc>
                <a:spcPct val="100000"/>
              </a:lnSpc>
              <a:spcAft>
                <a:spcPts val="0"/>
              </a:spcAft>
              <a:buNone/>
            </a:pPr>
            <a:r>
              <a:rPr lang="en-US" sz="1400" b="0" i="1" dirty="0"/>
              <a:t>  http://</a:t>
            </a:r>
            <a:r>
              <a:rPr lang="en-US" sz="1400" b="0" i="1" dirty="0" smtClean="0"/>
              <a:t>samate.nist.gov/SATE.html</a:t>
            </a:r>
          </a:p>
          <a:p>
            <a:pPr marL="0" indent="0">
              <a:lnSpc>
                <a:spcPct val="100000"/>
              </a:lnSpc>
              <a:spcAft>
                <a:spcPts val="0"/>
              </a:spcAft>
              <a:buNone/>
            </a:pPr>
            <a:endParaRPr lang="en-US" sz="1600" b="0" dirty="0"/>
          </a:p>
          <a:p>
            <a:pPr marL="0" indent="0">
              <a:lnSpc>
                <a:spcPct val="100000"/>
              </a:lnSpc>
              <a:spcAft>
                <a:spcPts val="0"/>
              </a:spcAft>
              <a:buNone/>
            </a:pPr>
            <a:r>
              <a:rPr lang="en-US" sz="1600" dirty="0" err="1"/>
              <a:t>SAFECode</a:t>
            </a:r>
            <a:r>
              <a:rPr lang="en-US" sz="1600" dirty="0"/>
              <a:t>: Fundamental Practices for Secure Software Development, 2</a:t>
            </a:r>
            <a:r>
              <a:rPr lang="en-US" sz="1600" baseline="30000" dirty="0"/>
              <a:t>nd</a:t>
            </a:r>
            <a:r>
              <a:rPr lang="en-US" sz="1600" dirty="0"/>
              <a:t> Edition</a:t>
            </a:r>
          </a:p>
          <a:p>
            <a:pPr marL="0" indent="0">
              <a:lnSpc>
                <a:spcPct val="100000"/>
              </a:lnSpc>
              <a:spcAft>
                <a:spcPts val="0"/>
              </a:spcAft>
              <a:buNone/>
            </a:pPr>
            <a:r>
              <a:rPr lang="en-US" sz="1400" b="0" i="1" dirty="0"/>
              <a:t>  http://</a:t>
            </a:r>
            <a:r>
              <a:rPr lang="en-US" sz="1400" b="0" i="1" dirty="0" smtClean="0"/>
              <a:t>www.safecode.org/publications/SAFECode_Dev_Practices0211.pdf</a:t>
            </a:r>
            <a:endParaRPr lang="en-US" sz="1400" b="0" i="1" dirty="0"/>
          </a:p>
        </p:txBody>
      </p:sp>
    </p:spTree>
    <p:extLst>
      <p:ext uri="{BB962C8B-B14F-4D97-AF65-F5344CB8AC3E}">
        <p14:creationId xmlns:p14="http://schemas.microsoft.com/office/powerpoint/2010/main" val="2762140216"/>
      </p:ext>
    </p:extLst>
  </p:cSld>
  <p:clrMapOvr>
    <a:masterClrMapping/>
  </p:clrMapOvr>
  <p:timing>
    <p:tnLst>
      <p:par>
        <p:cTn id="1" dur="indefinite" restart="never" nodeType="tmRoot"/>
      </p:par>
    </p:tnLst>
  </p:timing>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ubtitle 4"/>
          <p:cNvSpPr>
            <a:spLocks noGrp="1"/>
          </p:cNvSpPr>
          <p:nvPr>
            <p:ph type="subTitle" idx="1"/>
          </p:nvPr>
        </p:nvSpPr>
        <p:spPr/>
        <p:txBody>
          <a:bodyPr/>
          <a:lstStyle/>
          <a:p>
            <a:endParaRPr lang="en-US"/>
          </a:p>
        </p:txBody>
      </p:sp>
      <p:sp>
        <p:nvSpPr>
          <p:cNvPr id="4" name="Title 3"/>
          <p:cNvSpPr>
            <a:spLocks noGrp="1"/>
          </p:cNvSpPr>
          <p:nvPr>
            <p:ph type="ctrTitle" sz="quarter"/>
          </p:nvPr>
        </p:nvSpPr>
        <p:spPr/>
        <p:txBody>
          <a:bodyPr/>
          <a:lstStyle/>
          <a:p>
            <a:r>
              <a:rPr lang="en-US" dirty="0" smtClean="0"/>
              <a:t>Thank You!</a:t>
            </a:r>
            <a:endParaRPr lang="en-US" dirty="0"/>
          </a:p>
        </p:txBody>
      </p:sp>
    </p:spTree>
    <p:extLst>
      <p:ext uri="{BB962C8B-B14F-4D97-AF65-F5344CB8AC3E}">
        <p14:creationId xmlns:p14="http://schemas.microsoft.com/office/powerpoint/2010/main" val="169962660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Security Mechanisms to Achieve Goals</a:t>
            </a:r>
            <a:endParaRPr lang="en-US" dirty="0"/>
          </a:p>
        </p:txBody>
      </p:sp>
      <p:sp>
        <p:nvSpPr>
          <p:cNvPr id="3" name="Slide Number Placeholder 2"/>
          <p:cNvSpPr>
            <a:spLocks noGrp="1"/>
          </p:cNvSpPr>
          <p:nvPr>
            <p:ph type="sldNum" sz="quarter" idx="4294967295"/>
          </p:nvPr>
        </p:nvSpPr>
        <p:spPr>
          <a:xfrm>
            <a:off x="8382000" y="6400800"/>
            <a:ext cx="533400" cy="152400"/>
          </a:xfrm>
          <a:prstGeom prst="rect">
            <a:avLst/>
          </a:prstGeom>
        </p:spPr>
        <p:txBody>
          <a:bodyPr/>
          <a:lstStyle/>
          <a:p>
            <a:fld id="{618AB83E-0D40-4ECD-9BE8-8EEBFE059A8D}" type="slidenum">
              <a:rPr lang="en-US" smtClean="0"/>
              <a:pPr/>
              <a:t>12</a:t>
            </a:fld>
            <a:endParaRPr lang="en-US"/>
          </a:p>
        </p:txBody>
      </p:sp>
      <p:grpSp>
        <p:nvGrpSpPr>
          <p:cNvPr id="13" name="Group 12"/>
          <p:cNvGrpSpPr/>
          <p:nvPr/>
        </p:nvGrpSpPr>
        <p:grpSpPr>
          <a:xfrm>
            <a:off x="5715000" y="1741852"/>
            <a:ext cx="2471052" cy="1446550"/>
            <a:chOff x="5715000" y="1475452"/>
            <a:chExt cx="2471052" cy="1446550"/>
          </a:xfrm>
        </p:grpSpPr>
        <p:sp>
          <p:nvSpPr>
            <p:cNvPr id="5" name="Rectangle 4"/>
            <p:cNvSpPr/>
            <p:nvPr/>
          </p:nvSpPr>
          <p:spPr>
            <a:xfrm>
              <a:off x="5715000" y="1475452"/>
              <a:ext cx="998991" cy="1446550"/>
            </a:xfrm>
            <a:prstGeom prst="rect">
              <a:avLst/>
            </a:prstGeom>
            <a:noFill/>
          </p:spPr>
          <p:txBody>
            <a:bodyPr wrap="none" lIns="91440" tIns="91440" rIns="91440" bIns="0" anchor="b" anchorCtr="0">
              <a:spAutoFit/>
            </a:bodyPr>
            <a:lstStyle/>
            <a:p>
              <a:pPr algn="ctr"/>
              <a:r>
                <a:rPr lang="en-US" sz="8800"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C</a:t>
              </a:r>
              <a:endParaRPr lang="en-US" sz="8800" b="1" cap="all" spc="0"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endParaRPr>
            </a:p>
          </p:txBody>
        </p:sp>
        <p:sp>
          <p:nvSpPr>
            <p:cNvPr id="6" name="TextBox 5"/>
            <p:cNvSpPr txBox="1"/>
            <p:nvPr/>
          </p:nvSpPr>
          <p:spPr>
            <a:xfrm>
              <a:off x="6565094" y="2396868"/>
              <a:ext cx="1620958" cy="385362"/>
            </a:xfrm>
            <a:prstGeom prst="rect">
              <a:avLst/>
            </a:prstGeom>
            <a:noFill/>
          </p:spPr>
          <p:txBody>
            <a:bodyPr wrap="none" rtlCol="0">
              <a:spAutoFit/>
            </a:bodyPr>
            <a:lstStyle/>
            <a:p>
              <a:r>
                <a:rPr lang="en-US" dirty="0" err="1" smtClean="0"/>
                <a:t>onfidentiality</a:t>
              </a:r>
              <a:endParaRPr lang="en-US" dirty="0"/>
            </a:p>
          </p:txBody>
        </p:sp>
      </p:grpSp>
      <p:grpSp>
        <p:nvGrpSpPr>
          <p:cNvPr id="16" name="Group 15"/>
          <p:cNvGrpSpPr/>
          <p:nvPr/>
        </p:nvGrpSpPr>
        <p:grpSpPr>
          <a:xfrm>
            <a:off x="5943600" y="2967128"/>
            <a:ext cx="1335852" cy="1354217"/>
            <a:chOff x="5943600" y="2736728"/>
            <a:chExt cx="1335852" cy="1354217"/>
          </a:xfrm>
        </p:grpSpPr>
        <p:sp>
          <p:nvSpPr>
            <p:cNvPr id="8" name="Rectangle 7"/>
            <p:cNvSpPr/>
            <p:nvPr/>
          </p:nvSpPr>
          <p:spPr>
            <a:xfrm>
              <a:off x="5943600" y="2736728"/>
              <a:ext cx="498855" cy="1354217"/>
            </a:xfrm>
            <a:prstGeom prst="rect">
              <a:avLst/>
            </a:prstGeom>
            <a:noFill/>
          </p:spPr>
          <p:txBody>
            <a:bodyPr wrap="none" lIns="91440" tIns="0" rIns="91440" bIns="0" anchor="b" anchorCtr="0">
              <a:spAutoFit/>
            </a:bodyPr>
            <a:lstStyle/>
            <a:p>
              <a:pPr algn="ctr"/>
              <a:r>
                <a:rPr lang="en-US" sz="8800"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I</a:t>
              </a:r>
              <a:endParaRPr lang="en-US" sz="880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endParaRPr>
            </a:p>
          </p:txBody>
        </p:sp>
        <p:sp>
          <p:nvSpPr>
            <p:cNvPr id="9" name="TextBox 8"/>
            <p:cNvSpPr txBox="1"/>
            <p:nvPr/>
          </p:nvSpPr>
          <p:spPr>
            <a:xfrm>
              <a:off x="6248400" y="3572868"/>
              <a:ext cx="1031052" cy="385362"/>
            </a:xfrm>
            <a:prstGeom prst="rect">
              <a:avLst/>
            </a:prstGeom>
            <a:noFill/>
          </p:spPr>
          <p:txBody>
            <a:bodyPr wrap="none" rtlCol="0">
              <a:spAutoFit/>
            </a:bodyPr>
            <a:lstStyle/>
            <a:p>
              <a:r>
                <a:rPr lang="en-US" dirty="0" err="1" smtClean="0"/>
                <a:t>ntegrity</a:t>
              </a:r>
              <a:endParaRPr lang="en-US" dirty="0"/>
            </a:p>
          </p:txBody>
        </p:sp>
      </p:grpSp>
      <p:grpSp>
        <p:nvGrpSpPr>
          <p:cNvPr id="18" name="Group 17"/>
          <p:cNvGrpSpPr/>
          <p:nvPr/>
        </p:nvGrpSpPr>
        <p:grpSpPr>
          <a:xfrm>
            <a:off x="5867400" y="4108068"/>
            <a:ext cx="1922037" cy="1400383"/>
            <a:chOff x="5867400" y="4036068"/>
            <a:chExt cx="1922037" cy="1400383"/>
          </a:xfrm>
        </p:grpSpPr>
        <p:sp>
          <p:nvSpPr>
            <p:cNvPr id="11" name="Rectangle 10"/>
            <p:cNvSpPr/>
            <p:nvPr/>
          </p:nvSpPr>
          <p:spPr>
            <a:xfrm>
              <a:off x="5867400" y="4036068"/>
              <a:ext cx="684804" cy="1400383"/>
            </a:xfrm>
            <a:prstGeom prst="rect">
              <a:avLst/>
            </a:prstGeom>
            <a:noFill/>
          </p:spPr>
          <p:txBody>
            <a:bodyPr wrap="square" lIns="91440" tIns="0" rIns="91440" bIns="0" anchor="ctr" anchorCtr="0">
              <a:spAutoFit/>
            </a:bodyPr>
            <a:lstStyle/>
            <a:p>
              <a:pPr algn="ctr"/>
              <a:r>
                <a:rPr lang="en-US" sz="8800"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A</a:t>
              </a:r>
              <a:endParaRPr lang="en-US" sz="880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endParaRPr>
            </a:p>
          </p:txBody>
        </p:sp>
        <p:sp>
          <p:nvSpPr>
            <p:cNvPr id="12" name="TextBox 11"/>
            <p:cNvSpPr txBox="1"/>
            <p:nvPr/>
          </p:nvSpPr>
          <p:spPr>
            <a:xfrm>
              <a:off x="6553200" y="4871268"/>
              <a:ext cx="1236237" cy="385362"/>
            </a:xfrm>
            <a:prstGeom prst="rect">
              <a:avLst/>
            </a:prstGeom>
            <a:noFill/>
          </p:spPr>
          <p:txBody>
            <a:bodyPr wrap="none" rtlCol="0">
              <a:spAutoFit/>
            </a:bodyPr>
            <a:lstStyle/>
            <a:p>
              <a:r>
                <a:rPr lang="en-US" dirty="0" err="1" smtClean="0"/>
                <a:t>vailability</a:t>
              </a:r>
              <a:endParaRPr lang="en-US" dirty="0"/>
            </a:p>
          </p:txBody>
        </p:sp>
      </p:grpSp>
      <p:cxnSp>
        <p:nvCxnSpPr>
          <p:cNvPr id="15" name="Straight Arrow Connector 14"/>
          <p:cNvCxnSpPr>
            <a:stCxn id="30" idx="3"/>
          </p:cNvCxnSpPr>
          <p:nvPr/>
        </p:nvCxnSpPr>
        <p:spPr bwMode="auto">
          <a:xfrm flipV="1">
            <a:off x="3962399" y="2340080"/>
            <a:ext cx="1752601" cy="13900"/>
          </a:xfrm>
          <a:prstGeom prst="straightConnector1">
            <a:avLst/>
          </a:prstGeom>
          <a:solidFill>
            <a:srgbClr val="FFCC99"/>
          </a:solidFill>
          <a:ln w="12700" cap="flat" cmpd="sng" algn="ctr">
            <a:solidFill>
              <a:srgbClr val="000000"/>
            </a:solidFill>
            <a:prstDash val="solid"/>
            <a:round/>
            <a:headEnd type="none" w="med" len="med"/>
            <a:tailEnd type="arrow"/>
          </a:ln>
          <a:effectLst/>
        </p:spPr>
      </p:cxnSp>
      <p:cxnSp>
        <p:nvCxnSpPr>
          <p:cNvPr id="17" name="Straight Arrow Connector 16"/>
          <p:cNvCxnSpPr>
            <a:stCxn id="33" idx="3"/>
          </p:cNvCxnSpPr>
          <p:nvPr/>
        </p:nvCxnSpPr>
        <p:spPr bwMode="auto">
          <a:xfrm flipV="1">
            <a:off x="3962400" y="2496919"/>
            <a:ext cx="1752600" cy="300420"/>
          </a:xfrm>
          <a:prstGeom prst="straightConnector1">
            <a:avLst/>
          </a:prstGeom>
          <a:solidFill>
            <a:srgbClr val="FFCC99"/>
          </a:solidFill>
          <a:ln w="12700" cap="flat" cmpd="sng" algn="ctr">
            <a:solidFill>
              <a:srgbClr val="000000"/>
            </a:solidFill>
            <a:prstDash val="solid"/>
            <a:round/>
            <a:headEnd type="none" w="med" len="med"/>
            <a:tailEnd type="arrow"/>
          </a:ln>
          <a:effectLst/>
        </p:spPr>
      </p:cxnSp>
      <p:cxnSp>
        <p:nvCxnSpPr>
          <p:cNvPr id="20" name="Straight Arrow Connector 19"/>
          <p:cNvCxnSpPr>
            <a:stCxn id="34" idx="3"/>
          </p:cNvCxnSpPr>
          <p:nvPr/>
        </p:nvCxnSpPr>
        <p:spPr bwMode="auto">
          <a:xfrm flipV="1">
            <a:off x="3962399" y="2592782"/>
            <a:ext cx="1744288" cy="647916"/>
          </a:xfrm>
          <a:prstGeom prst="straightConnector1">
            <a:avLst/>
          </a:prstGeom>
          <a:solidFill>
            <a:srgbClr val="FFCC99"/>
          </a:solidFill>
          <a:ln w="12700" cap="flat" cmpd="sng" algn="ctr">
            <a:solidFill>
              <a:srgbClr val="000000"/>
            </a:solidFill>
            <a:prstDash val="solid"/>
            <a:round/>
            <a:headEnd type="none" w="med" len="med"/>
            <a:tailEnd type="arrow"/>
          </a:ln>
          <a:effectLst/>
        </p:spPr>
      </p:cxnSp>
      <p:cxnSp>
        <p:nvCxnSpPr>
          <p:cNvPr id="23" name="Straight Arrow Connector 22"/>
          <p:cNvCxnSpPr>
            <a:stCxn id="35" idx="3"/>
          </p:cNvCxnSpPr>
          <p:nvPr/>
        </p:nvCxnSpPr>
        <p:spPr bwMode="auto">
          <a:xfrm flipV="1">
            <a:off x="3962400" y="3628104"/>
            <a:ext cx="1828800" cy="63152"/>
          </a:xfrm>
          <a:prstGeom prst="straightConnector1">
            <a:avLst/>
          </a:prstGeom>
          <a:solidFill>
            <a:srgbClr val="FFCC99"/>
          </a:solidFill>
          <a:ln w="12700" cap="flat" cmpd="sng" algn="ctr">
            <a:solidFill>
              <a:srgbClr val="000000"/>
            </a:solidFill>
            <a:prstDash val="solid"/>
            <a:round/>
            <a:headEnd type="none" w="med" len="med"/>
            <a:tailEnd type="arrow"/>
          </a:ln>
          <a:effectLst/>
        </p:spPr>
      </p:cxnSp>
      <p:cxnSp>
        <p:nvCxnSpPr>
          <p:cNvPr id="26" name="Straight Arrow Connector 25"/>
          <p:cNvCxnSpPr>
            <a:stCxn id="37" idx="3"/>
          </p:cNvCxnSpPr>
          <p:nvPr/>
        </p:nvCxnSpPr>
        <p:spPr bwMode="auto">
          <a:xfrm>
            <a:off x="3956278" y="4136134"/>
            <a:ext cx="1834922" cy="742064"/>
          </a:xfrm>
          <a:prstGeom prst="straightConnector1">
            <a:avLst/>
          </a:prstGeom>
          <a:solidFill>
            <a:srgbClr val="FFCC99"/>
          </a:solidFill>
          <a:ln w="12700" cap="flat" cmpd="sng" algn="ctr">
            <a:solidFill>
              <a:srgbClr val="000000"/>
            </a:solidFill>
            <a:prstDash val="solid"/>
            <a:round/>
            <a:headEnd type="none" w="med" len="med"/>
            <a:tailEnd type="arrow"/>
          </a:ln>
          <a:effectLst/>
        </p:spPr>
      </p:cxnSp>
      <p:cxnSp>
        <p:nvCxnSpPr>
          <p:cNvPr id="28" name="Straight Arrow Connector 27"/>
          <p:cNvCxnSpPr>
            <a:stCxn id="38" idx="3"/>
          </p:cNvCxnSpPr>
          <p:nvPr/>
        </p:nvCxnSpPr>
        <p:spPr bwMode="auto">
          <a:xfrm flipV="1">
            <a:off x="3957070" y="2916740"/>
            <a:ext cx="1757930" cy="1664272"/>
          </a:xfrm>
          <a:prstGeom prst="straightConnector1">
            <a:avLst/>
          </a:prstGeom>
          <a:solidFill>
            <a:srgbClr val="FFCC99"/>
          </a:solidFill>
          <a:ln w="12700" cap="flat" cmpd="sng" algn="ctr">
            <a:solidFill>
              <a:srgbClr val="000000"/>
            </a:solidFill>
            <a:prstDash val="solid"/>
            <a:round/>
            <a:headEnd type="none" w="med" len="med"/>
            <a:tailEnd type="arrow"/>
          </a:ln>
          <a:effectLst/>
        </p:spPr>
      </p:cxnSp>
      <p:cxnSp>
        <p:nvCxnSpPr>
          <p:cNvPr id="32" name="Straight Arrow Connector 31"/>
          <p:cNvCxnSpPr>
            <a:stCxn id="38" idx="3"/>
          </p:cNvCxnSpPr>
          <p:nvPr/>
        </p:nvCxnSpPr>
        <p:spPr bwMode="auto">
          <a:xfrm flipV="1">
            <a:off x="3957070" y="3733800"/>
            <a:ext cx="1834130" cy="847212"/>
          </a:xfrm>
          <a:prstGeom prst="straightConnector1">
            <a:avLst/>
          </a:prstGeom>
          <a:solidFill>
            <a:srgbClr val="FFCC99"/>
          </a:solidFill>
          <a:ln w="12700" cap="flat" cmpd="sng" algn="ctr">
            <a:solidFill>
              <a:srgbClr val="000000"/>
            </a:solidFill>
            <a:prstDash val="solid"/>
            <a:round/>
            <a:headEnd type="none" w="med" len="med"/>
            <a:tailEnd type="arrow"/>
          </a:ln>
          <a:effectLst/>
        </p:spPr>
      </p:cxnSp>
      <p:cxnSp>
        <p:nvCxnSpPr>
          <p:cNvPr id="36" name="Straight Arrow Connector 35"/>
          <p:cNvCxnSpPr>
            <a:stCxn id="38" idx="3"/>
          </p:cNvCxnSpPr>
          <p:nvPr/>
        </p:nvCxnSpPr>
        <p:spPr bwMode="auto">
          <a:xfrm>
            <a:off x="3957070" y="4581012"/>
            <a:ext cx="1825817" cy="394569"/>
          </a:xfrm>
          <a:prstGeom prst="straightConnector1">
            <a:avLst/>
          </a:prstGeom>
          <a:solidFill>
            <a:srgbClr val="FFCC99"/>
          </a:solidFill>
          <a:ln w="12700" cap="flat" cmpd="sng" algn="ctr">
            <a:solidFill>
              <a:srgbClr val="000000"/>
            </a:solidFill>
            <a:prstDash val="solid"/>
            <a:round/>
            <a:headEnd type="none" w="med" len="med"/>
            <a:tailEnd type="arrow"/>
          </a:ln>
          <a:effectLst/>
        </p:spPr>
      </p:cxnSp>
      <p:cxnSp>
        <p:nvCxnSpPr>
          <p:cNvPr id="39" name="Straight Arrow Connector 38"/>
          <p:cNvCxnSpPr>
            <a:stCxn id="40" idx="3"/>
          </p:cNvCxnSpPr>
          <p:nvPr/>
        </p:nvCxnSpPr>
        <p:spPr bwMode="auto">
          <a:xfrm flipV="1">
            <a:off x="3950208" y="3827208"/>
            <a:ext cx="1840992" cy="1197067"/>
          </a:xfrm>
          <a:prstGeom prst="straightConnector1">
            <a:avLst/>
          </a:prstGeom>
          <a:solidFill>
            <a:srgbClr val="FFCC99"/>
          </a:solidFill>
          <a:ln w="12700" cap="flat" cmpd="sng" algn="ctr">
            <a:solidFill>
              <a:srgbClr val="000000"/>
            </a:solidFill>
            <a:prstDash val="solid"/>
            <a:round/>
            <a:headEnd type="none" w="med" len="med"/>
            <a:tailEnd type="arrow"/>
          </a:ln>
          <a:effectLst/>
        </p:spPr>
      </p:cxnSp>
      <p:cxnSp>
        <p:nvCxnSpPr>
          <p:cNvPr id="42" name="Straight Arrow Connector 41"/>
          <p:cNvCxnSpPr>
            <a:stCxn id="40" idx="3"/>
          </p:cNvCxnSpPr>
          <p:nvPr/>
        </p:nvCxnSpPr>
        <p:spPr bwMode="auto">
          <a:xfrm>
            <a:off x="3950208" y="5024275"/>
            <a:ext cx="1764792" cy="22133"/>
          </a:xfrm>
          <a:prstGeom prst="straightConnector1">
            <a:avLst/>
          </a:prstGeom>
          <a:solidFill>
            <a:srgbClr val="FFCC99"/>
          </a:solidFill>
          <a:ln w="12700" cap="flat" cmpd="sng" algn="ctr">
            <a:solidFill>
              <a:srgbClr val="000000"/>
            </a:solidFill>
            <a:prstDash val="solid"/>
            <a:round/>
            <a:headEnd type="none" w="med" len="med"/>
            <a:tailEnd type="arrow"/>
          </a:ln>
          <a:effectLst/>
        </p:spPr>
      </p:cxnSp>
      <p:sp>
        <p:nvSpPr>
          <p:cNvPr id="30" name="TextBox 29"/>
          <p:cNvSpPr txBox="1"/>
          <p:nvPr/>
        </p:nvSpPr>
        <p:spPr>
          <a:xfrm>
            <a:off x="1379912" y="2147513"/>
            <a:ext cx="2582487" cy="412934"/>
          </a:xfrm>
          <a:prstGeom prst="rect">
            <a:avLst/>
          </a:prstGeom>
          <a:solidFill>
            <a:schemeClr val="bg1">
              <a:lumMod val="85000"/>
            </a:schemeClr>
          </a:solidFill>
        </p:spPr>
        <p:txBody>
          <a:bodyPr wrap="square" rtlCol="0">
            <a:spAutoFit/>
          </a:bodyPr>
          <a:lstStyle/>
          <a:p>
            <a:r>
              <a:rPr lang="en-US" dirty="0" smtClean="0"/>
              <a:t>Authentication</a:t>
            </a:r>
            <a:endParaRPr lang="en-US" dirty="0"/>
          </a:p>
        </p:txBody>
      </p:sp>
      <p:sp>
        <p:nvSpPr>
          <p:cNvPr id="33" name="TextBox 32"/>
          <p:cNvSpPr txBox="1"/>
          <p:nvPr/>
        </p:nvSpPr>
        <p:spPr>
          <a:xfrm>
            <a:off x="1383740" y="2590872"/>
            <a:ext cx="2578660" cy="412934"/>
          </a:xfrm>
          <a:prstGeom prst="rect">
            <a:avLst/>
          </a:prstGeom>
          <a:solidFill>
            <a:schemeClr val="bg2">
              <a:lumMod val="60000"/>
              <a:lumOff val="40000"/>
            </a:schemeClr>
          </a:solidFill>
        </p:spPr>
        <p:txBody>
          <a:bodyPr wrap="square" rtlCol="0">
            <a:spAutoFit/>
          </a:bodyPr>
          <a:lstStyle/>
          <a:p>
            <a:r>
              <a:rPr lang="en-US" dirty="0" smtClean="0"/>
              <a:t>Authorization</a:t>
            </a:r>
          </a:p>
        </p:txBody>
      </p:sp>
      <p:sp>
        <p:nvSpPr>
          <p:cNvPr id="34" name="TextBox 33"/>
          <p:cNvSpPr txBox="1"/>
          <p:nvPr/>
        </p:nvSpPr>
        <p:spPr>
          <a:xfrm>
            <a:off x="1381494" y="3034231"/>
            <a:ext cx="2580905" cy="412934"/>
          </a:xfrm>
          <a:prstGeom prst="rect">
            <a:avLst/>
          </a:prstGeom>
          <a:solidFill>
            <a:schemeClr val="bg1">
              <a:lumMod val="85000"/>
            </a:schemeClr>
          </a:solidFill>
        </p:spPr>
        <p:txBody>
          <a:bodyPr wrap="square" rtlCol="0">
            <a:spAutoFit/>
          </a:bodyPr>
          <a:lstStyle/>
          <a:p>
            <a:r>
              <a:rPr lang="en-US" dirty="0" smtClean="0"/>
              <a:t>Session Management</a:t>
            </a:r>
            <a:endParaRPr lang="en-US" dirty="0"/>
          </a:p>
        </p:txBody>
      </p:sp>
      <p:sp>
        <p:nvSpPr>
          <p:cNvPr id="35" name="TextBox 34"/>
          <p:cNvSpPr txBox="1"/>
          <p:nvPr/>
        </p:nvSpPr>
        <p:spPr>
          <a:xfrm>
            <a:off x="1382948" y="3484789"/>
            <a:ext cx="2579452" cy="412934"/>
          </a:xfrm>
          <a:prstGeom prst="rect">
            <a:avLst/>
          </a:prstGeom>
          <a:solidFill>
            <a:schemeClr val="bg2">
              <a:lumMod val="60000"/>
              <a:lumOff val="40000"/>
            </a:schemeClr>
          </a:solidFill>
        </p:spPr>
        <p:txBody>
          <a:bodyPr wrap="square" rtlCol="0">
            <a:spAutoFit/>
          </a:bodyPr>
          <a:lstStyle/>
          <a:p>
            <a:r>
              <a:rPr lang="en-US" dirty="0" smtClean="0"/>
              <a:t>Data Validation</a:t>
            </a:r>
            <a:endParaRPr lang="en-US" dirty="0"/>
          </a:p>
        </p:txBody>
      </p:sp>
      <p:sp>
        <p:nvSpPr>
          <p:cNvPr id="37" name="TextBox 36"/>
          <p:cNvSpPr txBox="1"/>
          <p:nvPr/>
        </p:nvSpPr>
        <p:spPr>
          <a:xfrm>
            <a:off x="1377670" y="3929667"/>
            <a:ext cx="2578608" cy="412934"/>
          </a:xfrm>
          <a:prstGeom prst="rect">
            <a:avLst/>
          </a:prstGeom>
          <a:solidFill>
            <a:schemeClr val="bg1">
              <a:lumMod val="85000"/>
            </a:schemeClr>
          </a:solidFill>
        </p:spPr>
        <p:txBody>
          <a:bodyPr wrap="square" rtlCol="0">
            <a:spAutoFit/>
          </a:bodyPr>
          <a:lstStyle/>
          <a:p>
            <a:r>
              <a:rPr lang="en-US" dirty="0" smtClean="0"/>
              <a:t>Error Handling</a:t>
            </a:r>
            <a:endParaRPr lang="en-US" dirty="0"/>
          </a:p>
        </p:txBody>
      </p:sp>
      <p:sp>
        <p:nvSpPr>
          <p:cNvPr id="38" name="TextBox 37"/>
          <p:cNvSpPr txBox="1"/>
          <p:nvPr/>
        </p:nvSpPr>
        <p:spPr>
          <a:xfrm>
            <a:off x="1378462" y="4374545"/>
            <a:ext cx="2578608" cy="412934"/>
          </a:xfrm>
          <a:prstGeom prst="rect">
            <a:avLst/>
          </a:prstGeom>
          <a:solidFill>
            <a:schemeClr val="bg2">
              <a:lumMod val="60000"/>
              <a:lumOff val="40000"/>
            </a:schemeClr>
          </a:solidFill>
        </p:spPr>
        <p:txBody>
          <a:bodyPr wrap="square" rtlCol="0">
            <a:spAutoFit/>
          </a:bodyPr>
          <a:lstStyle/>
          <a:p>
            <a:r>
              <a:rPr lang="en-US" dirty="0" smtClean="0"/>
              <a:t>Logging</a:t>
            </a:r>
            <a:endParaRPr lang="en-US" dirty="0"/>
          </a:p>
        </p:txBody>
      </p:sp>
      <p:sp>
        <p:nvSpPr>
          <p:cNvPr id="40" name="TextBox 39"/>
          <p:cNvSpPr txBox="1"/>
          <p:nvPr/>
        </p:nvSpPr>
        <p:spPr>
          <a:xfrm>
            <a:off x="1371600" y="4817808"/>
            <a:ext cx="2578608" cy="412934"/>
          </a:xfrm>
          <a:prstGeom prst="rect">
            <a:avLst/>
          </a:prstGeom>
          <a:solidFill>
            <a:schemeClr val="bg1">
              <a:lumMod val="85000"/>
            </a:schemeClr>
          </a:solidFill>
        </p:spPr>
        <p:txBody>
          <a:bodyPr wrap="square" rtlCol="0">
            <a:spAutoFit/>
          </a:bodyPr>
          <a:lstStyle/>
          <a:p>
            <a:r>
              <a:rPr lang="en-US" dirty="0" smtClean="0"/>
              <a:t>Encryption</a:t>
            </a:r>
            <a:endParaRPr lang="en-US" dirty="0"/>
          </a:p>
        </p:txBody>
      </p:sp>
      <p:cxnSp>
        <p:nvCxnSpPr>
          <p:cNvPr id="14" name="Straight Arrow Connector 13"/>
          <p:cNvCxnSpPr>
            <a:stCxn id="37" idx="3"/>
          </p:cNvCxnSpPr>
          <p:nvPr/>
        </p:nvCxnSpPr>
        <p:spPr bwMode="auto">
          <a:xfrm flipV="1">
            <a:off x="3956278" y="2715535"/>
            <a:ext cx="1750409" cy="1420599"/>
          </a:xfrm>
          <a:prstGeom prst="straightConnector1">
            <a:avLst/>
          </a:prstGeom>
          <a:solidFill>
            <a:srgbClr val="FFCC99"/>
          </a:solidFill>
          <a:ln w="12700" cap="flat" cmpd="sng" algn="ctr">
            <a:solidFill>
              <a:srgbClr val="000000"/>
            </a:solidFill>
            <a:prstDash val="solid"/>
            <a:round/>
            <a:headEnd type="none" w="med" len="med"/>
            <a:tailEnd type="arrow"/>
          </a:ln>
          <a:effectLst/>
        </p:spPr>
      </p:cxnSp>
    </p:spTree>
    <p:extLst>
      <p:ext uri="{BB962C8B-B14F-4D97-AF65-F5344CB8AC3E}">
        <p14:creationId xmlns:p14="http://schemas.microsoft.com/office/powerpoint/2010/main" val="97258328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Security Mechanisms</a:t>
            </a:r>
            <a:endParaRPr lang="en-US" dirty="0"/>
          </a:p>
        </p:txBody>
      </p:sp>
      <p:pic>
        <p:nvPicPr>
          <p:cNvPr id="1026" name="Picture 2"/>
          <p:cNvPicPr>
            <a:picLocks noChangeAspect="1" noChangeArrowheads="1"/>
          </p:cNvPicPr>
          <p:nvPr/>
        </p:nvPicPr>
        <p:blipFill>
          <a:blip r:embed="rId3" cstate="print"/>
          <a:srcRect/>
          <a:stretch>
            <a:fillRect/>
          </a:stretch>
        </p:blipFill>
        <p:spPr bwMode="auto">
          <a:xfrm>
            <a:off x="608400" y="1619400"/>
            <a:ext cx="4569623" cy="4576763"/>
          </a:xfrm>
          <a:prstGeom prst="rect">
            <a:avLst/>
          </a:prstGeom>
          <a:noFill/>
          <a:ln w="9525">
            <a:noFill/>
            <a:miter lim="800000"/>
            <a:headEnd/>
            <a:tailEnd/>
          </a:ln>
        </p:spPr>
      </p:pic>
      <p:sp>
        <p:nvSpPr>
          <p:cNvPr id="5" name="TextBox 4"/>
          <p:cNvSpPr txBox="1"/>
          <p:nvPr/>
        </p:nvSpPr>
        <p:spPr>
          <a:xfrm>
            <a:off x="5271244" y="2714338"/>
            <a:ext cx="3493264" cy="2585323"/>
          </a:xfrm>
          <a:prstGeom prst="rect">
            <a:avLst/>
          </a:prstGeom>
          <a:noFill/>
        </p:spPr>
        <p:txBody>
          <a:bodyPr wrap="none" rtlCol="0">
            <a:spAutoFit/>
          </a:bodyPr>
          <a:lstStyle/>
          <a:p>
            <a:pPr>
              <a:lnSpc>
                <a:spcPct val="100000"/>
              </a:lnSpc>
              <a:spcAft>
                <a:spcPts val="0"/>
              </a:spcAft>
            </a:pPr>
            <a:r>
              <a:rPr lang="en-US" dirty="0" smtClean="0"/>
              <a:t>The gears that drive the</a:t>
            </a:r>
          </a:p>
          <a:p>
            <a:pPr>
              <a:lnSpc>
                <a:spcPct val="100000"/>
              </a:lnSpc>
              <a:spcAft>
                <a:spcPts val="0"/>
              </a:spcAft>
            </a:pPr>
            <a:r>
              <a:rPr lang="en-US" dirty="0" smtClean="0"/>
              <a:t>engine of application security.</a:t>
            </a:r>
          </a:p>
          <a:p>
            <a:pPr>
              <a:lnSpc>
                <a:spcPct val="100000"/>
              </a:lnSpc>
              <a:spcAft>
                <a:spcPts val="0"/>
              </a:spcAft>
            </a:pPr>
            <a:endParaRPr lang="en-US" dirty="0" smtClean="0"/>
          </a:p>
          <a:p>
            <a:pPr>
              <a:lnSpc>
                <a:spcPct val="100000"/>
              </a:lnSpc>
              <a:spcAft>
                <a:spcPts val="0"/>
              </a:spcAft>
            </a:pPr>
            <a:endParaRPr lang="en-US" dirty="0"/>
          </a:p>
          <a:p>
            <a:pPr>
              <a:lnSpc>
                <a:spcPct val="100000"/>
              </a:lnSpc>
              <a:spcAft>
                <a:spcPts val="0"/>
              </a:spcAft>
            </a:pPr>
            <a:endParaRPr lang="en-US" dirty="0" smtClean="0"/>
          </a:p>
          <a:p>
            <a:pPr>
              <a:lnSpc>
                <a:spcPct val="100000"/>
              </a:lnSpc>
              <a:spcAft>
                <a:spcPts val="0"/>
              </a:spcAft>
            </a:pPr>
            <a:endParaRPr lang="en-US" dirty="0" smtClean="0"/>
          </a:p>
          <a:p>
            <a:pPr>
              <a:lnSpc>
                <a:spcPct val="100000"/>
              </a:lnSpc>
              <a:spcAft>
                <a:spcPts val="0"/>
              </a:spcAft>
            </a:pPr>
            <a:r>
              <a:rPr lang="en-US" dirty="0" smtClean="0"/>
              <a:t>All mechanisms must be used</a:t>
            </a:r>
          </a:p>
          <a:p>
            <a:pPr>
              <a:lnSpc>
                <a:spcPct val="100000"/>
              </a:lnSpc>
              <a:spcAft>
                <a:spcPts val="0"/>
              </a:spcAft>
            </a:pPr>
            <a:r>
              <a:rPr lang="en-US" dirty="0" smtClean="0"/>
              <a:t>correctly to ensure proper</a:t>
            </a:r>
          </a:p>
          <a:p>
            <a:pPr>
              <a:lnSpc>
                <a:spcPct val="100000"/>
              </a:lnSpc>
              <a:spcAft>
                <a:spcPts val="0"/>
              </a:spcAft>
            </a:pPr>
            <a:r>
              <a:rPr lang="en-US" dirty="0" smtClean="0"/>
              <a:t>security functionality.</a:t>
            </a:r>
            <a:endParaRPr lang="en-US" dirty="0"/>
          </a:p>
        </p:txBody>
      </p:sp>
    </p:spTree>
    <p:extLst>
      <p:ext uri="{BB962C8B-B14F-4D97-AF65-F5344CB8AC3E}">
        <p14:creationId xmlns:p14="http://schemas.microsoft.com/office/powerpoint/2010/main" val="350059339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Secure Coding Words to Live By</a:t>
            </a:r>
            <a:endParaRPr lang="en-US" dirty="0"/>
          </a:p>
        </p:txBody>
      </p:sp>
      <p:sp>
        <p:nvSpPr>
          <p:cNvPr id="4" name="Content Placeholder 3"/>
          <p:cNvSpPr>
            <a:spLocks noGrp="1"/>
          </p:cNvSpPr>
          <p:nvPr>
            <p:ph sz="half" idx="1"/>
          </p:nvPr>
        </p:nvSpPr>
        <p:spPr>
          <a:xfrm>
            <a:off x="578400" y="1629000"/>
            <a:ext cx="4267200" cy="4503738"/>
          </a:xfrm>
        </p:spPr>
        <p:txBody>
          <a:bodyPr/>
          <a:lstStyle/>
          <a:p>
            <a:pPr marL="0" indent="0">
              <a:lnSpc>
                <a:spcPct val="100000"/>
              </a:lnSpc>
              <a:spcAft>
                <a:spcPts val="0"/>
              </a:spcAft>
              <a:buNone/>
            </a:pPr>
            <a:r>
              <a:rPr lang="en-US" sz="1400" dirty="0" smtClean="0"/>
              <a:t>Authentication</a:t>
            </a:r>
          </a:p>
          <a:p>
            <a:pPr marL="0" indent="0">
              <a:lnSpc>
                <a:spcPct val="100000"/>
              </a:lnSpc>
              <a:spcAft>
                <a:spcPts val="0"/>
              </a:spcAft>
              <a:buNone/>
            </a:pPr>
            <a:endParaRPr lang="en-US" sz="1200" b="0" dirty="0" smtClean="0"/>
          </a:p>
          <a:p>
            <a:pPr>
              <a:lnSpc>
                <a:spcPct val="100000"/>
              </a:lnSpc>
              <a:spcAft>
                <a:spcPts val="0"/>
              </a:spcAft>
              <a:buFont typeface="Wingdings" pitchFamily="2" charset="2"/>
              <a:buChar char="v"/>
            </a:pPr>
            <a:r>
              <a:rPr lang="en-US" sz="1200" b="0" dirty="0" smtClean="0"/>
              <a:t>Enforce </a:t>
            </a:r>
            <a:r>
              <a:rPr lang="en-US" sz="1200" b="0" dirty="0"/>
              <a:t>basic password </a:t>
            </a:r>
            <a:r>
              <a:rPr lang="en-US" sz="1200" b="0" dirty="0" smtClean="0"/>
              <a:t>security</a:t>
            </a:r>
            <a:endParaRPr lang="en-US" sz="1200" b="0" dirty="0"/>
          </a:p>
          <a:p>
            <a:pPr>
              <a:lnSpc>
                <a:spcPct val="100000"/>
              </a:lnSpc>
              <a:spcAft>
                <a:spcPts val="0"/>
              </a:spcAft>
              <a:buFont typeface="Wingdings" pitchFamily="2" charset="2"/>
              <a:buChar char="v"/>
            </a:pPr>
            <a:r>
              <a:rPr lang="en-US" sz="1200" b="0" dirty="0"/>
              <a:t>Implement an account lockout for failed </a:t>
            </a:r>
            <a:r>
              <a:rPr lang="en-US" sz="1200" b="0" dirty="0" smtClean="0"/>
              <a:t>logins</a:t>
            </a:r>
            <a:endParaRPr lang="en-US" sz="1200" b="0" dirty="0"/>
          </a:p>
          <a:p>
            <a:pPr>
              <a:lnSpc>
                <a:spcPct val="100000"/>
              </a:lnSpc>
              <a:spcAft>
                <a:spcPts val="0"/>
              </a:spcAft>
              <a:buFont typeface="Wingdings" pitchFamily="2" charset="2"/>
              <a:buChar char="v"/>
            </a:pPr>
            <a:r>
              <a:rPr lang="en-US" sz="1200" b="0" dirty="0"/>
              <a:t>“Forgot my password” functionality can be a </a:t>
            </a:r>
            <a:r>
              <a:rPr lang="en-US" sz="1200" b="0" dirty="0" smtClean="0"/>
              <a:t>problem</a:t>
            </a:r>
            <a:endParaRPr lang="en-US" sz="1200" b="0" dirty="0"/>
          </a:p>
          <a:p>
            <a:pPr>
              <a:lnSpc>
                <a:spcPct val="100000"/>
              </a:lnSpc>
              <a:spcAft>
                <a:spcPts val="0"/>
              </a:spcAft>
              <a:buFont typeface="Wingdings" pitchFamily="2" charset="2"/>
              <a:buChar char="v"/>
            </a:pPr>
            <a:r>
              <a:rPr lang="en-US" sz="1200" b="0" dirty="0"/>
              <a:t>For web applications, use and enforce POST </a:t>
            </a:r>
            <a:r>
              <a:rPr lang="en-US" sz="1200" b="0" dirty="0" smtClean="0"/>
              <a:t>method</a:t>
            </a:r>
          </a:p>
          <a:p>
            <a:pPr marL="0" indent="0">
              <a:lnSpc>
                <a:spcPct val="100000"/>
              </a:lnSpc>
              <a:spcAft>
                <a:spcPts val="0"/>
              </a:spcAft>
              <a:buNone/>
            </a:pPr>
            <a:endParaRPr lang="en-US" sz="1200" b="0" dirty="0" smtClean="0"/>
          </a:p>
          <a:p>
            <a:pPr marL="0" indent="0">
              <a:lnSpc>
                <a:spcPct val="100000"/>
              </a:lnSpc>
              <a:spcAft>
                <a:spcPts val="0"/>
              </a:spcAft>
              <a:buNone/>
            </a:pPr>
            <a:r>
              <a:rPr lang="en-US" sz="1400" dirty="0" smtClean="0"/>
              <a:t>Authorization</a:t>
            </a:r>
          </a:p>
          <a:p>
            <a:pPr marL="0" indent="0">
              <a:lnSpc>
                <a:spcPct val="100000"/>
              </a:lnSpc>
              <a:spcAft>
                <a:spcPts val="0"/>
              </a:spcAft>
              <a:buNone/>
            </a:pPr>
            <a:endParaRPr lang="en-US" sz="1200" b="0" dirty="0"/>
          </a:p>
          <a:p>
            <a:pPr>
              <a:lnSpc>
                <a:spcPct val="100000"/>
              </a:lnSpc>
              <a:spcAft>
                <a:spcPts val="0"/>
              </a:spcAft>
              <a:buFont typeface="Wingdings" pitchFamily="2" charset="2"/>
              <a:buChar char="v"/>
            </a:pPr>
            <a:r>
              <a:rPr lang="en-US" sz="1200" b="0" dirty="0"/>
              <a:t>Every function (page) must verify authorization to </a:t>
            </a:r>
            <a:r>
              <a:rPr lang="en-US" sz="1200" b="0" dirty="0" smtClean="0"/>
              <a:t>access</a:t>
            </a:r>
            <a:endParaRPr lang="en-US" sz="1200" b="0" dirty="0"/>
          </a:p>
          <a:p>
            <a:pPr>
              <a:lnSpc>
                <a:spcPct val="100000"/>
              </a:lnSpc>
              <a:spcAft>
                <a:spcPts val="0"/>
              </a:spcAft>
              <a:buFont typeface="Wingdings" pitchFamily="2" charset="2"/>
              <a:buChar char="v"/>
            </a:pPr>
            <a:r>
              <a:rPr lang="en-US" sz="1200" b="0" dirty="0"/>
              <a:t>Every function (page) must verify the access </a:t>
            </a:r>
            <a:r>
              <a:rPr lang="en-US" sz="1200" b="0" dirty="0" smtClean="0"/>
              <a:t>context</a:t>
            </a:r>
            <a:endParaRPr lang="en-US" sz="1200" b="0" dirty="0"/>
          </a:p>
          <a:p>
            <a:pPr>
              <a:lnSpc>
                <a:spcPct val="100000"/>
              </a:lnSpc>
              <a:spcAft>
                <a:spcPts val="0"/>
              </a:spcAft>
              <a:buFont typeface="Wingdings" pitchFamily="2" charset="2"/>
              <a:buChar char="v"/>
            </a:pPr>
            <a:r>
              <a:rPr lang="en-US" sz="1200" b="0" dirty="0"/>
              <a:t>Any client/server </a:t>
            </a:r>
            <a:r>
              <a:rPr lang="en-US" sz="1200" b="0" dirty="0" smtClean="0"/>
              <a:t>app </a:t>
            </a:r>
            <a:r>
              <a:rPr lang="en-US" sz="1200" b="0" dirty="0"/>
              <a:t>must verify security </a:t>
            </a:r>
            <a:r>
              <a:rPr lang="en-US" sz="1200" b="0" dirty="0" smtClean="0"/>
              <a:t>on the server</a:t>
            </a:r>
          </a:p>
          <a:p>
            <a:pPr marL="0" indent="0">
              <a:lnSpc>
                <a:spcPct val="100000"/>
              </a:lnSpc>
              <a:spcAft>
                <a:spcPts val="0"/>
              </a:spcAft>
              <a:buNone/>
            </a:pPr>
            <a:endParaRPr lang="en-US" sz="1200" b="0" dirty="0" smtClean="0"/>
          </a:p>
          <a:p>
            <a:pPr marL="0" indent="0">
              <a:lnSpc>
                <a:spcPct val="100000"/>
              </a:lnSpc>
              <a:spcAft>
                <a:spcPts val="0"/>
              </a:spcAft>
              <a:buNone/>
            </a:pPr>
            <a:r>
              <a:rPr lang="en-US" sz="1400" dirty="0" smtClean="0"/>
              <a:t>Error Handling</a:t>
            </a:r>
          </a:p>
          <a:p>
            <a:pPr marL="0" indent="0">
              <a:lnSpc>
                <a:spcPct val="100000"/>
              </a:lnSpc>
              <a:spcAft>
                <a:spcPts val="0"/>
              </a:spcAft>
              <a:buNone/>
            </a:pPr>
            <a:endParaRPr lang="en-US" sz="1200" b="0" dirty="0" smtClean="0"/>
          </a:p>
          <a:p>
            <a:pPr>
              <a:lnSpc>
                <a:spcPct val="100000"/>
              </a:lnSpc>
              <a:spcAft>
                <a:spcPts val="0"/>
              </a:spcAft>
              <a:buFont typeface="Wingdings" pitchFamily="2" charset="2"/>
              <a:buChar char="v"/>
            </a:pPr>
            <a:r>
              <a:rPr lang="en-US" sz="1200" b="0" dirty="0" smtClean="0"/>
              <a:t>Don’t disclose information that should remain private</a:t>
            </a:r>
          </a:p>
          <a:p>
            <a:pPr>
              <a:lnSpc>
                <a:spcPct val="100000"/>
              </a:lnSpc>
              <a:spcAft>
                <a:spcPts val="0"/>
              </a:spcAft>
              <a:buFont typeface="Wingdings" pitchFamily="2" charset="2"/>
              <a:buChar char="v"/>
            </a:pPr>
            <a:r>
              <a:rPr lang="en-US" sz="1200" b="0" dirty="0" smtClean="0"/>
              <a:t>Remember to cleanup completely in an error condition</a:t>
            </a:r>
          </a:p>
          <a:p>
            <a:pPr marL="0" indent="0">
              <a:lnSpc>
                <a:spcPct val="100000"/>
              </a:lnSpc>
              <a:spcAft>
                <a:spcPts val="0"/>
              </a:spcAft>
              <a:buNone/>
            </a:pPr>
            <a:endParaRPr lang="en-US" sz="1200" b="0" dirty="0"/>
          </a:p>
          <a:p>
            <a:pPr marL="0" indent="0">
              <a:lnSpc>
                <a:spcPct val="100000"/>
              </a:lnSpc>
              <a:spcAft>
                <a:spcPts val="0"/>
              </a:spcAft>
              <a:buNone/>
            </a:pPr>
            <a:r>
              <a:rPr lang="en-US" sz="1400" dirty="0" smtClean="0"/>
              <a:t>Encryption</a:t>
            </a:r>
          </a:p>
          <a:p>
            <a:pPr marL="0" indent="0">
              <a:lnSpc>
                <a:spcPct val="100000"/>
              </a:lnSpc>
              <a:spcAft>
                <a:spcPts val="0"/>
              </a:spcAft>
              <a:buNone/>
            </a:pPr>
            <a:endParaRPr lang="en-US" sz="1200" b="0" dirty="0"/>
          </a:p>
          <a:p>
            <a:pPr>
              <a:lnSpc>
                <a:spcPct val="100000"/>
              </a:lnSpc>
              <a:spcAft>
                <a:spcPts val="0"/>
              </a:spcAft>
              <a:buFont typeface="Wingdings" pitchFamily="2" charset="2"/>
              <a:buChar char="v"/>
            </a:pPr>
            <a:r>
              <a:rPr lang="en-US" sz="1200" b="0" dirty="0"/>
              <a:t>If storing passwords – hash with a salt value</a:t>
            </a:r>
          </a:p>
          <a:p>
            <a:pPr>
              <a:lnSpc>
                <a:spcPct val="100000"/>
              </a:lnSpc>
              <a:spcAft>
                <a:spcPts val="0"/>
              </a:spcAft>
              <a:buFont typeface="Wingdings" pitchFamily="2" charset="2"/>
              <a:buChar char="v"/>
            </a:pPr>
            <a:r>
              <a:rPr lang="en-US" sz="1200" b="0" dirty="0"/>
              <a:t>If you’re using authentication – encrypt in </a:t>
            </a:r>
            <a:r>
              <a:rPr lang="en-US" sz="1200" b="0" dirty="0" smtClean="0"/>
              <a:t>transmission</a:t>
            </a:r>
          </a:p>
          <a:p>
            <a:pPr>
              <a:lnSpc>
                <a:spcPct val="100000"/>
              </a:lnSpc>
              <a:spcAft>
                <a:spcPts val="0"/>
              </a:spcAft>
              <a:buFont typeface="Wingdings" pitchFamily="2" charset="2"/>
              <a:buChar char="v"/>
            </a:pPr>
            <a:r>
              <a:rPr lang="en-US" sz="1200" b="0" dirty="0" smtClean="0"/>
              <a:t>Properly seed random number generators</a:t>
            </a:r>
            <a:endParaRPr lang="en-US" sz="1200" b="0" dirty="0"/>
          </a:p>
        </p:txBody>
      </p:sp>
      <p:sp>
        <p:nvSpPr>
          <p:cNvPr id="8" name="Content Placeholder 7"/>
          <p:cNvSpPr>
            <a:spLocks noGrp="1"/>
          </p:cNvSpPr>
          <p:nvPr>
            <p:ph sz="half" idx="2"/>
          </p:nvPr>
        </p:nvSpPr>
        <p:spPr>
          <a:xfrm>
            <a:off x="4815000" y="1621800"/>
            <a:ext cx="4102100" cy="4503738"/>
          </a:xfrm>
        </p:spPr>
        <p:txBody>
          <a:bodyPr/>
          <a:lstStyle/>
          <a:p>
            <a:pPr marL="0" indent="0">
              <a:lnSpc>
                <a:spcPct val="100000"/>
              </a:lnSpc>
              <a:spcAft>
                <a:spcPts val="0"/>
              </a:spcAft>
              <a:buNone/>
            </a:pPr>
            <a:r>
              <a:rPr lang="en-US" sz="1400" dirty="0"/>
              <a:t>Data Validation</a:t>
            </a:r>
          </a:p>
          <a:p>
            <a:pPr>
              <a:lnSpc>
                <a:spcPct val="100000"/>
              </a:lnSpc>
              <a:spcAft>
                <a:spcPts val="0"/>
              </a:spcAft>
              <a:buFont typeface="Wingdings" pitchFamily="2" charset="2"/>
              <a:buChar char="v"/>
            </a:pPr>
            <a:endParaRPr lang="en-US" sz="1200" b="0" dirty="0" smtClean="0"/>
          </a:p>
          <a:p>
            <a:pPr>
              <a:lnSpc>
                <a:spcPct val="100000"/>
              </a:lnSpc>
              <a:spcAft>
                <a:spcPts val="0"/>
              </a:spcAft>
              <a:buFont typeface="Wingdings" pitchFamily="2" charset="2"/>
              <a:buChar char="v"/>
            </a:pPr>
            <a:r>
              <a:rPr lang="en-US" sz="1200" b="0" dirty="0" smtClean="0"/>
              <a:t>Validate </a:t>
            </a:r>
            <a:r>
              <a:rPr lang="en-US" sz="1200" b="0" dirty="0"/>
              <a:t>data before use in SQL Commands</a:t>
            </a:r>
          </a:p>
          <a:p>
            <a:pPr>
              <a:lnSpc>
                <a:spcPct val="100000"/>
              </a:lnSpc>
              <a:spcAft>
                <a:spcPts val="0"/>
              </a:spcAft>
              <a:buFont typeface="Wingdings" pitchFamily="2" charset="2"/>
              <a:buChar char="v"/>
            </a:pPr>
            <a:r>
              <a:rPr lang="en-US" sz="1200" b="0" dirty="0"/>
              <a:t>Validate data before sending back to the client</a:t>
            </a:r>
          </a:p>
          <a:p>
            <a:pPr>
              <a:lnSpc>
                <a:spcPct val="100000"/>
              </a:lnSpc>
              <a:spcAft>
                <a:spcPts val="0"/>
              </a:spcAft>
              <a:buFont typeface="Wingdings" pitchFamily="2" charset="2"/>
              <a:buChar char="v"/>
            </a:pPr>
            <a:r>
              <a:rPr lang="en-US" sz="1200" b="0" dirty="0"/>
              <a:t>Validate data before use in ‘</a:t>
            </a:r>
            <a:r>
              <a:rPr lang="en-US" sz="1200" b="0" dirty="0" err="1"/>
              <a:t>eval</a:t>
            </a:r>
            <a:r>
              <a:rPr lang="en-US" sz="1200" b="0" dirty="0"/>
              <a:t>’ or system commands</a:t>
            </a:r>
          </a:p>
          <a:p>
            <a:pPr>
              <a:lnSpc>
                <a:spcPct val="100000"/>
              </a:lnSpc>
              <a:spcAft>
                <a:spcPts val="0"/>
              </a:spcAft>
              <a:buFont typeface="Wingdings" pitchFamily="2" charset="2"/>
              <a:buChar char="v"/>
            </a:pPr>
            <a:r>
              <a:rPr lang="en-US" sz="1200" b="0" dirty="0"/>
              <a:t>Validate all data lengths before writing to </a:t>
            </a:r>
            <a:r>
              <a:rPr lang="en-US" sz="1200" b="0" dirty="0" smtClean="0"/>
              <a:t>buffers</a:t>
            </a:r>
          </a:p>
          <a:p>
            <a:pPr marL="0" indent="0">
              <a:lnSpc>
                <a:spcPct val="100000"/>
              </a:lnSpc>
              <a:spcAft>
                <a:spcPts val="0"/>
              </a:spcAft>
              <a:buNone/>
            </a:pPr>
            <a:endParaRPr lang="en-US" sz="1200" b="0" dirty="0" smtClean="0"/>
          </a:p>
          <a:p>
            <a:pPr marL="0" indent="0">
              <a:lnSpc>
                <a:spcPct val="100000"/>
              </a:lnSpc>
              <a:spcAft>
                <a:spcPts val="0"/>
              </a:spcAft>
              <a:buNone/>
            </a:pPr>
            <a:endParaRPr lang="en-US" sz="1200" b="0" dirty="0"/>
          </a:p>
          <a:p>
            <a:pPr marL="0" indent="0">
              <a:lnSpc>
                <a:spcPct val="100000"/>
              </a:lnSpc>
              <a:spcAft>
                <a:spcPts val="0"/>
              </a:spcAft>
              <a:buNone/>
            </a:pPr>
            <a:r>
              <a:rPr lang="en-US" sz="1400" dirty="0"/>
              <a:t>Session Management</a:t>
            </a:r>
          </a:p>
          <a:p>
            <a:pPr>
              <a:lnSpc>
                <a:spcPct val="100000"/>
              </a:lnSpc>
              <a:spcAft>
                <a:spcPts val="0"/>
              </a:spcAft>
              <a:buFont typeface="Wingdings" pitchFamily="2" charset="2"/>
              <a:buChar char="v"/>
            </a:pPr>
            <a:endParaRPr lang="en-US" sz="1200" b="0" dirty="0" smtClean="0"/>
          </a:p>
          <a:p>
            <a:pPr>
              <a:lnSpc>
                <a:spcPct val="100000"/>
              </a:lnSpc>
              <a:spcAft>
                <a:spcPts val="0"/>
              </a:spcAft>
              <a:buFont typeface="Wingdings" pitchFamily="2" charset="2"/>
              <a:buChar char="v"/>
            </a:pPr>
            <a:r>
              <a:rPr lang="en-US" sz="1200" b="0" dirty="0" smtClean="0"/>
              <a:t>Enforce </a:t>
            </a:r>
            <a:r>
              <a:rPr lang="en-US" sz="1200" b="0" dirty="0"/>
              <a:t>a reasonable session lifespan</a:t>
            </a:r>
          </a:p>
          <a:p>
            <a:pPr>
              <a:lnSpc>
                <a:spcPct val="100000"/>
              </a:lnSpc>
              <a:spcAft>
                <a:spcPts val="0"/>
              </a:spcAft>
              <a:buFont typeface="Wingdings" pitchFamily="2" charset="2"/>
              <a:buChar char="v"/>
            </a:pPr>
            <a:r>
              <a:rPr lang="en-US" sz="1200" b="0" dirty="0"/>
              <a:t>Leverage existing session management solutions</a:t>
            </a:r>
          </a:p>
          <a:p>
            <a:pPr>
              <a:lnSpc>
                <a:spcPct val="100000"/>
              </a:lnSpc>
              <a:spcAft>
                <a:spcPts val="0"/>
              </a:spcAft>
              <a:buFont typeface="Wingdings" pitchFamily="2" charset="2"/>
              <a:buChar char="v"/>
            </a:pPr>
            <a:r>
              <a:rPr lang="en-US" sz="1200" b="0" dirty="0"/>
              <a:t>Force a change of session ID after a successful login</a:t>
            </a:r>
          </a:p>
          <a:p>
            <a:pPr marL="0" indent="0">
              <a:lnSpc>
                <a:spcPct val="100000"/>
              </a:lnSpc>
              <a:spcAft>
                <a:spcPts val="0"/>
              </a:spcAft>
              <a:buNone/>
            </a:pPr>
            <a:endParaRPr lang="en-US" sz="1200" b="0" dirty="0" smtClean="0"/>
          </a:p>
          <a:p>
            <a:pPr marL="0" indent="0">
              <a:lnSpc>
                <a:spcPct val="100000"/>
              </a:lnSpc>
              <a:spcAft>
                <a:spcPts val="0"/>
              </a:spcAft>
              <a:buNone/>
            </a:pPr>
            <a:endParaRPr lang="en-US" sz="1200" b="0" dirty="0"/>
          </a:p>
          <a:p>
            <a:pPr marL="0" indent="0">
              <a:lnSpc>
                <a:spcPct val="100000"/>
              </a:lnSpc>
              <a:spcAft>
                <a:spcPts val="0"/>
              </a:spcAft>
              <a:buNone/>
            </a:pPr>
            <a:r>
              <a:rPr lang="en-US" sz="1400" dirty="0"/>
              <a:t>Logging</a:t>
            </a:r>
          </a:p>
          <a:p>
            <a:pPr>
              <a:lnSpc>
                <a:spcPct val="100000"/>
              </a:lnSpc>
              <a:spcAft>
                <a:spcPts val="0"/>
              </a:spcAft>
              <a:buFont typeface="Wingdings" pitchFamily="2" charset="2"/>
              <a:buChar char="v"/>
            </a:pPr>
            <a:endParaRPr lang="en-US" sz="1200" b="0" dirty="0" smtClean="0"/>
          </a:p>
          <a:p>
            <a:pPr>
              <a:lnSpc>
                <a:spcPct val="100000"/>
              </a:lnSpc>
              <a:spcAft>
                <a:spcPts val="0"/>
              </a:spcAft>
              <a:buFont typeface="Wingdings" pitchFamily="2" charset="2"/>
              <a:buChar char="v"/>
            </a:pPr>
            <a:r>
              <a:rPr lang="en-US" sz="1200" b="0" dirty="0" smtClean="0"/>
              <a:t>Avoid </a:t>
            </a:r>
            <a:r>
              <a:rPr lang="en-US" sz="1200" b="0" dirty="0"/>
              <a:t>logging sensitive data (e.g., passwords)</a:t>
            </a:r>
          </a:p>
          <a:p>
            <a:pPr>
              <a:lnSpc>
                <a:spcPct val="100000"/>
              </a:lnSpc>
              <a:spcAft>
                <a:spcPts val="0"/>
              </a:spcAft>
              <a:buFont typeface="Wingdings" pitchFamily="2" charset="2"/>
              <a:buChar char="v"/>
            </a:pPr>
            <a:r>
              <a:rPr lang="en-US" sz="1200" b="0" dirty="0"/>
              <a:t>Beware of logging tainted data to the logs</a:t>
            </a:r>
          </a:p>
          <a:p>
            <a:pPr>
              <a:lnSpc>
                <a:spcPct val="100000"/>
              </a:lnSpc>
              <a:spcAft>
                <a:spcPts val="0"/>
              </a:spcAft>
              <a:buFont typeface="Wingdings" pitchFamily="2" charset="2"/>
              <a:buChar char="v"/>
            </a:pPr>
            <a:r>
              <a:rPr lang="en-US" sz="1200" b="0" dirty="0"/>
              <a:t>Beware of logging excessive data</a:t>
            </a:r>
          </a:p>
          <a:p>
            <a:pPr>
              <a:lnSpc>
                <a:spcPct val="100000"/>
              </a:lnSpc>
              <a:spcAft>
                <a:spcPts val="0"/>
              </a:spcAft>
              <a:buFont typeface="Wingdings" pitchFamily="2" charset="2"/>
              <a:buChar char="v"/>
            </a:pPr>
            <a:r>
              <a:rPr lang="en-US" sz="1200" b="0" dirty="0"/>
              <a:t>Beware of potential log </a:t>
            </a:r>
            <a:r>
              <a:rPr lang="en-US" sz="1200" b="0" dirty="0" smtClean="0"/>
              <a:t>spoofing</a:t>
            </a:r>
            <a:endParaRPr lang="en-US" sz="1200" b="0" dirty="0"/>
          </a:p>
        </p:txBody>
      </p:sp>
    </p:spTree>
    <p:extLst>
      <p:ext uri="{BB962C8B-B14F-4D97-AF65-F5344CB8AC3E}">
        <p14:creationId xmlns:p14="http://schemas.microsoft.com/office/powerpoint/2010/main" val="129432076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Common Weakness Enumeration</a:t>
            </a:r>
            <a:endParaRPr lang="en-US" dirty="0"/>
          </a:p>
        </p:txBody>
      </p:sp>
      <p:sp>
        <p:nvSpPr>
          <p:cNvPr id="3" name="Content Placeholder 2"/>
          <p:cNvSpPr>
            <a:spLocks noGrp="1"/>
          </p:cNvSpPr>
          <p:nvPr>
            <p:ph idx="1"/>
          </p:nvPr>
        </p:nvSpPr>
        <p:spPr/>
        <p:txBody>
          <a:bodyPr/>
          <a:lstStyle/>
          <a:p>
            <a:r>
              <a:rPr lang="en-US" dirty="0" smtClean="0"/>
              <a:t>intro to CWE</a:t>
            </a:r>
            <a:endParaRPr lang="en-US" dirty="0"/>
          </a:p>
        </p:txBody>
      </p:sp>
      <p:pic>
        <p:nvPicPr>
          <p:cNvPr id="4"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a:stretch/>
        </p:blipFill>
        <p:spPr bwMode="auto">
          <a:xfrm>
            <a:off x="0" y="0"/>
            <a:ext cx="9144000" cy="6858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73120465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smtClean="0"/>
              <a:t>CWE Top 25</a:t>
            </a:r>
            <a:endParaRPr lang="en-US" dirty="0"/>
          </a:p>
        </p:txBody>
      </p:sp>
      <p:graphicFrame>
        <p:nvGraphicFramePr>
          <p:cNvPr id="10" name="Table 9"/>
          <p:cNvGraphicFramePr>
            <a:graphicFrameLocks noGrp="1"/>
          </p:cNvGraphicFramePr>
          <p:nvPr>
            <p:extLst>
              <p:ext uri="{D42A27DB-BD31-4B8C-83A1-F6EECF244321}">
                <p14:modId xmlns:p14="http://schemas.microsoft.com/office/powerpoint/2010/main" val="3750381658"/>
              </p:ext>
            </p:extLst>
          </p:nvPr>
        </p:nvGraphicFramePr>
        <p:xfrm>
          <a:off x="773254" y="1538872"/>
          <a:ext cx="7772405" cy="4784625"/>
        </p:xfrm>
        <a:graphic>
          <a:graphicData uri="http://schemas.openxmlformats.org/drawingml/2006/table">
            <a:tbl>
              <a:tblPr bandRow="1">
                <a:tableStyleId>{EB9631B5-78F2-41C9-869B-9F39066F8104}</a:tableStyleId>
              </a:tblPr>
              <a:tblGrid>
                <a:gridCol w="152400"/>
                <a:gridCol w="838200"/>
                <a:gridCol w="6781805"/>
              </a:tblGrid>
              <a:tr h="191385">
                <a:tc>
                  <a:txBody>
                    <a:bodyPr/>
                    <a:lstStyle/>
                    <a:p>
                      <a:pPr algn="l">
                        <a:lnSpc>
                          <a:spcPct val="100000"/>
                        </a:lnSpc>
                      </a:pPr>
                      <a:endParaRPr lang="en-US" sz="1200" b="1" dirty="0"/>
                    </a:p>
                  </a:txBody>
                  <a:tcPr marL="330" marR="330" marT="330" marB="330" anchor="ctr"/>
                </a:tc>
                <a:tc>
                  <a:txBody>
                    <a:bodyPr/>
                    <a:lstStyle/>
                    <a:p>
                      <a:pPr algn="l">
                        <a:lnSpc>
                          <a:spcPct val="100000"/>
                        </a:lnSpc>
                      </a:pPr>
                      <a:r>
                        <a:rPr lang="en-US" sz="1200" dirty="0"/>
                        <a:t>CWE-89</a:t>
                      </a:r>
                      <a:endParaRPr lang="en-US" sz="1200" b="1" dirty="0"/>
                    </a:p>
                  </a:txBody>
                  <a:tcPr marL="330" marR="330" marT="330" marB="330" anchor="ctr"/>
                </a:tc>
                <a:tc>
                  <a:txBody>
                    <a:bodyPr/>
                    <a:lstStyle/>
                    <a:p>
                      <a:pPr algn="l">
                        <a:lnSpc>
                          <a:spcPct val="100000"/>
                        </a:lnSpc>
                      </a:pPr>
                      <a:r>
                        <a:rPr lang="en-US" sz="1200" dirty="0"/>
                        <a:t>Improper Neutralization of Special Elements used in an SQL Command ('SQL Injection')</a:t>
                      </a:r>
                    </a:p>
                  </a:txBody>
                  <a:tcPr marL="330" marR="330" marT="330" marB="330" anchor="ctr"/>
                </a:tc>
              </a:tr>
              <a:tr h="191385">
                <a:tc>
                  <a:txBody>
                    <a:bodyPr/>
                    <a:lstStyle/>
                    <a:p>
                      <a:pPr algn="l">
                        <a:lnSpc>
                          <a:spcPct val="100000"/>
                        </a:lnSpc>
                      </a:pPr>
                      <a:endParaRPr lang="en-US" sz="1200" b="1" dirty="0"/>
                    </a:p>
                  </a:txBody>
                  <a:tcPr marL="330" marR="330" marT="330" marB="330" anchor="ctr"/>
                </a:tc>
                <a:tc>
                  <a:txBody>
                    <a:bodyPr/>
                    <a:lstStyle/>
                    <a:p>
                      <a:pPr algn="l">
                        <a:lnSpc>
                          <a:spcPct val="100000"/>
                        </a:lnSpc>
                      </a:pPr>
                      <a:r>
                        <a:rPr lang="en-US" sz="1200" dirty="0"/>
                        <a:t>CWE-78</a:t>
                      </a:r>
                      <a:endParaRPr lang="en-US" sz="1200" b="1" dirty="0"/>
                    </a:p>
                  </a:txBody>
                  <a:tcPr marL="330" marR="330" marT="330" marB="330" anchor="ctr"/>
                </a:tc>
                <a:tc>
                  <a:txBody>
                    <a:bodyPr/>
                    <a:lstStyle/>
                    <a:p>
                      <a:pPr algn="l">
                        <a:lnSpc>
                          <a:spcPct val="100000"/>
                        </a:lnSpc>
                      </a:pPr>
                      <a:r>
                        <a:rPr lang="en-US" sz="1200" dirty="0"/>
                        <a:t>Improper Neutralization of Special Elements used in an OS Command ('OS Command Injection')</a:t>
                      </a:r>
                    </a:p>
                  </a:txBody>
                  <a:tcPr marL="330" marR="330" marT="330" marB="330" anchor="ctr"/>
                </a:tc>
              </a:tr>
              <a:tr h="191385">
                <a:tc>
                  <a:txBody>
                    <a:bodyPr/>
                    <a:lstStyle/>
                    <a:p>
                      <a:pPr algn="l">
                        <a:lnSpc>
                          <a:spcPct val="100000"/>
                        </a:lnSpc>
                      </a:pPr>
                      <a:endParaRPr lang="en-US" sz="1200" b="1" dirty="0"/>
                    </a:p>
                  </a:txBody>
                  <a:tcPr marL="330" marR="330" marT="330" marB="330" anchor="ctr"/>
                </a:tc>
                <a:tc>
                  <a:txBody>
                    <a:bodyPr/>
                    <a:lstStyle/>
                    <a:p>
                      <a:pPr algn="l">
                        <a:lnSpc>
                          <a:spcPct val="100000"/>
                        </a:lnSpc>
                      </a:pPr>
                      <a:r>
                        <a:rPr lang="en-US" sz="1200" dirty="0"/>
                        <a:t>CWE-120</a:t>
                      </a:r>
                      <a:endParaRPr lang="en-US" sz="1200" b="1" dirty="0"/>
                    </a:p>
                  </a:txBody>
                  <a:tcPr marL="330" marR="330" marT="330" marB="330" anchor="ctr"/>
                </a:tc>
                <a:tc>
                  <a:txBody>
                    <a:bodyPr/>
                    <a:lstStyle/>
                    <a:p>
                      <a:pPr algn="l">
                        <a:lnSpc>
                          <a:spcPct val="100000"/>
                        </a:lnSpc>
                      </a:pPr>
                      <a:r>
                        <a:rPr lang="en-US" sz="1200" dirty="0"/>
                        <a:t>Buffer Copy without Checking Size of Input ('Classic Buffer Overflow')</a:t>
                      </a:r>
                    </a:p>
                  </a:txBody>
                  <a:tcPr marL="330" marR="330" marT="330" marB="330" anchor="ctr"/>
                </a:tc>
              </a:tr>
              <a:tr h="191385">
                <a:tc>
                  <a:txBody>
                    <a:bodyPr/>
                    <a:lstStyle/>
                    <a:p>
                      <a:pPr algn="l">
                        <a:lnSpc>
                          <a:spcPct val="100000"/>
                        </a:lnSpc>
                      </a:pPr>
                      <a:endParaRPr lang="en-US" sz="1200" b="1" dirty="0"/>
                    </a:p>
                  </a:txBody>
                  <a:tcPr marL="330" marR="330" marT="330" marB="330" anchor="ctr"/>
                </a:tc>
                <a:tc>
                  <a:txBody>
                    <a:bodyPr/>
                    <a:lstStyle/>
                    <a:p>
                      <a:pPr algn="l">
                        <a:lnSpc>
                          <a:spcPct val="100000"/>
                        </a:lnSpc>
                      </a:pPr>
                      <a:r>
                        <a:rPr lang="en-US" sz="1200" dirty="0"/>
                        <a:t>CWE-79</a:t>
                      </a:r>
                      <a:endParaRPr lang="en-US" sz="1200" b="1" dirty="0"/>
                    </a:p>
                  </a:txBody>
                  <a:tcPr marL="330" marR="330" marT="330" marB="330" anchor="ctr"/>
                </a:tc>
                <a:tc>
                  <a:txBody>
                    <a:bodyPr/>
                    <a:lstStyle/>
                    <a:p>
                      <a:pPr algn="l">
                        <a:lnSpc>
                          <a:spcPct val="100000"/>
                        </a:lnSpc>
                      </a:pPr>
                      <a:r>
                        <a:rPr lang="en-US" sz="1200" dirty="0"/>
                        <a:t>Improper Neutralization of Input During Web Page Generation ('Cross-site Scripting')</a:t>
                      </a:r>
                    </a:p>
                  </a:txBody>
                  <a:tcPr marL="330" marR="330" marT="330" marB="330" anchor="ctr"/>
                </a:tc>
              </a:tr>
              <a:tr h="191385">
                <a:tc>
                  <a:txBody>
                    <a:bodyPr/>
                    <a:lstStyle/>
                    <a:p>
                      <a:pPr algn="l">
                        <a:lnSpc>
                          <a:spcPct val="100000"/>
                        </a:lnSpc>
                      </a:pPr>
                      <a:endParaRPr lang="en-US" sz="1200" b="1" dirty="0"/>
                    </a:p>
                  </a:txBody>
                  <a:tcPr marL="330" marR="330" marT="330" marB="330" anchor="ctr"/>
                </a:tc>
                <a:tc>
                  <a:txBody>
                    <a:bodyPr/>
                    <a:lstStyle/>
                    <a:p>
                      <a:pPr algn="l">
                        <a:lnSpc>
                          <a:spcPct val="100000"/>
                        </a:lnSpc>
                      </a:pPr>
                      <a:r>
                        <a:rPr lang="en-US" sz="1200" dirty="0"/>
                        <a:t>CWE-306</a:t>
                      </a:r>
                      <a:endParaRPr lang="en-US" sz="1200" b="1" dirty="0"/>
                    </a:p>
                  </a:txBody>
                  <a:tcPr marL="330" marR="330" marT="330" marB="330" anchor="ctr"/>
                </a:tc>
                <a:tc>
                  <a:txBody>
                    <a:bodyPr/>
                    <a:lstStyle/>
                    <a:p>
                      <a:pPr algn="l">
                        <a:lnSpc>
                          <a:spcPct val="100000"/>
                        </a:lnSpc>
                      </a:pPr>
                      <a:r>
                        <a:rPr lang="en-US" sz="1200" dirty="0"/>
                        <a:t>Missing Authentication for Critical Function</a:t>
                      </a:r>
                    </a:p>
                  </a:txBody>
                  <a:tcPr marL="330" marR="330" marT="330" marB="330" anchor="ctr"/>
                </a:tc>
              </a:tr>
              <a:tr h="191385">
                <a:tc>
                  <a:txBody>
                    <a:bodyPr/>
                    <a:lstStyle/>
                    <a:p>
                      <a:pPr algn="l">
                        <a:lnSpc>
                          <a:spcPct val="100000"/>
                        </a:lnSpc>
                      </a:pPr>
                      <a:endParaRPr lang="en-US" sz="1200" b="1" dirty="0"/>
                    </a:p>
                  </a:txBody>
                  <a:tcPr marL="330" marR="330" marT="330" marB="330" anchor="ctr"/>
                </a:tc>
                <a:tc>
                  <a:txBody>
                    <a:bodyPr/>
                    <a:lstStyle/>
                    <a:p>
                      <a:pPr algn="l">
                        <a:lnSpc>
                          <a:spcPct val="100000"/>
                        </a:lnSpc>
                      </a:pPr>
                      <a:r>
                        <a:rPr lang="en-US" sz="1200" b="0" dirty="0" smtClean="0"/>
                        <a:t>CWE-862</a:t>
                      </a:r>
                      <a:endParaRPr lang="en-US" sz="1200" b="0" dirty="0"/>
                    </a:p>
                  </a:txBody>
                  <a:tcPr marL="330" marR="330" marT="330" marB="330" anchor="ctr"/>
                </a:tc>
                <a:tc>
                  <a:txBody>
                    <a:bodyPr/>
                    <a:lstStyle/>
                    <a:p>
                      <a:pPr algn="l">
                        <a:lnSpc>
                          <a:spcPct val="100000"/>
                        </a:lnSpc>
                      </a:pPr>
                      <a:r>
                        <a:rPr lang="en-US" sz="1200" dirty="0" smtClean="0">
                          <a:effectLst/>
                        </a:rPr>
                        <a:t>Missing Authorization</a:t>
                      </a:r>
                      <a:endParaRPr lang="en-US" sz="1200" dirty="0"/>
                    </a:p>
                  </a:txBody>
                  <a:tcPr marL="330" marR="330" marT="330" marB="330" anchor="ctr"/>
                </a:tc>
              </a:tr>
              <a:tr h="191385">
                <a:tc>
                  <a:txBody>
                    <a:bodyPr/>
                    <a:lstStyle/>
                    <a:p>
                      <a:pPr algn="l">
                        <a:lnSpc>
                          <a:spcPct val="100000"/>
                        </a:lnSpc>
                      </a:pPr>
                      <a:endParaRPr lang="en-US" sz="1200" b="1" dirty="0"/>
                    </a:p>
                  </a:txBody>
                  <a:tcPr marL="330" marR="330" marT="330" marB="330" anchor="ctr"/>
                </a:tc>
                <a:tc>
                  <a:txBody>
                    <a:bodyPr/>
                    <a:lstStyle/>
                    <a:p>
                      <a:pPr algn="l">
                        <a:lnSpc>
                          <a:spcPct val="100000"/>
                        </a:lnSpc>
                      </a:pPr>
                      <a:r>
                        <a:rPr lang="en-US" sz="1200" dirty="0"/>
                        <a:t>CWE-798</a:t>
                      </a:r>
                      <a:endParaRPr lang="en-US" sz="1200" b="1" dirty="0"/>
                    </a:p>
                  </a:txBody>
                  <a:tcPr marL="330" marR="330" marT="330" marB="330" anchor="ctr"/>
                </a:tc>
                <a:tc>
                  <a:txBody>
                    <a:bodyPr/>
                    <a:lstStyle/>
                    <a:p>
                      <a:pPr algn="l">
                        <a:lnSpc>
                          <a:spcPct val="100000"/>
                        </a:lnSpc>
                      </a:pPr>
                      <a:r>
                        <a:rPr lang="en-US" sz="1200" dirty="0"/>
                        <a:t>Use of Hard-coded Credentials</a:t>
                      </a:r>
                    </a:p>
                  </a:txBody>
                  <a:tcPr marL="330" marR="330" marT="330" marB="330" anchor="ctr"/>
                </a:tc>
              </a:tr>
              <a:tr h="191385">
                <a:tc>
                  <a:txBody>
                    <a:bodyPr/>
                    <a:lstStyle/>
                    <a:p>
                      <a:pPr algn="l">
                        <a:lnSpc>
                          <a:spcPct val="100000"/>
                        </a:lnSpc>
                      </a:pPr>
                      <a:endParaRPr lang="en-US" sz="1200" b="1" dirty="0"/>
                    </a:p>
                  </a:txBody>
                  <a:tcPr marL="330" marR="330" marT="330" marB="330" anchor="ctr"/>
                </a:tc>
                <a:tc>
                  <a:txBody>
                    <a:bodyPr/>
                    <a:lstStyle/>
                    <a:p>
                      <a:pPr algn="l">
                        <a:lnSpc>
                          <a:spcPct val="100000"/>
                        </a:lnSpc>
                      </a:pPr>
                      <a:r>
                        <a:rPr lang="en-US" sz="1200" dirty="0"/>
                        <a:t>CWE-311</a:t>
                      </a:r>
                      <a:endParaRPr lang="en-US" sz="1200" b="1" dirty="0"/>
                    </a:p>
                  </a:txBody>
                  <a:tcPr marL="330" marR="330" marT="330" marB="330" anchor="ctr"/>
                </a:tc>
                <a:tc>
                  <a:txBody>
                    <a:bodyPr/>
                    <a:lstStyle/>
                    <a:p>
                      <a:pPr algn="l">
                        <a:lnSpc>
                          <a:spcPct val="100000"/>
                        </a:lnSpc>
                      </a:pPr>
                      <a:r>
                        <a:rPr lang="en-US" sz="1200" dirty="0"/>
                        <a:t>Missing Encryption of Sensitive Data</a:t>
                      </a:r>
                    </a:p>
                  </a:txBody>
                  <a:tcPr marL="330" marR="330" marT="330" marB="330" anchor="ctr"/>
                </a:tc>
              </a:tr>
              <a:tr h="191385">
                <a:tc>
                  <a:txBody>
                    <a:bodyPr/>
                    <a:lstStyle/>
                    <a:p>
                      <a:pPr algn="l">
                        <a:lnSpc>
                          <a:spcPct val="100000"/>
                        </a:lnSpc>
                      </a:pPr>
                      <a:endParaRPr lang="en-US" sz="1200" b="1" dirty="0"/>
                    </a:p>
                  </a:txBody>
                  <a:tcPr marL="330" marR="330" marT="330" marB="330" anchor="ctr"/>
                </a:tc>
                <a:tc>
                  <a:txBody>
                    <a:bodyPr/>
                    <a:lstStyle/>
                    <a:p>
                      <a:pPr algn="l">
                        <a:lnSpc>
                          <a:spcPct val="100000"/>
                        </a:lnSpc>
                      </a:pPr>
                      <a:r>
                        <a:rPr lang="en-US" sz="1200" dirty="0"/>
                        <a:t>CWE-434</a:t>
                      </a:r>
                      <a:endParaRPr lang="en-US" sz="1200" b="1" dirty="0"/>
                    </a:p>
                  </a:txBody>
                  <a:tcPr marL="330" marR="330" marT="330" marB="330" anchor="ctr"/>
                </a:tc>
                <a:tc>
                  <a:txBody>
                    <a:bodyPr/>
                    <a:lstStyle/>
                    <a:p>
                      <a:pPr algn="l">
                        <a:lnSpc>
                          <a:spcPct val="100000"/>
                        </a:lnSpc>
                      </a:pPr>
                      <a:r>
                        <a:rPr lang="en-US" sz="1200" dirty="0"/>
                        <a:t>Unrestricted Upload of File with Dangerous Type</a:t>
                      </a:r>
                    </a:p>
                  </a:txBody>
                  <a:tcPr marL="330" marR="330" marT="330" marB="330" anchor="ctr"/>
                </a:tc>
              </a:tr>
              <a:tr h="191385">
                <a:tc>
                  <a:txBody>
                    <a:bodyPr/>
                    <a:lstStyle/>
                    <a:p>
                      <a:pPr algn="l">
                        <a:lnSpc>
                          <a:spcPct val="100000"/>
                        </a:lnSpc>
                      </a:pPr>
                      <a:endParaRPr lang="en-US" sz="1200" b="1" dirty="0"/>
                    </a:p>
                  </a:txBody>
                  <a:tcPr marL="330" marR="330" marT="330" marB="330" anchor="ctr"/>
                </a:tc>
                <a:tc>
                  <a:txBody>
                    <a:bodyPr/>
                    <a:lstStyle/>
                    <a:p>
                      <a:pPr algn="l">
                        <a:lnSpc>
                          <a:spcPct val="100000"/>
                        </a:lnSpc>
                      </a:pPr>
                      <a:r>
                        <a:rPr lang="en-US" sz="1200" dirty="0"/>
                        <a:t>CWE-807</a:t>
                      </a:r>
                      <a:endParaRPr lang="en-US" sz="1200" b="1" dirty="0"/>
                    </a:p>
                  </a:txBody>
                  <a:tcPr marL="330" marR="330" marT="330" marB="330" anchor="ctr"/>
                </a:tc>
                <a:tc>
                  <a:txBody>
                    <a:bodyPr/>
                    <a:lstStyle/>
                    <a:p>
                      <a:pPr algn="l">
                        <a:lnSpc>
                          <a:spcPct val="100000"/>
                        </a:lnSpc>
                      </a:pPr>
                      <a:r>
                        <a:rPr lang="en-US" sz="1200" dirty="0"/>
                        <a:t>Reliance on Untrusted Inputs in a Security Decision</a:t>
                      </a:r>
                    </a:p>
                  </a:txBody>
                  <a:tcPr marL="330" marR="330" marT="330" marB="330" anchor="ctr"/>
                </a:tc>
              </a:tr>
              <a:tr h="191385">
                <a:tc>
                  <a:txBody>
                    <a:bodyPr/>
                    <a:lstStyle/>
                    <a:p>
                      <a:pPr algn="l">
                        <a:lnSpc>
                          <a:spcPct val="100000"/>
                        </a:lnSpc>
                      </a:pPr>
                      <a:endParaRPr lang="en-US" sz="1200" b="1" dirty="0"/>
                    </a:p>
                  </a:txBody>
                  <a:tcPr marL="330" marR="330" marT="330" marB="330" anchor="ctr"/>
                </a:tc>
                <a:tc>
                  <a:txBody>
                    <a:bodyPr/>
                    <a:lstStyle/>
                    <a:p>
                      <a:r>
                        <a:rPr lang="en-US" sz="1200" dirty="0" smtClean="0"/>
                        <a:t>CWE-250</a:t>
                      </a:r>
                      <a:endParaRPr lang="en-US" sz="1200" dirty="0"/>
                    </a:p>
                  </a:txBody>
                  <a:tcPr marL="330" marR="330" marT="330" marB="330" anchor="ctr"/>
                </a:tc>
                <a:tc>
                  <a:txBody>
                    <a:bodyPr/>
                    <a:lstStyle/>
                    <a:p>
                      <a:r>
                        <a:rPr lang="en-US" sz="1200" dirty="0" smtClean="0">
                          <a:effectLst/>
                        </a:rPr>
                        <a:t>Execution with Unnecessary Privileges</a:t>
                      </a:r>
                      <a:endParaRPr lang="en-US" sz="1200" dirty="0"/>
                    </a:p>
                  </a:txBody>
                  <a:tcPr marL="330" marR="330" marT="330" marB="330" anchor="ctr"/>
                </a:tc>
              </a:tr>
              <a:tr h="191385">
                <a:tc>
                  <a:txBody>
                    <a:bodyPr/>
                    <a:lstStyle/>
                    <a:p>
                      <a:pPr algn="l">
                        <a:lnSpc>
                          <a:spcPct val="100000"/>
                        </a:lnSpc>
                      </a:pPr>
                      <a:endParaRPr lang="en-US" sz="1200" b="1" dirty="0"/>
                    </a:p>
                  </a:txBody>
                  <a:tcPr marL="330" marR="330" marT="330" marB="330" anchor="ctr"/>
                </a:tc>
                <a:tc>
                  <a:txBody>
                    <a:bodyPr/>
                    <a:lstStyle/>
                    <a:p>
                      <a:pPr algn="l">
                        <a:lnSpc>
                          <a:spcPct val="100000"/>
                        </a:lnSpc>
                      </a:pPr>
                      <a:r>
                        <a:rPr lang="en-US" sz="1200" dirty="0" smtClean="0"/>
                        <a:t>CWE-352</a:t>
                      </a:r>
                      <a:endParaRPr lang="en-US" sz="1200" b="1" dirty="0"/>
                    </a:p>
                  </a:txBody>
                  <a:tcPr marL="330" marR="330" marT="330" marB="330" anchor="ctr"/>
                </a:tc>
                <a:tc>
                  <a:txBody>
                    <a:bodyPr/>
                    <a:lstStyle/>
                    <a:p>
                      <a:pPr algn="l">
                        <a:lnSpc>
                          <a:spcPct val="100000"/>
                        </a:lnSpc>
                      </a:pPr>
                      <a:r>
                        <a:rPr lang="en-US" sz="1200" dirty="0" smtClean="0"/>
                        <a:t>Cross-Site Request Forgery (CSRF)</a:t>
                      </a:r>
                      <a:endParaRPr lang="en-US" sz="1200" dirty="0"/>
                    </a:p>
                  </a:txBody>
                  <a:tcPr marL="330" marR="330" marT="330" marB="330" anchor="ctr"/>
                </a:tc>
              </a:tr>
              <a:tr h="191385">
                <a:tc>
                  <a:txBody>
                    <a:bodyPr/>
                    <a:lstStyle/>
                    <a:p>
                      <a:pPr algn="l">
                        <a:lnSpc>
                          <a:spcPct val="100000"/>
                        </a:lnSpc>
                      </a:pPr>
                      <a:endParaRPr lang="en-US" sz="1200" b="1" dirty="0"/>
                    </a:p>
                  </a:txBody>
                  <a:tcPr marL="330" marR="330" marT="330" marB="330" anchor="ctr"/>
                </a:tc>
                <a:tc>
                  <a:txBody>
                    <a:bodyPr/>
                    <a:lstStyle/>
                    <a:p>
                      <a:pPr algn="l">
                        <a:lnSpc>
                          <a:spcPct val="100000"/>
                        </a:lnSpc>
                      </a:pPr>
                      <a:r>
                        <a:rPr lang="en-US" sz="1200" dirty="0"/>
                        <a:t>CWE-22</a:t>
                      </a:r>
                      <a:endParaRPr lang="en-US" sz="1200" b="1" dirty="0"/>
                    </a:p>
                  </a:txBody>
                  <a:tcPr marL="330" marR="330" marT="330" marB="330" anchor="ctr"/>
                </a:tc>
                <a:tc>
                  <a:txBody>
                    <a:bodyPr/>
                    <a:lstStyle/>
                    <a:p>
                      <a:pPr algn="l">
                        <a:lnSpc>
                          <a:spcPct val="100000"/>
                        </a:lnSpc>
                      </a:pPr>
                      <a:r>
                        <a:rPr lang="en-US" sz="1200" dirty="0"/>
                        <a:t>Improper Limitation of a Pathname to a Restricted Directory ('Path Traversal')</a:t>
                      </a:r>
                    </a:p>
                  </a:txBody>
                  <a:tcPr marL="330" marR="330" marT="330" marB="330" anchor="ctr"/>
                </a:tc>
              </a:tr>
              <a:tr h="191385">
                <a:tc>
                  <a:txBody>
                    <a:bodyPr/>
                    <a:lstStyle/>
                    <a:p>
                      <a:pPr algn="l">
                        <a:lnSpc>
                          <a:spcPct val="100000"/>
                        </a:lnSpc>
                      </a:pPr>
                      <a:endParaRPr lang="en-US" sz="1200" b="1" dirty="0"/>
                    </a:p>
                  </a:txBody>
                  <a:tcPr marL="330" marR="330" marT="330" marB="330" anchor="ctr"/>
                </a:tc>
                <a:tc>
                  <a:txBody>
                    <a:bodyPr/>
                    <a:lstStyle/>
                    <a:p>
                      <a:pPr algn="l">
                        <a:lnSpc>
                          <a:spcPct val="100000"/>
                        </a:lnSpc>
                      </a:pPr>
                      <a:r>
                        <a:rPr lang="en-US" sz="1200" dirty="0"/>
                        <a:t>CWE-494</a:t>
                      </a:r>
                      <a:endParaRPr lang="en-US" sz="1200" b="1" dirty="0"/>
                    </a:p>
                  </a:txBody>
                  <a:tcPr marL="330" marR="330" marT="330" marB="330" anchor="ctr"/>
                </a:tc>
                <a:tc>
                  <a:txBody>
                    <a:bodyPr/>
                    <a:lstStyle/>
                    <a:p>
                      <a:pPr algn="l">
                        <a:lnSpc>
                          <a:spcPct val="100000"/>
                        </a:lnSpc>
                      </a:pPr>
                      <a:r>
                        <a:rPr lang="en-US" sz="1200" dirty="0"/>
                        <a:t>Download of Code Without Integrity Check</a:t>
                      </a:r>
                    </a:p>
                  </a:txBody>
                  <a:tcPr marL="330" marR="330" marT="330" marB="330" anchor="ctr"/>
                </a:tc>
              </a:tr>
              <a:tr h="191385">
                <a:tc>
                  <a:txBody>
                    <a:bodyPr/>
                    <a:lstStyle/>
                    <a:p>
                      <a:pPr algn="l">
                        <a:lnSpc>
                          <a:spcPct val="100000"/>
                        </a:lnSpc>
                      </a:pPr>
                      <a:endParaRPr lang="en-US" sz="1200" b="1" dirty="0"/>
                    </a:p>
                  </a:txBody>
                  <a:tcPr marL="330" marR="330" marT="330" marB="330" anchor="ctr"/>
                </a:tc>
                <a:tc>
                  <a:txBody>
                    <a:bodyPr/>
                    <a:lstStyle/>
                    <a:p>
                      <a:r>
                        <a:rPr lang="en-US" sz="1200" smtClean="0"/>
                        <a:t>CWE-863</a:t>
                      </a:r>
                      <a:endParaRPr lang="en-US" sz="1200" dirty="0"/>
                    </a:p>
                  </a:txBody>
                  <a:tcPr marL="330" marR="330" marT="330" marB="330" anchor="ctr"/>
                </a:tc>
                <a:tc>
                  <a:txBody>
                    <a:bodyPr/>
                    <a:lstStyle/>
                    <a:p>
                      <a:r>
                        <a:rPr lang="en-US" sz="1200" dirty="0" smtClean="0">
                          <a:effectLst/>
                        </a:rPr>
                        <a:t>Incorrect Authorization</a:t>
                      </a:r>
                      <a:endParaRPr lang="en-US" sz="1200" dirty="0"/>
                    </a:p>
                  </a:txBody>
                  <a:tcPr marL="330" marR="330" marT="330" marB="330" anchor="ctr"/>
                </a:tc>
              </a:tr>
              <a:tr h="191385">
                <a:tc>
                  <a:txBody>
                    <a:bodyPr/>
                    <a:lstStyle/>
                    <a:p>
                      <a:pPr algn="l">
                        <a:lnSpc>
                          <a:spcPct val="100000"/>
                        </a:lnSpc>
                      </a:pPr>
                      <a:endParaRPr lang="en-US" sz="1200" b="1" dirty="0"/>
                    </a:p>
                  </a:txBody>
                  <a:tcPr marL="330" marR="330" marT="330" marB="330" anchor="ctr"/>
                </a:tc>
                <a:tc>
                  <a:txBody>
                    <a:bodyPr/>
                    <a:lstStyle/>
                    <a:p>
                      <a:r>
                        <a:rPr lang="en-US" sz="1200" dirty="0" smtClean="0"/>
                        <a:t>CWE-829</a:t>
                      </a:r>
                      <a:endParaRPr lang="en-US" sz="1200" dirty="0"/>
                    </a:p>
                  </a:txBody>
                  <a:tcPr marL="330" marR="330" marT="330" marB="330" anchor="ctr"/>
                </a:tc>
                <a:tc>
                  <a:txBody>
                    <a:bodyPr/>
                    <a:lstStyle/>
                    <a:p>
                      <a:r>
                        <a:rPr lang="en-US" sz="1200" dirty="0" smtClean="0">
                          <a:effectLst/>
                        </a:rPr>
                        <a:t>Inclusion of Functionality from Untrusted Control Sphere</a:t>
                      </a:r>
                      <a:endParaRPr lang="en-US" sz="1200" dirty="0"/>
                    </a:p>
                  </a:txBody>
                  <a:tcPr marL="330" marR="330" marT="330" marB="330" anchor="ctr"/>
                </a:tc>
              </a:tr>
              <a:tr h="191385">
                <a:tc>
                  <a:txBody>
                    <a:bodyPr/>
                    <a:lstStyle/>
                    <a:p>
                      <a:pPr algn="l">
                        <a:lnSpc>
                          <a:spcPct val="100000"/>
                        </a:lnSpc>
                      </a:pPr>
                      <a:endParaRPr lang="en-US" sz="1200" b="1" dirty="0"/>
                    </a:p>
                  </a:txBody>
                  <a:tcPr marL="330" marR="330" marT="330" marB="330" anchor="ctr"/>
                </a:tc>
                <a:tc>
                  <a:txBody>
                    <a:bodyPr/>
                    <a:lstStyle/>
                    <a:p>
                      <a:pPr algn="l">
                        <a:lnSpc>
                          <a:spcPct val="100000"/>
                        </a:lnSpc>
                      </a:pPr>
                      <a:r>
                        <a:rPr lang="en-US" sz="1200" dirty="0"/>
                        <a:t>CWE-732</a:t>
                      </a:r>
                      <a:endParaRPr lang="en-US" sz="1200" b="1" dirty="0"/>
                    </a:p>
                  </a:txBody>
                  <a:tcPr marL="330" marR="330" marT="330" marB="330" anchor="ctr"/>
                </a:tc>
                <a:tc>
                  <a:txBody>
                    <a:bodyPr/>
                    <a:lstStyle/>
                    <a:p>
                      <a:pPr algn="l">
                        <a:lnSpc>
                          <a:spcPct val="100000"/>
                        </a:lnSpc>
                      </a:pPr>
                      <a:r>
                        <a:rPr lang="en-US" sz="1200" dirty="0"/>
                        <a:t>Incorrect Permission Assignment for Critical Resource</a:t>
                      </a:r>
                    </a:p>
                  </a:txBody>
                  <a:tcPr marL="330" marR="330" marT="330" marB="330" anchor="ctr"/>
                </a:tc>
              </a:tr>
              <a:tr h="191385">
                <a:tc>
                  <a:txBody>
                    <a:bodyPr/>
                    <a:lstStyle/>
                    <a:p>
                      <a:pPr algn="l">
                        <a:lnSpc>
                          <a:spcPct val="100000"/>
                        </a:lnSpc>
                      </a:pPr>
                      <a:endParaRPr lang="en-US" sz="1200" b="1" dirty="0"/>
                    </a:p>
                  </a:txBody>
                  <a:tcPr marL="330" marR="330" marT="330" marB="330" anchor="ctr"/>
                </a:tc>
                <a:tc>
                  <a:txBody>
                    <a:bodyPr/>
                    <a:lstStyle/>
                    <a:p>
                      <a:pPr algn="l">
                        <a:lnSpc>
                          <a:spcPct val="100000"/>
                        </a:lnSpc>
                      </a:pPr>
                      <a:r>
                        <a:rPr lang="en-US" sz="1200" b="0" dirty="0" smtClean="0"/>
                        <a:t>CWE-676</a:t>
                      </a:r>
                      <a:endParaRPr lang="en-US" sz="1200" b="0" dirty="0"/>
                    </a:p>
                  </a:txBody>
                  <a:tcPr marL="330" marR="330" marT="330" marB="330" anchor="ctr"/>
                </a:tc>
                <a:tc>
                  <a:txBody>
                    <a:bodyPr/>
                    <a:lstStyle/>
                    <a:p>
                      <a:pPr algn="l">
                        <a:lnSpc>
                          <a:spcPct val="100000"/>
                        </a:lnSpc>
                      </a:pPr>
                      <a:r>
                        <a:rPr lang="en-US" sz="1200" dirty="0" smtClean="0">
                          <a:effectLst/>
                        </a:rPr>
                        <a:t>Use of Potentially Dangerous Function</a:t>
                      </a:r>
                      <a:endParaRPr lang="en-US" sz="1200" dirty="0"/>
                    </a:p>
                  </a:txBody>
                  <a:tcPr marL="330" marR="330" marT="330" marB="330" anchor="ctr"/>
                </a:tc>
              </a:tr>
              <a:tr h="191385">
                <a:tc>
                  <a:txBody>
                    <a:bodyPr/>
                    <a:lstStyle/>
                    <a:p>
                      <a:pPr algn="l">
                        <a:lnSpc>
                          <a:spcPct val="100000"/>
                        </a:lnSpc>
                      </a:pPr>
                      <a:endParaRPr lang="en-US" sz="1200" b="1" dirty="0"/>
                    </a:p>
                  </a:txBody>
                  <a:tcPr marL="330" marR="330" marT="330" marB="330" anchor="ctr"/>
                </a:tc>
                <a:tc>
                  <a:txBody>
                    <a:bodyPr/>
                    <a:lstStyle/>
                    <a:p>
                      <a:pPr algn="l">
                        <a:lnSpc>
                          <a:spcPct val="100000"/>
                        </a:lnSpc>
                      </a:pPr>
                      <a:r>
                        <a:rPr lang="en-US" sz="1200" dirty="0"/>
                        <a:t>CWE-327</a:t>
                      </a:r>
                      <a:endParaRPr lang="en-US" sz="1200" b="1" dirty="0"/>
                    </a:p>
                  </a:txBody>
                  <a:tcPr marL="330" marR="330" marT="330" marB="330" anchor="ctr"/>
                </a:tc>
                <a:tc>
                  <a:txBody>
                    <a:bodyPr/>
                    <a:lstStyle/>
                    <a:p>
                      <a:pPr algn="l">
                        <a:lnSpc>
                          <a:spcPct val="100000"/>
                        </a:lnSpc>
                      </a:pPr>
                      <a:r>
                        <a:rPr lang="en-US" sz="1200" dirty="0"/>
                        <a:t>Use of a Broken or Risky Cryptographic Algorithm</a:t>
                      </a:r>
                    </a:p>
                  </a:txBody>
                  <a:tcPr marL="330" marR="330" marT="330" marB="330" anchor="ctr"/>
                </a:tc>
              </a:tr>
              <a:tr h="191385">
                <a:tc>
                  <a:txBody>
                    <a:bodyPr/>
                    <a:lstStyle/>
                    <a:p>
                      <a:pPr algn="l">
                        <a:lnSpc>
                          <a:spcPct val="100000"/>
                        </a:lnSpc>
                      </a:pPr>
                      <a:endParaRPr lang="en-US" sz="1200" b="1" dirty="0"/>
                    </a:p>
                  </a:txBody>
                  <a:tcPr marL="330" marR="330" marT="330" marB="330" anchor="ctr"/>
                </a:tc>
                <a:tc>
                  <a:txBody>
                    <a:bodyPr/>
                    <a:lstStyle/>
                    <a:p>
                      <a:pPr algn="l">
                        <a:lnSpc>
                          <a:spcPct val="100000"/>
                        </a:lnSpc>
                      </a:pPr>
                      <a:r>
                        <a:rPr lang="en-US" sz="1200" dirty="0"/>
                        <a:t>CWE-131</a:t>
                      </a:r>
                      <a:endParaRPr lang="en-US" sz="1200" b="1" dirty="0"/>
                    </a:p>
                  </a:txBody>
                  <a:tcPr marL="330" marR="330" marT="330" marB="330" anchor="ctr"/>
                </a:tc>
                <a:tc>
                  <a:txBody>
                    <a:bodyPr/>
                    <a:lstStyle/>
                    <a:p>
                      <a:pPr algn="l">
                        <a:lnSpc>
                          <a:spcPct val="100000"/>
                        </a:lnSpc>
                      </a:pPr>
                      <a:r>
                        <a:rPr lang="en-US" sz="1200" dirty="0"/>
                        <a:t>Incorrect Calculation of Buffer Size</a:t>
                      </a:r>
                    </a:p>
                  </a:txBody>
                  <a:tcPr marL="330" marR="330" marT="330" marB="330" anchor="ctr"/>
                </a:tc>
              </a:tr>
              <a:tr h="191385">
                <a:tc>
                  <a:txBody>
                    <a:bodyPr/>
                    <a:lstStyle/>
                    <a:p>
                      <a:pPr algn="l">
                        <a:lnSpc>
                          <a:spcPct val="100000"/>
                        </a:lnSpc>
                      </a:pPr>
                      <a:endParaRPr lang="en-US" sz="1200" b="1" dirty="0"/>
                    </a:p>
                  </a:txBody>
                  <a:tcPr marL="330" marR="330" marT="330" marB="330" anchor="ctr"/>
                </a:tc>
                <a:tc>
                  <a:txBody>
                    <a:bodyPr/>
                    <a:lstStyle/>
                    <a:p>
                      <a:r>
                        <a:rPr lang="en-US" sz="1200" dirty="0" smtClean="0"/>
                        <a:t>CWE-307</a:t>
                      </a:r>
                      <a:endParaRPr lang="en-US" sz="1200" dirty="0"/>
                    </a:p>
                  </a:txBody>
                  <a:tcPr marL="330" marR="330" marT="330" marB="330" anchor="ctr"/>
                </a:tc>
                <a:tc>
                  <a:txBody>
                    <a:bodyPr/>
                    <a:lstStyle/>
                    <a:p>
                      <a:r>
                        <a:rPr lang="en-US" sz="1200" dirty="0" smtClean="0">
                          <a:effectLst/>
                        </a:rPr>
                        <a:t>Improper Restriction of Excessive Authentication Attempts</a:t>
                      </a:r>
                      <a:endParaRPr lang="en-US" sz="1200" dirty="0"/>
                    </a:p>
                  </a:txBody>
                  <a:tcPr marL="330" marR="330" marT="330" marB="330" anchor="ctr"/>
                </a:tc>
              </a:tr>
              <a:tr h="191385">
                <a:tc>
                  <a:txBody>
                    <a:bodyPr/>
                    <a:lstStyle/>
                    <a:p>
                      <a:pPr algn="l">
                        <a:lnSpc>
                          <a:spcPct val="100000"/>
                        </a:lnSpc>
                      </a:pPr>
                      <a:endParaRPr lang="en-US" sz="1200" b="1" dirty="0"/>
                    </a:p>
                  </a:txBody>
                  <a:tcPr marL="330" marR="330" marT="330" marB="330" anchor="ctr"/>
                </a:tc>
                <a:tc>
                  <a:txBody>
                    <a:bodyPr/>
                    <a:lstStyle/>
                    <a:p>
                      <a:pPr algn="l">
                        <a:lnSpc>
                          <a:spcPct val="100000"/>
                        </a:lnSpc>
                      </a:pPr>
                      <a:r>
                        <a:rPr lang="en-US" sz="1200" dirty="0"/>
                        <a:t>CWE-601</a:t>
                      </a:r>
                      <a:endParaRPr lang="en-US" sz="1200" b="1" dirty="0"/>
                    </a:p>
                  </a:txBody>
                  <a:tcPr marL="330" marR="330" marT="330" marB="330" anchor="ctr"/>
                </a:tc>
                <a:tc>
                  <a:txBody>
                    <a:bodyPr/>
                    <a:lstStyle/>
                    <a:p>
                      <a:pPr algn="l">
                        <a:lnSpc>
                          <a:spcPct val="100000"/>
                        </a:lnSpc>
                      </a:pPr>
                      <a:r>
                        <a:rPr lang="en-US" sz="1200" dirty="0"/>
                        <a:t>URL Redirection to Untrusted Site ('Open Redirect')</a:t>
                      </a:r>
                    </a:p>
                  </a:txBody>
                  <a:tcPr marL="330" marR="330" marT="330" marB="330" anchor="ctr"/>
                </a:tc>
              </a:tr>
              <a:tr h="191385">
                <a:tc>
                  <a:txBody>
                    <a:bodyPr/>
                    <a:lstStyle/>
                    <a:p>
                      <a:pPr algn="l">
                        <a:lnSpc>
                          <a:spcPct val="100000"/>
                        </a:lnSpc>
                      </a:pPr>
                      <a:endParaRPr lang="en-US" sz="1200" b="1" dirty="0"/>
                    </a:p>
                  </a:txBody>
                  <a:tcPr marL="330" marR="330" marT="330" marB="330" anchor="ctr"/>
                </a:tc>
                <a:tc>
                  <a:txBody>
                    <a:bodyPr/>
                    <a:lstStyle/>
                    <a:p>
                      <a:pPr algn="l">
                        <a:lnSpc>
                          <a:spcPct val="100000"/>
                        </a:lnSpc>
                      </a:pPr>
                      <a:r>
                        <a:rPr lang="en-US" sz="1200" dirty="0" smtClean="0"/>
                        <a:t>CWE-134</a:t>
                      </a:r>
                      <a:endParaRPr lang="en-US" sz="1200" b="1" dirty="0"/>
                    </a:p>
                  </a:txBody>
                  <a:tcPr marL="330" marR="330" marT="330" marB="330" anchor="ctr"/>
                </a:tc>
                <a:tc>
                  <a:txBody>
                    <a:bodyPr/>
                    <a:lstStyle/>
                    <a:p>
                      <a:pPr algn="l">
                        <a:lnSpc>
                          <a:spcPct val="100000"/>
                        </a:lnSpc>
                      </a:pPr>
                      <a:r>
                        <a:rPr lang="en-US" sz="1200" dirty="0" smtClean="0">
                          <a:effectLst/>
                        </a:rPr>
                        <a:t>Uncontrolled Format String</a:t>
                      </a:r>
                      <a:endParaRPr lang="en-US" sz="1200" dirty="0"/>
                    </a:p>
                  </a:txBody>
                  <a:tcPr marL="330" marR="330" marT="330" marB="330" anchor="ctr"/>
                </a:tc>
              </a:tr>
              <a:tr h="191385">
                <a:tc>
                  <a:txBody>
                    <a:bodyPr/>
                    <a:lstStyle/>
                    <a:p>
                      <a:pPr algn="l">
                        <a:lnSpc>
                          <a:spcPct val="100000"/>
                        </a:lnSpc>
                      </a:pPr>
                      <a:endParaRPr lang="en-US" sz="1200" b="1" dirty="0"/>
                    </a:p>
                  </a:txBody>
                  <a:tcPr marL="330" marR="330" marT="330" marB="330" anchor="ctr"/>
                </a:tc>
                <a:tc>
                  <a:txBody>
                    <a:bodyPr/>
                    <a:lstStyle/>
                    <a:p>
                      <a:pPr algn="l">
                        <a:lnSpc>
                          <a:spcPct val="100000"/>
                        </a:lnSpc>
                      </a:pPr>
                      <a:r>
                        <a:rPr lang="en-US" sz="1200" dirty="0" smtClean="0"/>
                        <a:t>CWE-190</a:t>
                      </a:r>
                      <a:endParaRPr lang="en-US" sz="1200" b="1" dirty="0"/>
                    </a:p>
                  </a:txBody>
                  <a:tcPr marL="330" marR="330" marT="330" marB="330" anchor="ctr"/>
                </a:tc>
                <a:tc>
                  <a:txBody>
                    <a:bodyPr/>
                    <a:lstStyle/>
                    <a:p>
                      <a:pPr algn="l">
                        <a:lnSpc>
                          <a:spcPct val="100000"/>
                        </a:lnSpc>
                      </a:pPr>
                      <a:r>
                        <a:rPr lang="en-US" sz="1200" dirty="0" smtClean="0">
                          <a:effectLst/>
                        </a:rPr>
                        <a:t>Integer Overflow or Wraparound</a:t>
                      </a:r>
                      <a:endParaRPr lang="en-US" sz="1200" dirty="0"/>
                    </a:p>
                  </a:txBody>
                  <a:tcPr marL="330" marR="330" marT="330" marB="330" anchor="ctr"/>
                </a:tc>
              </a:tr>
              <a:tr h="191385">
                <a:tc>
                  <a:txBody>
                    <a:bodyPr/>
                    <a:lstStyle/>
                    <a:p>
                      <a:pPr algn="l">
                        <a:lnSpc>
                          <a:spcPct val="100000"/>
                        </a:lnSpc>
                      </a:pPr>
                      <a:endParaRPr lang="en-US" sz="1200" b="1" dirty="0"/>
                    </a:p>
                  </a:txBody>
                  <a:tcPr marL="330" marR="330" marT="330" marB="330" anchor="ctr"/>
                </a:tc>
                <a:tc>
                  <a:txBody>
                    <a:bodyPr/>
                    <a:lstStyle/>
                    <a:p>
                      <a:pPr algn="l">
                        <a:lnSpc>
                          <a:spcPct val="100000"/>
                        </a:lnSpc>
                      </a:pPr>
                      <a:r>
                        <a:rPr lang="en-US" sz="1200" b="0" dirty="0" smtClean="0"/>
                        <a:t>CWE-759</a:t>
                      </a:r>
                      <a:endParaRPr lang="en-US" sz="1200" b="0" dirty="0"/>
                    </a:p>
                  </a:txBody>
                  <a:tcPr marL="330" marR="330" marT="330" marB="330" anchor="ctr"/>
                </a:tc>
                <a:tc>
                  <a:txBody>
                    <a:bodyPr/>
                    <a:lstStyle/>
                    <a:p>
                      <a:pPr algn="l">
                        <a:lnSpc>
                          <a:spcPct val="100000"/>
                        </a:lnSpc>
                      </a:pPr>
                      <a:r>
                        <a:rPr lang="en-US" sz="1200" dirty="0" smtClean="0">
                          <a:effectLst/>
                        </a:rPr>
                        <a:t>Use of a One-Way Hash without a Salt</a:t>
                      </a:r>
                      <a:endParaRPr lang="en-US" sz="1200" dirty="0"/>
                    </a:p>
                  </a:txBody>
                  <a:tcPr marL="330" marR="330" marT="330" marB="330" anchor="ctr"/>
                </a:tc>
              </a:tr>
            </a:tbl>
          </a:graphicData>
        </a:graphic>
      </p:graphicFrame>
    </p:spTree>
    <p:extLst>
      <p:ext uri="{BB962C8B-B14F-4D97-AF65-F5344CB8AC3E}">
        <p14:creationId xmlns:p14="http://schemas.microsoft.com/office/powerpoint/2010/main" val="306903112"/>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Requiring Secure Code Review</a:t>
            </a:r>
            <a:endParaRPr lang="en-US" dirty="0"/>
          </a:p>
        </p:txBody>
      </p:sp>
      <p:sp>
        <p:nvSpPr>
          <p:cNvPr id="3" name="Content Placeholder 2"/>
          <p:cNvSpPr>
            <a:spLocks noGrp="1"/>
          </p:cNvSpPr>
          <p:nvPr>
            <p:ph idx="1"/>
          </p:nvPr>
        </p:nvSpPr>
        <p:spPr/>
        <p:txBody>
          <a:bodyPr/>
          <a:lstStyle/>
          <a:p>
            <a:r>
              <a:rPr lang="en-US" dirty="0" smtClean="0"/>
              <a:t>For those working with contractors, the following language is often part of contracts …</a:t>
            </a:r>
          </a:p>
          <a:p>
            <a:endParaRPr lang="en-US" dirty="0"/>
          </a:p>
          <a:p>
            <a:r>
              <a:rPr lang="en-US" dirty="0" smtClean="0"/>
              <a:t>Government policies that require it</a:t>
            </a:r>
          </a:p>
          <a:p>
            <a:endParaRPr lang="en-US" dirty="0"/>
          </a:p>
          <a:p>
            <a:endParaRPr lang="en-US" dirty="0"/>
          </a:p>
        </p:txBody>
      </p:sp>
    </p:spTree>
    <p:extLst>
      <p:ext uri="{BB962C8B-B14F-4D97-AF65-F5344CB8AC3E}">
        <p14:creationId xmlns:p14="http://schemas.microsoft.com/office/powerpoint/2010/main" val="218051558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ubtitle 4"/>
          <p:cNvSpPr>
            <a:spLocks noGrp="1"/>
          </p:cNvSpPr>
          <p:nvPr>
            <p:ph type="subTitle" idx="1"/>
          </p:nvPr>
        </p:nvSpPr>
        <p:spPr/>
        <p:txBody>
          <a:bodyPr/>
          <a:lstStyle/>
          <a:p>
            <a:endParaRPr lang="en-US"/>
          </a:p>
        </p:txBody>
      </p:sp>
      <p:sp>
        <p:nvSpPr>
          <p:cNvPr id="4" name="Title 3"/>
          <p:cNvSpPr>
            <a:spLocks noGrp="1"/>
          </p:cNvSpPr>
          <p:nvPr>
            <p:ph type="ctrTitle" sz="quarter"/>
          </p:nvPr>
        </p:nvSpPr>
        <p:spPr/>
        <p:txBody>
          <a:bodyPr/>
          <a:lstStyle/>
          <a:p>
            <a:r>
              <a:rPr lang="en-US" dirty="0" smtClean="0"/>
              <a:t>Secure Code Review</a:t>
            </a:r>
            <a:endParaRPr lang="en-US" dirty="0"/>
          </a:p>
        </p:txBody>
      </p:sp>
    </p:spTree>
    <p:extLst>
      <p:ext uri="{BB962C8B-B14F-4D97-AF65-F5344CB8AC3E}">
        <p14:creationId xmlns:p14="http://schemas.microsoft.com/office/powerpoint/2010/main" val="464609929"/>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What is a Secure Code Review</a:t>
            </a:r>
            <a:endParaRPr lang="en-US" dirty="0"/>
          </a:p>
        </p:txBody>
      </p:sp>
      <p:sp>
        <p:nvSpPr>
          <p:cNvPr id="5" name="Content Placeholder 4"/>
          <p:cNvSpPr>
            <a:spLocks noGrp="1"/>
          </p:cNvSpPr>
          <p:nvPr>
            <p:ph idx="1"/>
          </p:nvPr>
        </p:nvSpPr>
        <p:spPr>
          <a:xfrm>
            <a:off x="609600" y="1447800"/>
            <a:ext cx="7620000" cy="4678363"/>
          </a:xfrm>
        </p:spPr>
        <p:txBody>
          <a:bodyPr/>
          <a:lstStyle/>
          <a:p>
            <a:pPr marL="0" indent="0">
              <a:buNone/>
            </a:pPr>
            <a:endParaRPr lang="en-US" sz="800" dirty="0" smtClean="0"/>
          </a:p>
          <a:p>
            <a:pPr marL="457200" indent="0" algn="just">
              <a:buNone/>
            </a:pPr>
            <a:r>
              <a:rPr lang="en-US" dirty="0" smtClean="0"/>
              <a:t>A Secure </a:t>
            </a:r>
            <a:r>
              <a:rPr lang="en-US" dirty="0"/>
              <a:t>Code Review is a specialized task with </a:t>
            </a:r>
            <a:r>
              <a:rPr lang="en-US" dirty="0" smtClean="0"/>
              <a:t>the </a:t>
            </a:r>
            <a:r>
              <a:rPr lang="en-US" dirty="0"/>
              <a:t>goal of finding instances of many different types </a:t>
            </a:r>
            <a:r>
              <a:rPr lang="en-US" dirty="0" smtClean="0"/>
              <a:t>of security </a:t>
            </a:r>
            <a:r>
              <a:rPr lang="en-US" dirty="0"/>
              <a:t>related weaknesses (flaws) that may exist within a given code base. The task involves developer interviews, automated static analysis, </a:t>
            </a:r>
            <a:r>
              <a:rPr lang="en-US" dirty="0" smtClean="0"/>
              <a:t>manual </a:t>
            </a:r>
            <a:r>
              <a:rPr lang="en-US" dirty="0"/>
              <a:t>review of the underlying source </a:t>
            </a:r>
            <a:r>
              <a:rPr lang="en-US" dirty="0" smtClean="0"/>
              <a:t>code, and a final report to present findings.</a:t>
            </a:r>
          </a:p>
          <a:p>
            <a:pPr marL="457200" indent="0" algn="just">
              <a:buNone/>
            </a:pPr>
            <a:endParaRPr lang="en-US" b="0" dirty="0"/>
          </a:p>
          <a:p>
            <a:pPr marL="1005840" indent="-342900" algn="just"/>
            <a:r>
              <a:rPr lang="en-US" b="0" dirty="0" smtClean="0"/>
              <a:t>an important part of the Security Development Lifecycle</a:t>
            </a:r>
          </a:p>
          <a:p>
            <a:pPr marL="1005840" indent="-342900" algn="just"/>
            <a:r>
              <a:rPr lang="en-US" b="0" dirty="0" smtClean="0"/>
              <a:t>usually performed as part of verification</a:t>
            </a:r>
          </a:p>
          <a:p>
            <a:pPr marL="1005840" indent="-342900" algn="just"/>
            <a:r>
              <a:rPr lang="en-US" b="0" dirty="0" smtClean="0"/>
              <a:t>does not replace typical peer reviews</a:t>
            </a:r>
          </a:p>
          <a:p>
            <a:pPr marL="1005840" indent="-342900" algn="just"/>
            <a:r>
              <a:rPr lang="en-US" b="0" dirty="0" smtClean="0"/>
              <a:t>not a silver bullet … rather, it is a tool in the tool box</a:t>
            </a:r>
          </a:p>
          <a:p>
            <a:pPr marL="1005840" indent="-342900" algn="just"/>
            <a:endParaRPr lang="en-US" b="0" dirty="0"/>
          </a:p>
        </p:txBody>
      </p:sp>
    </p:spTree>
    <p:extLst>
      <p:ext uri="{BB962C8B-B14F-4D97-AF65-F5344CB8AC3E}">
        <p14:creationId xmlns:p14="http://schemas.microsoft.com/office/powerpoint/2010/main" val="224546733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p:txBody>
          <a:bodyPr/>
          <a:lstStyle/>
          <a:p>
            <a:r>
              <a:rPr lang="en-US" dirty="0" smtClean="0"/>
              <a:t>Drew Buttner</a:t>
            </a:r>
          </a:p>
          <a:p>
            <a:r>
              <a:rPr lang="en-US" dirty="0" smtClean="0"/>
              <a:t>Mark Davidson</a:t>
            </a:r>
            <a:endParaRPr lang="en-US" dirty="0"/>
          </a:p>
        </p:txBody>
      </p:sp>
      <p:sp>
        <p:nvSpPr>
          <p:cNvPr id="2" name="Title 1"/>
          <p:cNvSpPr>
            <a:spLocks noGrp="1"/>
          </p:cNvSpPr>
          <p:nvPr>
            <p:ph type="ctrTitle" sz="quarter"/>
          </p:nvPr>
        </p:nvSpPr>
        <p:spPr/>
        <p:txBody>
          <a:bodyPr/>
          <a:lstStyle/>
          <a:p>
            <a:r>
              <a:rPr lang="en-US" dirty="0" smtClean="0"/>
              <a:t>Secure Code Review</a:t>
            </a:r>
            <a:endParaRPr lang="en-US" dirty="0"/>
          </a:p>
        </p:txBody>
      </p:sp>
    </p:spTree>
    <p:extLst>
      <p:ext uri="{BB962C8B-B14F-4D97-AF65-F5344CB8AC3E}">
        <p14:creationId xmlns:p14="http://schemas.microsoft.com/office/powerpoint/2010/main" val="4127980603"/>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Five Types of Peer Reviews</a:t>
            </a:r>
            <a:endParaRPr lang="en-US" dirty="0"/>
          </a:p>
        </p:txBody>
      </p:sp>
      <p:grpSp>
        <p:nvGrpSpPr>
          <p:cNvPr id="5" name="Group 4"/>
          <p:cNvGrpSpPr/>
          <p:nvPr/>
        </p:nvGrpSpPr>
        <p:grpSpPr>
          <a:xfrm>
            <a:off x="3163828" y="1408383"/>
            <a:ext cx="5705541" cy="863486"/>
            <a:chOff x="2705571" y="15431"/>
            <a:chExt cx="5266944" cy="863486"/>
          </a:xfrm>
        </p:grpSpPr>
        <p:sp>
          <p:nvSpPr>
            <p:cNvPr id="9" name="Round Same Side Corner Rectangle 8"/>
            <p:cNvSpPr/>
            <p:nvPr/>
          </p:nvSpPr>
          <p:spPr>
            <a:xfrm rot="5400000">
              <a:off x="4907300" y="-2186298"/>
              <a:ext cx="863486" cy="5266944"/>
            </a:xfrm>
            <a:prstGeom prst="round2SameRect">
              <a:avLst/>
            </a:prstGeom>
          </p:spPr>
          <p:style>
            <a:lnRef idx="1">
              <a:schemeClr val="dk2">
                <a:alpha val="90000"/>
                <a:hueOff val="0"/>
                <a:satOff val="0"/>
                <a:lumOff val="0"/>
                <a:alphaOff val="0"/>
              </a:schemeClr>
            </a:lnRef>
            <a:fillRef idx="1">
              <a:schemeClr val="lt1">
                <a:alpha val="90000"/>
                <a:tint val="40000"/>
                <a:hueOff val="0"/>
                <a:satOff val="0"/>
                <a:lumOff val="0"/>
                <a:alphaOff val="0"/>
              </a:schemeClr>
            </a:fillRef>
            <a:effectRef idx="2">
              <a:schemeClr val="lt1">
                <a:alpha val="90000"/>
                <a:tint val="40000"/>
                <a:hueOff val="0"/>
                <a:satOff val="0"/>
                <a:lumOff val="0"/>
                <a:alphaOff val="0"/>
              </a:schemeClr>
            </a:effectRef>
            <a:fontRef idx="minor">
              <a:schemeClr val="dk2">
                <a:hueOff val="0"/>
                <a:satOff val="0"/>
                <a:lumOff val="0"/>
                <a:alphaOff val="0"/>
              </a:schemeClr>
            </a:fontRef>
          </p:style>
        </p:sp>
        <p:sp>
          <p:nvSpPr>
            <p:cNvPr id="10" name="Round Same Side Corner Rectangle 4"/>
            <p:cNvSpPr/>
            <p:nvPr/>
          </p:nvSpPr>
          <p:spPr>
            <a:xfrm>
              <a:off x="2705571" y="57583"/>
              <a:ext cx="5224792" cy="779182"/>
            </a:xfrm>
            <a:prstGeom prst="rect">
              <a:avLst/>
            </a:prstGeom>
          </p:spPr>
          <p:style>
            <a:lnRef idx="0">
              <a:scrgbClr r="0" g="0" b="0"/>
            </a:lnRef>
            <a:fillRef idx="0">
              <a:scrgbClr r="0" g="0" b="0"/>
            </a:fillRef>
            <a:effectRef idx="0">
              <a:scrgbClr r="0" g="0" b="0"/>
            </a:effectRef>
            <a:fontRef idx="minor">
              <a:schemeClr val="dk2">
                <a:hueOff val="0"/>
                <a:satOff val="0"/>
                <a:lumOff val="0"/>
                <a:alphaOff val="0"/>
              </a:schemeClr>
            </a:fontRef>
          </p:style>
          <p:txBody>
            <a:bodyPr spcFirstLastPara="0" vert="horz" wrap="square" lIns="91440" tIns="20955" rIns="91440" bIns="20955" numCol="1" spcCol="1270" anchor="ctr" anchorCtr="0">
              <a:noAutofit/>
            </a:bodyPr>
            <a:lstStyle/>
            <a:p>
              <a:pPr marL="0" lvl="1" algn="l" defTabSz="488950" rtl="0">
                <a:lnSpc>
                  <a:spcPct val="90000"/>
                </a:lnSpc>
                <a:spcBef>
                  <a:spcPct val="0"/>
                </a:spcBef>
                <a:spcAft>
                  <a:spcPct val="15000"/>
                </a:spcAft>
              </a:pPr>
              <a:r>
                <a:rPr lang="en-US" sz="1100" kern="1200" dirty="0" smtClean="0"/>
                <a:t>A heavy-process review with </a:t>
              </a:r>
              <a:r>
                <a:rPr lang="en-US" sz="1100" dirty="0" smtClean="0"/>
                <a:t>multiple</a:t>
              </a:r>
              <a:r>
                <a:rPr lang="en-US" sz="1100" kern="1200" dirty="0" smtClean="0"/>
                <a:t> participants meeting together in single room. A “moderator” and keeps everyone on task, controls the pace, and acts as arbiter of disputes. Everyone reads through the materials beforehand to properly prepare.</a:t>
              </a:r>
              <a:endParaRPr lang="en-US" sz="1100" kern="1200" dirty="0"/>
            </a:p>
          </p:txBody>
        </p:sp>
      </p:grpSp>
      <p:grpSp>
        <p:nvGrpSpPr>
          <p:cNvPr id="6" name="Group 5"/>
          <p:cNvGrpSpPr/>
          <p:nvPr/>
        </p:nvGrpSpPr>
        <p:grpSpPr>
          <a:xfrm>
            <a:off x="614983" y="1494467"/>
            <a:ext cx="2448487" cy="735026"/>
            <a:chOff x="257084" y="1155"/>
            <a:chExt cx="2448487" cy="892035"/>
          </a:xfrm>
        </p:grpSpPr>
        <p:sp>
          <p:nvSpPr>
            <p:cNvPr id="7" name="Rounded Rectangle 6"/>
            <p:cNvSpPr/>
            <p:nvPr/>
          </p:nvSpPr>
          <p:spPr>
            <a:xfrm>
              <a:off x="257084" y="1155"/>
              <a:ext cx="2448487" cy="892035"/>
            </a:xfrm>
            <a:prstGeom prst="roundRect">
              <a:avLst/>
            </a:prstGeom>
          </p:spPr>
          <p:style>
            <a:lnRef idx="0">
              <a:schemeClr val="dk2">
                <a:shade val="80000"/>
                <a:hueOff val="0"/>
                <a:satOff val="0"/>
                <a:lumOff val="0"/>
                <a:alphaOff val="0"/>
              </a:schemeClr>
            </a:lnRef>
            <a:fillRef idx="3">
              <a:schemeClr val="lt1">
                <a:hueOff val="0"/>
                <a:satOff val="0"/>
                <a:lumOff val="0"/>
                <a:alphaOff val="0"/>
              </a:schemeClr>
            </a:fillRef>
            <a:effectRef idx="3">
              <a:schemeClr val="lt1">
                <a:hueOff val="0"/>
                <a:satOff val="0"/>
                <a:lumOff val="0"/>
                <a:alphaOff val="0"/>
              </a:schemeClr>
            </a:effectRef>
            <a:fontRef idx="minor">
              <a:schemeClr val="dk2">
                <a:hueOff val="0"/>
                <a:satOff val="0"/>
                <a:lumOff val="0"/>
                <a:alphaOff val="0"/>
              </a:schemeClr>
            </a:fontRef>
          </p:style>
        </p:sp>
        <p:sp>
          <p:nvSpPr>
            <p:cNvPr id="8" name="Rounded Rectangle 6"/>
            <p:cNvSpPr/>
            <p:nvPr/>
          </p:nvSpPr>
          <p:spPr>
            <a:xfrm>
              <a:off x="300630" y="44701"/>
              <a:ext cx="2361395" cy="804943"/>
            </a:xfrm>
            <a:prstGeom prst="rect">
              <a:avLst/>
            </a:prstGeom>
          </p:spPr>
          <p:style>
            <a:lnRef idx="0">
              <a:scrgbClr r="0" g="0" b="0"/>
            </a:lnRef>
            <a:fillRef idx="0">
              <a:scrgbClr r="0" g="0" b="0"/>
            </a:fillRef>
            <a:effectRef idx="0">
              <a:scrgbClr r="0" g="0" b="0"/>
            </a:effectRef>
            <a:fontRef idx="minor">
              <a:schemeClr val="dk2">
                <a:hueOff val="0"/>
                <a:satOff val="0"/>
                <a:lumOff val="0"/>
                <a:alphaOff val="0"/>
              </a:schemeClr>
            </a:fontRef>
          </p:style>
          <p:txBody>
            <a:bodyPr spcFirstLastPara="0" vert="horz" wrap="square" lIns="99060" tIns="49530" rIns="99060" bIns="49530" numCol="1" spcCol="1270" anchor="ctr" anchorCtr="0">
              <a:noAutofit/>
            </a:bodyPr>
            <a:lstStyle/>
            <a:p>
              <a:pPr lvl="0" algn="ctr" defTabSz="1155700" rtl="0">
                <a:lnSpc>
                  <a:spcPct val="90000"/>
                </a:lnSpc>
                <a:spcBef>
                  <a:spcPct val="0"/>
                </a:spcBef>
                <a:spcAft>
                  <a:spcPct val="35000"/>
                </a:spcAft>
              </a:pPr>
              <a:r>
                <a:rPr lang="en-US" sz="2000" kern="1200" dirty="0" smtClean="0"/>
                <a:t>Formal</a:t>
              </a:r>
              <a:endParaRPr lang="en-US" sz="2000" kern="1200" dirty="0"/>
            </a:p>
          </p:txBody>
        </p:sp>
      </p:grpSp>
      <p:grpSp>
        <p:nvGrpSpPr>
          <p:cNvPr id="11" name="Group 10"/>
          <p:cNvGrpSpPr/>
          <p:nvPr/>
        </p:nvGrpSpPr>
        <p:grpSpPr>
          <a:xfrm>
            <a:off x="3162770" y="2345421"/>
            <a:ext cx="5706599" cy="863486"/>
            <a:chOff x="2705571" y="961435"/>
            <a:chExt cx="5266944" cy="863486"/>
          </a:xfrm>
        </p:grpSpPr>
        <p:sp>
          <p:nvSpPr>
            <p:cNvPr id="33" name="Round Same Side Corner Rectangle 32"/>
            <p:cNvSpPr/>
            <p:nvPr/>
          </p:nvSpPr>
          <p:spPr>
            <a:xfrm rot="5400000">
              <a:off x="4907300" y="-1240294"/>
              <a:ext cx="863486" cy="5266944"/>
            </a:xfrm>
            <a:prstGeom prst="round2SameRect">
              <a:avLst/>
            </a:prstGeom>
          </p:spPr>
          <p:style>
            <a:lnRef idx="1">
              <a:schemeClr val="dk2">
                <a:alpha val="90000"/>
                <a:hueOff val="0"/>
                <a:satOff val="0"/>
                <a:lumOff val="0"/>
                <a:alphaOff val="0"/>
              </a:schemeClr>
            </a:lnRef>
            <a:fillRef idx="1">
              <a:schemeClr val="lt1">
                <a:alpha val="90000"/>
                <a:tint val="40000"/>
                <a:hueOff val="0"/>
                <a:satOff val="0"/>
                <a:lumOff val="0"/>
                <a:alphaOff val="0"/>
              </a:schemeClr>
            </a:fillRef>
            <a:effectRef idx="2">
              <a:schemeClr val="lt1">
                <a:alpha val="90000"/>
                <a:tint val="40000"/>
                <a:hueOff val="0"/>
                <a:satOff val="0"/>
                <a:lumOff val="0"/>
                <a:alphaOff val="0"/>
              </a:schemeClr>
            </a:effectRef>
            <a:fontRef idx="minor">
              <a:schemeClr val="dk2">
                <a:hueOff val="0"/>
                <a:satOff val="0"/>
                <a:lumOff val="0"/>
                <a:alphaOff val="0"/>
              </a:schemeClr>
            </a:fontRef>
          </p:style>
        </p:sp>
        <p:sp>
          <p:nvSpPr>
            <p:cNvPr id="34" name="Round Same Side Corner Rectangle 4"/>
            <p:cNvSpPr/>
            <p:nvPr/>
          </p:nvSpPr>
          <p:spPr>
            <a:xfrm>
              <a:off x="2705571" y="1003587"/>
              <a:ext cx="5224792" cy="779182"/>
            </a:xfrm>
            <a:prstGeom prst="rect">
              <a:avLst/>
            </a:prstGeom>
          </p:spPr>
          <p:style>
            <a:lnRef idx="0">
              <a:scrgbClr r="0" g="0" b="0"/>
            </a:lnRef>
            <a:fillRef idx="0">
              <a:scrgbClr r="0" g="0" b="0"/>
            </a:fillRef>
            <a:effectRef idx="0">
              <a:scrgbClr r="0" g="0" b="0"/>
            </a:effectRef>
            <a:fontRef idx="minor">
              <a:schemeClr val="dk2">
                <a:hueOff val="0"/>
                <a:satOff val="0"/>
                <a:lumOff val="0"/>
                <a:alphaOff val="0"/>
              </a:schemeClr>
            </a:fontRef>
          </p:style>
          <p:txBody>
            <a:bodyPr spcFirstLastPara="0" vert="horz" wrap="square" lIns="91440" tIns="20955" rIns="91440" bIns="20955" numCol="1" spcCol="1270" anchor="ctr" anchorCtr="0">
              <a:noAutofit/>
            </a:bodyPr>
            <a:lstStyle/>
            <a:p>
              <a:pPr marL="0" lvl="1" algn="l" defTabSz="488950" rtl="0">
                <a:lnSpc>
                  <a:spcPct val="90000"/>
                </a:lnSpc>
                <a:spcBef>
                  <a:spcPct val="0"/>
                </a:spcBef>
                <a:spcAft>
                  <a:spcPct val="15000"/>
                </a:spcAft>
              </a:pPr>
              <a:r>
                <a:rPr lang="en-US" sz="1100" kern="1200" dirty="0" smtClean="0"/>
                <a:t>A reviewer standing over the author’s workstation while the author walks the reviewer through a set of code changes. Typically the author “drives” the review by sitting at the keyboard and mouse, opening various files, pointing out the changes and explaining why it was done this way.</a:t>
              </a:r>
              <a:endParaRPr lang="en-US" sz="1100" kern="1200" dirty="0"/>
            </a:p>
          </p:txBody>
        </p:sp>
      </p:grpSp>
      <p:grpSp>
        <p:nvGrpSpPr>
          <p:cNvPr id="12" name="Group 11"/>
          <p:cNvGrpSpPr/>
          <p:nvPr/>
        </p:nvGrpSpPr>
        <p:grpSpPr>
          <a:xfrm>
            <a:off x="625076" y="2431505"/>
            <a:ext cx="2448487" cy="735026"/>
            <a:chOff x="257084" y="947159"/>
            <a:chExt cx="2448487" cy="892035"/>
          </a:xfrm>
        </p:grpSpPr>
        <p:sp>
          <p:nvSpPr>
            <p:cNvPr id="31" name="Rounded Rectangle 30"/>
            <p:cNvSpPr/>
            <p:nvPr/>
          </p:nvSpPr>
          <p:spPr>
            <a:xfrm>
              <a:off x="257084" y="947159"/>
              <a:ext cx="2448487" cy="892035"/>
            </a:xfrm>
            <a:prstGeom prst="roundRect">
              <a:avLst/>
            </a:prstGeom>
          </p:spPr>
          <p:style>
            <a:lnRef idx="0">
              <a:schemeClr val="dk2">
                <a:shade val="80000"/>
                <a:hueOff val="0"/>
                <a:satOff val="0"/>
                <a:lumOff val="0"/>
                <a:alphaOff val="0"/>
              </a:schemeClr>
            </a:lnRef>
            <a:fillRef idx="3">
              <a:schemeClr val="lt1">
                <a:hueOff val="0"/>
                <a:satOff val="0"/>
                <a:lumOff val="0"/>
                <a:alphaOff val="0"/>
              </a:schemeClr>
            </a:fillRef>
            <a:effectRef idx="3">
              <a:schemeClr val="lt1">
                <a:hueOff val="0"/>
                <a:satOff val="0"/>
                <a:lumOff val="0"/>
                <a:alphaOff val="0"/>
              </a:schemeClr>
            </a:effectRef>
            <a:fontRef idx="minor">
              <a:schemeClr val="dk2">
                <a:hueOff val="0"/>
                <a:satOff val="0"/>
                <a:lumOff val="0"/>
                <a:alphaOff val="0"/>
              </a:schemeClr>
            </a:fontRef>
          </p:style>
        </p:sp>
        <p:sp>
          <p:nvSpPr>
            <p:cNvPr id="32" name="Rounded Rectangle 6"/>
            <p:cNvSpPr/>
            <p:nvPr/>
          </p:nvSpPr>
          <p:spPr>
            <a:xfrm>
              <a:off x="300630" y="990705"/>
              <a:ext cx="2361395" cy="804943"/>
            </a:xfrm>
            <a:prstGeom prst="rect">
              <a:avLst/>
            </a:prstGeom>
          </p:spPr>
          <p:style>
            <a:lnRef idx="0">
              <a:scrgbClr r="0" g="0" b="0"/>
            </a:lnRef>
            <a:fillRef idx="0">
              <a:scrgbClr r="0" g="0" b="0"/>
            </a:fillRef>
            <a:effectRef idx="0">
              <a:scrgbClr r="0" g="0" b="0"/>
            </a:effectRef>
            <a:fontRef idx="minor">
              <a:schemeClr val="dk2">
                <a:hueOff val="0"/>
                <a:satOff val="0"/>
                <a:lumOff val="0"/>
                <a:alphaOff val="0"/>
              </a:schemeClr>
            </a:fontRef>
          </p:style>
          <p:txBody>
            <a:bodyPr spcFirstLastPara="0" vert="horz" wrap="square" lIns="99060" tIns="49530" rIns="99060" bIns="49530" numCol="1" spcCol="1270" anchor="ctr" anchorCtr="0">
              <a:noAutofit/>
            </a:bodyPr>
            <a:lstStyle/>
            <a:p>
              <a:pPr lvl="0" algn="ctr" defTabSz="1155700" rtl="0">
                <a:lnSpc>
                  <a:spcPct val="90000"/>
                </a:lnSpc>
                <a:spcBef>
                  <a:spcPct val="0"/>
                </a:spcBef>
                <a:spcAft>
                  <a:spcPct val="35000"/>
                </a:spcAft>
              </a:pPr>
              <a:r>
                <a:rPr lang="en-US" sz="2000" kern="1200" dirty="0" smtClean="0"/>
                <a:t>Over-the-Shoulder</a:t>
              </a:r>
              <a:endParaRPr lang="en-US" sz="2000" kern="1200" dirty="0"/>
            </a:p>
          </p:txBody>
        </p:sp>
      </p:grpSp>
      <p:grpSp>
        <p:nvGrpSpPr>
          <p:cNvPr id="13" name="Group 12"/>
          <p:cNvGrpSpPr/>
          <p:nvPr/>
        </p:nvGrpSpPr>
        <p:grpSpPr>
          <a:xfrm>
            <a:off x="3162770" y="3291425"/>
            <a:ext cx="5706599" cy="863486"/>
            <a:chOff x="2705571" y="1907439"/>
            <a:chExt cx="5266944" cy="863486"/>
          </a:xfrm>
        </p:grpSpPr>
        <p:sp>
          <p:nvSpPr>
            <p:cNvPr id="29" name="Round Same Side Corner Rectangle 28"/>
            <p:cNvSpPr/>
            <p:nvPr/>
          </p:nvSpPr>
          <p:spPr>
            <a:xfrm rot="5400000">
              <a:off x="4907300" y="-294290"/>
              <a:ext cx="863486" cy="5266944"/>
            </a:xfrm>
            <a:prstGeom prst="round2SameRect">
              <a:avLst/>
            </a:prstGeom>
          </p:spPr>
          <p:style>
            <a:lnRef idx="1">
              <a:schemeClr val="dk2">
                <a:alpha val="90000"/>
                <a:hueOff val="0"/>
                <a:satOff val="0"/>
                <a:lumOff val="0"/>
                <a:alphaOff val="0"/>
              </a:schemeClr>
            </a:lnRef>
            <a:fillRef idx="1">
              <a:schemeClr val="lt1">
                <a:alpha val="90000"/>
                <a:tint val="40000"/>
                <a:hueOff val="0"/>
                <a:satOff val="0"/>
                <a:lumOff val="0"/>
                <a:alphaOff val="0"/>
              </a:schemeClr>
            </a:fillRef>
            <a:effectRef idx="2">
              <a:schemeClr val="lt1">
                <a:alpha val="90000"/>
                <a:tint val="40000"/>
                <a:hueOff val="0"/>
                <a:satOff val="0"/>
                <a:lumOff val="0"/>
                <a:alphaOff val="0"/>
              </a:schemeClr>
            </a:effectRef>
            <a:fontRef idx="minor">
              <a:schemeClr val="dk2">
                <a:hueOff val="0"/>
                <a:satOff val="0"/>
                <a:lumOff val="0"/>
                <a:alphaOff val="0"/>
              </a:schemeClr>
            </a:fontRef>
          </p:style>
        </p:sp>
        <p:sp>
          <p:nvSpPr>
            <p:cNvPr id="30" name="Round Same Side Corner Rectangle 8"/>
            <p:cNvSpPr/>
            <p:nvPr/>
          </p:nvSpPr>
          <p:spPr>
            <a:xfrm>
              <a:off x="2705571" y="1949591"/>
              <a:ext cx="5224792" cy="779182"/>
            </a:xfrm>
            <a:prstGeom prst="rect">
              <a:avLst/>
            </a:prstGeom>
          </p:spPr>
          <p:style>
            <a:lnRef idx="0">
              <a:scrgbClr r="0" g="0" b="0"/>
            </a:lnRef>
            <a:fillRef idx="0">
              <a:scrgbClr r="0" g="0" b="0"/>
            </a:fillRef>
            <a:effectRef idx="0">
              <a:scrgbClr r="0" g="0" b="0"/>
            </a:effectRef>
            <a:fontRef idx="minor">
              <a:schemeClr val="dk2">
                <a:hueOff val="0"/>
                <a:satOff val="0"/>
                <a:lumOff val="0"/>
                <a:alphaOff val="0"/>
              </a:schemeClr>
            </a:fontRef>
          </p:style>
          <p:txBody>
            <a:bodyPr spcFirstLastPara="0" vert="horz" wrap="square" lIns="91440" tIns="20955" rIns="91440" bIns="20955" numCol="1" spcCol="1270" anchor="ctr" anchorCtr="0">
              <a:noAutofit/>
            </a:bodyPr>
            <a:lstStyle/>
            <a:p>
              <a:pPr marL="0" lvl="1" algn="l" defTabSz="488950" rtl="0">
                <a:lnSpc>
                  <a:spcPct val="90000"/>
                </a:lnSpc>
                <a:spcBef>
                  <a:spcPct val="0"/>
                </a:spcBef>
                <a:spcAft>
                  <a:spcPct val="15000"/>
                </a:spcAft>
              </a:pPr>
              <a:r>
                <a:rPr lang="en-US" sz="1100" kern="1200" dirty="0" smtClean="0"/>
                <a:t>Whole files or changes are packaged up by the author and sent to reviewers via e-mail. Reviewers examine the files, ask questions and discuss with the author and other developers, and suggest changes.</a:t>
              </a:r>
              <a:endParaRPr lang="en-US" sz="1100" kern="1200" dirty="0"/>
            </a:p>
          </p:txBody>
        </p:sp>
      </p:grpSp>
      <p:grpSp>
        <p:nvGrpSpPr>
          <p:cNvPr id="14" name="Group 13"/>
          <p:cNvGrpSpPr/>
          <p:nvPr/>
        </p:nvGrpSpPr>
        <p:grpSpPr>
          <a:xfrm>
            <a:off x="625076" y="3377509"/>
            <a:ext cx="2448487" cy="735026"/>
            <a:chOff x="257084" y="1893163"/>
            <a:chExt cx="2448487" cy="892035"/>
          </a:xfrm>
        </p:grpSpPr>
        <p:sp>
          <p:nvSpPr>
            <p:cNvPr id="27" name="Rounded Rectangle 26"/>
            <p:cNvSpPr/>
            <p:nvPr/>
          </p:nvSpPr>
          <p:spPr>
            <a:xfrm>
              <a:off x="257084" y="1893163"/>
              <a:ext cx="2448487" cy="892035"/>
            </a:xfrm>
            <a:prstGeom prst="roundRect">
              <a:avLst/>
            </a:prstGeom>
          </p:spPr>
          <p:style>
            <a:lnRef idx="0">
              <a:schemeClr val="dk2">
                <a:shade val="80000"/>
                <a:hueOff val="0"/>
                <a:satOff val="0"/>
                <a:lumOff val="0"/>
                <a:alphaOff val="0"/>
              </a:schemeClr>
            </a:lnRef>
            <a:fillRef idx="3">
              <a:schemeClr val="lt1">
                <a:hueOff val="0"/>
                <a:satOff val="0"/>
                <a:lumOff val="0"/>
                <a:alphaOff val="0"/>
              </a:schemeClr>
            </a:fillRef>
            <a:effectRef idx="3">
              <a:schemeClr val="lt1">
                <a:hueOff val="0"/>
                <a:satOff val="0"/>
                <a:lumOff val="0"/>
                <a:alphaOff val="0"/>
              </a:schemeClr>
            </a:effectRef>
            <a:fontRef idx="minor">
              <a:schemeClr val="dk2">
                <a:hueOff val="0"/>
                <a:satOff val="0"/>
                <a:lumOff val="0"/>
                <a:alphaOff val="0"/>
              </a:schemeClr>
            </a:fontRef>
          </p:style>
        </p:sp>
        <p:sp>
          <p:nvSpPr>
            <p:cNvPr id="28" name="Rounded Rectangle 10"/>
            <p:cNvSpPr/>
            <p:nvPr/>
          </p:nvSpPr>
          <p:spPr>
            <a:xfrm>
              <a:off x="300630" y="1936709"/>
              <a:ext cx="2361395" cy="804943"/>
            </a:xfrm>
            <a:prstGeom prst="rect">
              <a:avLst/>
            </a:prstGeom>
          </p:spPr>
          <p:style>
            <a:lnRef idx="0">
              <a:scrgbClr r="0" g="0" b="0"/>
            </a:lnRef>
            <a:fillRef idx="0">
              <a:scrgbClr r="0" g="0" b="0"/>
            </a:fillRef>
            <a:effectRef idx="0">
              <a:scrgbClr r="0" g="0" b="0"/>
            </a:effectRef>
            <a:fontRef idx="minor">
              <a:schemeClr val="dk2">
                <a:hueOff val="0"/>
                <a:satOff val="0"/>
                <a:lumOff val="0"/>
                <a:alphaOff val="0"/>
              </a:schemeClr>
            </a:fontRef>
          </p:style>
          <p:txBody>
            <a:bodyPr spcFirstLastPara="0" vert="horz" wrap="square" lIns="99060" tIns="49530" rIns="99060" bIns="49530" numCol="1" spcCol="1270" anchor="ctr" anchorCtr="0">
              <a:noAutofit/>
            </a:bodyPr>
            <a:lstStyle/>
            <a:p>
              <a:pPr lvl="0" algn="ctr" defTabSz="1155700" rtl="0">
                <a:lnSpc>
                  <a:spcPct val="90000"/>
                </a:lnSpc>
                <a:spcBef>
                  <a:spcPct val="0"/>
                </a:spcBef>
                <a:spcAft>
                  <a:spcPct val="35000"/>
                </a:spcAft>
              </a:pPr>
              <a:r>
                <a:rPr lang="en-US" sz="2000" kern="1200" dirty="0" smtClean="0"/>
                <a:t>Email Pass-Around</a:t>
              </a:r>
              <a:endParaRPr lang="en-US" sz="2000" kern="1200" dirty="0"/>
            </a:p>
          </p:txBody>
        </p:sp>
      </p:grpSp>
      <p:grpSp>
        <p:nvGrpSpPr>
          <p:cNvPr id="15" name="Group 14"/>
          <p:cNvGrpSpPr/>
          <p:nvPr/>
        </p:nvGrpSpPr>
        <p:grpSpPr>
          <a:xfrm>
            <a:off x="3162770" y="4237428"/>
            <a:ext cx="5706599" cy="863486"/>
            <a:chOff x="2705571" y="2853442"/>
            <a:chExt cx="5266944" cy="863486"/>
          </a:xfrm>
        </p:grpSpPr>
        <p:sp>
          <p:nvSpPr>
            <p:cNvPr id="25" name="Round Same Side Corner Rectangle 24"/>
            <p:cNvSpPr/>
            <p:nvPr/>
          </p:nvSpPr>
          <p:spPr>
            <a:xfrm rot="5400000">
              <a:off x="4907300" y="651713"/>
              <a:ext cx="863486" cy="5266944"/>
            </a:xfrm>
            <a:prstGeom prst="round2SameRect">
              <a:avLst/>
            </a:prstGeom>
          </p:spPr>
          <p:style>
            <a:lnRef idx="1">
              <a:schemeClr val="dk2">
                <a:alpha val="90000"/>
                <a:hueOff val="0"/>
                <a:satOff val="0"/>
                <a:lumOff val="0"/>
                <a:alphaOff val="0"/>
              </a:schemeClr>
            </a:lnRef>
            <a:fillRef idx="1">
              <a:schemeClr val="lt1">
                <a:alpha val="90000"/>
                <a:tint val="40000"/>
                <a:hueOff val="0"/>
                <a:satOff val="0"/>
                <a:lumOff val="0"/>
                <a:alphaOff val="0"/>
              </a:schemeClr>
            </a:fillRef>
            <a:effectRef idx="2">
              <a:schemeClr val="lt1">
                <a:alpha val="90000"/>
                <a:tint val="40000"/>
                <a:hueOff val="0"/>
                <a:satOff val="0"/>
                <a:lumOff val="0"/>
                <a:alphaOff val="0"/>
              </a:schemeClr>
            </a:effectRef>
            <a:fontRef idx="minor">
              <a:schemeClr val="dk2">
                <a:hueOff val="0"/>
                <a:satOff val="0"/>
                <a:lumOff val="0"/>
                <a:alphaOff val="0"/>
              </a:schemeClr>
            </a:fontRef>
          </p:style>
        </p:sp>
        <p:sp>
          <p:nvSpPr>
            <p:cNvPr id="26" name="Round Same Side Corner Rectangle 12"/>
            <p:cNvSpPr/>
            <p:nvPr/>
          </p:nvSpPr>
          <p:spPr>
            <a:xfrm>
              <a:off x="2705571" y="2895594"/>
              <a:ext cx="5224792" cy="779182"/>
            </a:xfrm>
            <a:prstGeom prst="rect">
              <a:avLst/>
            </a:prstGeom>
          </p:spPr>
          <p:style>
            <a:lnRef idx="0">
              <a:scrgbClr r="0" g="0" b="0"/>
            </a:lnRef>
            <a:fillRef idx="0">
              <a:scrgbClr r="0" g="0" b="0"/>
            </a:fillRef>
            <a:effectRef idx="0">
              <a:scrgbClr r="0" g="0" b="0"/>
            </a:effectRef>
            <a:fontRef idx="minor">
              <a:schemeClr val="dk2">
                <a:hueOff val="0"/>
                <a:satOff val="0"/>
                <a:lumOff val="0"/>
                <a:alphaOff val="0"/>
              </a:schemeClr>
            </a:fontRef>
          </p:style>
          <p:txBody>
            <a:bodyPr spcFirstLastPara="0" vert="horz" wrap="square" lIns="91440" tIns="20955" rIns="91440" bIns="20955" numCol="1" spcCol="1270" anchor="ctr" anchorCtr="0">
              <a:noAutofit/>
            </a:bodyPr>
            <a:lstStyle/>
            <a:p>
              <a:pPr marL="0" lvl="1" algn="l" defTabSz="488950" rtl="0">
                <a:lnSpc>
                  <a:spcPct val="90000"/>
                </a:lnSpc>
                <a:spcBef>
                  <a:spcPct val="0"/>
                </a:spcBef>
                <a:spcAft>
                  <a:spcPct val="15000"/>
                </a:spcAft>
              </a:pPr>
              <a:r>
                <a:rPr lang="en-US" sz="1100" kern="1200" dirty="0" smtClean="0"/>
                <a:t>Two developers writing code at a single workstation with only one developer typing at a time and continuous free-form discussion and review.</a:t>
              </a:r>
              <a:endParaRPr lang="en-US" sz="1100" kern="1200" dirty="0"/>
            </a:p>
          </p:txBody>
        </p:sp>
      </p:grpSp>
      <p:grpSp>
        <p:nvGrpSpPr>
          <p:cNvPr id="16" name="Group 15"/>
          <p:cNvGrpSpPr/>
          <p:nvPr/>
        </p:nvGrpSpPr>
        <p:grpSpPr>
          <a:xfrm>
            <a:off x="625076" y="4323513"/>
            <a:ext cx="2448487" cy="735026"/>
            <a:chOff x="257084" y="2839167"/>
            <a:chExt cx="2448487" cy="892035"/>
          </a:xfrm>
        </p:grpSpPr>
        <p:sp>
          <p:nvSpPr>
            <p:cNvPr id="23" name="Rounded Rectangle 22"/>
            <p:cNvSpPr/>
            <p:nvPr/>
          </p:nvSpPr>
          <p:spPr>
            <a:xfrm>
              <a:off x="257084" y="2839167"/>
              <a:ext cx="2448487" cy="892035"/>
            </a:xfrm>
            <a:prstGeom prst="roundRect">
              <a:avLst/>
            </a:prstGeom>
          </p:spPr>
          <p:style>
            <a:lnRef idx="0">
              <a:schemeClr val="dk2">
                <a:shade val="80000"/>
                <a:hueOff val="0"/>
                <a:satOff val="0"/>
                <a:lumOff val="0"/>
                <a:alphaOff val="0"/>
              </a:schemeClr>
            </a:lnRef>
            <a:fillRef idx="3">
              <a:schemeClr val="lt1">
                <a:hueOff val="0"/>
                <a:satOff val="0"/>
                <a:lumOff val="0"/>
                <a:alphaOff val="0"/>
              </a:schemeClr>
            </a:fillRef>
            <a:effectRef idx="3">
              <a:schemeClr val="lt1">
                <a:hueOff val="0"/>
                <a:satOff val="0"/>
                <a:lumOff val="0"/>
                <a:alphaOff val="0"/>
              </a:schemeClr>
            </a:effectRef>
            <a:fontRef idx="minor">
              <a:schemeClr val="dk2">
                <a:hueOff val="0"/>
                <a:satOff val="0"/>
                <a:lumOff val="0"/>
                <a:alphaOff val="0"/>
              </a:schemeClr>
            </a:fontRef>
          </p:style>
        </p:sp>
        <p:sp>
          <p:nvSpPr>
            <p:cNvPr id="24" name="Rounded Rectangle 14"/>
            <p:cNvSpPr/>
            <p:nvPr/>
          </p:nvSpPr>
          <p:spPr>
            <a:xfrm>
              <a:off x="300630" y="2882713"/>
              <a:ext cx="2361395" cy="804943"/>
            </a:xfrm>
            <a:prstGeom prst="rect">
              <a:avLst/>
            </a:prstGeom>
          </p:spPr>
          <p:style>
            <a:lnRef idx="0">
              <a:scrgbClr r="0" g="0" b="0"/>
            </a:lnRef>
            <a:fillRef idx="0">
              <a:scrgbClr r="0" g="0" b="0"/>
            </a:fillRef>
            <a:effectRef idx="0">
              <a:scrgbClr r="0" g="0" b="0"/>
            </a:effectRef>
            <a:fontRef idx="minor">
              <a:schemeClr val="dk2">
                <a:hueOff val="0"/>
                <a:satOff val="0"/>
                <a:lumOff val="0"/>
                <a:alphaOff val="0"/>
              </a:schemeClr>
            </a:fontRef>
          </p:style>
          <p:txBody>
            <a:bodyPr spcFirstLastPara="0" vert="horz" wrap="square" lIns="99060" tIns="49530" rIns="99060" bIns="49530" numCol="1" spcCol="1270" anchor="ctr" anchorCtr="0">
              <a:noAutofit/>
            </a:bodyPr>
            <a:lstStyle/>
            <a:p>
              <a:pPr lvl="0" algn="ctr" defTabSz="1155700" rtl="0">
                <a:lnSpc>
                  <a:spcPct val="90000"/>
                </a:lnSpc>
                <a:spcBef>
                  <a:spcPct val="0"/>
                </a:spcBef>
                <a:spcAft>
                  <a:spcPct val="35000"/>
                </a:spcAft>
              </a:pPr>
              <a:r>
                <a:rPr lang="en-US" sz="2000" kern="1200" dirty="0" smtClean="0"/>
                <a:t>Pair Programming</a:t>
              </a:r>
              <a:endParaRPr lang="en-US" sz="2000" kern="1200" dirty="0"/>
            </a:p>
          </p:txBody>
        </p:sp>
      </p:grpSp>
      <p:grpSp>
        <p:nvGrpSpPr>
          <p:cNvPr id="17" name="Group 16"/>
          <p:cNvGrpSpPr/>
          <p:nvPr/>
        </p:nvGrpSpPr>
        <p:grpSpPr>
          <a:xfrm>
            <a:off x="3162770" y="5183432"/>
            <a:ext cx="5706599" cy="863486"/>
            <a:chOff x="2705571" y="3799446"/>
            <a:chExt cx="5266944" cy="863486"/>
          </a:xfrm>
        </p:grpSpPr>
        <p:sp>
          <p:nvSpPr>
            <p:cNvPr id="21" name="Round Same Side Corner Rectangle 20"/>
            <p:cNvSpPr/>
            <p:nvPr/>
          </p:nvSpPr>
          <p:spPr>
            <a:xfrm rot="5400000">
              <a:off x="4907300" y="1597717"/>
              <a:ext cx="863486" cy="5266944"/>
            </a:xfrm>
            <a:prstGeom prst="round2SameRect">
              <a:avLst/>
            </a:prstGeom>
          </p:spPr>
          <p:style>
            <a:lnRef idx="1">
              <a:schemeClr val="dk2">
                <a:alpha val="90000"/>
                <a:hueOff val="0"/>
                <a:satOff val="0"/>
                <a:lumOff val="0"/>
                <a:alphaOff val="0"/>
              </a:schemeClr>
            </a:lnRef>
            <a:fillRef idx="1">
              <a:schemeClr val="lt1">
                <a:alpha val="90000"/>
                <a:tint val="40000"/>
                <a:hueOff val="0"/>
                <a:satOff val="0"/>
                <a:lumOff val="0"/>
                <a:alphaOff val="0"/>
              </a:schemeClr>
            </a:fillRef>
            <a:effectRef idx="2">
              <a:schemeClr val="lt1">
                <a:alpha val="90000"/>
                <a:tint val="40000"/>
                <a:hueOff val="0"/>
                <a:satOff val="0"/>
                <a:lumOff val="0"/>
                <a:alphaOff val="0"/>
              </a:schemeClr>
            </a:effectRef>
            <a:fontRef idx="minor">
              <a:schemeClr val="dk2">
                <a:hueOff val="0"/>
                <a:satOff val="0"/>
                <a:lumOff val="0"/>
                <a:alphaOff val="0"/>
              </a:schemeClr>
            </a:fontRef>
          </p:style>
        </p:sp>
        <p:sp>
          <p:nvSpPr>
            <p:cNvPr id="22" name="Round Same Side Corner Rectangle 16"/>
            <p:cNvSpPr/>
            <p:nvPr/>
          </p:nvSpPr>
          <p:spPr>
            <a:xfrm>
              <a:off x="2705571" y="3841598"/>
              <a:ext cx="5224792" cy="779182"/>
            </a:xfrm>
            <a:prstGeom prst="rect">
              <a:avLst/>
            </a:prstGeom>
          </p:spPr>
          <p:style>
            <a:lnRef idx="0">
              <a:scrgbClr r="0" g="0" b="0"/>
            </a:lnRef>
            <a:fillRef idx="0">
              <a:scrgbClr r="0" g="0" b="0"/>
            </a:fillRef>
            <a:effectRef idx="0">
              <a:scrgbClr r="0" g="0" b="0"/>
            </a:effectRef>
            <a:fontRef idx="minor">
              <a:schemeClr val="dk2">
                <a:hueOff val="0"/>
                <a:satOff val="0"/>
                <a:lumOff val="0"/>
                <a:alphaOff val="0"/>
              </a:schemeClr>
            </a:fontRef>
          </p:style>
          <p:txBody>
            <a:bodyPr spcFirstLastPara="0" vert="horz" wrap="square" lIns="91440" tIns="20955" rIns="91440" bIns="20955" numCol="1" spcCol="1270" anchor="ctr" anchorCtr="0">
              <a:noAutofit/>
            </a:bodyPr>
            <a:lstStyle/>
            <a:p>
              <a:pPr marL="0" lvl="1" algn="l" defTabSz="488950" rtl="0">
                <a:lnSpc>
                  <a:spcPct val="90000"/>
                </a:lnSpc>
                <a:spcBef>
                  <a:spcPct val="0"/>
                </a:spcBef>
                <a:spcAft>
                  <a:spcPct val="15000"/>
                </a:spcAft>
              </a:pPr>
              <a:r>
                <a:rPr lang="en-US" sz="1100" kern="1200" dirty="0" smtClean="0"/>
                <a:t>A process where specialized tools are used in all aspects of the review: collecting files, transmitting and displaying files, commentary and defects among all participants, collecting metrics, and giving product managers and administrators some control over the workflow.</a:t>
              </a:r>
              <a:endParaRPr lang="en-US" sz="1100" kern="1200" dirty="0"/>
            </a:p>
          </p:txBody>
        </p:sp>
      </p:grpSp>
      <p:grpSp>
        <p:nvGrpSpPr>
          <p:cNvPr id="18" name="Group 17"/>
          <p:cNvGrpSpPr/>
          <p:nvPr/>
        </p:nvGrpSpPr>
        <p:grpSpPr>
          <a:xfrm>
            <a:off x="625076" y="5269517"/>
            <a:ext cx="2448487" cy="735026"/>
            <a:chOff x="257084" y="3785171"/>
            <a:chExt cx="2448487" cy="892035"/>
          </a:xfrm>
        </p:grpSpPr>
        <p:sp>
          <p:nvSpPr>
            <p:cNvPr id="19" name="Rounded Rectangle 18"/>
            <p:cNvSpPr/>
            <p:nvPr/>
          </p:nvSpPr>
          <p:spPr>
            <a:xfrm>
              <a:off x="257084" y="3785171"/>
              <a:ext cx="2448487" cy="892035"/>
            </a:xfrm>
            <a:prstGeom prst="roundRect">
              <a:avLst/>
            </a:prstGeom>
          </p:spPr>
          <p:style>
            <a:lnRef idx="0">
              <a:schemeClr val="dk2">
                <a:shade val="80000"/>
                <a:hueOff val="0"/>
                <a:satOff val="0"/>
                <a:lumOff val="0"/>
                <a:alphaOff val="0"/>
              </a:schemeClr>
            </a:lnRef>
            <a:fillRef idx="3">
              <a:schemeClr val="lt1">
                <a:hueOff val="0"/>
                <a:satOff val="0"/>
                <a:lumOff val="0"/>
                <a:alphaOff val="0"/>
              </a:schemeClr>
            </a:fillRef>
            <a:effectRef idx="3">
              <a:schemeClr val="lt1">
                <a:hueOff val="0"/>
                <a:satOff val="0"/>
                <a:lumOff val="0"/>
                <a:alphaOff val="0"/>
              </a:schemeClr>
            </a:effectRef>
            <a:fontRef idx="minor">
              <a:schemeClr val="dk2">
                <a:hueOff val="0"/>
                <a:satOff val="0"/>
                <a:lumOff val="0"/>
                <a:alphaOff val="0"/>
              </a:schemeClr>
            </a:fontRef>
          </p:style>
        </p:sp>
        <p:sp>
          <p:nvSpPr>
            <p:cNvPr id="20" name="Rounded Rectangle 18"/>
            <p:cNvSpPr/>
            <p:nvPr/>
          </p:nvSpPr>
          <p:spPr>
            <a:xfrm>
              <a:off x="300630" y="3828717"/>
              <a:ext cx="2361395" cy="804943"/>
            </a:xfrm>
            <a:prstGeom prst="rect">
              <a:avLst/>
            </a:prstGeom>
          </p:spPr>
          <p:style>
            <a:lnRef idx="0">
              <a:scrgbClr r="0" g="0" b="0"/>
            </a:lnRef>
            <a:fillRef idx="0">
              <a:scrgbClr r="0" g="0" b="0"/>
            </a:fillRef>
            <a:effectRef idx="0">
              <a:scrgbClr r="0" g="0" b="0"/>
            </a:effectRef>
            <a:fontRef idx="minor">
              <a:schemeClr val="dk2">
                <a:hueOff val="0"/>
                <a:satOff val="0"/>
                <a:lumOff val="0"/>
                <a:alphaOff val="0"/>
              </a:schemeClr>
            </a:fontRef>
          </p:style>
          <p:txBody>
            <a:bodyPr spcFirstLastPara="0" vert="horz" wrap="square" lIns="99060" tIns="49530" rIns="99060" bIns="49530" numCol="1" spcCol="1270" anchor="ctr" anchorCtr="0">
              <a:noAutofit/>
            </a:bodyPr>
            <a:lstStyle/>
            <a:p>
              <a:pPr lvl="0" algn="ctr" defTabSz="1155700" rtl="0">
                <a:lnSpc>
                  <a:spcPct val="90000"/>
                </a:lnSpc>
                <a:spcBef>
                  <a:spcPct val="0"/>
                </a:spcBef>
                <a:spcAft>
                  <a:spcPct val="35000"/>
                </a:spcAft>
              </a:pPr>
              <a:r>
                <a:rPr lang="en-US" sz="2000" kern="1200" dirty="0" smtClean="0"/>
                <a:t>Tool Assisted</a:t>
              </a:r>
              <a:endParaRPr lang="en-US" sz="2000" kern="1200" dirty="0"/>
            </a:p>
          </p:txBody>
        </p:sp>
      </p:grpSp>
      <p:sp>
        <p:nvSpPr>
          <p:cNvPr id="35" name="Rectangle 34"/>
          <p:cNvSpPr/>
          <p:nvPr/>
        </p:nvSpPr>
        <p:spPr>
          <a:xfrm>
            <a:off x="604800" y="6124800"/>
            <a:ext cx="8229600" cy="215444"/>
          </a:xfrm>
          <a:prstGeom prst="rect">
            <a:avLst/>
          </a:prstGeom>
        </p:spPr>
        <p:txBody>
          <a:bodyPr wrap="square">
            <a:spAutoFit/>
          </a:bodyPr>
          <a:lstStyle/>
          <a:p>
            <a:pPr algn="ctr">
              <a:lnSpc>
                <a:spcPct val="100000"/>
              </a:lnSpc>
              <a:spcAft>
                <a:spcPts val="0"/>
              </a:spcAft>
            </a:pPr>
            <a:r>
              <a:rPr lang="en-US" sz="800" dirty="0" smtClean="0"/>
              <a:t>Cohen</a:t>
            </a:r>
            <a:r>
              <a:rPr lang="en-US" sz="800" b="0" dirty="0" smtClean="0"/>
              <a:t>, J. (2013). </a:t>
            </a:r>
            <a:r>
              <a:rPr lang="en-US" sz="800" b="0" i="1" dirty="0" smtClean="0"/>
              <a:t>Best Kept Secrets of Peer Code Review</a:t>
            </a:r>
            <a:r>
              <a:rPr lang="en-US" sz="800" dirty="0" smtClean="0"/>
              <a:t>. Beverly, MA: SmartBear Software</a:t>
            </a:r>
            <a:endParaRPr lang="en-US" sz="800" b="0" dirty="0"/>
          </a:p>
        </p:txBody>
      </p:sp>
    </p:spTree>
    <p:extLst>
      <p:ext uri="{BB962C8B-B14F-4D97-AF65-F5344CB8AC3E}">
        <p14:creationId xmlns:p14="http://schemas.microsoft.com/office/powerpoint/2010/main" val="3179799167"/>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 Combined Approach</a:t>
            </a:r>
            <a:endParaRPr 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774944457"/>
              </p:ext>
            </p:extLst>
          </p:nvPr>
        </p:nvGraphicFramePr>
        <p:xfrm>
          <a:off x="609600" y="1447800"/>
          <a:ext cx="8229600" cy="467836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4089414189"/>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Secure Code Review Benefits</a:t>
            </a:r>
            <a:endParaRPr lang="en-US" dirty="0"/>
          </a:p>
        </p:txBody>
      </p:sp>
      <p:sp>
        <p:nvSpPr>
          <p:cNvPr id="3" name="Content Placeholder 2"/>
          <p:cNvSpPr>
            <a:spLocks noGrp="1"/>
          </p:cNvSpPr>
          <p:nvPr>
            <p:ph idx="1"/>
          </p:nvPr>
        </p:nvSpPr>
        <p:spPr/>
        <p:txBody>
          <a:bodyPr/>
          <a:lstStyle/>
          <a:p>
            <a:pPr marL="0" indent="0">
              <a:buNone/>
            </a:pPr>
            <a:r>
              <a:rPr lang="en-US" dirty="0" smtClean="0"/>
              <a:t>A project can realize a number of benefits as a results of a Secure Code Review:</a:t>
            </a:r>
          </a:p>
          <a:p>
            <a:pPr marL="0" indent="0">
              <a:buNone/>
            </a:pPr>
            <a:endParaRPr lang="en-US" dirty="0" smtClean="0"/>
          </a:p>
          <a:p>
            <a:pPr marL="0" indent="0">
              <a:buNone/>
            </a:pPr>
            <a:endParaRPr lang="en-US" dirty="0"/>
          </a:p>
          <a:p>
            <a:pPr marL="914400" lvl="1"/>
            <a:r>
              <a:rPr lang="en-US" dirty="0" smtClean="0"/>
              <a:t>Different perspective</a:t>
            </a:r>
          </a:p>
          <a:p>
            <a:pPr marL="914400" lvl="1"/>
            <a:r>
              <a:rPr lang="en-US" dirty="0" smtClean="0"/>
              <a:t>Security Experts</a:t>
            </a:r>
          </a:p>
          <a:p>
            <a:pPr marL="914400" lvl="1"/>
            <a:r>
              <a:rPr lang="en-US" dirty="0" smtClean="0"/>
              <a:t>Less Rework</a:t>
            </a:r>
          </a:p>
          <a:p>
            <a:pPr marL="914400" lvl="1"/>
            <a:r>
              <a:rPr lang="en-US" dirty="0" smtClean="0"/>
              <a:t>Fewer Bugs</a:t>
            </a:r>
          </a:p>
          <a:p>
            <a:pPr marL="914400" lvl="1"/>
            <a:r>
              <a:rPr lang="en-US" dirty="0" smtClean="0"/>
              <a:t>Better Code</a:t>
            </a:r>
          </a:p>
        </p:txBody>
      </p:sp>
      <p:sp>
        <p:nvSpPr>
          <p:cNvPr id="4" name="Rectangle 3"/>
          <p:cNvSpPr/>
          <p:nvPr/>
        </p:nvSpPr>
        <p:spPr>
          <a:xfrm>
            <a:off x="604800" y="6124800"/>
            <a:ext cx="8229600" cy="215444"/>
          </a:xfrm>
          <a:prstGeom prst="rect">
            <a:avLst/>
          </a:prstGeom>
        </p:spPr>
        <p:txBody>
          <a:bodyPr wrap="square">
            <a:spAutoFit/>
          </a:bodyPr>
          <a:lstStyle/>
          <a:p>
            <a:pPr algn="ctr">
              <a:lnSpc>
                <a:spcPct val="100000"/>
              </a:lnSpc>
              <a:spcAft>
                <a:spcPts val="0"/>
              </a:spcAft>
            </a:pPr>
            <a:r>
              <a:rPr lang="en-US" sz="800" b="0" dirty="0" smtClean="0"/>
              <a:t>Mossing, B. (2001, June 26). </a:t>
            </a:r>
            <a:r>
              <a:rPr lang="en-US" sz="800" b="0" i="1" dirty="0" smtClean="0"/>
              <a:t>Developer's Guide to Peer Reviews</a:t>
            </a:r>
            <a:r>
              <a:rPr lang="en-US" sz="800" b="0" dirty="0" smtClean="0"/>
              <a:t>. </a:t>
            </a:r>
            <a:r>
              <a:rPr lang="en-US" sz="800" dirty="0"/>
              <a:t>Retrieved from http://www.techrepublic.com/article/developers-guide-to-peer-reviews</a:t>
            </a:r>
            <a:endParaRPr lang="en-US" sz="800" b="0" dirty="0"/>
          </a:p>
        </p:txBody>
      </p:sp>
      <p:pic>
        <p:nvPicPr>
          <p:cNvPr id="1026" name="Picture 2" descr="http://www.digitaltrends.com/wp-content/uploads/2011/03/source-code-review.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10200" y="2405330"/>
            <a:ext cx="2590438" cy="3305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77638713"/>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10200" y="2400602"/>
            <a:ext cx="2589474" cy="33101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title"/>
          </p:nvPr>
        </p:nvSpPr>
        <p:spPr/>
        <p:txBody>
          <a:bodyPr/>
          <a:lstStyle/>
          <a:p>
            <a:r>
              <a:rPr lang="en-US" dirty="0" smtClean="0"/>
              <a:t>Secure Code Review Challenges</a:t>
            </a:r>
            <a:endParaRPr lang="en-US" dirty="0"/>
          </a:p>
        </p:txBody>
      </p:sp>
      <p:sp>
        <p:nvSpPr>
          <p:cNvPr id="3" name="Content Placeholder 2"/>
          <p:cNvSpPr>
            <a:spLocks noGrp="1"/>
          </p:cNvSpPr>
          <p:nvPr>
            <p:ph idx="1"/>
          </p:nvPr>
        </p:nvSpPr>
        <p:spPr/>
        <p:txBody>
          <a:bodyPr/>
          <a:lstStyle/>
          <a:p>
            <a:pPr marL="0" indent="0">
              <a:buNone/>
            </a:pPr>
            <a:r>
              <a:rPr lang="en-US" dirty="0" smtClean="0"/>
              <a:t>Of course secure code reviews have their challenges as well:</a:t>
            </a:r>
          </a:p>
          <a:p>
            <a:pPr marL="0" indent="0">
              <a:buNone/>
            </a:pPr>
            <a:endParaRPr lang="en-US" dirty="0" smtClean="0"/>
          </a:p>
          <a:p>
            <a:pPr marL="0" indent="0">
              <a:buNone/>
            </a:pPr>
            <a:endParaRPr lang="en-US" dirty="0"/>
          </a:p>
          <a:p>
            <a:pPr marL="0" indent="0">
              <a:buNone/>
            </a:pPr>
            <a:endParaRPr lang="en-US" dirty="0" smtClean="0"/>
          </a:p>
          <a:p>
            <a:pPr marL="914400" lvl="1"/>
            <a:r>
              <a:rPr lang="en-US" dirty="0" smtClean="0"/>
              <a:t>Time</a:t>
            </a:r>
          </a:p>
          <a:p>
            <a:pPr marL="914400" lvl="1"/>
            <a:r>
              <a:rPr lang="en-US" dirty="0" smtClean="0"/>
              <a:t>Preparation</a:t>
            </a:r>
          </a:p>
          <a:p>
            <a:pPr marL="914400" lvl="1"/>
            <a:r>
              <a:rPr lang="en-US" dirty="0" smtClean="0"/>
              <a:t>Initial frustration</a:t>
            </a:r>
          </a:p>
          <a:p>
            <a:pPr marL="914400" lvl="1"/>
            <a:r>
              <a:rPr lang="en-US" dirty="0" smtClean="0"/>
              <a:t>The </a:t>
            </a:r>
            <a:r>
              <a:rPr lang="en-US" dirty="0"/>
              <a:t>need to show </a:t>
            </a:r>
            <a:r>
              <a:rPr lang="en-US" dirty="0" smtClean="0"/>
              <a:t>commitment</a:t>
            </a:r>
          </a:p>
        </p:txBody>
      </p:sp>
      <p:sp>
        <p:nvSpPr>
          <p:cNvPr id="4" name="Rectangle 3"/>
          <p:cNvSpPr/>
          <p:nvPr/>
        </p:nvSpPr>
        <p:spPr>
          <a:xfrm>
            <a:off x="604800" y="6124800"/>
            <a:ext cx="8229600" cy="215444"/>
          </a:xfrm>
          <a:prstGeom prst="rect">
            <a:avLst/>
          </a:prstGeom>
        </p:spPr>
        <p:txBody>
          <a:bodyPr wrap="square">
            <a:spAutoFit/>
          </a:bodyPr>
          <a:lstStyle/>
          <a:p>
            <a:pPr algn="ctr">
              <a:lnSpc>
                <a:spcPct val="100000"/>
              </a:lnSpc>
              <a:spcAft>
                <a:spcPts val="0"/>
              </a:spcAft>
            </a:pPr>
            <a:r>
              <a:rPr lang="en-US" sz="800" b="0" dirty="0" smtClean="0"/>
              <a:t>Mossing, B. (2001, June 26). </a:t>
            </a:r>
            <a:r>
              <a:rPr lang="en-US" sz="800" b="0" i="1" dirty="0" smtClean="0"/>
              <a:t>Developer's Guide to Peer Reviews</a:t>
            </a:r>
            <a:r>
              <a:rPr lang="en-US" sz="800" b="0" dirty="0" smtClean="0"/>
              <a:t>. </a:t>
            </a:r>
            <a:r>
              <a:rPr lang="en-US" sz="800" dirty="0"/>
              <a:t>Retrieved from http://www.techrepublic.com/article/developers-guide-to-peer-reviews</a:t>
            </a:r>
            <a:endParaRPr lang="en-US" sz="800" b="0" dirty="0"/>
          </a:p>
        </p:txBody>
      </p:sp>
    </p:spTree>
    <p:extLst>
      <p:ext uri="{BB962C8B-B14F-4D97-AF65-F5344CB8AC3E}">
        <p14:creationId xmlns:p14="http://schemas.microsoft.com/office/powerpoint/2010/main" val="791721424"/>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How to Conduct Better Reviews</a:t>
            </a:r>
          </a:p>
        </p:txBody>
      </p:sp>
      <p:sp>
        <p:nvSpPr>
          <p:cNvPr id="3" name="Content Placeholder 2"/>
          <p:cNvSpPr>
            <a:spLocks noGrp="1"/>
          </p:cNvSpPr>
          <p:nvPr>
            <p:ph idx="1"/>
          </p:nvPr>
        </p:nvSpPr>
        <p:spPr/>
        <p:txBody>
          <a:bodyPr/>
          <a:lstStyle/>
          <a:p>
            <a:pPr marL="0" indent="0">
              <a:buNone/>
            </a:pPr>
            <a:endParaRPr lang="en-US" dirty="0" smtClean="0"/>
          </a:p>
          <a:p>
            <a:pPr marL="0" indent="0">
              <a:buNone/>
            </a:pPr>
            <a:endParaRPr lang="en-US" dirty="0"/>
          </a:p>
          <a:p>
            <a:pPr marL="0" indent="0">
              <a:buNone/>
            </a:pPr>
            <a:endParaRPr lang="en-US" dirty="0" smtClean="0"/>
          </a:p>
          <a:p>
            <a:pPr marL="0" indent="0">
              <a:buNone/>
            </a:pPr>
            <a:endParaRPr lang="en-US" dirty="0"/>
          </a:p>
          <a:p>
            <a:pPr marL="0" indent="0" algn="ctr">
              <a:buNone/>
            </a:pPr>
            <a:r>
              <a:rPr lang="en-US" dirty="0" smtClean="0"/>
              <a:t>The next few slides will present a some guidelines</a:t>
            </a:r>
            <a:br>
              <a:rPr lang="en-US" dirty="0" smtClean="0"/>
            </a:br>
            <a:r>
              <a:rPr lang="en-US" dirty="0" smtClean="0"/>
              <a:t>for performing more effective and efficient</a:t>
            </a:r>
            <a:br>
              <a:rPr lang="en-US" dirty="0" smtClean="0"/>
            </a:br>
            <a:r>
              <a:rPr lang="en-US" dirty="0" smtClean="0"/>
              <a:t>Secure Code Reviews.</a:t>
            </a:r>
            <a:endParaRPr lang="en-US" dirty="0"/>
          </a:p>
          <a:p>
            <a:pPr marL="0" indent="0">
              <a:buNone/>
            </a:pPr>
            <a:endParaRPr lang="en-US" dirty="0"/>
          </a:p>
        </p:txBody>
      </p:sp>
    </p:spTree>
    <p:extLst>
      <p:ext uri="{BB962C8B-B14F-4D97-AF65-F5344CB8AC3E}">
        <p14:creationId xmlns:p14="http://schemas.microsoft.com/office/powerpoint/2010/main" val="690501225"/>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How to Conduct Better Reviews</a:t>
            </a:r>
          </a:p>
        </p:txBody>
      </p:sp>
      <p:sp>
        <p:nvSpPr>
          <p:cNvPr id="3" name="Content Placeholder 2"/>
          <p:cNvSpPr>
            <a:spLocks noGrp="1"/>
          </p:cNvSpPr>
          <p:nvPr>
            <p:ph idx="1"/>
          </p:nvPr>
        </p:nvSpPr>
        <p:spPr/>
        <p:txBody>
          <a:bodyPr/>
          <a:lstStyle/>
          <a:p>
            <a:pPr marL="0" indent="0">
              <a:buNone/>
            </a:pPr>
            <a:r>
              <a:rPr lang="en-US" dirty="0" smtClean="0"/>
              <a:t>1) Don’t </a:t>
            </a:r>
            <a:r>
              <a:rPr lang="en-US" dirty="0"/>
              <a:t>create a </a:t>
            </a:r>
            <a:r>
              <a:rPr lang="en-US" dirty="0" smtClean="0"/>
              <a:t>battleground.</a:t>
            </a:r>
          </a:p>
          <a:p>
            <a:pPr lvl="3"/>
            <a:r>
              <a:rPr lang="en-US" dirty="0" smtClean="0"/>
              <a:t>The </a:t>
            </a:r>
            <a:r>
              <a:rPr lang="en-US" dirty="0"/>
              <a:t>goal is better software, not who’s right.</a:t>
            </a:r>
          </a:p>
        </p:txBody>
      </p:sp>
      <p:sp>
        <p:nvSpPr>
          <p:cNvPr id="4" name="Rectangle 3"/>
          <p:cNvSpPr/>
          <p:nvPr/>
        </p:nvSpPr>
        <p:spPr>
          <a:xfrm>
            <a:off x="604800" y="5831516"/>
            <a:ext cx="8229600" cy="584775"/>
          </a:xfrm>
          <a:prstGeom prst="rect">
            <a:avLst/>
          </a:prstGeom>
        </p:spPr>
        <p:txBody>
          <a:bodyPr wrap="square">
            <a:spAutoFit/>
          </a:bodyPr>
          <a:lstStyle/>
          <a:p>
            <a:pPr algn="ctr">
              <a:lnSpc>
                <a:spcPct val="100000"/>
              </a:lnSpc>
              <a:spcAft>
                <a:spcPts val="0"/>
              </a:spcAft>
            </a:pPr>
            <a:r>
              <a:rPr lang="en-US" sz="800" b="0" dirty="0" smtClean="0"/>
              <a:t>Mossing, B. (2001, June 26). </a:t>
            </a:r>
            <a:r>
              <a:rPr lang="en-US" sz="800" b="0" i="1" dirty="0" smtClean="0"/>
              <a:t>Developer's Guide to Peer Reviews</a:t>
            </a:r>
            <a:r>
              <a:rPr lang="en-US" sz="800" b="0" dirty="0" smtClean="0"/>
              <a:t>. </a:t>
            </a:r>
            <a:r>
              <a:rPr lang="en-US" sz="800" dirty="0"/>
              <a:t>Retrieved from http://</a:t>
            </a:r>
            <a:r>
              <a:rPr lang="en-US" sz="800" dirty="0" smtClean="0"/>
              <a:t>www.techrepublic.com/article/developers-guide-to-peer-reviews</a:t>
            </a:r>
          </a:p>
          <a:p>
            <a:pPr algn="ctr">
              <a:lnSpc>
                <a:spcPct val="100000"/>
              </a:lnSpc>
              <a:spcAft>
                <a:spcPts val="0"/>
              </a:spcAft>
            </a:pPr>
            <a:endParaRPr lang="en-US" sz="800" b="0" dirty="0"/>
          </a:p>
          <a:p>
            <a:pPr algn="ctr"/>
            <a:r>
              <a:rPr lang="en-US" sz="800" dirty="0" smtClean="0"/>
              <a:t>Map image licensed </a:t>
            </a:r>
            <a:r>
              <a:rPr lang="en-US" sz="800" dirty="0"/>
              <a:t>under </a:t>
            </a:r>
            <a:r>
              <a:rPr lang="en-US" sz="800" dirty="0" smtClean="0"/>
              <a:t>the Creative </a:t>
            </a:r>
            <a:r>
              <a:rPr lang="en-US" sz="800" dirty="0"/>
              <a:t>Commons Attribution </a:t>
            </a:r>
            <a:r>
              <a:rPr lang="en-US" sz="800" dirty="0" smtClean="0"/>
              <a:t>2.0 Generic license, </a:t>
            </a:r>
            <a:r>
              <a:rPr lang="en-US" sz="800" dirty="0"/>
              <a:t>a</a:t>
            </a:r>
            <a:r>
              <a:rPr lang="en-US" sz="800" dirty="0" smtClean="0"/>
              <a:t>uthor is Kevin King, retrieved April </a:t>
            </a:r>
            <a:r>
              <a:rPr lang="en-US" sz="800" dirty="0"/>
              <a:t>8</a:t>
            </a:r>
            <a:r>
              <a:rPr lang="en-US" sz="800" dirty="0" smtClean="0"/>
              <a:t>, 2014, </a:t>
            </a:r>
            <a:r>
              <a:rPr lang="en-US" sz="800" dirty="0"/>
              <a:t>from https://commons.wikimedia.org/wiki/File:Blakeley_Battleground_plan1.jpg</a:t>
            </a:r>
          </a:p>
        </p:txBody>
      </p:sp>
      <p:pic>
        <p:nvPicPr>
          <p:cNvPr id="3074"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509800" y="2547670"/>
            <a:ext cx="4419600" cy="2952750"/>
          </a:xfrm>
          <a:prstGeom prst="rect">
            <a:avLst/>
          </a:prstGeom>
          <a:noFill/>
          <a:ln>
            <a:noFill/>
          </a:ln>
          <a:effectLst>
            <a:outerShdw blurRad="50800" dist="38100" dir="2700000" algn="tl" rotWithShape="0">
              <a:prstClr val="black">
                <a:alpha val="40000"/>
              </a:prst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75001028"/>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How to Conduct Better Reviews</a:t>
            </a:r>
          </a:p>
        </p:txBody>
      </p:sp>
      <p:sp>
        <p:nvSpPr>
          <p:cNvPr id="3" name="Content Placeholder 2"/>
          <p:cNvSpPr>
            <a:spLocks noGrp="1"/>
          </p:cNvSpPr>
          <p:nvPr>
            <p:ph idx="1"/>
          </p:nvPr>
        </p:nvSpPr>
        <p:spPr/>
        <p:txBody>
          <a:bodyPr/>
          <a:lstStyle/>
          <a:p>
            <a:pPr marL="0" indent="0">
              <a:buNone/>
            </a:pPr>
            <a:r>
              <a:rPr lang="en-US" dirty="0" smtClean="0"/>
              <a:t>2) Lay </a:t>
            </a:r>
            <a:r>
              <a:rPr lang="en-US" dirty="0"/>
              <a:t>out the ground </a:t>
            </a:r>
            <a:r>
              <a:rPr lang="en-US" dirty="0" smtClean="0"/>
              <a:t>rules.</a:t>
            </a:r>
          </a:p>
          <a:p>
            <a:pPr lvl="3"/>
            <a:r>
              <a:rPr lang="en-US" dirty="0" smtClean="0"/>
              <a:t>Establish clear expectations about how the review will be performed, including how long it will take, how much it will cost, and what role everyone is playing.</a:t>
            </a:r>
            <a:endParaRPr lang="en-US" dirty="0"/>
          </a:p>
        </p:txBody>
      </p:sp>
      <p:sp>
        <p:nvSpPr>
          <p:cNvPr id="6" name="Rectangle 5"/>
          <p:cNvSpPr/>
          <p:nvPr/>
        </p:nvSpPr>
        <p:spPr>
          <a:xfrm>
            <a:off x="604800" y="5520980"/>
            <a:ext cx="8229600" cy="954107"/>
          </a:xfrm>
          <a:prstGeom prst="rect">
            <a:avLst/>
          </a:prstGeom>
        </p:spPr>
        <p:txBody>
          <a:bodyPr wrap="square">
            <a:spAutoFit/>
          </a:bodyPr>
          <a:lstStyle/>
          <a:p>
            <a:pPr algn="ctr">
              <a:lnSpc>
                <a:spcPct val="100000"/>
              </a:lnSpc>
              <a:spcAft>
                <a:spcPts val="0"/>
              </a:spcAft>
            </a:pPr>
            <a:r>
              <a:rPr lang="en-US" sz="800" b="0" dirty="0" smtClean="0"/>
              <a:t>Mossing, B. (2001, June 26). </a:t>
            </a:r>
            <a:r>
              <a:rPr lang="en-US" sz="800" b="0" i="1" dirty="0" smtClean="0"/>
              <a:t>Developer's Guide to Peer Reviews</a:t>
            </a:r>
            <a:r>
              <a:rPr lang="en-US" sz="800" b="0" dirty="0" smtClean="0"/>
              <a:t>. </a:t>
            </a:r>
            <a:r>
              <a:rPr lang="en-US" sz="800" dirty="0"/>
              <a:t>Retrieved from http://</a:t>
            </a:r>
            <a:r>
              <a:rPr lang="en-US" sz="800" dirty="0" smtClean="0"/>
              <a:t>www.techrepublic.com/article/developers-guide-to-peer-reviews</a:t>
            </a:r>
          </a:p>
          <a:p>
            <a:pPr algn="ctr">
              <a:lnSpc>
                <a:spcPct val="100000"/>
              </a:lnSpc>
              <a:spcAft>
                <a:spcPts val="0"/>
              </a:spcAft>
            </a:pPr>
            <a:endParaRPr lang="en-US" sz="800" b="0" dirty="0"/>
          </a:p>
          <a:p>
            <a:pPr algn="ctr"/>
            <a:r>
              <a:rPr lang="en-US" sz="800" dirty="0" smtClean="0"/>
              <a:t>Clock image licensed </a:t>
            </a:r>
            <a:r>
              <a:rPr lang="en-US" sz="800" dirty="0"/>
              <a:t>under </a:t>
            </a:r>
            <a:r>
              <a:rPr lang="en-US" sz="800" dirty="0" smtClean="0"/>
              <a:t>the Creative </a:t>
            </a:r>
            <a:r>
              <a:rPr lang="en-US" sz="800" dirty="0"/>
              <a:t>Commons Attribution </a:t>
            </a:r>
            <a:r>
              <a:rPr lang="en-US" sz="800" dirty="0" smtClean="0"/>
              <a:t>- Share Alike 3.0 Unported license, </a:t>
            </a:r>
            <a:r>
              <a:rPr lang="en-US" sz="800" dirty="0"/>
              <a:t>a</a:t>
            </a:r>
            <a:r>
              <a:rPr lang="en-US" sz="800" dirty="0" smtClean="0"/>
              <a:t>uthor is Penubag, retrieved April </a:t>
            </a:r>
            <a:r>
              <a:rPr lang="en-US" sz="800" dirty="0"/>
              <a:t>8</a:t>
            </a:r>
            <a:r>
              <a:rPr lang="en-US" sz="800" dirty="0" smtClean="0"/>
              <a:t>, 2014, </a:t>
            </a:r>
            <a:r>
              <a:rPr lang="en-US" sz="800" dirty="0"/>
              <a:t>from https://</a:t>
            </a:r>
            <a:r>
              <a:rPr lang="en-US" sz="800" dirty="0" smtClean="0"/>
              <a:t>commons.wikimedia.org/wiki/File:Wall_clock.png</a:t>
            </a:r>
          </a:p>
          <a:p>
            <a:pPr algn="ctr"/>
            <a:endParaRPr lang="en-US" sz="800" dirty="0"/>
          </a:p>
          <a:p>
            <a:pPr algn="ctr"/>
            <a:r>
              <a:rPr lang="en-US" sz="800" dirty="0" smtClean="0"/>
              <a:t>Money image </a:t>
            </a:r>
            <a:r>
              <a:rPr lang="en-US" sz="800" dirty="0"/>
              <a:t>depicts a unit of currency issued by the United States of America. </a:t>
            </a:r>
            <a:r>
              <a:rPr lang="en-US" sz="800" dirty="0" smtClean="0"/>
              <a:t>It </a:t>
            </a:r>
            <a:r>
              <a:rPr lang="en-US" sz="800" dirty="0"/>
              <a:t>is solely a work of the United States </a:t>
            </a:r>
            <a:r>
              <a:rPr lang="en-US" sz="800" dirty="0" smtClean="0"/>
              <a:t>government, is </a:t>
            </a:r>
            <a:r>
              <a:rPr lang="en-US" sz="800" dirty="0"/>
              <a:t>ineligible for copyright, and is therefore in the public domain.</a:t>
            </a:r>
          </a:p>
        </p:txBody>
      </p:sp>
      <p:pic>
        <p:nvPicPr>
          <p:cNvPr id="5124" name="Picture 4" descr="File:Wall clock.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528302" y="3180280"/>
            <a:ext cx="1767840" cy="1828800"/>
          </a:xfrm>
          <a:prstGeom prst="rect">
            <a:avLst/>
          </a:prstGeom>
          <a:noFill/>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pic>
        <p:nvPicPr>
          <p:cNvPr id="5126" name="Picture 6" descr="https://upload.wikimedia.org/wikipedia/commons/5/53/US100000dollarsbillobverse.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814302" y="3210729"/>
            <a:ext cx="4191000" cy="1767902"/>
          </a:xfrm>
          <a:prstGeom prst="rect">
            <a:avLst/>
          </a:prstGeom>
          <a:noFill/>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74613324"/>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How to Conduct Better Reviews</a:t>
            </a:r>
          </a:p>
        </p:txBody>
      </p:sp>
      <p:sp>
        <p:nvSpPr>
          <p:cNvPr id="3" name="Content Placeholder 2"/>
          <p:cNvSpPr>
            <a:spLocks noGrp="1"/>
          </p:cNvSpPr>
          <p:nvPr>
            <p:ph idx="1"/>
          </p:nvPr>
        </p:nvSpPr>
        <p:spPr/>
        <p:txBody>
          <a:bodyPr/>
          <a:lstStyle/>
          <a:p>
            <a:pPr marL="0" indent="0">
              <a:buNone/>
            </a:pPr>
            <a:r>
              <a:rPr lang="en-US" dirty="0" smtClean="0"/>
              <a:t>3) Maintain professionalism.</a:t>
            </a:r>
          </a:p>
          <a:p>
            <a:pPr lvl="3"/>
            <a:r>
              <a:rPr lang="en-US" dirty="0" smtClean="0"/>
              <a:t>Don’t </a:t>
            </a:r>
            <a:r>
              <a:rPr lang="en-US" dirty="0"/>
              <a:t>take the criticism personally and offer only technical advice that will improve the code. Respect others’ opinions, comments, and suggestions.</a:t>
            </a:r>
          </a:p>
        </p:txBody>
      </p:sp>
      <p:pic>
        <p:nvPicPr>
          <p:cNvPr id="1026" name="Picture 2" descr="File:Suit tie.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3200" y="2921478"/>
            <a:ext cx="3352800" cy="2514600"/>
          </a:xfrm>
          <a:prstGeom prst="rect">
            <a:avLst/>
          </a:prstGeom>
          <a:noFill/>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sp>
        <p:nvSpPr>
          <p:cNvPr id="8" name="Rectangle 7"/>
          <p:cNvSpPr/>
          <p:nvPr/>
        </p:nvSpPr>
        <p:spPr>
          <a:xfrm>
            <a:off x="604800" y="5831516"/>
            <a:ext cx="8229600" cy="584775"/>
          </a:xfrm>
          <a:prstGeom prst="rect">
            <a:avLst/>
          </a:prstGeom>
        </p:spPr>
        <p:txBody>
          <a:bodyPr wrap="square">
            <a:spAutoFit/>
          </a:bodyPr>
          <a:lstStyle/>
          <a:p>
            <a:pPr algn="ctr">
              <a:lnSpc>
                <a:spcPct val="100000"/>
              </a:lnSpc>
              <a:spcAft>
                <a:spcPts val="0"/>
              </a:spcAft>
            </a:pPr>
            <a:r>
              <a:rPr lang="en-US" sz="800" b="0" dirty="0" smtClean="0"/>
              <a:t>Mossing, B. (2001, June 26). </a:t>
            </a:r>
            <a:r>
              <a:rPr lang="en-US" sz="800" b="0" i="1" dirty="0" smtClean="0"/>
              <a:t>Developer's Guide to Peer Reviews</a:t>
            </a:r>
            <a:r>
              <a:rPr lang="en-US" sz="800" b="0" dirty="0" smtClean="0"/>
              <a:t>. </a:t>
            </a:r>
            <a:r>
              <a:rPr lang="en-US" sz="800" dirty="0"/>
              <a:t>Retrieved from http://</a:t>
            </a:r>
            <a:r>
              <a:rPr lang="en-US" sz="800" dirty="0" smtClean="0"/>
              <a:t>www.techrepublic.com/article/developers-guide-to-peer-reviews</a:t>
            </a:r>
          </a:p>
          <a:p>
            <a:pPr algn="ctr">
              <a:lnSpc>
                <a:spcPct val="100000"/>
              </a:lnSpc>
              <a:spcAft>
                <a:spcPts val="0"/>
              </a:spcAft>
            </a:pPr>
            <a:endParaRPr lang="en-US" sz="800" b="0" dirty="0"/>
          </a:p>
          <a:p>
            <a:pPr algn="ctr"/>
            <a:r>
              <a:rPr lang="en-US" sz="800" dirty="0" smtClean="0"/>
              <a:t>Tie image licensed </a:t>
            </a:r>
            <a:r>
              <a:rPr lang="en-US" sz="800" dirty="0"/>
              <a:t>under </a:t>
            </a:r>
            <a:r>
              <a:rPr lang="en-US" sz="800" dirty="0" smtClean="0"/>
              <a:t>the Creative </a:t>
            </a:r>
            <a:r>
              <a:rPr lang="en-US" sz="800" dirty="0"/>
              <a:t>Commons Attribution </a:t>
            </a:r>
            <a:r>
              <a:rPr lang="en-US" sz="800" dirty="0" smtClean="0"/>
              <a:t>- Share Alike 3.0 Unported license, original uploader was Plasmafire, retrieved April 10, 2014, </a:t>
            </a:r>
            <a:r>
              <a:rPr lang="en-US" sz="800" dirty="0"/>
              <a:t>from https://</a:t>
            </a:r>
            <a:r>
              <a:rPr lang="en-US" sz="800" dirty="0" smtClean="0"/>
              <a:t>commons.wikimedia.org/wiki/File:Suit_tie.JPG</a:t>
            </a:r>
            <a:endParaRPr lang="en-US" sz="800" dirty="0"/>
          </a:p>
        </p:txBody>
      </p:sp>
    </p:spTree>
    <p:extLst>
      <p:ext uri="{BB962C8B-B14F-4D97-AF65-F5344CB8AC3E}">
        <p14:creationId xmlns:p14="http://schemas.microsoft.com/office/powerpoint/2010/main" val="613016736"/>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How to Conduct Better Reviews</a:t>
            </a:r>
          </a:p>
        </p:txBody>
      </p:sp>
      <p:sp>
        <p:nvSpPr>
          <p:cNvPr id="3" name="Content Placeholder 2"/>
          <p:cNvSpPr>
            <a:spLocks noGrp="1"/>
          </p:cNvSpPr>
          <p:nvPr>
            <p:ph idx="1"/>
          </p:nvPr>
        </p:nvSpPr>
        <p:spPr/>
        <p:txBody>
          <a:bodyPr/>
          <a:lstStyle/>
          <a:p>
            <a:pPr marL="0" indent="0">
              <a:buNone/>
            </a:pPr>
            <a:r>
              <a:rPr lang="en-US" dirty="0" smtClean="0"/>
              <a:t>4) Be </a:t>
            </a:r>
            <a:r>
              <a:rPr lang="en-US" dirty="0"/>
              <a:t>careful with the scope of the </a:t>
            </a:r>
            <a:r>
              <a:rPr lang="en-US" dirty="0" smtClean="0"/>
              <a:t>review.</a:t>
            </a:r>
          </a:p>
          <a:p>
            <a:pPr lvl="3"/>
            <a:r>
              <a:rPr lang="en-US" dirty="0" smtClean="0"/>
              <a:t>Determine </a:t>
            </a:r>
            <a:r>
              <a:rPr lang="en-US" dirty="0"/>
              <a:t>the size </a:t>
            </a:r>
            <a:r>
              <a:rPr lang="en-US" dirty="0" smtClean="0"/>
              <a:t>and scope </a:t>
            </a:r>
            <a:r>
              <a:rPr lang="en-US" dirty="0"/>
              <a:t>of the code being reviewed. </a:t>
            </a:r>
            <a:r>
              <a:rPr lang="en-US" dirty="0" smtClean="0"/>
              <a:t>Don't bite off more than can be chewed.</a:t>
            </a:r>
            <a:endParaRPr lang="en-US" dirty="0"/>
          </a:p>
        </p:txBody>
      </p:sp>
      <p:sp>
        <p:nvSpPr>
          <p:cNvPr id="4" name="Rectangle 3"/>
          <p:cNvSpPr/>
          <p:nvPr/>
        </p:nvSpPr>
        <p:spPr>
          <a:xfrm>
            <a:off x="604800" y="5969532"/>
            <a:ext cx="8229600" cy="461665"/>
          </a:xfrm>
          <a:prstGeom prst="rect">
            <a:avLst/>
          </a:prstGeom>
        </p:spPr>
        <p:txBody>
          <a:bodyPr wrap="square">
            <a:spAutoFit/>
          </a:bodyPr>
          <a:lstStyle/>
          <a:p>
            <a:pPr algn="ctr">
              <a:lnSpc>
                <a:spcPct val="100000"/>
              </a:lnSpc>
              <a:spcAft>
                <a:spcPts val="0"/>
              </a:spcAft>
            </a:pPr>
            <a:r>
              <a:rPr lang="en-US" sz="800" b="0" dirty="0" smtClean="0"/>
              <a:t>Mossing, B. (2001, June 26). </a:t>
            </a:r>
            <a:r>
              <a:rPr lang="en-US" sz="800" b="0" i="1" dirty="0" smtClean="0"/>
              <a:t>Developer's Guide to Peer Reviews</a:t>
            </a:r>
            <a:r>
              <a:rPr lang="en-US" sz="800" b="0" dirty="0" smtClean="0"/>
              <a:t>. </a:t>
            </a:r>
            <a:r>
              <a:rPr lang="en-US" sz="800" dirty="0"/>
              <a:t>Retrieved from http://</a:t>
            </a:r>
            <a:r>
              <a:rPr lang="en-US" sz="800" dirty="0" smtClean="0"/>
              <a:t>www.techrepublic.com/article/developers-guide-to-peer-reviews</a:t>
            </a:r>
          </a:p>
          <a:p>
            <a:pPr algn="ctr">
              <a:lnSpc>
                <a:spcPct val="100000"/>
              </a:lnSpc>
              <a:spcAft>
                <a:spcPts val="0"/>
              </a:spcAft>
            </a:pPr>
            <a:endParaRPr lang="en-US" sz="800" b="0" dirty="0"/>
          </a:p>
          <a:p>
            <a:pPr algn="ctr">
              <a:lnSpc>
                <a:spcPct val="100000"/>
              </a:lnSpc>
              <a:spcAft>
                <a:spcPts val="0"/>
              </a:spcAft>
            </a:pPr>
            <a:r>
              <a:rPr lang="en-US" sz="800" dirty="0" smtClean="0"/>
              <a:t>Hamburger </a:t>
            </a:r>
            <a:r>
              <a:rPr lang="en-US" sz="800" dirty="0"/>
              <a:t>image retrieved April </a:t>
            </a:r>
            <a:r>
              <a:rPr lang="en-US" sz="800" dirty="0" smtClean="0"/>
              <a:t>10, </a:t>
            </a:r>
            <a:r>
              <a:rPr lang="en-US" sz="800" dirty="0"/>
              <a:t>2014, from </a:t>
            </a:r>
            <a:r>
              <a:rPr lang="en-US" sz="800" dirty="0" smtClean="0"/>
              <a:t>http</a:t>
            </a:r>
            <a:r>
              <a:rPr lang="en-US" sz="800" dirty="0"/>
              <a:t>://thehotlist.co.uk/going-out/man-v-food-south-yorks</a:t>
            </a:r>
            <a:r>
              <a:rPr lang="en-US" sz="800" dirty="0" smtClean="0"/>
              <a:t>/</a:t>
            </a:r>
            <a:endParaRPr lang="en-US" sz="800" b="0" dirty="0"/>
          </a:p>
        </p:txBody>
      </p:sp>
      <p:pic>
        <p:nvPicPr>
          <p:cNvPr id="1026" name="Picture 2" descr="http://thehotlist.co.uk/wp-content/uploads/2013/06/Man-v-Food.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27767" y="2795588"/>
            <a:ext cx="4783665" cy="2690812"/>
          </a:xfrm>
          <a:prstGeom prst="rect">
            <a:avLst/>
          </a:prstGeom>
          <a:noFill/>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13016736"/>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How to Conduct Better Reviews</a:t>
            </a:r>
          </a:p>
        </p:txBody>
      </p:sp>
      <p:sp>
        <p:nvSpPr>
          <p:cNvPr id="3" name="Content Placeholder 2"/>
          <p:cNvSpPr>
            <a:spLocks noGrp="1"/>
          </p:cNvSpPr>
          <p:nvPr>
            <p:ph idx="1"/>
          </p:nvPr>
        </p:nvSpPr>
        <p:spPr/>
        <p:txBody>
          <a:bodyPr/>
          <a:lstStyle/>
          <a:p>
            <a:pPr marL="0" indent="0">
              <a:buNone/>
            </a:pPr>
            <a:r>
              <a:rPr lang="en-US" dirty="0" smtClean="0"/>
              <a:t>5) Document </a:t>
            </a:r>
            <a:r>
              <a:rPr lang="en-US" dirty="0"/>
              <a:t>what </a:t>
            </a:r>
            <a:r>
              <a:rPr lang="en-US" dirty="0" smtClean="0"/>
              <a:t>happens.</a:t>
            </a:r>
          </a:p>
          <a:p>
            <a:pPr lvl="3"/>
            <a:r>
              <a:rPr lang="en-US" dirty="0" smtClean="0"/>
              <a:t>Write </a:t>
            </a:r>
            <a:r>
              <a:rPr lang="en-US" dirty="0"/>
              <a:t>everything down, especially decisions and action items.</a:t>
            </a:r>
          </a:p>
        </p:txBody>
      </p:sp>
      <p:pic>
        <p:nvPicPr>
          <p:cNvPr id="1026" name="Picture 2" descr="File:CityCamp Idea Board with sticky notes 4297872645 o.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07400" y="2362200"/>
            <a:ext cx="4424400" cy="2947757"/>
          </a:xfrm>
          <a:prstGeom prst="rect">
            <a:avLst/>
          </a:prstGeom>
          <a:noFill/>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sp>
        <p:nvSpPr>
          <p:cNvPr id="6" name="Rectangle 5"/>
          <p:cNvSpPr/>
          <p:nvPr/>
        </p:nvSpPr>
        <p:spPr>
          <a:xfrm>
            <a:off x="604800" y="5831516"/>
            <a:ext cx="8229600" cy="584775"/>
          </a:xfrm>
          <a:prstGeom prst="rect">
            <a:avLst/>
          </a:prstGeom>
        </p:spPr>
        <p:txBody>
          <a:bodyPr wrap="square">
            <a:spAutoFit/>
          </a:bodyPr>
          <a:lstStyle/>
          <a:p>
            <a:pPr algn="ctr">
              <a:lnSpc>
                <a:spcPct val="100000"/>
              </a:lnSpc>
              <a:spcAft>
                <a:spcPts val="0"/>
              </a:spcAft>
            </a:pPr>
            <a:r>
              <a:rPr lang="en-US" sz="800" b="0" dirty="0" smtClean="0"/>
              <a:t>Mossing, B. (2001, June 26). </a:t>
            </a:r>
            <a:r>
              <a:rPr lang="en-US" sz="800" b="0" i="1" dirty="0" smtClean="0"/>
              <a:t>Developer's Guide to Peer Reviews</a:t>
            </a:r>
            <a:r>
              <a:rPr lang="en-US" sz="800" b="0" dirty="0" smtClean="0"/>
              <a:t>. </a:t>
            </a:r>
            <a:r>
              <a:rPr lang="en-US" sz="800" dirty="0"/>
              <a:t>Retrieved from http://</a:t>
            </a:r>
            <a:r>
              <a:rPr lang="en-US" sz="800" dirty="0" smtClean="0"/>
              <a:t>www.techrepublic.com/article/developers-guide-to-peer-reviews</a:t>
            </a:r>
          </a:p>
          <a:p>
            <a:pPr algn="ctr">
              <a:lnSpc>
                <a:spcPct val="100000"/>
              </a:lnSpc>
              <a:spcAft>
                <a:spcPts val="0"/>
              </a:spcAft>
            </a:pPr>
            <a:endParaRPr lang="en-US" sz="800" b="0" dirty="0"/>
          </a:p>
          <a:p>
            <a:pPr algn="ctr"/>
            <a:r>
              <a:rPr lang="en-US" sz="800" dirty="0" smtClean="0"/>
              <a:t>Notes image licensed </a:t>
            </a:r>
            <a:r>
              <a:rPr lang="en-US" sz="800" dirty="0"/>
              <a:t>under </a:t>
            </a:r>
            <a:r>
              <a:rPr lang="en-US" sz="800" dirty="0" smtClean="0"/>
              <a:t>the Creative </a:t>
            </a:r>
            <a:r>
              <a:rPr lang="en-US" sz="800" dirty="0"/>
              <a:t>Commons Attribution </a:t>
            </a:r>
            <a:r>
              <a:rPr lang="en-US" sz="800" dirty="0" smtClean="0"/>
              <a:t>- Share Alike 3.0 Unported license, author is Tony Webster, retrieved April 11, 2014, </a:t>
            </a:r>
            <a:r>
              <a:rPr lang="en-US" sz="800" dirty="0"/>
              <a:t>from https://commons.wikimedia.org/wiki/File:CityCamp_Idea_Board_with_sticky_notes_4297872645_o.JPG</a:t>
            </a:r>
          </a:p>
        </p:txBody>
      </p:sp>
    </p:spTree>
    <p:extLst>
      <p:ext uri="{BB962C8B-B14F-4D97-AF65-F5344CB8AC3E}">
        <p14:creationId xmlns:p14="http://schemas.microsoft.com/office/powerpoint/2010/main" val="61301673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pPr algn="ctr"/>
            <a:r>
              <a:rPr lang="en-US" dirty="0"/>
              <a:t>All materials is licensed under a Creative Commons “Share Alike” </a:t>
            </a:r>
            <a:r>
              <a:rPr lang="en-US" dirty="0" smtClean="0"/>
              <a:t>license.</a:t>
            </a:r>
            <a:endParaRPr lang="en-US" dirty="0"/>
          </a:p>
        </p:txBody>
      </p:sp>
      <p:sp>
        <p:nvSpPr>
          <p:cNvPr id="5" name="Shape 20"/>
          <p:cNvSpPr/>
          <p:nvPr/>
        </p:nvSpPr>
        <p:spPr>
          <a:xfrm>
            <a:off x="0" y="1497443"/>
            <a:ext cx="9144000" cy="246221"/>
          </a:xfrm>
          <a:prstGeom prst="rect">
            <a:avLst/>
          </a:prstGeom>
          <a:ln w="12700">
            <a:miter lim="400000"/>
          </a:ln>
          <a:extLst>
            <a:ext uri="{C572A759-6A51-4108-AA02-DFA0A04FC94B}">
              <ma14:wrappingTextBoxFlag xmlns="" xmlns:ma14="http://schemas.microsoft.com/office/mac/drawingml/2011/main" val="1"/>
            </a:ext>
          </a:extLst>
        </p:spPr>
        <p:txBody>
          <a:bodyPr wrap="square" lIns="0" tIns="0" rIns="0" bIns="0">
            <a:spAutoFit/>
          </a:bodyPr>
          <a:lstStyle>
            <a:lvl1pPr marL="341312" indent="-341312">
              <a:spcBef>
                <a:spcPts val="600"/>
              </a:spcBef>
              <a:buClr>
                <a:srgbClr val="000000"/>
              </a:buClr>
              <a:buSzPct val="100000"/>
              <a:buFont typeface="Arial"/>
              <a:buChar char="•"/>
              <a:tabLst>
                <a:tab pos="901700" algn="l"/>
                <a:tab pos="1816100" algn="l"/>
                <a:tab pos="2730500" algn="l"/>
                <a:tab pos="3644900" algn="l"/>
                <a:tab pos="4559300" algn="l"/>
                <a:tab pos="5473700" algn="l"/>
                <a:tab pos="6388100" algn="l"/>
                <a:tab pos="7302500" algn="l"/>
                <a:tab pos="8216900" algn="l"/>
                <a:tab pos="9131300" algn="l"/>
                <a:tab pos="10045700" algn="l"/>
              </a:tabLst>
              <a:defRPr>
                <a:latin typeface="Arial"/>
                <a:ea typeface="Arial"/>
                <a:cs typeface="Arial"/>
                <a:sym typeface="Arial"/>
              </a:defRPr>
            </a:lvl1pPr>
          </a:lstStyle>
          <a:p>
            <a:pPr marL="0" lvl="0" indent="0" algn="ctr">
              <a:buNone/>
              <a:defRPr sz="1800"/>
            </a:pPr>
            <a:r>
              <a:rPr sz="1600" b="0" dirty="0"/>
              <a:t>http://creativecommons.org/licenses/by-sa/3.0/</a:t>
            </a:r>
          </a:p>
        </p:txBody>
      </p:sp>
      <p:sp>
        <p:nvSpPr>
          <p:cNvPr id="6" name="Shape 22"/>
          <p:cNvSpPr/>
          <p:nvPr/>
        </p:nvSpPr>
        <p:spPr>
          <a:xfrm>
            <a:off x="887035" y="5861304"/>
            <a:ext cx="7369929" cy="338554"/>
          </a:xfrm>
          <a:prstGeom prst="rect">
            <a:avLst/>
          </a:prstGeom>
          <a:ln w="12700">
            <a:miter lim="400000"/>
          </a:ln>
          <a:extLst>
            <a:ext uri="{C572A759-6A51-4108-AA02-DFA0A04FC94B}">
              <ma14:wrappingTextBoxFlag xmlns="" xmlns:ma14="http://schemas.microsoft.com/office/mac/drawingml/2011/main" val="1"/>
            </a:ext>
          </a:extLst>
        </p:spPr>
        <p:txBody>
          <a:bodyPr wrap="square" lIns="0" tIns="0" rIns="0" bIns="0">
            <a:spAutoFit/>
          </a:bodyPr>
          <a:lstStyle/>
          <a:p>
            <a:pPr lvl="0" algn="ctr">
              <a:lnSpc>
                <a:spcPct val="100000"/>
              </a:lnSpc>
              <a:spcAft>
                <a:spcPts val="0"/>
              </a:spcAft>
              <a:defRPr sz="1800"/>
            </a:pPr>
            <a:r>
              <a:rPr sz="1100" b="0" dirty="0">
                <a:latin typeface="Arial"/>
                <a:ea typeface="Arial"/>
                <a:cs typeface="Arial"/>
                <a:sym typeface="Arial"/>
              </a:rPr>
              <a:t>Attribution condition: You must indicate that derivative </a:t>
            </a:r>
            <a:r>
              <a:rPr sz="1100" b="0" dirty="0" smtClean="0">
                <a:latin typeface="Arial"/>
                <a:ea typeface="Arial"/>
                <a:cs typeface="Arial"/>
                <a:sym typeface="Arial"/>
              </a:rPr>
              <a:t>work</a:t>
            </a:r>
            <a:r>
              <a:rPr lang="en-US" sz="1100" b="0" dirty="0" smtClean="0">
                <a:latin typeface="Arial"/>
                <a:ea typeface="Arial"/>
                <a:cs typeface="Arial"/>
                <a:sym typeface="Arial"/>
              </a:rPr>
              <a:t> </a:t>
            </a:r>
            <a:r>
              <a:rPr sz="1100" b="0" dirty="0" smtClean="0">
                <a:latin typeface="Arial"/>
                <a:ea typeface="Arial"/>
                <a:cs typeface="Arial"/>
                <a:sym typeface="Arial"/>
              </a:rPr>
              <a:t>"Is </a:t>
            </a:r>
            <a:r>
              <a:rPr sz="1100" b="0" dirty="0">
                <a:latin typeface="Arial"/>
                <a:ea typeface="Arial"/>
                <a:cs typeface="Arial"/>
                <a:sym typeface="Arial"/>
              </a:rPr>
              <a:t>derived from </a:t>
            </a:r>
            <a:r>
              <a:rPr lang="en-US" sz="1100" b="0" dirty="0" smtClean="0">
                <a:latin typeface="Arial"/>
                <a:ea typeface="Arial"/>
                <a:cs typeface="Arial"/>
                <a:sym typeface="Arial"/>
              </a:rPr>
              <a:t>Andrew Buttner and Mark Davidson’s </a:t>
            </a:r>
            <a:r>
              <a:rPr sz="1100" b="0" dirty="0" smtClean="0">
                <a:latin typeface="Arial"/>
                <a:ea typeface="Arial"/>
                <a:cs typeface="Arial"/>
                <a:sym typeface="Arial"/>
              </a:rPr>
              <a:t>'</a:t>
            </a:r>
            <a:r>
              <a:rPr lang="en-US" sz="1100" b="0" dirty="0" smtClean="0">
                <a:latin typeface="Arial"/>
                <a:ea typeface="Arial"/>
                <a:cs typeface="Arial"/>
                <a:sym typeface="Arial"/>
              </a:rPr>
              <a:t>Secure Code Review</a:t>
            </a:r>
            <a:r>
              <a:rPr sz="1100" b="0" dirty="0" smtClean="0">
                <a:latin typeface="Arial"/>
                <a:ea typeface="Arial"/>
                <a:cs typeface="Arial"/>
                <a:sym typeface="Arial"/>
              </a:rPr>
              <a:t>’ </a:t>
            </a:r>
            <a:r>
              <a:rPr sz="1100" b="0" dirty="0">
                <a:latin typeface="Arial"/>
                <a:ea typeface="Arial"/>
                <a:cs typeface="Arial"/>
                <a:sym typeface="Arial"/>
              </a:rPr>
              <a:t>class, available at http://</a:t>
            </a:r>
            <a:r>
              <a:rPr sz="1100" b="0" dirty="0" smtClean="0">
                <a:latin typeface="Arial"/>
                <a:ea typeface="Arial"/>
                <a:cs typeface="Arial"/>
                <a:sym typeface="Arial"/>
              </a:rPr>
              <a:t>OpenSecurityTraining.info/</a:t>
            </a:r>
            <a:r>
              <a:rPr lang="en-US" sz="1100" dirty="0" smtClean="0">
                <a:latin typeface="Arial"/>
                <a:ea typeface="Arial"/>
                <a:cs typeface="Arial"/>
                <a:sym typeface="Arial"/>
              </a:rPr>
              <a:t>SecureCodeReview</a:t>
            </a:r>
            <a:r>
              <a:rPr sz="1100" b="0" dirty="0" smtClean="0">
                <a:latin typeface="Arial"/>
                <a:ea typeface="Arial"/>
                <a:cs typeface="Arial"/>
                <a:sym typeface="Arial"/>
              </a:rPr>
              <a:t>.html</a:t>
            </a:r>
            <a:r>
              <a:rPr sz="1100" b="0" dirty="0">
                <a:latin typeface="Arial"/>
                <a:ea typeface="Arial"/>
                <a:cs typeface="Arial"/>
                <a:sym typeface="Arial"/>
              </a:rPr>
              <a:t>”</a:t>
            </a:r>
          </a:p>
        </p:txBody>
      </p:sp>
      <p:pic>
        <p:nvPicPr>
          <p:cNvPr id="7" name="Picture 6"/>
          <p:cNvPicPr>
            <a:picLocks noChangeAspect="1"/>
          </p:cNvPicPr>
          <p:nvPr/>
        </p:nvPicPr>
        <p:blipFill>
          <a:blip r:embed="rId2"/>
          <a:stretch>
            <a:fillRect/>
          </a:stretch>
        </p:blipFill>
        <p:spPr>
          <a:xfrm>
            <a:off x="1905000" y="1971641"/>
            <a:ext cx="5345991" cy="3628501"/>
          </a:xfrm>
          <a:prstGeom prst="rect">
            <a:avLst/>
          </a:prstGeom>
        </p:spPr>
      </p:pic>
    </p:spTree>
    <p:extLst>
      <p:ext uri="{BB962C8B-B14F-4D97-AF65-F5344CB8AC3E}">
        <p14:creationId xmlns:p14="http://schemas.microsoft.com/office/powerpoint/2010/main" val="40115524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How to Conduct Better Reviews</a:t>
            </a:r>
            <a:endParaRPr lang="en-US" dirty="0"/>
          </a:p>
        </p:txBody>
      </p:sp>
      <p:sp>
        <p:nvSpPr>
          <p:cNvPr id="3" name="Content Placeholder 2"/>
          <p:cNvSpPr>
            <a:spLocks noGrp="1"/>
          </p:cNvSpPr>
          <p:nvPr>
            <p:ph idx="1"/>
          </p:nvPr>
        </p:nvSpPr>
        <p:spPr/>
        <p:txBody>
          <a:bodyPr/>
          <a:lstStyle/>
          <a:p>
            <a:pPr marL="0" indent="0">
              <a:buNone/>
            </a:pPr>
            <a:r>
              <a:rPr lang="en-US" dirty="0"/>
              <a:t>6</a:t>
            </a:r>
            <a:r>
              <a:rPr lang="en-US" dirty="0" smtClean="0"/>
              <a:t>) Take </a:t>
            </a:r>
            <a:r>
              <a:rPr lang="en-US" dirty="0"/>
              <a:t>a class on software </a:t>
            </a:r>
            <a:r>
              <a:rPr lang="en-US" dirty="0" smtClean="0"/>
              <a:t>inspection.</a:t>
            </a:r>
          </a:p>
          <a:p>
            <a:pPr lvl="3"/>
            <a:r>
              <a:rPr lang="en-US" dirty="0" smtClean="0"/>
              <a:t>Maybe </a:t>
            </a:r>
            <a:r>
              <a:rPr lang="en-US" dirty="0"/>
              <a:t>you have an in-house code review expert, or perhaps one team member could read a book and then train the rest of the team. Consider using the local college/university or contact corporate training institutions to bring a trainer on-site.</a:t>
            </a:r>
          </a:p>
        </p:txBody>
      </p:sp>
      <p:sp>
        <p:nvSpPr>
          <p:cNvPr id="4" name="Rectangle 3"/>
          <p:cNvSpPr/>
          <p:nvPr/>
        </p:nvSpPr>
        <p:spPr>
          <a:xfrm>
            <a:off x="604800" y="6124800"/>
            <a:ext cx="8229600" cy="215444"/>
          </a:xfrm>
          <a:prstGeom prst="rect">
            <a:avLst/>
          </a:prstGeom>
        </p:spPr>
        <p:txBody>
          <a:bodyPr wrap="square">
            <a:spAutoFit/>
          </a:bodyPr>
          <a:lstStyle/>
          <a:p>
            <a:pPr algn="ctr">
              <a:lnSpc>
                <a:spcPct val="100000"/>
              </a:lnSpc>
              <a:spcAft>
                <a:spcPts val="0"/>
              </a:spcAft>
            </a:pPr>
            <a:r>
              <a:rPr lang="en-US" sz="800" b="0" dirty="0" smtClean="0"/>
              <a:t>Mossing, B. (2001, June 26). </a:t>
            </a:r>
            <a:r>
              <a:rPr lang="en-US" sz="800" b="0" i="1" dirty="0" smtClean="0"/>
              <a:t>Developer's Guide to Peer Reviews</a:t>
            </a:r>
            <a:r>
              <a:rPr lang="en-US" sz="800" b="0" dirty="0" smtClean="0"/>
              <a:t>. </a:t>
            </a:r>
            <a:r>
              <a:rPr lang="en-US" sz="800" dirty="0"/>
              <a:t>Retrieved from http://www.techrepublic.com/article/developers-guide-to-peer-reviews</a:t>
            </a:r>
            <a:endParaRPr lang="en-US" sz="800" b="0" dirty="0"/>
          </a:p>
        </p:txBody>
      </p:sp>
      <p:pic>
        <p:nvPicPr>
          <p:cNvPr id="6" name="Picture 5" descr="C:\Documents and Settings\jdingwall\Local Settings\Temporary Internet Files\Content.Word\institute_logo.gif"/>
          <p:cNvPicPr/>
          <p:nvPr/>
        </p:nvPicPr>
        <p:blipFill>
          <a:blip r:embed="rId2"/>
          <a:srcRect/>
          <a:stretch>
            <a:fillRect/>
          </a:stretch>
        </p:blipFill>
        <p:spPr bwMode="auto">
          <a:xfrm>
            <a:off x="1543952" y="3505200"/>
            <a:ext cx="6351295" cy="1656274"/>
          </a:xfrm>
          <a:prstGeom prst="rect">
            <a:avLst/>
          </a:prstGeom>
          <a:noFill/>
          <a:ln w="9525">
            <a:noFill/>
            <a:miter lim="800000"/>
            <a:headEnd/>
            <a:tailEnd/>
          </a:ln>
        </p:spPr>
      </p:pic>
    </p:spTree>
    <p:extLst>
      <p:ext uri="{BB962C8B-B14F-4D97-AF65-F5344CB8AC3E}">
        <p14:creationId xmlns:p14="http://schemas.microsoft.com/office/powerpoint/2010/main" val="4110405317"/>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How to Conduct Better Reviews</a:t>
            </a:r>
          </a:p>
        </p:txBody>
      </p:sp>
      <p:sp>
        <p:nvSpPr>
          <p:cNvPr id="3" name="Content Placeholder 2"/>
          <p:cNvSpPr>
            <a:spLocks noGrp="1"/>
          </p:cNvSpPr>
          <p:nvPr>
            <p:ph idx="1"/>
          </p:nvPr>
        </p:nvSpPr>
        <p:spPr/>
        <p:txBody>
          <a:bodyPr/>
          <a:lstStyle/>
          <a:p>
            <a:pPr marL="0" indent="0">
              <a:buNone/>
            </a:pPr>
            <a:r>
              <a:rPr lang="en-US" dirty="0" smtClean="0"/>
              <a:t>7) Commit </a:t>
            </a:r>
            <a:r>
              <a:rPr lang="en-US" dirty="0"/>
              <a:t>to the </a:t>
            </a:r>
            <a:r>
              <a:rPr lang="en-US" dirty="0" smtClean="0"/>
              <a:t>process.</a:t>
            </a:r>
          </a:p>
          <a:p>
            <a:pPr lvl="3"/>
            <a:r>
              <a:rPr lang="en-US" dirty="0" smtClean="0"/>
              <a:t>Maybe </a:t>
            </a:r>
            <a:r>
              <a:rPr lang="en-US" dirty="0"/>
              <a:t>you tried conducting a review and it didn’t work. Try it again. And again. Commit to the process and you will reap the benefits.</a:t>
            </a:r>
          </a:p>
        </p:txBody>
      </p:sp>
      <p:pic>
        <p:nvPicPr>
          <p:cNvPr id="2050" name="Picture 2" descr="File:Bride and groom signing the book.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36000" y="2779138"/>
            <a:ext cx="3967200" cy="2613394"/>
          </a:xfrm>
          <a:prstGeom prst="rect">
            <a:avLst/>
          </a:prstGeom>
          <a:noFill/>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sp>
        <p:nvSpPr>
          <p:cNvPr id="6" name="Rectangle 5"/>
          <p:cNvSpPr/>
          <p:nvPr/>
        </p:nvSpPr>
        <p:spPr>
          <a:xfrm>
            <a:off x="604800" y="5831516"/>
            <a:ext cx="8229600" cy="584775"/>
          </a:xfrm>
          <a:prstGeom prst="rect">
            <a:avLst/>
          </a:prstGeom>
        </p:spPr>
        <p:txBody>
          <a:bodyPr wrap="square">
            <a:spAutoFit/>
          </a:bodyPr>
          <a:lstStyle/>
          <a:p>
            <a:pPr algn="ctr">
              <a:lnSpc>
                <a:spcPct val="100000"/>
              </a:lnSpc>
              <a:spcAft>
                <a:spcPts val="0"/>
              </a:spcAft>
            </a:pPr>
            <a:r>
              <a:rPr lang="en-US" sz="800" b="0" dirty="0" smtClean="0"/>
              <a:t>Mossing, B. (2001, June 26). </a:t>
            </a:r>
            <a:r>
              <a:rPr lang="en-US" sz="800" b="0" i="1" dirty="0" smtClean="0"/>
              <a:t>Developer's Guide to Peer Reviews</a:t>
            </a:r>
            <a:r>
              <a:rPr lang="en-US" sz="800" b="0" dirty="0" smtClean="0"/>
              <a:t>. </a:t>
            </a:r>
            <a:r>
              <a:rPr lang="en-US" sz="800" dirty="0"/>
              <a:t>Retrieved from http://</a:t>
            </a:r>
            <a:r>
              <a:rPr lang="en-US" sz="800" dirty="0" smtClean="0"/>
              <a:t>www.techrepublic.com/article/developers-guide-to-peer-reviews</a:t>
            </a:r>
          </a:p>
          <a:p>
            <a:pPr algn="ctr">
              <a:lnSpc>
                <a:spcPct val="100000"/>
              </a:lnSpc>
              <a:spcAft>
                <a:spcPts val="0"/>
              </a:spcAft>
            </a:pPr>
            <a:endParaRPr lang="en-US" sz="800" b="0" dirty="0"/>
          </a:p>
          <a:p>
            <a:pPr algn="ctr"/>
            <a:r>
              <a:rPr lang="en-US" sz="800" dirty="0"/>
              <a:t>W</a:t>
            </a:r>
            <a:r>
              <a:rPr lang="en-US" sz="800" dirty="0" smtClean="0"/>
              <a:t>edding image licensed </a:t>
            </a:r>
            <a:r>
              <a:rPr lang="en-US" sz="800" dirty="0"/>
              <a:t>under </a:t>
            </a:r>
            <a:r>
              <a:rPr lang="en-US" sz="800" dirty="0" smtClean="0"/>
              <a:t>the Creative </a:t>
            </a:r>
            <a:r>
              <a:rPr lang="en-US" sz="800" dirty="0"/>
              <a:t>Commons Attribution </a:t>
            </a:r>
            <a:r>
              <a:rPr lang="en-US" sz="800" dirty="0" smtClean="0"/>
              <a:t>2.0 Generic license, </a:t>
            </a:r>
            <a:r>
              <a:rPr lang="en-US" sz="800" dirty="0"/>
              <a:t>a</a:t>
            </a:r>
            <a:r>
              <a:rPr lang="en-US" sz="800" dirty="0" smtClean="0"/>
              <a:t>uthor is Jason Hutchens, retrieved April 11, 2014, </a:t>
            </a:r>
            <a:r>
              <a:rPr lang="en-US" sz="800" dirty="0"/>
              <a:t>from https://commons.wikimedia.org/wiki/File:Bride_and_groom_signing_the_book.jpg</a:t>
            </a:r>
          </a:p>
        </p:txBody>
      </p:sp>
    </p:spTree>
    <p:extLst>
      <p:ext uri="{BB962C8B-B14F-4D97-AF65-F5344CB8AC3E}">
        <p14:creationId xmlns:p14="http://schemas.microsoft.com/office/powerpoint/2010/main" val="613016736"/>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Secure Code Review Process</a:t>
            </a:r>
            <a:endParaRPr 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668499033"/>
              </p:ext>
            </p:extLst>
          </p:nvPr>
        </p:nvGraphicFramePr>
        <p:xfrm>
          <a:off x="609600" y="1981201"/>
          <a:ext cx="8229600" cy="37338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979148790"/>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Developer Interview</a:t>
            </a:r>
            <a:endParaRPr lang="en-US" dirty="0"/>
          </a:p>
        </p:txBody>
      </p:sp>
      <p:sp>
        <p:nvSpPr>
          <p:cNvPr id="3" name="Content Placeholder 2"/>
          <p:cNvSpPr>
            <a:spLocks noGrp="1"/>
          </p:cNvSpPr>
          <p:nvPr>
            <p:ph idx="1"/>
          </p:nvPr>
        </p:nvSpPr>
        <p:spPr/>
        <p:txBody>
          <a:bodyPr/>
          <a:lstStyle/>
          <a:p>
            <a:pPr marL="0" indent="0">
              <a:buNone/>
            </a:pPr>
            <a:endParaRPr lang="en-US" dirty="0" smtClean="0"/>
          </a:p>
          <a:p>
            <a:pPr marL="0" indent="0">
              <a:buNone/>
            </a:pPr>
            <a:r>
              <a:rPr lang="en-US" dirty="0" smtClean="0"/>
              <a:t>The first step </a:t>
            </a:r>
            <a:r>
              <a:rPr lang="en-US" dirty="0"/>
              <a:t>of a Secure Code Review is to meet with a developer of the application and try to get an </a:t>
            </a:r>
            <a:r>
              <a:rPr lang="en-US" dirty="0" smtClean="0"/>
              <a:t>understanding </a:t>
            </a:r>
            <a:r>
              <a:rPr lang="en-US" dirty="0"/>
              <a:t>of what the code is attempting to </a:t>
            </a:r>
            <a:r>
              <a:rPr lang="en-US" dirty="0" smtClean="0"/>
              <a:t>do.</a:t>
            </a:r>
          </a:p>
          <a:p>
            <a:endParaRPr lang="en-US" b="0" dirty="0" smtClean="0"/>
          </a:p>
          <a:p>
            <a:pPr lvl="1"/>
            <a:r>
              <a:rPr lang="en-US" b="0" dirty="0" smtClean="0"/>
              <a:t>saves the review team time</a:t>
            </a:r>
          </a:p>
          <a:p>
            <a:pPr lvl="1"/>
            <a:r>
              <a:rPr lang="en-US" b="0" dirty="0" smtClean="0"/>
              <a:t>determine high risk areas of the source code</a:t>
            </a:r>
          </a:p>
          <a:p>
            <a:pPr lvl="1"/>
            <a:r>
              <a:rPr lang="en-US" b="0" dirty="0" smtClean="0"/>
              <a:t>understand developer trends</a:t>
            </a:r>
          </a:p>
          <a:p>
            <a:pPr lvl="1"/>
            <a:r>
              <a:rPr lang="en-US" b="0" dirty="0" smtClean="0"/>
              <a:t>develop respect between the developers and the reviews</a:t>
            </a:r>
          </a:p>
          <a:p>
            <a:endParaRPr lang="en-US" dirty="0"/>
          </a:p>
        </p:txBody>
      </p:sp>
    </p:spTree>
    <p:extLst>
      <p:ext uri="{BB962C8B-B14F-4D97-AF65-F5344CB8AC3E}">
        <p14:creationId xmlns:p14="http://schemas.microsoft.com/office/powerpoint/2010/main" val="2204621044"/>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Developer Interview - Role Play</a:t>
            </a:r>
            <a:endParaRPr lang="en-US" dirty="0"/>
          </a:p>
        </p:txBody>
      </p:sp>
      <p:pic>
        <p:nvPicPr>
          <p:cNvPr id="4" name="Picture 3"/>
          <p:cNvPicPr>
            <a:picLocks noChangeAspect="1" noChangeArrowheads="1"/>
          </p:cNvPicPr>
          <p:nvPr/>
        </p:nvPicPr>
        <p:blipFill rotWithShape="1">
          <a:blip r:embed="rId3">
            <a:extLst>
              <a:ext uri="{28A0092B-C50C-407E-A947-70E740481C1C}">
                <a14:useLocalDpi xmlns:a14="http://schemas.microsoft.com/office/drawing/2010/main" val="0"/>
              </a:ext>
            </a:extLst>
          </a:blip>
          <a:srcRect l="588" r="588"/>
          <a:stretch/>
        </p:blipFill>
        <p:spPr bwMode="auto">
          <a:xfrm>
            <a:off x="708213" y="1540008"/>
            <a:ext cx="3840480" cy="26062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163900" y="3733800"/>
            <a:ext cx="4628200" cy="258540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623250884"/>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Develop Interview - Worksheet</a:t>
            </a:r>
            <a:endParaRPr lang="en-US" dirty="0"/>
          </a:p>
        </p:txBody>
      </p:sp>
      <p:sp>
        <p:nvSpPr>
          <p:cNvPr id="3" name="Content Placeholder 2"/>
          <p:cNvSpPr>
            <a:spLocks noGrp="1"/>
          </p:cNvSpPr>
          <p:nvPr>
            <p:ph idx="1"/>
          </p:nvPr>
        </p:nvSpPr>
        <p:spPr/>
        <p:txBody>
          <a:bodyPr>
            <a:normAutofit/>
          </a:bodyPr>
          <a:lstStyle/>
          <a:p>
            <a:pPr>
              <a:spcAft>
                <a:spcPts val="0"/>
              </a:spcAft>
            </a:pPr>
            <a:r>
              <a:rPr lang="en-US" sz="1200" dirty="0" smtClean="0"/>
              <a:t>Authentication</a:t>
            </a:r>
          </a:p>
          <a:p>
            <a:pPr lvl="1">
              <a:spcAft>
                <a:spcPts val="0"/>
              </a:spcAft>
            </a:pPr>
            <a:r>
              <a:rPr lang="en-US" sz="1200" dirty="0"/>
              <a:t>Are users of the application authenticated or is everyone treated as an anonymous user</a:t>
            </a:r>
            <a:r>
              <a:rPr lang="en-US" sz="1200" dirty="0" smtClean="0"/>
              <a:t>?</a:t>
            </a:r>
          </a:p>
          <a:p>
            <a:pPr lvl="1">
              <a:spcAft>
                <a:spcPts val="0"/>
              </a:spcAft>
            </a:pPr>
            <a:r>
              <a:rPr lang="en-US" sz="1200" dirty="0"/>
              <a:t>What factors are being used for authentication? For example, passwords, certificates, biometrics.</a:t>
            </a:r>
          </a:p>
          <a:p>
            <a:pPr lvl="1">
              <a:spcAft>
                <a:spcPts val="0"/>
              </a:spcAft>
            </a:pPr>
            <a:r>
              <a:rPr lang="en-US" sz="1200" dirty="0"/>
              <a:t>If passwords are being used, then are there any policies in place regarding complexity or age</a:t>
            </a:r>
            <a:r>
              <a:rPr lang="en-US" sz="1200" dirty="0" smtClean="0"/>
              <a:t>?</a:t>
            </a:r>
          </a:p>
          <a:p>
            <a:pPr lvl="1">
              <a:spcAft>
                <a:spcPts val="0"/>
              </a:spcAft>
            </a:pPr>
            <a:r>
              <a:rPr lang="en-US" sz="1200" dirty="0"/>
              <a:t>Are there any ways to bypass the authentication for testing? Are there any alternate authentication paths</a:t>
            </a:r>
            <a:r>
              <a:rPr lang="en-US" sz="1200" dirty="0" smtClean="0"/>
              <a:t>?</a:t>
            </a:r>
          </a:p>
          <a:p>
            <a:pPr>
              <a:spcAft>
                <a:spcPts val="0"/>
              </a:spcAft>
            </a:pPr>
            <a:r>
              <a:rPr lang="en-US" sz="1200" dirty="0" smtClean="0"/>
              <a:t>Authorization</a:t>
            </a:r>
          </a:p>
          <a:p>
            <a:pPr lvl="1">
              <a:spcAft>
                <a:spcPts val="0"/>
              </a:spcAft>
            </a:pPr>
            <a:r>
              <a:rPr lang="en-US" sz="1200" dirty="0" smtClean="0"/>
              <a:t>Are </a:t>
            </a:r>
            <a:r>
              <a:rPr lang="en-US" sz="1200" dirty="0"/>
              <a:t>there different roles that users can be assigned based upon the context of the job being performed</a:t>
            </a:r>
            <a:r>
              <a:rPr lang="en-US" sz="1200" dirty="0" smtClean="0"/>
              <a:t>?</a:t>
            </a:r>
          </a:p>
          <a:p>
            <a:pPr lvl="1">
              <a:spcAft>
                <a:spcPts val="0"/>
              </a:spcAft>
            </a:pPr>
            <a:r>
              <a:rPr lang="en-US" sz="1200" dirty="0"/>
              <a:t>Do you cache the authorization information? Or do you check authorization with each </a:t>
            </a:r>
            <a:r>
              <a:rPr lang="en-US" sz="1200" dirty="0" smtClean="0"/>
              <a:t>request?</a:t>
            </a:r>
          </a:p>
          <a:p>
            <a:pPr lvl="1">
              <a:spcAft>
                <a:spcPts val="0"/>
              </a:spcAft>
            </a:pPr>
            <a:r>
              <a:rPr lang="en-US" sz="1200" dirty="0"/>
              <a:t>Are there any sensitive data files stored under the web root, hence under no authorization</a:t>
            </a:r>
            <a:r>
              <a:rPr lang="en-US" sz="1200" dirty="0" smtClean="0"/>
              <a:t>?</a:t>
            </a:r>
          </a:p>
          <a:p>
            <a:pPr lvl="1">
              <a:spcAft>
                <a:spcPts val="0"/>
              </a:spcAft>
            </a:pPr>
            <a:r>
              <a:rPr lang="en-US" sz="1200" dirty="0"/>
              <a:t>Is authorization always checked on the server</a:t>
            </a:r>
            <a:r>
              <a:rPr lang="en-US" sz="1200" dirty="0" smtClean="0"/>
              <a:t>?</a:t>
            </a:r>
          </a:p>
          <a:p>
            <a:pPr>
              <a:spcAft>
                <a:spcPts val="0"/>
              </a:spcAft>
            </a:pPr>
            <a:r>
              <a:rPr lang="en-US" sz="1200" dirty="0" smtClean="0"/>
              <a:t>Session Management</a:t>
            </a:r>
          </a:p>
          <a:p>
            <a:pPr lvl="1">
              <a:spcAft>
                <a:spcPts val="0"/>
              </a:spcAft>
            </a:pPr>
            <a:r>
              <a:rPr lang="en-US" sz="1200" dirty="0"/>
              <a:t>Is session state being managed / stored at all within the application and how is this being done?</a:t>
            </a:r>
          </a:p>
          <a:p>
            <a:pPr lvl="1">
              <a:spcAft>
                <a:spcPts val="0"/>
              </a:spcAft>
            </a:pPr>
            <a:r>
              <a:rPr lang="en-US" sz="1200" dirty="0"/>
              <a:t>How is the session id being generated?</a:t>
            </a:r>
          </a:p>
          <a:p>
            <a:pPr lvl="1">
              <a:spcAft>
                <a:spcPts val="0"/>
              </a:spcAft>
            </a:pPr>
            <a:r>
              <a:rPr lang="en-US" sz="1200" dirty="0"/>
              <a:t>If instead of passing a session id you are passing all the session data, is this data encrypted and signed?</a:t>
            </a:r>
          </a:p>
          <a:p>
            <a:pPr lvl="1">
              <a:spcAft>
                <a:spcPts val="0"/>
              </a:spcAft>
            </a:pPr>
            <a:r>
              <a:rPr lang="en-US" sz="1200" dirty="0"/>
              <a:t>If a user logs into the site, is the original session deleted upon login and a new session created?</a:t>
            </a:r>
          </a:p>
          <a:p>
            <a:pPr lvl="1">
              <a:spcAft>
                <a:spcPts val="0"/>
              </a:spcAft>
            </a:pPr>
            <a:r>
              <a:rPr lang="en-US" sz="1200" dirty="0"/>
              <a:t>Do sessions timeout at all?</a:t>
            </a:r>
          </a:p>
          <a:p>
            <a:pPr lvl="1">
              <a:spcAft>
                <a:spcPts val="0"/>
              </a:spcAft>
            </a:pPr>
            <a:r>
              <a:rPr lang="en-US" sz="1200" dirty="0"/>
              <a:t>Is there a logout function available?</a:t>
            </a:r>
          </a:p>
          <a:p>
            <a:pPr lvl="1">
              <a:spcAft>
                <a:spcPts val="0"/>
              </a:spcAft>
            </a:pPr>
            <a:r>
              <a:rPr lang="en-US" sz="1200" dirty="0"/>
              <a:t>If cookies are used, are there path and domain restrictions in the cookie?</a:t>
            </a:r>
            <a:endParaRPr lang="en-US" sz="1200" dirty="0" smtClean="0"/>
          </a:p>
          <a:p>
            <a:pPr>
              <a:spcAft>
                <a:spcPts val="0"/>
              </a:spcAft>
            </a:pPr>
            <a:r>
              <a:rPr lang="en-US" sz="1200" dirty="0" smtClean="0"/>
              <a:t>Data Validation</a:t>
            </a:r>
          </a:p>
          <a:p>
            <a:pPr lvl="1">
              <a:spcAft>
                <a:spcPts val="0"/>
              </a:spcAft>
            </a:pPr>
            <a:r>
              <a:rPr lang="en-US" sz="1200" dirty="0"/>
              <a:t>Is data received from the user validated</a:t>
            </a:r>
            <a:r>
              <a:rPr lang="en-US" sz="1200" dirty="0" smtClean="0"/>
              <a:t>?</a:t>
            </a:r>
          </a:p>
          <a:p>
            <a:pPr lvl="1">
              <a:spcAft>
                <a:spcPts val="0"/>
              </a:spcAft>
            </a:pPr>
            <a:r>
              <a:rPr lang="en-US" sz="1200" dirty="0" smtClean="0"/>
              <a:t>Is data validated as </a:t>
            </a:r>
            <a:r>
              <a:rPr lang="en-US" sz="1200" dirty="0"/>
              <a:t>soon as it comes in from the user or </a:t>
            </a:r>
            <a:r>
              <a:rPr lang="en-US" sz="1200" dirty="0" smtClean="0"/>
              <a:t>when </a:t>
            </a:r>
            <a:r>
              <a:rPr lang="en-US" sz="1200" dirty="0"/>
              <a:t>it is used by the code</a:t>
            </a:r>
            <a:r>
              <a:rPr lang="en-US" sz="1200" dirty="0" smtClean="0"/>
              <a:t>?</a:t>
            </a:r>
          </a:p>
          <a:p>
            <a:pPr lvl="1">
              <a:spcAft>
                <a:spcPts val="0"/>
              </a:spcAft>
            </a:pPr>
            <a:r>
              <a:rPr lang="en-US" sz="1200" dirty="0"/>
              <a:t>How is the data validation being accomplished</a:t>
            </a:r>
            <a:r>
              <a:rPr lang="en-US" sz="1200" dirty="0" smtClean="0"/>
              <a:t>? (whitelisting, blacklisting, min/max, etc.)</a:t>
            </a:r>
          </a:p>
          <a:p>
            <a:pPr lvl="1">
              <a:spcAft>
                <a:spcPts val="0"/>
              </a:spcAft>
            </a:pPr>
            <a:r>
              <a:rPr lang="en-US" sz="1200" dirty="0"/>
              <a:t>Are you using a database? If so, are you using prepared statements?</a:t>
            </a:r>
          </a:p>
          <a:p>
            <a:pPr lvl="1">
              <a:spcAft>
                <a:spcPts val="0"/>
              </a:spcAft>
            </a:pPr>
            <a:r>
              <a:rPr lang="en-US" sz="1200" dirty="0"/>
              <a:t>Are you using HTML encode before user data goes back to the browser?</a:t>
            </a:r>
          </a:p>
          <a:p>
            <a:pPr lvl="1">
              <a:spcAft>
                <a:spcPts val="0"/>
              </a:spcAft>
            </a:pPr>
            <a:r>
              <a:rPr lang="en-US" sz="1200" dirty="0"/>
              <a:t>Are regular expressions used at all during data validation</a:t>
            </a:r>
            <a:r>
              <a:rPr lang="en-US" sz="1200" dirty="0" smtClean="0"/>
              <a:t>?</a:t>
            </a:r>
            <a:endParaRPr lang="en-US" sz="1200" dirty="0"/>
          </a:p>
        </p:txBody>
      </p:sp>
    </p:spTree>
    <p:extLst>
      <p:ext uri="{BB962C8B-B14F-4D97-AF65-F5344CB8AC3E}">
        <p14:creationId xmlns:p14="http://schemas.microsoft.com/office/powerpoint/2010/main" val="1100759082"/>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Develop Interview - Worksheet (cont.)</a:t>
            </a:r>
            <a:endParaRPr lang="en-US" dirty="0"/>
          </a:p>
        </p:txBody>
      </p:sp>
      <p:sp>
        <p:nvSpPr>
          <p:cNvPr id="3" name="Content Placeholder 2"/>
          <p:cNvSpPr>
            <a:spLocks noGrp="1"/>
          </p:cNvSpPr>
          <p:nvPr>
            <p:ph idx="1"/>
          </p:nvPr>
        </p:nvSpPr>
        <p:spPr/>
        <p:txBody>
          <a:bodyPr>
            <a:normAutofit/>
          </a:bodyPr>
          <a:lstStyle/>
          <a:p>
            <a:pPr>
              <a:spcAft>
                <a:spcPts val="0"/>
              </a:spcAft>
            </a:pPr>
            <a:r>
              <a:rPr lang="en-US" sz="1200" dirty="0" smtClean="0"/>
              <a:t>Error handling</a:t>
            </a:r>
          </a:p>
          <a:p>
            <a:pPr lvl="1">
              <a:spcAft>
                <a:spcPts val="0"/>
              </a:spcAft>
            </a:pPr>
            <a:r>
              <a:rPr lang="en-US" sz="1200" dirty="0"/>
              <a:t>What approach(s) to error handling is being used?</a:t>
            </a:r>
          </a:p>
          <a:p>
            <a:pPr lvl="1">
              <a:spcAft>
                <a:spcPts val="0"/>
              </a:spcAft>
            </a:pPr>
            <a:r>
              <a:rPr lang="en-US" sz="1200" dirty="0"/>
              <a:t>What type of information about an error is presented to the user?</a:t>
            </a:r>
          </a:p>
          <a:p>
            <a:pPr lvl="1">
              <a:spcAft>
                <a:spcPts val="0"/>
              </a:spcAft>
            </a:pPr>
            <a:r>
              <a:rPr lang="en-US" sz="1200" dirty="0" smtClean="0"/>
              <a:t>Are </a:t>
            </a:r>
            <a:r>
              <a:rPr lang="en-US" sz="1200" dirty="0"/>
              <a:t>stack traces ever sent back to the user? Or are they sent to logs </a:t>
            </a:r>
            <a:r>
              <a:rPr lang="en-US" sz="1200" dirty="0" smtClean="0"/>
              <a:t>only?</a:t>
            </a:r>
            <a:endParaRPr lang="en-US" sz="1200" dirty="0"/>
          </a:p>
          <a:p>
            <a:pPr lvl="1">
              <a:spcAft>
                <a:spcPts val="0"/>
              </a:spcAft>
            </a:pPr>
            <a:r>
              <a:rPr lang="en-US" sz="1200" dirty="0" smtClean="0"/>
              <a:t>If </a:t>
            </a:r>
            <a:r>
              <a:rPr lang="en-US" sz="1200" dirty="0"/>
              <a:t>the database throws an error, is the error message sent to the user or is it passed to a log</a:t>
            </a:r>
            <a:r>
              <a:rPr lang="en-US" sz="1200" dirty="0" smtClean="0"/>
              <a:t>?</a:t>
            </a:r>
          </a:p>
          <a:p>
            <a:pPr>
              <a:spcAft>
                <a:spcPts val="0"/>
              </a:spcAft>
            </a:pPr>
            <a:r>
              <a:rPr lang="en-US" sz="1200" dirty="0" smtClean="0"/>
              <a:t>Logging</a:t>
            </a:r>
          </a:p>
          <a:p>
            <a:pPr lvl="1">
              <a:spcAft>
                <a:spcPts val="0"/>
              </a:spcAft>
            </a:pPr>
            <a:r>
              <a:rPr lang="en-US" sz="1200" dirty="0"/>
              <a:t>Is any type of logging is being used within the code?</a:t>
            </a:r>
          </a:p>
          <a:p>
            <a:pPr lvl="1">
              <a:spcAft>
                <a:spcPts val="0"/>
              </a:spcAft>
            </a:pPr>
            <a:r>
              <a:rPr lang="en-US" sz="1200" dirty="0"/>
              <a:t>Where are log messages that are generated being sent</a:t>
            </a:r>
            <a:r>
              <a:rPr lang="en-US" sz="1200" dirty="0" smtClean="0"/>
              <a:t>?</a:t>
            </a:r>
          </a:p>
          <a:p>
            <a:pPr lvl="1">
              <a:spcAft>
                <a:spcPts val="0"/>
              </a:spcAft>
            </a:pPr>
            <a:r>
              <a:rPr lang="en-US" sz="1200" dirty="0"/>
              <a:t>Are the log files accessible by users that shouldn't have access to them</a:t>
            </a:r>
            <a:r>
              <a:rPr lang="en-US" sz="1200" dirty="0" smtClean="0"/>
              <a:t>?</a:t>
            </a:r>
          </a:p>
          <a:p>
            <a:pPr lvl="1">
              <a:spcAft>
                <a:spcPts val="0"/>
              </a:spcAft>
            </a:pPr>
            <a:r>
              <a:rPr lang="en-US" sz="1200" dirty="0"/>
              <a:t>Are you ever logging any input that is not validated first, or data that has failed validation?</a:t>
            </a:r>
          </a:p>
          <a:p>
            <a:pPr lvl="1">
              <a:spcAft>
                <a:spcPts val="0"/>
              </a:spcAft>
            </a:pPr>
            <a:r>
              <a:rPr lang="en-US" sz="1200" dirty="0"/>
              <a:t>Are log messages time stamped</a:t>
            </a:r>
            <a:r>
              <a:rPr lang="en-US" sz="1200" dirty="0" smtClean="0"/>
              <a:t>?</a:t>
            </a:r>
          </a:p>
          <a:p>
            <a:pPr lvl="1">
              <a:spcAft>
                <a:spcPts val="0"/>
              </a:spcAft>
            </a:pPr>
            <a:r>
              <a:rPr lang="en-US" sz="1200" dirty="0"/>
              <a:t>Is any sensitive data written to a log (e.g. password, SSN</a:t>
            </a:r>
            <a:r>
              <a:rPr lang="en-US" sz="1200" dirty="0" smtClean="0"/>
              <a:t>)?</a:t>
            </a:r>
          </a:p>
          <a:p>
            <a:pPr>
              <a:spcAft>
                <a:spcPts val="0"/>
              </a:spcAft>
            </a:pPr>
            <a:r>
              <a:rPr lang="en-US" sz="1200" dirty="0" smtClean="0"/>
              <a:t>Encryption</a:t>
            </a:r>
          </a:p>
          <a:p>
            <a:pPr lvl="1">
              <a:spcAft>
                <a:spcPts val="0"/>
              </a:spcAft>
            </a:pPr>
            <a:r>
              <a:rPr lang="en-US" sz="1200" dirty="0"/>
              <a:t>Is there any encryption algorithms used within the code at all</a:t>
            </a:r>
            <a:r>
              <a:rPr lang="en-US" sz="1200" dirty="0" smtClean="0"/>
              <a:t>?  (SSL?)</a:t>
            </a:r>
          </a:p>
          <a:p>
            <a:pPr lvl="1">
              <a:spcAft>
                <a:spcPts val="0"/>
              </a:spcAft>
            </a:pPr>
            <a:r>
              <a:rPr lang="en-US" sz="1200" dirty="0"/>
              <a:t>What implementation of the library is being used and where did you get it</a:t>
            </a:r>
            <a:r>
              <a:rPr lang="en-US" sz="1200" dirty="0" smtClean="0"/>
              <a:t>?</a:t>
            </a:r>
          </a:p>
          <a:p>
            <a:pPr lvl="1">
              <a:spcAft>
                <a:spcPts val="0"/>
              </a:spcAft>
            </a:pPr>
            <a:r>
              <a:rPr lang="en-US" sz="1200" dirty="0"/>
              <a:t>What are the policies surrounding the keys being used?</a:t>
            </a:r>
          </a:p>
          <a:p>
            <a:pPr lvl="1">
              <a:spcAft>
                <a:spcPts val="0"/>
              </a:spcAft>
            </a:pPr>
            <a:r>
              <a:rPr lang="en-US" sz="1200" dirty="0" smtClean="0"/>
              <a:t>If </a:t>
            </a:r>
            <a:r>
              <a:rPr lang="en-US" sz="1200" dirty="0"/>
              <a:t>using 3DES or AES (any block cipher) then what encryption mode is being </a:t>
            </a:r>
            <a:r>
              <a:rPr lang="en-US" sz="1200" dirty="0" smtClean="0"/>
              <a:t>used?</a:t>
            </a:r>
          </a:p>
          <a:p>
            <a:pPr lvl="1">
              <a:spcAft>
                <a:spcPts val="0"/>
              </a:spcAft>
            </a:pPr>
            <a:r>
              <a:rPr lang="en-US" sz="1200" dirty="0"/>
              <a:t>Is there is a central function in the code that handles encryption? Where is it?</a:t>
            </a:r>
          </a:p>
          <a:p>
            <a:pPr lvl="1">
              <a:spcAft>
                <a:spcPts val="0"/>
              </a:spcAft>
            </a:pPr>
            <a:r>
              <a:rPr lang="en-US" sz="1200" dirty="0"/>
              <a:t>Does the application generate and use a random number? If so, what PRNG is used? How is it seeded?</a:t>
            </a:r>
          </a:p>
          <a:p>
            <a:pPr lvl="1">
              <a:spcAft>
                <a:spcPts val="0"/>
              </a:spcAft>
            </a:pPr>
            <a:endParaRPr lang="en-US" sz="1200" dirty="0"/>
          </a:p>
        </p:txBody>
      </p:sp>
    </p:spTree>
    <p:extLst>
      <p:ext uri="{BB962C8B-B14F-4D97-AF65-F5344CB8AC3E}">
        <p14:creationId xmlns:p14="http://schemas.microsoft.com/office/powerpoint/2010/main" val="2319238951"/>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Static Analysis Tools</a:t>
            </a:r>
            <a:endParaRPr lang="en-US" dirty="0"/>
          </a:p>
        </p:txBody>
      </p:sp>
      <p:sp>
        <p:nvSpPr>
          <p:cNvPr id="3" name="Content Placeholder 2"/>
          <p:cNvSpPr>
            <a:spLocks noGrp="1"/>
          </p:cNvSpPr>
          <p:nvPr>
            <p:ph sz="half" idx="1"/>
          </p:nvPr>
        </p:nvSpPr>
        <p:spPr>
          <a:xfrm>
            <a:off x="609600" y="2743200"/>
            <a:ext cx="4038600" cy="3281359"/>
          </a:xfrm>
        </p:spPr>
        <p:txBody>
          <a:bodyPr/>
          <a:lstStyle/>
          <a:p>
            <a:pPr lvl="1"/>
            <a:r>
              <a:rPr lang="en-US" dirty="0" smtClean="0"/>
              <a:t>Strengths</a:t>
            </a:r>
          </a:p>
          <a:p>
            <a:pPr lvl="2"/>
            <a:r>
              <a:rPr lang="en-US" dirty="0" smtClean="0"/>
              <a:t>Volume</a:t>
            </a:r>
          </a:p>
          <a:p>
            <a:pPr lvl="2"/>
            <a:r>
              <a:rPr lang="en-US" dirty="0" smtClean="0"/>
              <a:t>Speed</a:t>
            </a:r>
          </a:p>
          <a:p>
            <a:pPr lvl="2"/>
            <a:endParaRPr lang="en-US" dirty="0" smtClean="0"/>
          </a:p>
          <a:p>
            <a:pPr lvl="1"/>
            <a:r>
              <a:rPr lang="en-US" dirty="0" smtClean="0"/>
              <a:t>Limitations</a:t>
            </a:r>
          </a:p>
          <a:p>
            <a:pPr lvl="2"/>
            <a:r>
              <a:rPr lang="en-US" dirty="0" smtClean="0"/>
              <a:t>Breadth</a:t>
            </a:r>
          </a:p>
          <a:p>
            <a:pPr lvl="2"/>
            <a:r>
              <a:rPr lang="en-US" dirty="0" smtClean="0"/>
              <a:t>Coverage</a:t>
            </a:r>
          </a:p>
          <a:p>
            <a:pPr lvl="2"/>
            <a:r>
              <a:rPr lang="en-US" dirty="0" smtClean="0"/>
              <a:t>False Positives</a:t>
            </a:r>
          </a:p>
        </p:txBody>
      </p:sp>
      <p:sp>
        <p:nvSpPr>
          <p:cNvPr id="4" name="Content Placeholder 3"/>
          <p:cNvSpPr>
            <a:spLocks noGrp="1"/>
          </p:cNvSpPr>
          <p:nvPr>
            <p:ph sz="half" idx="2"/>
          </p:nvPr>
        </p:nvSpPr>
        <p:spPr>
          <a:xfrm>
            <a:off x="4800600" y="2743200"/>
            <a:ext cx="4038600" cy="3281359"/>
          </a:xfrm>
        </p:spPr>
        <p:txBody>
          <a:bodyPr/>
          <a:lstStyle/>
          <a:p>
            <a:pPr lvl="1"/>
            <a:r>
              <a:rPr lang="en-US" dirty="0"/>
              <a:t>Costs</a:t>
            </a:r>
          </a:p>
          <a:p>
            <a:pPr lvl="2"/>
            <a:r>
              <a:rPr lang="en-US" dirty="0"/>
              <a:t>Price</a:t>
            </a:r>
          </a:p>
          <a:p>
            <a:pPr lvl="2"/>
            <a:r>
              <a:rPr lang="en-US" dirty="0"/>
              <a:t>Training</a:t>
            </a:r>
          </a:p>
          <a:p>
            <a:pPr lvl="2"/>
            <a:r>
              <a:rPr lang="en-US" dirty="0"/>
              <a:t>Time</a:t>
            </a:r>
          </a:p>
          <a:p>
            <a:endParaRPr lang="en-US" dirty="0"/>
          </a:p>
        </p:txBody>
      </p:sp>
      <p:sp>
        <p:nvSpPr>
          <p:cNvPr id="5" name="TextBox 4"/>
          <p:cNvSpPr txBox="1"/>
          <p:nvPr/>
        </p:nvSpPr>
        <p:spPr>
          <a:xfrm>
            <a:off x="609600" y="1504950"/>
            <a:ext cx="8229600" cy="1015663"/>
          </a:xfrm>
          <a:prstGeom prst="rect">
            <a:avLst/>
          </a:prstGeom>
          <a:noFill/>
        </p:spPr>
        <p:txBody>
          <a:bodyPr wrap="square" rtlCol="0">
            <a:spAutoFit/>
          </a:bodyPr>
          <a:lstStyle/>
          <a:p>
            <a:r>
              <a:rPr lang="en-US" sz="2000" b="1" dirty="0" smtClean="0"/>
              <a:t>The second step in the process is to use static </a:t>
            </a:r>
            <a:r>
              <a:rPr lang="en-US" sz="2000" b="1" dirty="0"/>
              <a:t>analysis tools. They model the source code and automatically find potential flaws. However, they are NOT a silver bullet.</a:t>
            </a:r>
          </a:p>
        </p:txBody>
      </p:sp>
      <p:sp>
        <p:nvSpPr>
          <p:cNvPr id="6" name="Rounded Rectangle 5"/>
          <p:cNvSpPr/>
          <p:nvPr/>
        </p:nvSpPr>
        <p:spPr>
          <a:xfrm>
            <a:off x="3733800" y="4648200"/>
            <a:ext cx="4724400" cy="1066800"/>
          </a:xfrm>
          <a:prstGeom prst="roundRect">
            <a:avLst/>
          </a:prstGeom>
          <a:solidFill>
            <a:srgbClr val="005B94"/>
          </a:solidFill>
          <a:ln w="6350">
            <a:solidFill>
              <a:schemeClr val="tx1">
                <a:lumMod val="50000"/>
                <a:lumOff val="5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smtClean="0">
                <a:solidFill>
                  <a:schemeClr val="bg1"/>
                </a:solidFill>
                <a:effectLst>
                  <a:outerShdw blurRad="38100" dist="38100" dir="2700000" algn="tl">
                    <a:srgbClr val="000000">
                      <a:alpha val="43137"/>
                    </a:srgbClr>
                  </a:outerShdw>
                </a:effectLst>
              </a:rPr>
              <a:t>Best leveraged for an initial, quick review of an application</a:t>
            </a:r>
          </a:p>
        </p:txBody>
      </p:sp>
    </p:spTree>
    <p:extLst>
      <p:ext uri="{BB962C8B-B14F-4D97-AF65-F5344CB8AC3E}">
        <p14:creationId xmlns:p14="http://schemas.microsoft.com/office/powerpoint/2010/main" val="307139653"/>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Manual Inspection</a:t>
            </a:r>
            <a:endParaRPr lang="en-US" dirty="0"/>
          </a:p>
        </p:txBody>
      </p:sp>
      <p:sp>
        <p:nvSpPr>
          <p:cNvPr id="3" name="Content Placeholder 2"/>
          <p:cNvSpPr>
            <a:spLocks noGrp="1"/>
          </p:cNvSpPr>
          <p:nvPr>
            <p:ph idx="1"/>
          </p:nvPr>
        </p:nvSpPr>
        <p:spPr/>
        <p:txBody>
          <a:bodyPr>
            <a:normAutofit/>
          </a:bodyPr>
          <a:lstStyle/>
          <a:p>
            <a:pPr marL="0" indent="0">
              <a:buNone/>
            </a:pPr>
            <a:r>
              <a:rPr lang="en-US" dirty="0" smtClean="0"/>
              <a:t>The third step in the Secure Code Review Process is manual inspection. This can be a challenging, slow, tiring task, but it also produces the more accurate and useful results.</a:t>
            </a:r>
          </a:p>
          <a:p>
            <a:pPr lvl="1"/>
            <a:endParaRPr lang="en-US" sz="1800" b="0" dirty="0" smtClean="0"/>
          </a:p>
          <a:p>
            <a:pPr lvl="1"/>
            <a:r>
              <a:rPr lang="en-US" sz="1800" dirty="0" smtClean="0"/>
              <a:t>Dedicate the time to doing the job right</a:t>
            </a:r>
          </a:p>
          <a:p>
            <a:pPr lvl="1"/>
            <a:endParaRPr lang="en-US" sz="1000" b="0" dirty="0" smtClean="0"/>
          </a:p>
          <a:p>
            <a:pPr lvl="1"/>
            <a:r>
              <a:rPr lang="en-US" sz="1800" b="0" dirty="0" smtClean="0"/>
              <a:t>Embrace the challenge</a:t>
            </a:r>
          </a:p>
          <a:p>
            <a:pPr lvl="3">
              <a:buFont typeface="Wingdings" panose="05000000000000000000" pitchFamily="2" charset="2"/>
              <a:buChar char="§"/>
            </a:pPr>
            <a:r>
              <a:rPr lang="en-US" sz="1400" dirty="0"/>
              <a:t>reviewing really well </a:t>
            </a:r>
            <a:r>
              <a:rPr lang="en-US" sz="1400" dirty="0" smtClean="0"/>
              <a:t>coded / secure code </a:t>
            </a:r>
            <a:r>
              <a:rPr lang="en-US" sz="1400" dirty="0"/>
              <a:t>can make you want to rip your eyeballs </a:t>
            </a:r>
            <a:r>
              <a:rPr lang="en-US" sz="1400" dirty="0" smtClean="0"/>
              <a:t>out</a:t>
            </a:r>
          </a:p>
          <a:p>
            <a:pPr lvl="3">
              <a:buFont typeface="Wingdings" panose="05000000000000000000" pitchFamily="2" charset="2"/>
              <a:buChar char="§"/>
            </a:pPr>
            <a:r>
              <a:rPr lang="en-US" sz="1400" b="0" dirty="0" smtClean="0"/>
              <a:t>but it is still extremely valuable</a:t>
            </a:r>
          </a:p>
          <a:p>
            <a:pPr lvl="3">
              <a:buFont typeface="Wingdings" panose="05000000000000000000" pitchFamily="2" charset="2"/>
              <a:buChar char="§"/>
            </a:pPr>
            <a:r>
              <a:rPr lang="en-US" sz="1400" dirty="0"/>
              <a:t>that one little place </a:t>
            </a:r>
            <a:r>
              <a:rPr lang="en-US" sz="1400" dirty="0" smtClean="0"/>
              <a:t>is where </a:t>
            </a:r>
            <a:r>
              <a:rPr lang="en-US" sz="1400" dirty="0"/>
              <a:t>everything can go </a:t>
            </a:r>
            <a:r>
              <a:rPr lang="en-US" sz="1400" dirty="0" smtClean="0"/>
              <a:t>wrong</a:t>
            </a:r>
          </a:p>
          <a:p>
            <a:pPr lvl="3">
              <a:buFont typeface="Wingdings" panose="05000000000000000000" pitchFamily="2" charset="2"/>
              <a:buChar char="§"/>
            </a:pPr>
            <a:r>
              <a:rPr lang="en-US" sz="1400" dirty="0" smtClean="0"/>
              <a:t>others will </a:t>
            </a:r>
            <a:r>
              <a:rPr lang="en-US" sz="1400" dirty="0"/>
              <a:t>never understand why you're so damn proud of finding an obscure coding flaw</a:t>
            </a:r>
            <a:endParaRPr lang="en-US" sz="1400" b="0" dirty="0" smtClean="0"/>
          </a:p>
          <a:p>
            <a:pPr lvl="1"/>
            <a:endParaRPr lang="en-US" sz="1000" b="0" dirty="0" smtClean="0"/>
          </a:p>
          <a:p>
            <a:pPr lvl="1"/>
            <a:r>
              <a:rPr lang="en-US" sz="1800" b="0" dirty="0" smtClean="0"/>
              <a:t>Don't </a:t>
            </a:r>
            <a:r>
              <a:rPr lang="en-US" sz="1800" b="0" dirty="0"/>
              <a:t>be afraid to ask questions of the original </a:t>
            </a:r>
            <a:r>
              <a:rPr lang="en-US" sz="1800" b="0" dirty="0" smtClean="0"/>
              <a:t>developer / coder</a:t>
            </a:r>
          </a:p>
          <a:p>
            <a:pPr lvl="1"/>
            <a:endParaRPr lang="en-US" sz="1000" dirty="0" smtClean="0"/>
          </a:p>
          <a:p>
            <a:pPr lvl="1"/>
            <a:r>
              <a:rPr lang="en-US" sz="1800" dirty="0" smtClean="0"/>
              <a:t>(repeat) Dedicate </a:t>
            </a:r>
            <a:r>
              <a:rPr lang="en-US" sz="1800" dirty="0"/>
              <a:t>the time to doing the job </a:t>
            </a:r>
            <a:r>
              <a:rPr lang="en-US" sz="1800" dirty="0" smtClean="0"/>
              <a:t>right</a:t>
            </a:r>
            <a:endParaRPr lang="en-US" sz="1800" dirty="0"/>
          </a:p>
        </p:txBody>
      </p:sp>
    </p:spTree>
    <p:extLst>
      <p:ext uri="{BB962C8B-B14F-4D97-AF65-F5344CB8AC3E}">
        <p14:creationId xmlns:p14="http://schemas.microsoft.com/office/powerpoint/2010/main" val="2307055037"/>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b="0" dirty="0"/>
              <a:t>"Security Concept" </a:t>
            </a:r>
            <a:r>
              <a:rPr lang="en-US" sz="2800" b="0" dirty="0" smtClean="0"/>
              <a:t>vs</a:t>
            </a:r>
            <a:r>
              <a:rPr lang="en-US" sz="2800" b="0" dirty="0"/>
              <a:t>. "Syntactical Language</a:t>
            </a:r>
            <a:r>
              <a:rPr lang="en-US" sz="2800" b="0" dirty="0" smtClean="0"/>
              <a:t>"</a:t>
            </a:r>
            <a:endParaRPr lang="en-US" sz="2800" dirty="0"/>
          </a:p>
        </p:txBody>
      </p:sp>
      <p:sp>
        <p:nvSpPr>
          <p:cNvPr id="3" name="Content Placeholder 2"/>
          <p:cNvSpPr>
            <a:spLocks noGrp="1"/>
          </p:cNvSpPr>
          <p:nvPr>
            <p:ph idx="1"/>
          </p:nvPr>
        </p:nvSpPr>
        <p:spPr/>
        <p:txBody>
          <a:bodyPr/>
          <a:lstStyle/>
          <a:p>
            <a:pPr marL="0" indent="0">
              <a:buNone/>
            </a:pPr>
            <a:r>
              <a:rPr lang="en-US" dirty="0" smtClean="0"/>
              <a:t>Security Concept</a:t>
            </a:r>
          </a:p>
          <a:p>
            <a:pPr lvl="1"/>
            <a:r>
              <a:rPr lang="en-US" b="0" dirty="0" smtClean="0"/>
              <a:t>You </a:t>
            </a:r>
            <a:r>
              <a:rPr lang="en-US" b="0" dirty="0"/>
              <a:t>don't need to be an expert in a specific language to provide real </a:t>
            </a:r>
            <a:r>
              <a:rPr lang="en-US" b="0" dirty="0" smtClean="0"/>
              <a:t>value. For example, </a:t>
            </a:r>
            <a:r>
              <a:rPr lang="en-US" dirty="0"/>
              <a:t>o</a:t>
            </a:r>
            <a:r>
              <a:rPr lang="en-US" b="0" dirty="0" smtClean="0"/>
              <a:t>ne can review TCL/TK </a:t>
            </a:r>
            <a:r>
              <a:rPr lang="en-US" b="0" dirty="0"/>
              <a:t>code </a:t>
            </a:r>
            <a:r>
              <a:rPr lang="en-US" b="0" dirty="0" smtClean="0"/>
              <a:t>having never </a:t>
            </a:r>
            <a:r>
              <a:rPr lang="en-US" b="0" dirty="0"/>
              <a:t>touched the language </a:t>
            </a:r>
            <a:r>
              <a:rPr lang="en-US" b="0" dirty="0" smtClean="0"/>
              <a:t>before. Meaningful value can still be provided covering </a:t>
            </a:r>
            <a:r>
              <a:rPr lang="en-US" b="0" dirty="0"/>
              <a:t>the security concept </a:t>
            </a:r>
            <a:r>
              <a:rPr lang="en-US" b="0" dirty="0" smtClean="0"/>
              <a:t>bugs.</a:t>
            </a:r>
          </a:p>
          <a:p>
            <a:pPr lvl="3">
              <a:buFont typeface="Wingdings" panose="05000000000000000000" pitchFamily="2" charset="2"/>
              <a:buChar char="§"/>
            </a:pPr>
            <a:r>
              <a:rPr lang="en-US" b="0" dirty="0" smtClean="0"/>
              <a:t>Authentication </a:t>
            </a:r>
            <a:r>
              <a:rPr lang="en-US" b="0" dirty="0"/>
              <a:t>issues, Authorization issues, DV issues, etc</a:t>
            </a:r>
            <a:r>
              <a:rPr lang="en-US" b="0" dirty="0" smtClean="0"/>
              <a:t>.</a:t>
            </a:r>
          </a:p>
          <a:p>
            <a:pPr lvl="3">
              <a:buFont typeface="Wingdings" panose="05000000000000000000" pitchFamily="2" charset="2"/>
              <a:buChar char="§"/>
            </a:pPr>
            <a:endParaRPr lang="en-US" dirty="0" smtClean="0"/>
          </a:p>
          <a:p>
            <a:pPr marL="0" indent="0">
              <a:buNone/>
            </a:pPr>
            <a:r>
              <a:rPr lang="en-US" dirty="0" smtClean="0"/>
              <a:t>Syntactical Language</a:t>
            </a:r>
            <a:endParaRPr lang="en-US" dirty="0"/>
          </a:p>
          <a:p>
            <a:pPr lvl="1"/>
            <a:r>
              <a:rPr lang="en-US" dirty="0"/>
              <a:t>I</a:t>
            </a:r>
            <a:r>
              <a:rPr lang="en-US" b="0" dirty="0" smtClean="0"/>
              <a:t>f </a:t>
            </a:r>
            <a:r>
              <a:rPr lang="en-US" b="0" dirty="0"/>
              <a:t>there's an obscure framework implementation that magically handles some aspect of logging or output encoding... </a:t>
            </a:r>
            <a:r>
              <a:rPr lang="en-US" b="0" dirty="0" smtClean="0"/>
              <a:t>then experience with the language/framework is needed or </a:t>
            </a:r>
            <a:r>
              <a:rPr lang="en-US" b="0" dirty="0"/>
              <a:t>that's going to get missed.  </a:t>
            </a:r>
          </a:p>
        </p:txBody>
      </p:sp>
      <p:sp>
        <p:nvSpPr>
          <p:cNvPr id="4" name="Rounded Rectangle 3"/>
          <p:cNvSpPr/>
          <p:nvPr/>
        </p:nvSpPr>
        <p:spPr>
          <a:xfrm>
            <a:off x="2286000" y="5638800"/>
            <a:ext cx="5181600" cy="609600"/>
          </a:xfrm>
          <a:prstGeom prst="roundRect">
            <a:avLst/>
          </a:prstGeom>
          <a:solidFill>
            <a:schemeClr val="accent4"/>
          </a:solidFill>
          <a:ln w="6350">
            <a:solidFill>
              <a:schemeClr val="tx1">
                <a:lumMod val="50000"/>
                <a:lumOff val="5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lvl="1" algn="ctr"/>
            <a:r>
              <a:rPr lang="en-US" i="1" dirty="0">
                <a:solidFill>
                  <a:schemeClr val="tx1"/>
                </a:solidFill>
              </a:rPr>
              <a:t>In a perfect world, </a:t>
            </a:r>
            <a:r>
              <a:rPr lang="en-US" i="1" dirty="0" smtClean="0">
                <a:solidFill>
                  <a:schemeClr val="tx1"/>
                </a:solidFill>
              </a:rPr>
              <a:t>both </a:t>
            </a:r>
            <a:r>
              <a:rPr lang="en-US" i="1" dirty="0">
                <a:solidFill>
                  <a:schemeClr val="tx1"/>
                </a:solidFill>
              </a:rPr>
              <a:t>areas </a:t>
            </a:r>
            <a:r>
              <a:rPr lang="en-US" i="1" dirty="0" smtClean="0">
                <a:solidFill>
                  <a:schemeClr val="tx1"/>
                </a:solidFill>
              </a:rPr>
              <a:t>covered</a:t>
            </a:r>
            <a:r>
              <a:rPr lang="en-US" i="1" dirty="0" smtClean="0">
                <a:solidFill>
                  <a:schemeClr val="tx1"/>
                </a:solidFill>
                <a:effectLst>
                  <a:outerShdw blurRad="38100" dist="38100" dir="2700000" algn="tl">
                    <a:srgbClr val="000000">
                      <a:alpha val="43137"/>
                    </a:srgbClr>
                  </a:outerShdw>
                </a:effectLst>
              </a:rPr>
              <a:t>.</a:t>
            </a:r>
            <a:endParaRPr lang="en-US" i="1" dirty="0">
              <a:solidFill>
                <a:schemeClr val="tx1"/>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262234078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Agenda</a:t>
            </a:r>
            <a:endParaRPr lang="en-US" dirty="0"/>
          </a:p>
        </p:txBody>
      </p:sp>
      <p:sp>
        <p:nvSpPr>
          <p:cNvPr id="3" name="Content Placeholder 2"/>
          <p:cNvSpPr>
            <a:spLocks noGrp="1"/>
          </p:cNvSpPr>
          <p:nvPr>
            <p:ph idx="1"/>
          </p:nvPr>
        </p:nvSpPr>
        <p:spPr/>
        <p:txBody>
          <a:bodyPr/>
          <a:lstStyle/>
          <a:p>
            <a:r>
              <a:rPr lang="en-US" dirty="0" smtClean="0"/>
              <a:t>Introductions</a:t>
            </a:r>
          </a:p>
          <a:p>
            <a:r>
              <a:rPr lang="en-US" dirty="0" smtClean="0"/>
              <a:t>Background</a:t>
            </a:r>
          </a:p>
          <a:p>
            <a:pPr lvl="1"/>
            <a:r>
              <a:rPr lang="en-US" dirty="0" smtClean="0"/>
              <a:t>Application Security</a:t>
            </a:r>
          </a:p>
          <a:p>
            <a:pPr lvl="1"/>
            <a:r>
              <a:rPr lang="en-US" dirty="0" smtClean="0"/>
              <a:t>Microsoft Security Development Lifecycle</a:t>
            </a:r>
          </a:p>
          <a:p>
            <a:pPr lvl="1"/>
            <a:r>
              <a:rPr lang="en-US" dirty="0" smtClean="0"/>
              <a:t>Common Weakness Enumeration (CWE)</a:t>
            </a:r>
          </a:p>
          <a:p>
            <a:r>
              <a:rPr lang="en-US" dirty="0" smtClean="0"/>
              <a:t>Secure Code Review</a:t>
            </a:r>
          </a:p>
          <a:p>
            <a:pPr lvl="1"/>
            <a:r>
              <a:rPr lang="en-US" dirty="0" smtClean="0"/>
              <a:t>Developer Interview</a:t>
            </a:r>
          </a:p>
          <a:p>
            <a:pPr lvl="1"/>
            <a:r>
              <a:rPr lang="en-US" dirty="0"/>
              <a:t>Static Analysis Tools</a:t>
            </a:r>
          </a:p>
          <a:p>
            <a:pPr lvl="1"/>
            <a:r>
              <a:rPr lang="en-US" dirty="0" smtClean="0"/>
              <a:t>Manual Inspection</a:t>
            </a:r>
          </a:p>
          <a:p>
            <a:pPr lvl="1"/>
            <a:r>
              <a:rPr lang="en-US" dirty="0" smtClean="0"/>
              <a:t>Findings Report</a:t>
            </a:r>
          </a:p>
          <a:p>
            <a:r>
              <a:rPr lang="en-US" dirty="0" smtClean="0"/>
              <a:t>Exercises</a:t>
            </a:r>
          </a:p>
          <a:p>
            <a:r>
              <a:rPr lang="en-US" dirty="0" smtClean="0"/>
              <a:t>Closing Remarks</a:t>
            </a:r>
          </a:p>
          <a:p>
            <a:endParaRPr lang="en-US" dirty="0"/>
          </a:p>
        </p:txBody>
      </p:sp>
    </p:spTree>
    <p:extLst>
      <p:ext uri="{BB962C8B-B14F-4D97-AF65-F5344CB8AC3E}">
        <p14:creationId xmlns:p14="http://schemas.microsoft.com/office/powerpoint/2010/main" val="3723387107"/>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Findings Report</a:t>
            </a:r>
            <a:endParaRPr lang="en-US" dirty="0"/>
          </a:p>
        </p:txBody>
      </p:sp>
      <p:sp>
        <p:nvSpPr>
          <p:cNvPr id="3" name="Content Placeholder 2"/>
          <p:cNvSpPr>
            <a:spLocks noGrp="1"/>
          </p:cNvSpPr>
          <p:nvPr>
            <p:ph idx="1"/>
          </p:nvPr>
        </p:nvSpPr>
        <p:spPr/>
        <p:txBody>
          <a:bodyPr/>
          <a:lstStyle/>
          <a:p>
            <a:pPr marL="0" indent="0">
              <a:buNone/>
            </a:pPr>
            <a:endParaRPr lang="en-US" dirty="0" smtClean="0"/>
          </a:p>
          <a:p>
            <a:pPr marL="0" indent="0">
              <a:buNone/>
            </a:pPr>
            <a:r>
              <a:rPr lang="en-US" dirty="0" smtClean="0"/>
              <a:t>The final step of a Secure Code Review is documenting the findings and presenting them to the development team in a way that they can understand and take action against.</a:t>
            </a:r>
          </a:p>
          <a:p>
            <a:pPr marL="0" indent="0">
              <a:buNone/>
            </a:pPr>
            <a:endParaRPr lang="en-US" dirty="0" smtClean="0"/>
          </a:p>
          <a:p>
            <a:pPr lvl="1"/>
            <a:r>
              <a:rPr lang="en-US" b="0" dirty="0" smtClean="0"/>
              <a:t>Finding Description</a:t>
            </a:r>
          </a:p>
          <a:p>
            <a:pPr lvl="1"/>
            <a:r>
              <a:rPr lang="en-US" b="0" dirty="0" smtClean="0"/>
              <a:t>CWE</a:t>
            </a:r>
          </a:p>
          <a:p>
            <a:pPr lvl="1"/>
            <a:r>
              <a:rPr lang="en-US" b="0" dirty="0" smtClean="0"/>
              <a:t>File </a:t>
            </a:r>
            <a:r>
              <a:rPr lang="en-US" dirty="0" smtClean="0"/>
              <a:t>Name &amp; Line Number (if appropriate)</a:t>
            </a:r>
          </a:p>
          <a:p>
            <a:pPr marL="0" indent="0">
              <a:buNone/>
            </a:pPr>
            <a:endParaRPr lang="en-US" dirty="0" smtClean="0"/>
          </a:p>
        </p:txBody>
      </p:sp>
      <p:sp>
        <p:nvSpPr>
          <p:cNvPr id="4" name="Rounded Rectangle 3"/>
          <p:cNvSpPr/>
          <p:nvPr/>
        </p:nvSpPr>
        <p:spPr>
          <a:xfrm>
            <a:off x="1917592" y="5061004"/>
            <a:ext cx="5738854" cy="609600"/>
          </a:xfrm>
          <a:prstGeom prst="roundRect">
            <a:avLst/>
          </a:prstGeom>
          <a:solidFill>
            <a:srgbClr val="005B94"/>
          </a:solidFill>
          <a:ln w="6350">
            <a:solidFill>
              <a:schemeClr val="tx1">
                <a:lumMod val="50000"/>
                <a:lumOff val="5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bg1"/>
                </a:solidFill>
              </a:rPr>
              <a:t>These reports are sensitive, protect them as such.</a:t>
            </a:r>
          </a:p>
        </p:txBody>
      </p:sp>
    </p:spTree>
    <p:extLst>
      <p:ext uri="{BB962C8B-B14F-4D97-AF65-F5344CB8AC3E}">
        <p14:creationId xmlns:p14="http://schemas.microsoft.com/office/powerpoint/2010/main" val="3313356592"/>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Finding Descriptions</a:t>
            </a:r>
            <a:endParaRPr lang="en-US" dirty="0"/>
          </a:p>
        </p:txBody>
      </p:sp>
      <p:sp>
        <p:nvSpPr>
          <p:cNvPr id="3" name="Content Placeholder 2"/>
          <p:cNvSpPr>
            <a:spLocks noGrp="1"/>
          </p:cNvSpPr>
          <p:nvPr>
            <p:ph idx="1"/>
          </p:nvPr>
        </p:nvSpPr>
        <p:spPr/>
        <p:txBody>
          <a:bodyPr/>
          <a:lstStyle/>
          <a:p>
            <a:pPr marL="0" indent="0">
              <a:buNone/>
            </a:pPr>
            <a:r>
              <a:rPr lang="en-US" dirty="0" smtClean="0"/>
              <a:t>When </a:t>
            </a:r>
            <a:r>
              <a:rPr lang="en-US" dirty="0"/>
              <a:t>writing the description, put yourself in the developer's shoes and try to provide the information that they would want.</a:t>
            </a:r>
          </a:p>
          <a:p>
            <a:pPr lvl="1"/>
            <a:endParaRPr lang="en-US" dirty="0" smtClean="0"/>
          </a:p>
          <a:p>
            <a:pPr lvl="1"/>
            <a:r>
              <a:rPr lang="en-US" dirty="0" smtClean="0"/>
              <a:t>show </a:t>
            </a:r>
            <a:r>
              <a:rPr lang="en-US" dirty="0"/>
              <a:t>the data/control flow related to the finding</a:t>
            </a:r>
          </a:p>
          <a:p>
            <a:pPr lvl="1"/>
            <a:r>
              <a:rPr lang="en-US" dirty="0"/>
              <a:t>show why the finding is an issue</a:t>
            </a:r>
          </a:p>
          <a:p>
            <a:pPr lvl="1"/>
            <a:r>
              <a:rPr lang="en-US" dirty="0"/>
              <a:t>briefly suggest a way to address </a:t>
            </a:r>
            <a:r>
              <a:rPr lang="en-US" dirty="0" smtClean="0"/>
              <a:t>it</a:t>
            </a:r>
          </a:p>
          <a:p>
            <a:pPr marL="3175" indent="0">
              <a:buNone/>
            </a:pPr>
            <a:endParaRPr lang="en-US" dirty="0" smtClean="0"/>
          </a:p>
          <a:p>
            <a:pPr marL="3175" indent="0">
              <a:buNone/>
            </a:pPr>
            <a:r>
              <a:rPr lang="en-US" sz="1400" dirty="0" smtClean="0"/>
              <a:t>BAD = </a:t>
            </a:r>
            <a:r>
              <a:rPr lang="en-US" sz="1400" b="0" dirty="0" smtClean="0"/>
              <a:t>XSS on line 102.</a:t>
            </a:r>
          </a:p>
          <a:p>
            <a:pPr marL="3175" indent="0">
              <a:buNone/>
            </a:pPr>
            <a:endParaRPr lang="en-US" sz="1400" b="0" dirty="0"/>
          </a:p>
          <a:p>
            <a:pPr marL="0" indent="0">
              <a:buNone/>
            </a:pPr>
            <a:r>
              <a:rPr lang="en-US" sz="1400" dirty="0" smtClean="0"/>
              <a:t>GOOD = </a:t>
            </a:r>
            <a:r>
              <a:rPr lang="en-US" sz="1400" b="0" dirty="0"/>
              <a:t>A </a:t>
            </a:r>
            <a:r>
              <a:rPr lang="en-US" sz="1400" b="0" dirty="0" smtClean="0"/>
              <a:t>string is </a:t>
            </a:r>
            <a:r>
              <a:rPr lang="en-US" sz="1400" b="0" dirty="0"/>
              <a:t>created on line 101 that uses </a:t>
            </a:r>
            <a:r>
              <a:rPr lang="en-US" sz="1400" b="0" dirty="0" smtClean="0"/>
              <a:t>an non-validated value </a:t>
            </a:r>
            <a:r>
              <a:rPr lang="en-US" sz="1400" b="0" dirty="0"/>
              <a:t>from the request. This message is </a:t>
            </a:r>
            <a:r>
              <a:rPr lang="en-US" sz="1400" b="0" dirty="0" smtClean="0"/>
              <a:t>then used </a:t>
            </a:r>
            <a:r>
              <a:rPr lang="en-US" sz="1400" b="0" dirty="0"/>
              <a:t>to create a StatusMessage on line </a:t>
            </a:r>
            <a:r>
              <a:rPr lang="en-US" sz="1400" b="0" dirty="0" smtClean="0"/>
              <a:t>102 and </a:t>
            </a:r>
            <a:r>
              <a:rPr lang="en-US" sz="1400" b="0" dirty="0"/>
              <a:t>eventually is part of </a:t>
            </a:r>
            <a:r>
              <a:rPr lang="en-US" sz="1400" b="0" dirty="0" smtClean="0"/>
              <a:t>the page that </a:t>
            </a:r>
            <a:r>
              <a:rPr lang="en-US" sz="1400" b="0" dirty="0"/>
              <a:t>is sent back to the user. If a </a:t>
            </a:r>
            <a:r>
              <a:rPr lang="en-US" sz="1400" b="0" dirty="0" smtClean="0"/>
              <a:t>malicious header </a:t>
            </a:r>
            <a:r>
              <a:rPr lang="en-US" sz="1400" b="0" dirty="0"/>
              <a:t>value is sent in the request, it may </a:t>
            </a:r>
            <a:r>
              <a:rPr lang="en-US" sz="1400" b="0" dirty="0" smtClean="0"/>
              <a:t>be possible </a:t>
            </a:r>
            <a:r>
              <a:rPr lang="en-US" sz="1400" b="0" dirty="0"/>
              <a:t>to perform a </a:t>
            </a:r>
            <a:r>
              <a:rPr lang="en-US" sz="1400" b="0" dirty="0" smtClean="0"/>
              <a:t>cross-site scripting attack. </a:t>
            </a:r>
            <a:r>
              <a:rPr lang="en-US" sz="1400" b="0" dirty="0"/>
              <a:t>It </a:t>
            </a:r>
            <a:r>
              <a:rPr lang="en-US" sz="1400" b="0" dirty="0" smtClean="0"/>
              <a:t>is recommended </a:t>
            </a:r>
            <a:r>
              <a:rPr lang="en-US" sz="1400" b="0" dirty="0"/>
              <a:t>that the supplied header </a:t>
            </a:r>
            <a:r>
              <a:rPr lang="en-US" sz="1400" b="0" dirty="0" smtClean="0"/>
              <a:t>value not </a:t>
            </a:r>
            <a:r>
              <a:rPr lang="en-US" sz="1400" b="0" dirty="0"/>
              <a:t>be part of the message sent back to </a:t>
            </a:r>
            <a:r>
              <a:rPr lang="en-US" sz="1400" b="0" dirty="0" smtClean="0"/>
              <a:t>the user. If the value must be part of the message, then ensure proper validation and leverage appropriate output encoding.</a:t>
            </a:r>
            <a:endParaRPr lang="en-US" sz="1400" dirty="0"/>
          </a:p>
        </p:txBody>
      </p:sp>
    </p:spTree>
    <p:extLst>
      <p:ext uri="{BB962C8B-B14F-4D97-AF65-F5344CB8AC3E}">
        <p14:creationId xmlns:p14="http://schemas.microsoft.com/office/powerpoint/2010/main" val="637802709"/>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Go Forth and Review!</a:t>
            </a:r>
            <a:endParaRPr lang="en-US" dirty="0"/>
          </a:p>
        </p:txBody>
      </p:sp>
      <p:sp>
        <p:nvSpPr>
          <p:cNvPr id="4" name="Rectangle 3"/>
          <p:cNvSpPr/>
          <p:nvPr/>
        </p:nvSpPr>
        <p:spPr>
          <a:xfrm>
            <a:off x="604800" y="6124800"/>
            <a:ext cx="8229600" cy="215444"/>
          </a:xfrm>
          <a:prstGeom prst="rect">
            <a:avLst/>
          </a:prstGeom>
        </p:spPr>
        <p:txBody>
          <a:bodyPr wrap="square">
            <a:spAutoFit/>
          </a:bodyPr>
          <a:lstStyle/>
          <a:p>
            <a:pPr algn="ctr">
              <a:lnSpc>
                <a:spcPct val="100000"/>
              </a:lnSpc>
              <a:spcAft>
                <a:spcPts val="0"/>
              </a:spcAft>
            </a:pPr>
            <a:r>
              <a:rPr lang="en-US" sz="800" b="0" dirty="0" smtClean="0"/>
              <a:t>Mossing, B. (2001, June 26). </a:t>
            </a:r>
            <a:r>
              <a:rPr lang="en-US" sz="800" b="0" i="1" dirty="0" smtClean="0"/>
              <a:t>Developer's Guide to Peer Reviews</a:t>
            </a:r>
            <a:r>
              <a:rPr lang="en-US" sz="800" b="0" dirty="0" smtClean="0"/>
              <a:t>. </a:t>
            </a:r>
            <a:r>
              <a:rPr lang="en-US" sz="800" dirty="0"/>
              <a:t>Retrieved from http://www.techrepublic.com/article/developers-guide-to-peer-reviews</a:t>
            </a:r>
            <a:endParaRPr lang="en-US" sz="800" b="0" dirty="0"/>
          </a:p>
        </p:txBody>
      </p:sp>
      <p:sp>
        <p:nvSpPr>
          <p:cNvPr id="5" name="Rounded Rectangle 4"/>
          <p:cNvSpPr/>
          <p:nvPr/>
        </p:nvSpPr>
        <p:spPr>
          <a:xfrm>
            <a:off x="1295400" y="2066694"/>
            <a:ext cx="6858000" cy="3200400"/>
          </a:xfrm>
          <a:prstGeom prst="roundRect">
            <a:avLst/>
          </a:prstGeom>
          <a:solidFill>
            <a:schemeClr val="tx2"/>
          </a:solidFill>
          <a:ln w="6350">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lIns="137160" rIns="137160" rtlCol="0" anchor="ctr"/>
          <a:lstStyle/>
          <a:p>
            <a:pPr algn="ctr"/>
            <a:r>
              <a:rPr lang="en-US" sz="2400" dirty="0" smtClean="0">
                <a:solidFill>
                  <a:schemeClr val="bg1"/>
                </a:solidFill>
              </a:rPr>
              <a:t>"Code reviews </a:t>
            </a:r>
            <a:r>
              <a:rPr lang="en-US" sz="2400" dirty="0">
                <a:solidFill>
                  <a:schemeClr val="bg1"/>
                </a:solidFill>
              </a:rPr>
              <a:t>can be a fun and interesting part of the development process. There may be a few drawbacks, but the end result is usually </a:t>
            </a:r>
            <a:r>
              <a:rPr lang="en-US" sz="2400" cap="small" dirty="0">
                <a:solidFill>
                  <a:schemeClr val="tx1"/>
                </a:solidFill>
              </a:rPr>
              <a:t>B</a:t>
            </a:r>
            <a:r>
              <a:rPr lang="en-US" sz="2400" cap="small" dirty="0" smtClean="0">
                <a:solidFill>
                  <a:schemeClr val="tx1"/>
                </a:solidFill>
              </a:rPr>
              <a:t>etter Code</a:t>
            </a:r>
            <a:r>
              <a:rPr lang="en-US" sz="2400" dirty="0">
                <a:solidFill>
                  <a:schemeClr val="bg1"/>
                </a:solidFill>
              </a:rPr>
              <a:t>, and better code is good for everyone. Additionally, you may even find that as the reviewer or the reviewed, your </a:t>
            </a:r>
            <a:r>
              <a:rPr lang="en-US" sz="2400" cap="small" dirty="0" smtClean="0">
                <a:solidFill>
                  <a:schemeClr val="tx1"/>
                </a:solidFill>
              </a:rPr>
              <a:t>Skills As </a:t>
            </a:r>
            <a:r>
              <a:rPr lang="en-US" sz="2400" cap="small" dirty="0">
                <a:solidFill>
                  <a:schemeClr val="tx1"/>
                </a:solidFill>
              </a:rPr>
              <a:t>A</a:t>
            </a:r>
            <a:r>
              <a:rPr lang="en-US" sz="2400" cap="small" dirty="0" smtClean="0">
                <a:solidFill>
                  <a:schemeClr val="tx1"/>
                </a:solidFill>
              </a:rPr>
              <a:t> </a:t>
            </a:r>
            <a:r>
              <a:rPr lang="en-US" sz="2400" cap="small" dirty="0">
                <a:solidFill>
                  <a:schemeClr val="tx1"/>
                </a:solidFill>
              </a:rPr>
              <a:t>D</a:t>
            </a:r>
            <a:r>
              <a:rPr lang="en-US" sz="2400" cap="small" dirty="0" smtClean="0">
                <a:solidFill>
                  <a:schemeClr val="tx1"/>
                </a:solidFill>
              </a:rPr>
              <a:t>eveloper </a:t>
            </a:r>
            <a:r>
              <a:rPr lang="en-US" sz="2400" cap="small" dirty="0">
                <a:solidFill>
                  <a:schemeClr val="tx1"/>
                </a:solidFill>
              </a:rPr>
              <a:t>W</a:t>
            </a:r>
            <a:r>
              <a:rPr lang="en-US" sz="2400" cap="small" dirty="0" smtClean="0">
                <a:solidFill>
                  <a:schemeClr val="tx1"/>
                </a:solidFill>
              </a:rPr>
              <a:t>ill </a:t>
            </a:r>
            <a:r>
              <a:rPr lang="en-US" sz="2400" cap="small" dirty="0">
                <a:solidFill>
                  <a:schemeClr val="tx1"/>
                </a:solidFill>
              </a:rPr>
              <a:t>G</a:t>
            </a:r>
            <a:r>
              <a:rPr lang="en-US" sz="2400" cap="small" dirty="0" smtClean="0">
                <a:solidFill>
                  <a:schemeClr val="tx1"/>
                </a:solidFill>
              </a:rPr>
              <a:t>row</a:t>
            </a:r>
            <a:r>
              <a:rPr lang="en-US" sz="2400" dirty="0" smtClean="0">
                <a:solidFill>
                  <a:schemeClr val="bg1"/>
                </a:solidFill>
              </a:rPr>
              <a:t>."</a:t>
            </a:r>
            <a:endParaRPr lang="en-US" sz="2400" dirty="0">
              <a:solidFill>
                <a:schemeClr val="bg1"/>
              </a:solidFill>
            </a:endParaRPr>
          </a:p>
        </p:txBody>
      </p:sp>
    </p:spTree>
    <p:extLst>
      <p:ext uri="{BB962C8B-B14F-4D97-AF65-F5344CB8AC3E}">
        <p14:creationId xmlns:p14="http://schemas.microsoft.com/office/powerpoint/2010/main" val="3252306764"/>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ubtitle 4"/>
          <p:cNvSpPr>
            <a:spLocks noGrp="1"/>
          </p:cNvSpPr>
          <p:nvPr>
            <p:ph type="subTitle" idx="1"/>
          </p:nvPr>
        </p:nvSpPr>
        <p:spPr/>
        <p:txBody>
          <a:bodyPr/>
          <a:lstStyle/>
          <a:p>
            <a:endParaRPr lang="en-US" dirty="0"/>
          </a:p>
        </p:txBody>
      </p:sp>
      <p:sp>
        <p:nvSpPr>
          <p:cNvPr id="4" name="Title 3"/>
          <p:cNvSpPr>
            <a:spLocks noGrp="1"/>
          </p:cNvSpPr>
          <p:nvPr>
            <p:ph type="ctrTitle" sz="quarter"/>
          </p:nvPr>
        </p:nvSpPr>
        <p:spPr/>
        <p:txBody>
          <a:bodyPr/>
          <a:lstStyle/>
          <a:p>
            <a:r>
              <a:rPr lang="en-US" dirty="0" smtClean="0"/>
              <a:t>Exercises</a:t>
            </a:r>
            <a:endParaRPr lang="en-US" dirty="0"/>
          </a:p>
        </p:txBody>
      </p:sp>
    </p:spTree>
    <p:extLst>
      <p:ext uri="{BB962C8B-B14F-4D97-AF65-F5344CB8AC3E}">
        <p14:creationId xmlns:p14="http://schemas.microsoft.com/office/powerpoint/2010/main" val="1053623109"/>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How this will work</a:t>
            </a:r>
            <a:endParaRPr lang="en-US" dirty="0"/>
          </a:p>
        </p:txBody>
      </p:sp>
      <p:sp>
        <p:nvSpPr>
          <p:cNvPr id="3" name="Content Placeholder 2"/>
          <p:cNvSpPr>
            <a:spLocks noGrp="1"/>
          </p:cNvSpPr>
          <p:nvPr>
            <p:ph idx="1"/>
          </p:nvPr>
        </p:nvSpPr>
        <p:spPr/>
        <p:txBody>
          <a:bodyPr/>
          <a:lstStyle/>
          <a:p>
            <a:pPr marL="0" indent="0">
              <a:buNone/>
            </a:pPr>
            <a:endParaRPr lang="en-US" dirty="0" smtClean="0"/>
          </a:p>
          <a:p>
            <a:pPr marL="0" indent="0">
              <a:buNone/>
            </a:pPr>
            <a:r>
              <a:rPr lang="en-US" dirty="0" smtClean="0"/>
              <a:t>The following exercises will walk us through a secure code review of The InSQR Application.</a:t>
            </a:r>
          </a:p>
          <a:p>
            <a:pPr marL="0" indent="0">
              <a:buNone/>
            </a:pPr>
            <a:endParaRPr lang="en-US" dirty="0" smtClean="0"/>
          </a:p>
          <a:p>
            <a:pPr marL="457200" indent="-457200">
              <a:buFont typeface="+mj-lt"/>
              <a:buAutoNum type="arabicPeriod"/>
            </a:pPr>
            <a:r>
              <a:rPr lang="en-US" dirty="0" smtClean="0"/>
              <a:t>Pair up into teams of 2</a:t>
            </a:r>
          </a:p>
          <a:p>
            <a:pPr marL="457200" indent="-457200">
              <a:buFont typeface="+mj-lt"/>
              <a:buAutoNum type="arabicPeriod"/>
            </a:pPr>
            <a:r>
              <a:rPr lang="en-US" dirty="0" smtClean="0"/>
              <a:t>Choose a file to review</a:t>
            </a:r>
          </a:p>
          <a:p>
            <a:pPr marL="457200" indent="-457200">
              <a:buFont typeface="+mj-lt"/>
              <a:buAutoNum type="arabicPeriod"/>
            </a:pPr>
            <a:r>
              <a:rPr lang="en-US" dirty="0" smtClean="0"/>
              <a:t>Record findings</a:t>
            </a:r>
          </a:p>
          <a:p>
            <a:pPr marL="457200" indent="-457200">
              <a:buFont typeface="+mj-lt"/>
              <a:buAutoNum type="arabicPeriod"/>
            </a:pPr>
            <a:r>
              <a:rPr lang="en-US" dirty="0" smtClean="0"/>
              <a:t>Discussion</a:t>
            </a:r>
          </a:p>
          <a:p>
            <a:endParaRPr lang="en-US" dirty="0"/>
          </a:p>
        </p:txBody>
      </p:sp>
      <p:sp>
        <p:nvSpPr>
          <p:cNvPr id="4" name="Rounded Rectangle 3"/>
          <p:cNvSpPr/>
          <p:nvPr/>
        </p:nvSpPr>
        <p:spPr>
          <a:xfrm>
            <a:off x="2286000" y="4945956"/>
            <a:ext cx="5029200" cy="838200"/>
          </a:xfrm>
          <a:prstGeom prst="roundRect">
            <a:avLst/>
          </a:prstGeom>
          <a:solidFill>
            <a:srgbClr val="005B94"/>
          </a:solidFill>
          <a:ln w="6350">
            <a:solidFill>
              <a:schemeClr val="tx1">
                <a:lumMod val="50000"/>
                <a:lumOff val="5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bg1"/>
                </a:solidFill>
              </a:rPr>
              <a:t>Secure Code Review is best learned through practice. Consider this your first review!</a:t>
            </a:r>
          </a:p>
        </p:txBody>
      </p:sp>
    </p:spTree>
    <p:extLst>
      <p:ext uri="{BB962C8B-B14F-4D97-AF65-F5344CB8AC3E}">
        <p14:creationId xmlns:p14="http://schemas.microsoft.com/office/powerpoint/2010/main" val="4240434251"/>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Story #1 : Know what you are agreeing to</a:t>
            </a:r>
            <a:endParaRPr lang="en-US" dirty="0"/>
          </a:p>
        </p:txBody>
      </p:sp>
      <p:sp>
        <p:nvSpPr>
          <p:cNvPr id="3" name="Content Placeholder 2"/>
          <p:cNvSpPr>
            <a:spLocks noGrp="1"/>
          </p:cNvSpPr>
          <p:nvPr>
            <p:ph idx="1"/>
          </p:nvPr>
        </p:nvSpPr>
        <p:spPr>
          <a:xfrm>
            <a:off x="609600" y="1447800"/>
            <a:ext cx="5067300" cy="4678363"/>
          </a:xfrm>
        </p:spPr>
        <p:txBody>
          <a:bodyPr>
            <a:normAutofit lnSpcReduction="10000"/>
          </a:bodyPr>
          <a:lstStyle/>
          <a:p>
            <a:pPr marL="0" indent="0">
              <a:buNone/>
            </a:pPr>
            <a:r>
              <a:rPr lang="en-US" dirty="0" smtClean="0"/>
              <a:t>Jack: </a:t>
            </a:r>
            <a:r>
              <a:rPr lang="en-US" b="0" dirty="0" smtClean="0"/>
              <a:t>Can you review some code for us?</a:t>
            </a:r>
          </a:p>
          <a:p>
            <a:pPr marL="0" indent="0">
              <a:buNone/>
            </a:pPr>
            <a:endParaRPr lang="en-US" sz="800" b="0" dirty="0" smtClean="0"/>
          </a:p>
          <a:p>
            <a:pPr marL="0" indent="0">
              <a:buNone/>
            </a:pPr>
            <a:r>
              <a:rPr lang="en-US" dirty="0" smtClean="0"/>
              <a:t>Jill: </a:t>
            </a:r>
            <a:r>
              <a:rPr lang="en-US" b="0" dirty="0" smtClean="0"/>
              <a:t>Sure! But I need to balance that with some other work, can I get you the findings by the end of the week?</a:t>
            </a:r>
          </a:p>
          <a:p>
            <a:pPr marL="0" indent="0">
              <a:buNone/>
            </a:pPr>
            <a:endParaRPr lang="en-US" sz="800" b="0" dirty="0" smtClean="0"/>
          </a:p>
          <a:p>
            <a:pPr marL="0" indent="0">
              <a:buNone/>
            </a:pPr>
            <a:r>
              <a:rPr lang="en-US" dirty="0" smtClean="0"/>
              <a:t>Jack: </a:t>
            </a:r>
            <a:r>
              <a:rPr lang="en-US" b="0" dirty="0" smtClean="0"/>
              <a:t>No problem with the extra time.  Thank you so much for helping me out!</a:t>
            </a:r>
            <a:br>
              <a:rPr lang="en-US" b="0" dirty="0" smtClean="0"/>
            </a:br>
            <a:r>
              <a:rPr lang="en-US" b="0" dirty="0" smtClean="0"/>
              <a:t>We need to get this code</a:t>
            </a:r>
            <a:br>
              <a:rPr lang="en-US" b="0" dirty="0" smtClean="0"/>
            </a:br>
            <a:r>
              <a:rPr lang="en-US" b="0" dirty="0" smtClean="0"/>
              <a:t>checked in.</a:t>
            </a:r>
          </a:p>
          <a:p>
            <a:pPr marL="0" indent="0">
              <a:buNone/>
            </a:pPr>
            <a:endParaRPr lang="en-US" sz="800" b="0" dirty="0" smtClean="0"/>
          </a:p>
          <a:p>
            <a:pPr marL="0" indent="0">
              <a:buNone/>
            </a:pPr>
            <a:r>
              <a:rPr lang="en-US" dirty="0" smtClean="0"/>
              <a:t>Jill: </a:t>
            </a:r>
            <a:r>
              <a:rPr lang="en-US" b="0" dirty="0" smtClean="0"/>
              <a:t>Before you go, where</a:t>
            </a:r>
            <a:br>
              <a:rPr lang="en-US" b="0" dirty="0" smtClean="0"/>
            </a:br>
            <a:r>
              <a:rPr lang="en-US" b="0" dirty="0" smtClean="0"/>
              <a:t>can I get a copy of the</a:t>
            </a:r>
            <a:br>
              <a:rPr lang="en-US" b="0" dirty="0" smtClean="0"/>
            </a:br>
            <a:r>
              <a:rPr lang="en-US" b="0" dirty="0" smtClean="0"/>
              <a:t>code?</a:t>
            </a:r>
          </a:p>
          <a:p>
            <a:pPr marL="0" indent="0">
              <a:buNone/>
            </a:pPr>
            <a:endParaRPr lang="en-US" sz="800" dirty="0" smtClean="0"/>
          </a:p>
          <a:p>
            <a:pPr marL="0" indent="0">
              <a:buNone/>
            </a:pPr>
            <a:r>
              <a:rPr lang="en-US" dirty="0" smtClean="0"/>
              <a:t>…</a:t>
            </a:r>
            <a:endParaRPr lang="en-US" dirty="0"/>
          </a:p>
        </p:txBody>
      </p:sp>
      <p:pic>
        <p:nvPicPr>
          <p:cNvPr id="2052"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31516" y="4186454"/>
            <a:ext cx="5007684" cy="1782397"/>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pic>
        <p:nvPicPr>
          <p:cNvPr id="2054" name="Picture 6" descr="C:\Users\abuttner\Desktop\2241937-wow_group186_screen.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66995" y="1523106"/>
            <a:ext cx="3048000" cy="2565400"/>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sp>
        <p:nvSpPr>
          <p:cNvPr id="9" name="TextBox 8"/>
          <p:cNvSpPr txBox="1"/>
          <p:nvPr/>
        </p:nvSpPr>
        <p:spPr>
          <a:xfrm>
            <a:off x="3831516" y="5988727"/>
            <a:ext cx="5013062" cy="388075"/>
          </a:xfrm>
          <a:prstGeom prst="rect">
            <a:avLst/>
          </a:prstGeom>
          <a:noFill/>
        </p:spPr>
        <p:txBody>
          <a:bodyPr wrap="square" rtlCol="0">
            <a:noAutofit/>
          </a:bodyPr>
          <a:lstStyle/>
          <a:p>
            <a:pPr indent="-457200" algn="ctr">
              <a:lnSpc>
                <a:spcPct val="100000"/>
              </a:lnSpc>
              <a:spcAft>
                <a:spcPts val="0"/>
              </a:spcAft>
            </a:pPr>
            <a:r>
              <a:rPr lang="en-US" sz="800" b="0" dirty="0" smtClean="0"/>
              <a:t>Sinclair, Brendan. </a:t>
            </a:r>
            <a:r>
              <a:rPr lang="en-US" sz="800" b="0" i="1" dirty="0" smtClean="0"/>
              <a:t>(</a:t>
            </a:r>
            <a:r>
              <a:rPr lang="en-US" sz="800" dirty="0" smtClean="0"/>
              <a:t>September 17, 2009</a:t>
            </a:r>
            <a:r>
              <a:rPr lang="en-US" sz="800" b="0" dirty="0" smtClean="0"/>
              <a:t>) Retrieved </a:t>
            </a:r>
            <a:r>
              <a:rPr lang="en-US" sz="800" dirty="0" smtClean="0"/>
              <a:t>March</a:t>
            </a:r>
            <a:r>
              <a:rPr lang="en-US" sz="800" b="0" dirty="0" smtClean="0"/>
              <a:t> 31, 2014, from</a:t>
            </a:r>
            <a:br>
              <a:rPr lang="en-US" sz="800" b="0" dirty="0" smtClean="0"/>
            </a:br>
            <a:r>
              <a:rPr lang="en-US" sz="800" dirty="0" smtClean="0"/>
              <a:t>http</a:t>
            </a:r>
            <a:r>
              <a:rPr lang="en-US" sz="800" dirty="0"/>
              <a:t>://www.gamespot.com/articles/blizzard-outlines-massive-effort-behind-world-of-warcraft/1100-6228615/</a:t>
            </a:r>
            <a:endParaRPr lang="en-US" sz="800" b="0" dirty="0"/>
          </a:p>
        </p:txBody>
      </p:sp>
      <p:sp>
        <p:nvSpPr>
          <p:cNvPr id="4" name="Oval 3"/>
          <p:cNvSpPr/>
          <p:nvPr/>
        </p:nvSpPr>
        <p:spPr>
          <a:xfrm>
            <a:off x="6934200" y="5077652"/>
            <a:ext cx="1910378" cy="484948"/>
          </a:xfrm>
          <a:prstGeom prst="ellipse">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solidFill>
                <a:schemeClr val="tx1"/>
              </a:solidFill>
            </a:endParaRPr>
          </a:p>
        </p:txBody>
      </p:sp>
    </p:spTree>
    <p:extLst>
      <p:ext uri="{BB962C8B-B14F-4D97-AF65-F5344CB8AC3E}">
        <p14:creationId xmlns:p14="http://schemas.microsoft.com/office/powerpoint/2010/main" val="7207871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Prioritize and Focus</a:t>
            </a:r>
            <a:endParaRPr lang="en-US" dirty="0"/>
          </a:p>
        </p:txBody>
      </p:sp>
      <p:sp>
        <p:nvSpPr>
          <p:cNvPr id="3" name="Content Placeholder 2"/>
          <p:cNvSpPr>
            <a:spLocks noGrp="1"/>
          </p:cNvSpPr>
          <p:nvPr>
            <p:ph idx="1"/>
          </p:nvPr>
        </p:nvSpPr>
        <p:spPr/>
        <p:txBody>
          <a:bodyPr/>
          <a:lstStyle/>
          <a:p>
            <a:pPr marL="0" indent="0">
              <a:spcAft>
                <a:spcPts val="0"/>
              </a:spcAft>
              <a:buNone/>
            </a:pPr>
            <a:r>
              <a:rPr lang="en-US" dirty="0" smtClean="0"/>
              <a:t>If you get stuck reviewing more code than you can possibly get through, then prioritize the code and focus on impact areas.</a:t>
            </a:r>
          </a:p>
          <a:p>
            <a:pPr marL="0" indent="0">
              <a:spcAft>
                <a:spcPts val="0"/>
              </a:spcAft>
              <a:buNone/>
            </a:pPr>
            <a:endParaRPr lang="en-US" dirty="0" smtClean="0"/>
          </a:p>
          <a:p>
            <a:pPr>
              <a:spcAft>
                <a:spcPts val="0"/>
              </a:spcAft>
            </a:pPr>
            <a:r>
              <a:rPr lang="en-US" sz="1800" dirty="0" smtClean="0"/>
              <a:t>Start with files pertaining to high value targets</a:t>
            </a:r>
          </a:p>
          <a:p>
            <a:pPr lvl="1">
              <a:spcAft>
                <a:spcPts val="0"/>
              </a:spcAft>
            </a:pPr>
            <a:r>
              <a:rPr lang="en-US" sz="1800" dirty="0" smtClean="0"/>
              <a:t>authentication / authorization (e.g., login page)</a:t>
            </a:r>
          </a:p>
          <a:p>
            <a:pPr lvl="1">
              <a:spcAft>
                <a:spcPts val="0"/>
              </a:spcAft>
            </a:pPr>
            <a:r>
              <a:rPr lang="en-US" sz="1800" dirty="0" smtClean="0"/>
              <a:t>database handler</a:t>
            </a:r>
          </a:p>
          <a:p>
            <a:pPr lvl="1">
              <a:spcAft>
                <a:spcPts val="0"/>
              </a:spcAft>
            </a:pPr>
            <a:r>
              <a:rPr lang="en-US" sz="1800" dirty="0" smtClean="0"/>
              <a:t>sensitive data</a:t>
            </a:r>
          </a:p>
          <a:p>
            <a:pPr lvl="1">
              <a:spcAft>
                <a:spcPts val="0"/>
              </a:spcAft>
            </a:pPr>
            <a:r>
              <a:rPr lang="en-US" sz="1800" dirty="0" smtClean="0"/>
              <a:t>shared libraries</a:t>
            </a:r>
          </a:p>
          <a:p>
            <a:pPr lvl="1">
              <a:spcAft>
                <a:spcPts val="0"/>
              </a:spcAft>
            </a:pPr>
            <a:endParaRPr lang="en-US" sz="1800" dirty="0" smtClean="0"/>
          </a:p>
          <a:p>
            <a:pPr>
              <a:spcAft>
                <a:spcPts val="0"/>
              </a:spcAft>
            </a:pPr>
            <a:r>
              <a:rPr lang="en-US" sz="1800" dirty="0" smtClean="0"/>
              <a:t>Set for "special" strings</a:t>
            </a:r>
          </a:p>
          <a:p>
            <a:pPr lvl="1">
              <a:spcAft>
                <a:spcPts val="0"/>
              </a:spcAft>
            </a:pPr>
            <a:r>
              <a:rPr lang="en-US" sz="1800" dirty="0" smtClean="0"/>
              <a:t>password</a:t>
            </a:r>
          </a:p>
          <a:p>
            <a:pPr lvl="1">
              <a:spcAft>
                <a:spcPts val="0"/>
              </a:spcAft>
            </a:pPr>
            <a:r>
              <a:rPr lang="en-US" sz="1800" dirty="0" smtClean="0"/>
              <a:t>key</a:t>
            </a:r>
          </a:p>
          <a:p>
            <a:pPr lvl="1">
              <a:spcAft>
                <a:spcPts val="0"/>
              </a:spcAft>
            </a:pPr>
            <a:r>
              <a:rPr lang="en-US" sz="1800" dirty="0" smtClean="0"/>
              <a:t>connection</a:t>
            </a:r>
          </a:p>
          <a:p>
            <a:pPr lvl="1">
              <a:spcAft>
                <a:spcPts val="0"/>
              </a:spcAft>
            </a:pPr>
            <a:r>
              <a:rPr lang="en-US" sz="1800" dirty="0" smtClean="0"/>
              <a:t>session</a:t>
            </a:r>
          </a:p>
          <a:p>
            <a:pPr lvl="1">
              <a:spcAft>
                <a:spcPts val="0"/>
              </a:spcAft>
            </a:pPr>
            <a:r>
              <a:rPr lang="en-US" sz="1800" dirty="0" smtClean="0"/>
              <a:t>todo</a:t>
            </a:r>
          </a:p>
          <a:p>
            <a:pPr lvl="1">
              <a:spcAft>
                <a:spcPts val="0"/>
              </a:spcAft>
            </a:pPr>
            <a:r>
              <a:rPr lang="en-US" sz="1800" dirty="0" smtClean="0"/>
              <a:t>exec / system</a:t>
            </a:r>
            <a:endParaRPr lang="en-US" sz="1800" dirty="0"/>
          </a:p>
        </p:txBody>
      </p:sp>
      <p:pic>
        <p:nvPicPr>
          <p:cNvPr id="3074" name="Picture 2" descr="http://www.texwriterapp.com/movingcaret1.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14048" y="3385456"/>
            <a:ext cx="3612948" cy="281791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78360446"/>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Exercise #1 : Where to Start?</a:t>
            </a:r>
            <a:endParaRPr lang="en-US" dirty="0"/>
          </a:p>
        </p:txBody>
      </p:sp>
      <p:sp>
        <p:nvSpPr>
          <p:cNvPr id="3" name="Content Placeholder 2"/>
          <p:cNvSpPr>
            <a:spLocks noGrp="1"/>
          </p:cNvSpPr>
          <p:nvPr>
            <p:ph idx="1"/>
          </p:nvPr>
        </p:nvSpPr>
        <p:spPr/>
        <p:txBody>
          <a:bodyPr/>
          <a:lstStyle/>
          <a:p>
            <a:pPr marL="0" indent="0">
              <a:buNone/>
            </a:pPr>
            <a:r>
              <a:rPr lang="en-US" dirty="0" smtClean="0"/>
              <a:t>Knowing very little about the codebase, which file(s) would you look at first? What would some other files of interest be?</a:t>
            </a:r>
            <a:endParaRPr lang="en-US"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33284" y="2419302"/>
            <a:ext cx="5353050" cy="3690225"/>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2587914546"/>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Worksheet #1</a:t>
            </a:r>
            <a:endParaRPr 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3332240456"/>
              </p:ext>
            </p:extLst>
          </p:nvPr>
        </p:nvGraphicFramePr>
        <p:xfrm>
          <a:off x="609600" y="1447800"/>
          <a:ext cx="8229600" cy="4820920"/>
        </p:xfrm>
        <a:graphic>
          <a:graphicData uri="http://schemas.openxmlformats.org/drawingml/2006/table">
            <a:tbl>
              <a:tblPr firstRow="1" bandRow="1">
                <a:tableStyleId>{073A0DAA-6AF3-43AB-8588-CEC1D06C72B9}</a:tableStyleId>
              </a:tblPr>
              <a:tblGrid>
                <a:gridCol w="1219200"/>
                <a:gridCol w="1981200"/>
                <a:gridCol w="1066800"/>
                <a:gridCol w="3962400"/>
              </a:tblGrid>
              <a:tr h="370840">
                <a:tc>
                  <a:txBody>
                    <a:bodyPr/>
                    <a:lstStyle/>
                    <a:p>
                      <a:r>
                        <a:rPr lang="en-US" dirty="0" smtClean="0"/>
                        <a:t>CWE</a:t>
                      </a:r>
                      <a:endParaRPr lang="en-US" dirty="0"/>
                    </a:p>
                  </a:txBody>
                  <a:tcPr/>
                </a:tc>
                <a:tc>
                  <a:txBody>
                    <a:bodyPr/>
                    <a:lstStyle/>
                    <a:p>
                      <a:r>
                        <a:rPr lang="en-US" dirty="0" smtClean="0"/>
                        <a:t>File</a:t>
                      </a:r>
                      <a:endParaRPr lang="en-US" dirty="0"/>
                    </a:p>
                  </a:txBody>
                  <a:tcPr/>
                </a:tc>
                <a:tc>
                  <a:txBody>
                    <a:bodyPr/>
                    <a:lstStyle/>
                    <a:p>
                      <a:r>
                        <a:rPr lang="en-US" dirty="0" smtClean="0"/>
                        <a:t>Line</a:t>
                      </a:r>
                      <a:r>
                        <a:rPr lang="en-US" baseline="0" dirty="0" smtClean="0"/>
                        <a:t> #</a:t>
                      </a:r>
                      <a:endParaRPr lang="en-US" dirty="0"/>
                    </a:p>
                  </a:txBody>
                  <a:tcPr/>
                </a:tc>
                <a:tc>
                  <a:txBody>
                    <a:bodyPr/>
                    <a:lstStyle/>
                    <a:p>
                      <a:r>
                        <a:rPr lang="en-US" dirty="0" smtClean="0"/>
                        <a:t>Description</a:t>
                      </a:r>
                      <a:endParaRPr lang="en-US" dirty="0"/>
                    </a:p>
                  </a:txBody>
                  <a:tcPr/>
                </a:tc>
              </a:tr>
              <a:tr h="370840">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tr>
              <a:tr h="370840">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tr>
              <a:tr h="370840">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tr>
              <a:tr h="370840">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tr>
              <a:tr h="370840">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tr>
              <a:tr h="370840">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tr>
              <a:tr h="370840">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tr>
              <a:tr h="370840">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tr>
              <a:tr h="370840">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tr>
              <a:tr h="370840">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tr>
              <a:tr h="370840">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tr>
              <a:tr h="370840">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tr>
            </a:tbl>
          </a:graphicData>
        </a:graphic>
      </p:graphicFrame>
    </p:spTree>
    <p:extLst>
      <p:ext uri="{BB962C8B-B14F-4D97-AF65-F5344CB8AC3E}">
        <p14:creationId xmlns:p14="http://schemas.microsoft.com/office/powerpoint/2010/main" val="2192008321"/>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Findings #1</a:t>
            </a:r>
            <a:endParaRPr 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83320257"/>
              </p:ext>
            </p:extLst>
          </p:nvPr>
        </p:nvGraphicFramePr>
        <p:xfrm>
          <a:off x="609600" y="1447800"/>
          <a:ext cx="8229600" cy="4820920"/>
        </p:xfrm>
        <a:graphic>
          <a:graphicData uri="http://schemas.openxmlformats.org/drawingml/2006/table">
            <a:tbl>
              <a:tblPr firstRow="1" bandRow="1">
                <a:tableStyleId>{073A0DAA-6AF3-43AB-8588-CEC1D06C72B9}</a:tableStyleId>
              </a:tblPr>
              <a:tblGrid>
                <a:gridCol w="1219200"/>
                <a:gridCol w="1981200"/>
                <a:gridCol w="1066800"/>
                <a:gridCol w="3962400"/>
              </a:tblGrid>
              <a:tr h="370840">
                <a:tc>
                  <a:txBody>
                    <a:bodyPr/>
                    <a:lstStyle/>
                    <a:p>
                      <a:r>
                        <a:rPr lang="en-US" dirty="0" smtClean="0"/>
                        <a:t>CWE</a:t>
                      </a:r>
                      <a:endParaRPr lang="en-US" dirty="0"/>
                    </a:p>
                  </a:txBody>
                  <a:tcPr/>
                </a:tc>
                <a:tc>
                  <a:txBody>
                    <a:bodyPr/>
                    <a:lstStyle/>
                    <a:p>
                      <a:r>
                        <a:rPr lang="en-US" dirty="0" smtClean="0"/>
                        <a:t>File</a:t>
                      </a:r>
                      <a:endParaRPr lang="en-US" dirty="0"/>
                    </a:p>
                  </a:txBody>
                  <a:tcPr/>
                </a:tc>
                <a:tc>
                  <a:txBody>
                    <a:bodyPr/>
                    <a:lstStyle/>
                    <a:p>
                      <a:r>
                        <a:rPr lang="en-US" dirty="0" smtClean="0"/>
                        <a:t>Line</a:t>
                      </a:r>
                      <a:r>
                        <a:rPr lang="en-US" baseline="0" dirty="0" smtClean="0"/>
                        <a:t> #</a:t>
                      </a:r>
                      <a:endParaRPr lang="en-US" dirty="0"/>
                    </a:p>
                  </a:txBody>
                  <a:tcPr/>
                </a:tc>
                <a:tc>
                  <a:txBody>
                    <a:bodyPr/>
                    <a:lstStyle/>
                    <a:p>
                      <a:r>
                        <a:rPr lang="en-US" dirty="0" smtClean="0"/>
                        <a:t>Description</a:t>
                      </a:r>
                      <a:endParaRPr lang="en-US" dirty="0"/>
                    </a:p>
                  </a:txBody>
                  <a:tcPr/>
                </a:tc>
              </a:tr>
              <a:tr h="370840">
                <a:tc>
                  <a:txBody>
                    <a:bodyPr/>
                    <a:lstStyle/>
                    <a:p>
                      <a:endParaRPr lang="en-US" dirty="0"/>
                    </a:p>
                  </a:txBody>
                  <a:tcPr/>
                </a:tc>
                <a:tc>
                  <a:txBody>
                    <a:bodyPr/>
                    <a:lstStyle/>
                    <a:p>
                      <a:r>
                        <a:rPr lang="en-US" sz="1600" dirty="0" smtClean="0"/>
                        <a:t>login.cgi</a:t>
                      </a:r>
                      <a:endParaRPr lang="en-US" sz="1600" dirty="0"/>
                    </a:p>
                  </a:txBody>
                  <a:tcPr/>
                </a:tc>
                <a:tc>
                  <a:txBody>
                    <a:bodyPr/>
                    <a:lstStyle/>
                    <a:p>
                      <a:endParaRPr lang="en-US" dirty="0"/>
                    </a:p>
                  </a:txBody>
                  <a:tcPr/>
                </a:tc>
                <a:tc>
                  <a:txBody>
                    <a:bodyPr/>
                    <a:lstStyle/>
                    <a:p>
                      <a:endParaRPr lang="en-US" dirty="0"/>
                    </a:p>
                  </a:txBody>
                  <a:tcPr/>
                </a:tc>
              </a:tr>
              <a:tr h="370840">
                <a:tc>
                  <a:txBody>
                    <a:bodyPr/>
                    <a:lstStyle/>
                    <a:p>
                      <a:endParaRPr lang="en-US" dirty="0"/>
                    </a:p>
                  </a:txBody>
                  <a:tcPr/>
                </a:tc>
                <a:tc>
                  <a:txBody>
                    <a:bodyPr/>
                    <a:lstStyle/>
                    <a:p>
                      <a:r>
                        <a:rPr lang="en-US" sz="1600" dirty="0" smtClean="0"/>
                        <a:t>authenticate.cgi</a:t>
                      </a:r>
                      <a:endParaRPr lang="en-US" sz="1600" dirty="0"/>
                    </a:p>
                  </a:txBody>
                  <a:tcPr/>
                </a:tc>
                <a:tc>
                  <a:txBody>
                    <a:bodyPr/>
                    <a:lstStyle/>
                    <a:p>
                      <a:endParaRPr lang="en-US" dirty="0"/>
                    </a:p>
                  </a:txBody>
                  <a:tcPr/>
                </a:tc>
                <a:tc>
                  <a:txBody>
                    <a:bodyPr/>
                    <a:lstStyle/>
                    <a:p>
                      <a:endParaRPr lang="en-US" dirty="0"/>
                    </a:p>
                  </a:txBody>
                  <a:tcPr/>
                </a:tc>
              </a:tr>
              <a:tr h="370840">
                <a:tc>
                  <a:txBody>
                    <a:bodyPr/>
                    <a:lstStyle/>
                    <a:p>
                      <a:endParaRPr lang="en-US" dirty="0"/>
                    </a:p>
                  </a:txBody>
                  <a:tcPr/>
                </a:tc>
                <a:tc>
                  <a:txBody>
                    <a:bodyPr/>
                    <a:lstStyle/>
                    <a:p>
                      <a:r>
                        <a:rPr lang="en-US" sz="1600" dirty="0" smtClean="0"/>
                        <a:t>create.cgi</a:t>
                      </a:r>
                      <a:endParaRPr lang="en-US" sz="1600" dirty="0"/>
                    </a:p>
                  </a:txBody>
                  <a:tcPr/>
                </a:tc>
                <a:tc>
                  <a:txBody>
                    <a:bodyPr/>
                    <a:lstStyle/>
                    <a:p>
                      <a:endParaRPr lang="en-US" dirty="0"/>
                    </a:p>
                  </a:txBody>
                  <a:tcPr/>
                </a:tc>
                <a:tc>
                  <a:txBody>
                    <a:bodyPr/>
                    <a:lstStyle/>
                    <a:p>
                      <a:endParaRPr lang="en-US" dirty="0"/>
                    </a:p>
                  </a:txBody>
                  <a:tcPr/>
                </a:tc>
              </a:tr>
              <a:tr h="370840">
                <a:tc>
                  <a:txBody>
                    <a:bodyPr/>
                    <a:lstStyle/>
                    <a:p>
                      <a:endParaRPr lang="en-US" dirty="0"/>
                    </a:p>
                  </a:txBody>
                  <a:tcPr/>
                </a:tc>
                <a:tc>
                  <a:txBody>
                    <a:bodyPr/>
                    <a:lstStyle/>
                    <a:p>
                      <a:r>
                        <a:rPr lang="en-US" sz="1600" dirty="0" smtClean="0"/>
                        <a:t>admin/index.cgi</a:t>
                      </a:r>
                      <a:endParaRPr lang="en-US" sz="1600" dirty="0"/>
                    </a:p>
                  </a:txBody>
                  <a:tcPr/>
                </a:tc>
                <a:tc>
                  <a:txBody>
                    <a:bodyPr/>
                    <a:lstStyle/>
                    <a:p>
                      <a:endParaRPr lang="en-US" dirty="0"/>
                    </a:p>
                  </a:txBody>
                  <a:tcPr/>
                </a:tc>
                <a:tc>
                  <a:txBody>
                    <a:bodyPr/>
                    <a:lstStyle/>
                    <a:p>
                      <a:endParaRPr lang="en-US" dirty="0"/>
                    </a:p>
                  </a:txBody>
                  <a:tcPr/>
                </a:tc>
              </a:tr>
              <a:tr h="370840">
                <a:tc>
                  <a:txBody>
                    <a:bodyPr/>
                    <a:lstStyle/>
                    <a:p>
                      <a:endParaRPr lang="en-US" dirty="0"/>
                    </a:p>
                  </a:txBody>
                  <a:tcPr/>
                </a:tc>
                <a:tc>
                  <a:txBody>
                    <a:bodyPr/>
                    <a:lstStyle/>
                    <a:p>
                      <a:r>
                        <a:rPr lang="en-US" sz="1600" dirty="0" smtClean="0"/>
                        <a:t>admin/approve.cgi</a:t>
                      </a:r>
                      <a:endParaRPr lang="en-US" sz="1600" dirty="0"/>
                    </a:p>
                  </a:txBody>
                  <a:tcPr/>
                </a:tc>
                <a:tc>
                  <a:txBody>
                    <a:bodyPr/>
                    <a:lstStyle/>
                    <a:p>
                      <a:endParaRPr lang="en-US" dirty="0"/>
                    </a:p>
                  </a:txBody>
                  <a:tcPr/>
                </a:tc>
                <a:tc>
                  <a:txBody>
                    <a:bodyPr/>
                    <a:lstStyle/>
                    <a:p>
                      <a:endParaRPr lang="en-US" dirty="0"/>
                    </a:p>
                  </a:txBody>
                  <a:tcPr/>
                </a:tc>
              </a:tr>
              <a:tr h="370840">
                <a:tc>
                  <a:txBody>
                    <a:bodyPr/>
                    <a:lstStyle/>
                    <a:p>
                      <a:endParaRPr lang="en-US" dirty="0"/>
                    </a:p>
                  </a:txBody>
                  <a:tcPr/>
                </a:tc>
                <a:tc gridSpan="2">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dirty="0" smtClean="0"/>
                        <a:t>admin/doapprove.cgi</a:t>
                      </a:r>
                    </a:p>
                  </a:txBody>
                  <a:tcPr/>
                </a:tc>
                <a:tc hMerge="1">
                  <a:txBody>
                    <a:bodyPr/>
                    <a:lstStyle/>
                    <a:p>
                      <a:endParaRPr lang="en-US" dirty="0"/>
                    </a:p>
                  </a:txBody>
                  <a:tcPr/>
                </a:tc>
                <a:tc>
                  <a:txBody>
                    <a:bodyPr/>
                    <a:lstStyle/>
                    <a:p>
                      <a:endParaRPr lang="en-US" dirty="0"/>
                    </a:p>
                  </a:txBody>
                  <a:tcPr/>
                </a:tc>
              </a:tr>
              <a:tr h="370840">
                <a:tc>
                  <a:txBody>
                    <a:bodyPr/>
                    <a:lstStyle/>
                    <a:p>
                      <a:endParaRPr lang="en-US" dirty="0"/>
                    </a:p>
                  </a:txBody>
                  <a:tcPr/>
                </a:tc>
                <a:tc>
                  <a:txBody>
                    <a:bodyPr/>
                    <a:lstStyle/>
                    <a:p>
                      <a:r>
                        <a:rPr lang="en-US" sz="1600" dirty="0" smtClean="0"/>
                        <a:t>reports.cgi</a:t>
                      </a:r>
                      <a:endParaRPr lang="en-US" sz="1600" dirty="0"/>
                    </a:p>
                  </a:txBody>
                  <a:tcPr/>
                </a:tc>
                <a:tc>
                  <a:txBody>
                    <a:bodyPr/>
                    <a:lstStyle/>
                    <a:p>
                      <a:endParaRPr lang="en-US" dirty="0"/>
                    </a:p>
                  </a:txBody>
                  <a:tcPr/>
                </a:tc>
                <a:tc>
                  <a:txBody>
                    <a:bodyPr/>
                    <a:lstStyle/>
                    <a:p>
                      <a:endParaRPr lang="en-US" dirty="0"/>
                    </a:p>
                  </a:txBody>
                  <a:tcPr/>
                </a:tc>
              </a:tr>
              <a:tr h="370840">
                <a:tc>
                  <a:txBody>
                    <a:bodyPr/>
                    <a:lstStyle/>
                    <a:p>
                      <a:endParaRPr lang="en-US" dirty="0"/>
                    </a:p>
                  </a:txBody>
                  <a:tcPr/>
                </a:tc>
                <a:tc gridSpan="2">
                  <a:txBody>
                    <a:bodyPr/>
                    <a:lstStyle/>
                    <a:p>
                      <a:r>
                        <a:rPr lang="en-US" sz="1600" dirty="0" smtClean="0"/>
                        <a:t>reset.cgi (and others)</a:t>
                      </a:r>
                      <a:endParaRPr lang="en-US" sz="1600" dirty="0"/>
                    </a:p>
                  </a:txBody>
                  <a:tcPr/>
                </a:tc>
                <a:tc hMerge="1">
                  <a:txBody>
                    <a:bodyPr/>
                    <a:lstStyle/>
                    <a:p>
                      <a:endParaRPr lang="en-US" dirty="0"/>
                    </a:p>
                  </a:txBody>
                  <a:tcPr/>
                </a:tc>
                <a:tc>
                  <a:txBody>
                    <a:bodyPr/>
                    <a:lstStyle/>
                    <a:p>
                      <a:endParaRPr lang="en-US" dirty="0"/>
                    </a:p>
                  </a:txBody>
                  <a:tcPr/>
                </a:tc>
              </a:tr>
              <a:tr h="370840">
                <a:tc>
                  <a:txBody>
                    <a:bodyPr/>
                    <a:lstStyle/>
                    <a:p>
                      <a:endParaRPr lang="en-US" dirty="0"/>
                    </a:p>
                  </a:txBody>
                  <a:tcPr/>
                </a:tc>
                <a:tc>
                  <a:txBody>
                    <a:bodyPr/>
                    <a:lstStyle/>
                    <a:p>
                      <a:r>
                        <a:rPr lang="en-US" sz="1600" dirty="0" smtClean="0"/>
                        <a:t>dostatus.cgi</a:t>
                      </a:r>
                      <a:endParaRPr lang="en-US" sz="1600" dirty="0"/>
                    </a:p>
                  </a:txBody>
                  <a:tcPr/>
                </a:tc>
                <a:tc>
                  <a:txBody>
                    <a:bodyPr/>
                    <a:lstStyle/>
                    <a:p>
                      <a:endParaRPr lang="en-US" dirty="0"/>
                    </a:p>
                  </a:txBody>
                  <a:tcPr/>
                </a:tc>
                <a:tc>
                  <a:txBody>
                    <a:bodyPr/>
                    <a:lstStyle/>
                    <a:p>
                      <a:endParaRPr lang="en-US" dirty="0"/>
                    </a:p>
                  </a:txBody>
                  <a:tcPr/>
                </a:tc>
              </a:tr>
              <a:tr h="370840">
                <a:tc>
                  <a:txBody>
                    <a:bodyPr/>
                    <a:lstStyle/>
                    <a:p>
                      <a:endParaRPr lang="en-US" dirty="0"/>
                    </a:p>
                  </a:txBody>
                  <a:tcPr/>
                </a:tc>
                <a:tc>
                  <a:txBody>
                    <a:bodyPr/>
                    <a:lstStyle/>
                    <a:p>
                      <a:r>
                        <a:rPr lang="en-US" sz="1600" dirty="0" smtClean="0"/>
                        <a:t>logout.cgi</a:t>
                      </a:r>
                      <a:endParaRPr lang="en-US" sz="1600" dirty="0"/>
                    </a:p>
                  </a:txBody>
                  <a:tcPr/>
                </a:tc>
                <a:tc>
                  <a:txBody>
                    <a:bodyPr/>
                    <a:lstStyle/>
                    <a:p>
                      <a:endParaRPr lang="en-US" dirty="0"/>
                    </a:p>
                  </a:txBody>
                  <a:tcPr/>
                </a:tc>
                <a:tc>
                  <a:txBody>
                    <a:bodyPr/>
                    <a:lstStyle/>
                    <a:p>
                      <a:endParaRPr lang="en-US" dirty="0"/>
                    </a:p>
                  </a:txBody>
                  <a:tcPr/>
                </a:tc>
              </a:tr>
              <a:tr h="370840">
                <a:tc>
                  <a:txBody>
                    <a:bodyPr/>
                    <a:lstStyle/>
                    <a:p>
                      <a:endParaRPr lang="en-US" dirty="0"/>
                    </a:p>
                  </a:txBody>
                  <a:tcPr/>
                </a:tc>
                <a:tc>
                  <a:txBody>
                    <a:bodyPr/>
                    <a:lstStyle/>
                    <a:p>
                      <a:endParaRPr lang="en-US" sz="1600" dirty="0"/>
                    </a:p>
                  </a:txBody>
                  <a:tcPr/>
                </a:tc>
                <a:tc>
                  <a:txBody>
                    <a:bodyPr/>
                    <a:lstStyle/>
                    <a:p>
                      <a:endParaRPr lang="en-US" dirty="0"/>
                    </a:p>
                  </a:txBody>
                  <a:tcPr/>
                </a:tc>
                <a:tc>
                  <a:txBody>
                    <a:bodyPr/>
                    <a:lstStyle/>
                    <a:p>
                      <a:endParaRPr lang="en-US" dirty="0"/>
                    </a:p>
                  </a:txBody>
                  <a:tcPr/>
                </a:tc>
              </a:tr>
              <a:tr h="370840">
                <a:tc>
                  <a:txBody>
                    <a:bodyPr/>
                    <a:lstStyle/>
                    <a:p>
                      <a:endParaRPr lang="en-US" dirty="0"/>
                    </a:p>
                  </a:txBody>
                  <a:tcPr/>
                </a:tc>
                <a:tc>
                  <a:txBody>
                    <a:bodyPr/>
                    <a:lstStyle/>
                    <a:p>
                      <a:endParaRPr lang="en-US" sz="1600" dirty="0"/>
                    </a:p>
                  </a:txBody>
                  <a:tcPr/>
                </a:tc>
                <a:tc>
                  <a:txBody>
                    <a:bodyPr/>
                    <a:lstStyle/>
                    <a:p>
                      <a:endParaRPr lang="en-US" dirty="0"/>
                    </a:p>
                  </a:txBody>
                  <a:tcPr/>
                </a:tc>
                <a:tc>
                  <a:txBody>
                    <a:bodyPr/>
                    <a:lstStyle/>
                    <a:p>
                      <a:endParaRPr lang="en-US" dirty="0"/>
                    </a:p>
                  </a:txBody>
                  <a:tcPr/>
                </a:tc>
              </a:tr>
            </a:tbl>
          </a:graphicData>
        </a:graphic>
      </p:graphicFrame>
    </p:spTree>
    <p:extLst>
      <p:ext uri="{BB962C8B-B14F-4D97-AF65-F5344CB8AC3E}">
        <p14:creationId xmlns:p14="http://schemas.microsoft.com/office/powerpoint/2010/main" val="295062532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Schedule</a:t>
            </a:r>
            <a:endParaRPr lang="en-US" dirty="0"/>
          </a:p>
        </p:txBody>
      </p:sp>
      <p:graphicFrame>
        <p:nvGraphicFramePr>
          <p:cNvPr id="4" name="Table 3"/>
          <p:cNvGraphicFramePr>
            <a:graphicFrameLocks noGrp="1"/>
          </p:cNvGraphicFramePr>
          <p:nvPr>
            <p:extLst>
              <p:ext uri="{D42A27DB-BD31-4B8C-83A1-F6EECF244321}">
                <p14:modId xmlns:p14="http://schemas.microsoft.com/office/powerpoint/2010/main" val="4207635193"/>
              </p:ext>
            </p:extLst>
          </p:nvPr>
        </p:nvGraphicFramePr>
        <p:xfrm>
          <a:off x="1262400" y="1659944"/>
          <a:ext cx="6934200" cy="3708400"/>
        </p:xfrm>
        <a:graphic>
          <a:graphicData uri="http://schemas.openxmlformats.org/drawingml/2006/table">
            <a:tbl>
              <a:tblPr bandRow="1">
                <a:effectLst>
                  <a:outerShdw blurRad="50800" dist="38100" dir="2700000" algn="tl" rotWithShape="0">
                    <a:prstClr val="black">
                      <a:alpha val="40000"/>
                    </a:prstClr>
                  </a:outerShdw>
                </a:effectLst>
                <a:tableStyleId>{8EC20E35-A176-4012-BC5E-935CFFF8708E}</a:tableStyleId>
              </a:tblPr>
              <a:tblGrid>
                <a:gridCol w="795000"/>
                <a:gridCol w="1600200"/>
                <a:gridCol w="4539000"/>
              </a:tblGrid>
              <a:tr h="370840">
                <a:tc>
                  <a:txBody>
                    <a:bodyPr/>
                    <a:lstStyle/>
                    <a:p>
                      <a:r>
                        <a:rPr lang="en-US" dirty="0" smtClean="0"/>
                        <a:t>  8:30</a:t>
                      </a:r>
                      <a:endParaRPr lang="en-US" dirty="0"/>
                    </a:p>
                  </a:txBody>
                  <a:tcPr/>
                </a:tc>
                <a:tc>
                  <a:txBody>
                    <a:bodyPr/>
                    <a:lstStyle/>
                    <a:p>
                      <a:r>
                        <a:rPr lang="en-US" dirty="0" smtClean="0"/>
                        <a:t>-    9:00</a:t>
                      </a:r>
                      <a:endParaRPr lang="en-US" dirty="0"/>
                    </a:p>
                  </a:txBody>
                  <a:tcPr/>
                </a:tc>
                <a:tc>
                  <a:txBody>
                    <a:bodyPr/>
                    <a:lstStyle/>
                    <a:p>
                      <a:r>
                        <a:rPr lang="en-US" dirty="0" smtClean="0"/>
                        <a:t>Introduction</a:t>
                      </a:r>
                      <a:endParaRPr lang="en-US" dirty="0"/>
                    </a:p>
                  </a:txBody>
                  <a:tcPr/>
                </a:tc>
              </a:tr>
              <a:tr h="370840">
                <a:tc>
                  <a:txBody>
                    <a:bodyPr/>
                    <a:lstStyle/>
                    <a:p>
                      <a:r>
                        <a:rPr lang="en-US" dirty="0" smtClean="0"/>
                        <a:t>  9:00</a:t>
                      </a:r>
                      <a:endParaRPr lang="en-US" dirty="0"/>
                    </a:p>
                  </a:txBody>
                  <a:tcPr/>
                </a:tc>
                <a:tc>
                  <a:txBody>
                    <a:bodyPr/>
                    <a:lstStyle/>
                    <a:p>
                      <a:r>
                        <a:rPr lang="en-US" dirty="0" smtClean="0"/>
                        <a:t>-    9:30</a:t>
                      </a:r>
                      <a:endParaRPr lang="en-US" dirty="0"/>
                    </a:p>
                  </a:txBody>
                  <a:tcPr/>
                </a:tc>
                <a:tc>
                  <a:txBody>
                    <a:bodyPr/>
                    <a:lstStyle/>
                    <a:p>
                      <a:r>
                        <a:rPr lang="en-US" dirty="0" smtClean="0"/>
                        <a:t>Background</a:t>
                      </a:r>
                      <a:endParaRPr lang="en-US" dirty="0"/>
                    </a:p>
                  </a:txBody>
                  <a:tcPr/>
                </a:tc>
              </a:tr>
              <a:tr h="370840">
                <a:tc>
                  <a:txBody>
                    <a:bodyPr/>
                    <a:lstStyle/>
                    <a:p>
                      <a:r>
                        <a:rPr lang="en-US" baseline="0" dirty="0" smtClean="0"/>
                        <a:t>  9</a:t>
                      </a:r>
                      <a:r>
                        <a:rPr lang="en-US" dirty="0" smtClean="0"/>
                        <a:t>:30</a:t>
                      </a:r>
                      <a:endParaRPr lang="en-US" dirty="0"/>
                    </a:p>
                  </a:txBody>
                  <a:tcPr/>
                </a:tc>
                <a:tc>
                  <a:txBody>
                    <a:bodyPr/>
                    <a:lstStyle/>
                    <a:p>
                      <a:r>
                        <a:rPr lang="en-US" dirty="0" smtClean="0"/>
                        <a:t>-  10:30</a:t>
                      </a:r>
                      <a:endParaRPr lang="en-US" dirty="0"/>
                    </a:p>
                  </a:txBody>
                  <a:tcPr/>
                </a:tc>
                <a:tc>
                  <a:txBody>
                    <a:bodyPr/>
                    <a:lstStyle/>
                    <a:p>
                      <a:r>
                        <a:rPr lang="en-US" dirty="0" smtClean="0"/>
                        <a:t>Secure Code Review</a:t>
                      </a:r>
                      <a:endParaRPr lang="en-US" dirty="0"/>
                    </a:p>
                  </a:txBody>
                  <a:tcPr/>
                </a:tc>
              </a:tr>
              <a:tr h="370840">
                <a:tc>
                  <a:txBody>
                    <a:bodyPr/>
                    <a:lstStyle/>
                    <a:p>
                      <a:r>
                        <a:rPr lang="en-US" dirty="0" smtClean="0"/>
                        <a:t>10:30</a:t>
                      </a:r>
                      <a:endParaRPr lang="en-US" dirty="0"/>
                    </a:p>
                  </a:txBody>
                  <a:tcPr/>
                </a:tc>
                <a:tc>
                  <a:txBody>
                    <a:bodyPr/>
                    <a:lstStyle/>
                    <a:p>
                      <a:r>
                        <a:rPr lang="en-US" dirty="0" smtClean="0"/>
                        <a:t>-</a:t>
                      </a:r>
                      <a:r>
                        <a:rPr lang="en-US" baseline="0" dirty="0" smtClean="0"/>
                        <a:t>  </a:t>
                      </a:r>
                      <a:r>
                        <a:rPr lang="en-US" dirty="0" smtClean="0"/>
                        <a:t>10:45</a:t>
                      </a:r>
                      <a:endParaRPr lang="en-US" dirty="0"/>
                    </a:p>
                  </a:txBody>
                  <a:tcPr/>
                </a:tc>
                <a:tc>
                  <a:txBody>
                    <a:bodyPr/>
                    <a:lstStyle/>
                    <a:p>
                      <a:r>
                        <a:rPr lang="en-US" dirty="0" smtClean="0"/>
                        <a:t>Break</a:t>
                      </a:r>
                      <a:endParaRPr lang="en-US" dirty="0"/>
                    </a:p>
                  </a:txBody>
                  <a:tcPr/>
                </a:tc>
              </a:tr>
              <a:tr h="370840">
                <a:tc>
                  <a:txBody>
                    <a:bodyPr/>
                    <a:lstStyle/>
                    <a:p>
                      <a:r>
                        <a:rPr lang="en-US" dirty="0" smtClean="0"/>
                        <a:t>10:45</a:t>
                      </a:r>
                      <a:endParaRPr lang="en-US" dirty="0"/>
                    </a:p>
                  </a:txBody>
                  <a:tcPr/>
                </a:tc>
                <a:tc>
                  <a:txBody>
                    <a:bodyPr/>
                    <a:lstStyle/>
                    <a:p>
                      <a:r>
                        <a:rPr lang="en-US" dirty="0" smtClean="0"/>
                        <a:t>-  12:00</a:t>
                      </a:r>
                      <a:endParaRPr lang="en-US" dirty="0"/>
                    </a:p>
                  </a:txBody>
                  <a:tcPr/>
                </a:tc>
                <a:tc>
                  <a:txBody>
                    <a:bodyPr/>
                    <a:lstStyle/>
                    <a:p>
                      <a:r>
                        <a:rPr lang="en-US" dirty="0" smtClean="0"/>
                        <a:t>Exercises #1 #2 #3</a:t>
                      </a:r>
                      <a:endParaRPr lang="en-US" dirty="0"/>
                    </a:p>
                  </a:txBody>
                  <a:tcPr/>
                </a:tc>
              </a:tr>
              <a:tr h="370840">
                <a:tc>
                  <a:txBody>
                    <a:bodyPr/>
                    <a:lstStyle/>
                    <a:p>
                      <a:r>
                        <a:rPr lang="en-US" dirty="0" smtClean="0"/>
                        <a:t>12:00</a:t>
                      </a:r>
                      <a:endParaRPr lang="en-US" dirty="0"/>
                    </a:p>
                  </a:txBody>
                  <a:tcPr/>
                </a:tc>
                <a:tc>
                  <a:txBody>
                    <a:bodyPr/>
                    <a:lstStyle/>
                    <a:p>
                      <a:r>
                        <a:rPr lang="en-US" dirty="0" smtClean="0"/>
                        <a:t>-    1:00</a:t>
                      </a:r>
                      <a:endParaRPr lang="en-US" dirty="0"/>
                    </a:p>
                  </a:txBody>
                  <a:tcPr/>
                </a:tc>
                <a:tc>
                  <a:txBody>
                    <a:bodyPr/>
                    <a:lstStyle/>
                    <a:p>
                      <a:r>
                        <a:rPr lang="en-US" dirty="0" smtClean="0"/>
                        <a:t>Lunch</a:t>
                      </a:r>
                      <a:endParaRPr lang="en-US" dirty="0"/>
                    </a:p>
                  </a:txBody>
                  <a:tcPr/>
                </a:tc>
              </a:tr>
              <a:tr h="370840">
                <a:tc>
                  <a:txBody>
                    <a:bodyPr/>
                    <a:lstStyle/>
                    <a:p>
                      <a:r>
                        <a:rPr lang="en-US" dirty="0" smtClean="0"/>
                        <a:t>  1:00</a:t>
                      </a:r>
                      <a:endParaRPr lang="en-US" dirty="0"/>
                    </a:p>
                  </a:txBody>
                  <a:tcPr/>
                </a:tc>
                <a:tc>
                  <a:txBody>
                    <a:bodyPr/>
                    <a:lstStyle/>
                    <a:p>
                      <a:r>
                        <a:rPr lang="en-US" dirty="0" smtClean="0"/>
                        <a:t>-    2:45</a:t>
                      </a:r>
                      <a:endParaRPr lang="en-US" dirty="0"/>
                    </a:p>
                  </a:txBody>
                  <a:tcPr/>
                </a:tc>
                <a:tc>
                  <a:txBody>
                    <a:bodyPr/>
                    <a:lstStyle/>
                    <a:p>
                      <a:r>
                        <a:rPr lang="en-US" dirty="0" smtClean="0"/>
                        <a:t>Exercises #4 #5 #6 #7</a:t>
                      </a:r>
                      <a:endParaRPr lang="en-US" dirty="0"/>
                    </a:p>
                  </a:txBody>
                  <a:tcPr/>
                </a:tc>
              </a:tr>
              <a:tr h="370840">
                <a:tc>
                  <a:txBody>
                    <a:bodyPr/>
                    <a:lstStyle/>
                    <a:p>
                      <a:r>
                        <a:rPr lang="en-US" dirty="0" smtClean="0"/>
                        <a:t>  2:45</a:t>
                      </a:r>
                      <a:endParaRPr lang="en-US" dirty="0"/>
                    </a:p>
                  </a:txBody>
                  <a:tcPr/>
                </a:tc>
                <a:tc>
                  <a:txBody>
                    <a:bodyPr/>
                    <a:lstStyle/>
                    <a:p>
                      <a:r>
                        <a:rPr lang="en-US" dirty="0" smtClean="0"/>
                        <a:t>-    3:00</a:t>
                      </a:r>
                      <a:endParaRPr lang="en-US" dirty="0"/>
                    </a:p>
                  </a:txBody>
                  <a:tcPr/>
                </a:tc>
                <a:tc>
                  <a:txBody>
                    <a:bodyPr/>
                    <a:lstStyle/>
                    <a:p>
                      <a:r>
                        <a:rPr lang="en-US" dirty="0" smtClean="0"/>
                        <a:t>Break</a:t>
                      </a:r>
                      <a:endParaRPr lang="en-US" dirty="0"/>
                    </a:p>
                  </a:txBody>
                  <a:tcPr/>
                </a:tc>
              </a:tr>
              <a:tr h="370840">
                <a:tc>
                  <a:txBody>
                    <a:bodyPr/>
                    <a:lstStyle/>
                    <a:p>
                      <a:r>
                        <a:rPr lang="en-US" dirty="0" smtClean="0"/>
                        <a:t>  3:00</a:t>
                      </a:r>
                      <a:endParaRPr lang="en-US" dirty="0"/>
                    </a:p>
                  </a:txBody>
                  <a:tcPr/>
                </a:tc>
                <a:tc>
                  <a:txBody>
                    <a:bodyPr/>
                    <a:lstStyle/>
                    <a:p>
                      <a:r>
                        <a:rPr lang="en-US" dirty="0" smtClean="0"/>
                        <a:t>-    4:15</a:t>
                      </a:r>
                      <a:endParaRPr lang="en-US"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Exercises #8 #9 #10</a:t>
                      </a:r>
                    </a:p>
                  </a:txBody>
                  <a:tcPr/>
                </a:tc>
              </a:tr>
              <a:tr h="370840">
                <a:tc>
                  <a:txBody>
                    <a:bodyPr/>
                    <a:lstStyle/>
                    <a:p>
                      <a:r>
                        <a:rPr lang="en-US" dirty="0" smtClean="0"/>
                        <a:t>  4:15</a:t>
                      </a:r>
                      <a:endParaRPr lang="en-US" dirty="0"/>
                    </a:p>
                  </a:txBody>
                  <a:tcPr/>
                </a:tc>
                <a:tc>
                  <a:txBody>
                    <a:bodyPr/>
                    <a:lstStyle/>
                    <a:p>
                      <a:r>
                        <a:rPr lang="en-US" dirty="0" smtClean="0"/>
                        <a:t>-    4:30</a:t>
                      </a:r>
                      <a:endParaRPr lang="en-US" dirty="0"/>
                    </a:p>
                  </a:txBody>
                  <a:tcPr/>
                </a:tc>
                <a:tc>
                  <a:txBody>
                    <a:bodyPr/>
                    <a:lstStyle/>
                    <a:p>
                      <a:r>
                        <a:rPr lang="en-US" dirty="0" smtClean="0"/>
                        <a:t>Closing Remarks</a:t>
                      </a:r>
                      <a:endParaRPr lang="en-US" dirty="0"/>
                    </a:p>
                  </a:txBody>
                  <a:tcPr/>
                </a:tc>
              </a:tr>
            </a:tbl>
          </a:graphicData>
        </a:graphic>
      </p:graphicFrame>
    </p:spTree>
    <p:extLst>
      <p:ext uri="{BB962C8B-B14F-4D97-AF65-F5344CB8AC3E}">
        <p14:creationId xmlns:p14="http://schemas.microsoft.com/office/powerpoint/2010/main" val="388326935"/>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Story #2 : Ubercart Session Fixation</a:t>
            </a:r>
            <a:endParaRPr lang="en-US" dirty="0"/>
          </a:p>
        </p:txBody>
      </p:sp>
      <p:pic>
        <p:nvPicPr>
          <p:cNvPr id="1028" name="Picture 4"/>
          <p:cNvPicPr>
            <a:picLocks noChangeAspect="1" noChangeArrowheads="1"/>
          </p:cNvPicPr>
          <p:nvPr/>
        </p:nvPicPr>
        <p:blipFill rotWithShape="1">
          <a:blip r:embed="rId3">
            <a:extLst>
              <a:ext uri="{28A0092B-C50C-407E-A947-70E740481C1C}">
                <a14:useLocalDpi xmlns:a14="http://schemas.microsoft.com/office/drawing/2010/main" val="0"/>
              </a:ext>
            </a:extLst>
          </a:blip>
          <a:srcRect l="110" t="333" r="18"/>
          <a:stretch/>
        </p:blipFill>
        <p:spPr bwMode="auto">
          <a:xfrm>
            <a:off x="609600" y="1447800"/>
            <a:ext cx="8247888" cy="2734056"/>
          </a:xfrm>
          <a:prstGeom prst="rect">
            <a:avLst/>
          </a:prstGeom>
          <a:noFill/>
          <a:ln w="9525">
            <a:solidFill>
              <a:schemeClr val="tx1"/>
            </a:solidFill>
            <a:miter lim="800000"/>
            <a:headEnd/>
            <a:tailEnd/>
          </a:ln>
          <a:effectLst>
            <a:outerShdw blurRad="50800" dist="38100" dir="2700000" algn="tl" rotWithShape="0">
              <a:prstClr val="black">
                <a:alpha val="40000"/>
              </a:prstClr>
            </a:outerShdw>
          </a:effectLst>
          <a:extLst>
            <a:ext uri="{909E8E84-426E-40DD-AFC4-6F175D3DCCD1}">
              <a14:hiddenFill xmlns:a14="http://schemas.microsoft.com/office/drawing/2010/main">
                <a:solidFill>
                  <a:schemeClr val="accent1"/>
                </a:solidFill>
              </a14:hiddenFill>
            </a:ext>
          </a:extLst>
        </p:spPr>
      </p:pic>
      <p:pic>
        <p:nvPicPr>
          <p:cNvPr id="1029"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910391" y="3286125"/>
            <a:ext cx="4967288" cy="3028048"/>
          </a:xfrm>
          <a:prstGeom prst="rect">
            <a:avLst/>
          </a:prstGeom>
          <a:noFill/>
          <a:ln w="9525">
            <a:solidFill>
              <a:schemeClr val="tx1"/>
            </a:solidFill>
            <a:miter lim="800000"/>
            <a:headEnd/>
            <a:tailEnd/>
          </a:ln>
          <a:effectLst>
            <a:outerShdw blurRad="50800" dist="38100" dir="2700000" algn="tl" rotWithShape="0">
              <a:prstClr val="black">
                <a:alpha val="40000"/>
              </a:prstClr>
            </a:outerShdw>
          </a:effectLst>
          <a:extLst>
            <a:ext uri="{909E8E84-426E-40DD-AFC4-6F175D3DCCD1}">
              <a14:hiddenFill xmlns:a14="http://schemas.microsoft.com/office/drawing/2010/main">
                <a:solidFill>
                  <a:schemeClr val="accent1"/>
                </a:solidFill>
              </a14:hiddenFill>
            </a:ext>
          </a:extLst>
        </p:spPr>
      </p:pic>
      <p:sp>
        <p:nvSpPr>
          <p:cNvPr id="6" name="TextBox 5"/>
          <p:cNvSpPr txBox="1"/>
          <p:nvPr/>
        </p:nvSpPr>
        <p:spPr>
          <a:xfrm>
            <a:off x="780495" y="4820921"/>
            <a:ext cx="2839003" cy="707886"/>
          </a:xfrm>
          <a:prstGeom prst="rect">
            <a:avLst/>
          </a:prstGeom>
          <a:noFill/>
        </p:spPr>
        <p:txBody>
          <a:bodyPr wrap="square" rtlCol="0">
            <a:spAutoFit/>
          </a:bodyPr>
          <a:lstStyle/>
          <a:p>
            <a:pPr algn="ctr">
              <a:spcAft>
                <a:spcPts val="600"/>
              </a:spcAft>
            </a:pPr>
            <a:r>
              <a:rPr lang="en-US" sz="2000" dirty="0" smtClean="0">
                <a:ea typeface="Verdana" pitchFamily="34" charset="0"/>
                <a:cs typeface="Verdana" pitchFamily="34" charset="0"/>
              </a:rPr>
              <a:t>But I was told not to "re-invent the wheel"?</a:t>
            </a:r>
            <a:endParaRPr lang="en-US" sz="2000" dirty="0">
              <a:ea typeface="Verdana" pitchFamily="34" charset="0"/>
              <a:cs typeface="Verdana" pitchFamily="34" charset="0"/>
            </a:endParaRPr>
          </a:p>
        </p:txBody>
      </p:sp>
    </p:spTree>
    <p:extLst>
      <p:ext uri="{BB962C8B-B14F-4D97-AF65-F5344CB8AC3E}">
        <p14:creationId xmlns:p14="http://schemas.microsoft.com/office/powerpoint/2010/main" val="1179256265"/>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Secure Coding …</a:t>
            </a:r>
            <a:endParaRPr lang="en-US" dirty="0"/>
          </a:p>
        </p:txBody>
      </p:sp>
      <p:grpSp>
        <p:nvGrpSpPr>
          <p:cNvPr id="7" name="Group 6"/>
          <p:cNvGrpSpPr/>
          <p:nvPr/>
        </p:nvGrpSpPr>
        <p:grpSpPr>
          <a:xfrm>
            <a:off x="651558" y="1428750"/>
            <a:ext cx="8153400" cy="4953000"/>
            <a:chOff x="685800" y="609600"/>
            <a:chExt cx="8153400" cy="1905000"/>
          </a:xfrm>
        </p:grpSpPr>
        <p:sp>
          <p:nvSpPr>
            <p:cNvPr id="8" name="Rounded Rectangle 7"/>
            <p:cNvSpPr/>
            <p:nvPr/>
          </p:nvSpPr>
          <p:spPr bwMode="auto">
            <a:xfrm>
              <a:off x="685800" y="609600"/>
              <a:ext cx="8153400" cy="1905000"/>
            </a:xfrm>
            <a:prstGeom prst="roundRect">
              <a:avLst/>
            </a:prstGeom>
            <a:noFill/>
            <a:ln w="12700" cap="flat" cmpd="sng" algn="ctr">
              <a:solidFill>
                <a:srgbClr val="000000"/>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indent="0" algn="l">
                <a:lnSpc>
                  <a:spcPts val="1500"/>
                </a:lnSpc>
                <a:spcAft>
                  <a:spcPts val="0"/>
                </a:spcAft>
                <a:buNone/>
              </a:pPr>
              <a:r>
                <a:rPr lang="en-US" sz="1400" b="0" dirty="0" smtClean="0">
                  <a:latin typeface="Courier New" pitchFamily="49" charset="0"/>
                  <a:cs typeface="Courier New" pitchFamily="49" charset="0"/>
                </a:rPr>
                <a:t>   1</a:t>
              </a:r>
              <a:r>
                <a:rPr lang="en-US" sz="1400" b="0" dirty="0" smtClean="0">
                  <a:solidFill>
                    <a:schemeClr val="accent2">
                      <a:lumMod val="75000"/>
                    </a:schemeClr>
                  </a:solidFill>
                  <a:latin typeface="Courier New" pitchFamily="49" charset="0"/>
                  <a:cs typeface="Courier New" pitchFamily="49" charset="0"/>
                </a:rPr>
                <a:t>    </a:t>
              </a:r>
              <a:r>
                <a:rPr lang="en-US" sz="1400" b="0" dirty="0" smtClean="0">
                  <a:solidFill>
                    <a:srgbClr val="C00000"/>
                  </a:solidFill>
                  <a:latin typeface="Courier New" pitchFamily="49" charset="0"/>
                  <a:cs typeface="Courier New" pitchFamily="49" charset="0"/>
                </a:rPr>
                <a:t>public int </a:t>
              </a:r>
              <a:r>
                <a:rPr lang="en-US" sz="1400" b="0" dirty="0" smtClean="0">
                  <a:latin typeface="Courier New" pitchFamily="49" charset="0"/>
                  <a:cs typeface="Courier New" pitchFamily="49" charset="0"/>
                </a:rPr>
                <a:t>authenticate (HttpSession session)</a:t>
              </a:r>
            </a:p>
            <a:p>
              <a:pPr marL="0" indent="0" algn="l">
                <a:lnSpc>
                  <a:spcPts val="1500"/>
                </a:lnSpc>
                <a:spcAft>
                  <a:spcPts val="0"/>
                </a:spcAft>
                <a:buNone/>
              </a:pPr>
              <a:r>
                <a:rPr kumimoji="0" lang="en-US" sz="1400" b="0" i="0" u="none" strike="noStrike" cap="none" normalizeH="0" baseline="0" dirty="0" smtClean="0">
                  <a:ln>
                    <a:noFill/>
                  </a:ln>
                  <a:effectLst/>
                  <a:latin typeface="Courier New" pitchFamily="49" charset="0"/>
                  <a:cs typeface="Courier New" pitchFamily="49" charset="0"/>
                </a:rPr>
                <a:t>   2    {</a:t>
              </a:r>
            </a:p>
            <a:p>
              <a:pPr marL="0" indent="0" algn="l">
                <a:lnSpc>
                  <a:spcPts val="1500"/>
                </a:lnSpc>
                <a:spcAft>
                  <a:spcPts val="0"/>
                </a:spcAft>
                <a:buNone/>
              </a:pPr>
              <a:r>
                <a:rPr lang="en-US" sz="1400" b="0" dirty="0" smtClean="0">
                  <a:latin typeface="Courier New" pitchFamily="49" charset="0"/>
                  <a:cs typeface="Courier New" pitchFamily="49" charset="0"/>
                </a:rPr>
                <a:t>   3       </a:t>
              </a:r>
              <a:r>
                <a:rPr lang="en-US" sz="1400" b="0" dirty="0" smtClean="0">
                  <a:solidFill>
                    <a:srgbClr val="C00000"/>
                  </a:solidFill>
                  <a:latin typeface="Courier New" pitchFamily="49" charset="0"/>
                  <a:cs typeface="Courier New" pitchFamily="49" charset="0"/>
                </a:rPr>
                <a:t>string</a:t>
              </a:r>
              <a:r>
                <a:rPr lang="en-US" sz="1400" b="0" dirty="0" smtClean="0">
                  <a:latin typeface="Courier New" pitchFamily="49" charset="0"/>
                  <a:cs typeface="Courier New" pitchFamily="49" charset="0"/>
                </a:rPr>
                <a:t> username = GetInput(</a:t>
              </a:r>
              <a:r>
                <a:rPr lang="en-US" sz="1400" b="0" dirty="0" smtClean="0">
                  <a:solidFill>
                    <a:schemeClr val="tx2"/>
                  </a:solidFill>
                  <a:latin typeface="Courier New" pitchFamily="49" charset="0"/>
                  <a:cs typeface="Courier New" pitchFamily="49" charset="0"/>
                </a:rPr>
                <a:t>"Enter Username"</a:t>
              </a:r>
              <a:r>
                <a:rPr lang="en-US" sz="1400" b="0" dirty="0" smtClean="0">
                  <a:latin typeface="Courier New" pitchFamily="49" charset="0"/>
                  <a:cs typeface="Courier New" pitchFamily="49" charset="0"/>
                </a:rPr>
                <a:t>);</a:t>
              </a:r>
            </a:p>
            <a:p>
              <a:pPr marL="0" indent="0" algn="l">
                <a:lnSpc>
                  <a:spcPts val="1500"/>
                </a:lnSpc>
                <a:spcAft>
                  <a:spcPts val="0"/>
                </a:spcAft>
                <a:buNone/>
              </a:pPr>
              <a:r>
                <a:rPr lang="en-US" sz="1400" b="0" dirty="0" smtClean="0">
                  <a:latin typeface="Courier New" pitchFamily="49" charset="0"/>
                  <a:cs typeface="Courier New" pitchFamily="49" charset="0"/>
                </a:rPr>
                <a:t>   4       </a:t>
              </a:r>
              <a:r>
                <a:rPr lang="en-US" sz="1400" b="0" dirty="0" smtClean="0">
                  <a:solidFill>
                    <a:srgbClr val="C00000"/>
                  </a:solidFill>
                  <a:latin typeface="Courier New" pitchFamily="49" charset="0"/>
                  <a:cs typeface="Courier New" pitchFamily="49" charset="0"/>
                </a:rPr>
                <a:t>string</a:t>
              </a:r>
              <a:r>
                <a:rPr lang="en-US" sz="1400" b="0" dirty="0" smtClean="0">
                  <a:latin typeface="Courier New" pitchFamily="49" charset="0"/>
                  <a:cs typeface="Courier New" pitchFamily="49" charset="0"/>
                </a:rPr>
                <a:t> password = GetInput(</a:t>
              </a:r>
              <a:r>
                <a:rPr lang="en-US" sz="1400" b="0" dirty="0" smtClean="0">
                  <a:solidFill>
                    <a:schemeClr val="tx2"/>
                  </a:solidFill>
                  <a:latin typeface="Courier New" pitchFamily="49" charset="0"/>
                  <a:cs typeface="Courier New" pitchFamily="49" charset="0"/>
                </a:rPr>
                <a:t>"Enter Password"</a:t>
              </a:r>
              <a:r>
                <a:rPr lang="en-US" sz="1400" b="0" dirty="0" smtClean="0">
                  <a:latin typeface="Courier New" pitchFamily="49" charset="0"/>
                  <a:cs typeface="Courier New" pitchFamily="49" charset="0"/>
                </a:rPr>
                <a:t>);</a:t>
              </a:r>
              <a:endParaRPr kumimoji="0" lang="en-US" sz="1400" b="0" i="0" u="none" strike="noStrike" cap="none" normalizeH="0" baseline="0" dirty="0" smtClean="0">
                <a:ln>
                  <a:noFill/>
                </a:ln>
                <a:effectLst/>
                <a:latin typeface="Courier New" pitchFamily="49" charset="0"/>
                <a:cs typeface="Courier New" pitchFamily="49" charset="0"/>
              </a:endParaRPr>
            </a:p>
            <a:p>
              <a:pPr marL="0" indent="0" algn="l">
                <a:lnSpc>
                  <a:spcPts val="1500"/>
                </a:lnSpc>
                <a:spcAft>
                  <a:spcPts val="0"/>
                </a:spcAft>
                <a:buNone/>
              </a:pPr>
              <a:r>
                <a:rPr lang="en-US" sz="1400" b="0" dirty="0" smtClean="0">
                  <a:latin typeface="Courier New" pitchFamily="49" charset="0"/>
                  <a:cs typeface="Courier New" pitchFamily="49" charset="0"/>
                </a:rPr>
                <a:t>   5     </a:t>
              </a:r>
            </a:p>
            <a:p>
              <a:pPr marL="0" indent="0" algn="l">
                <a:lnSpc>
                  <a:spcPts val="1500"/>
                </a:lnSpc>
                <a:spcAft>
                  <a:spcPts val="0"/>
                </a:spcAft>
                <a:buNone/>
              </a:pPr>
              <a:r>
                <a:rPr lang="en-US" sz="1400" b="0" dirty="0" smtClean="0">
                  <a:latin typeface="Courier New" pitchFamily="49" charset="0"/>
                  <a:cs typeface="Courier New" pitchFamily="49" charset="0"/>
                </a:rPr>
                <a:t>   6       </a:t>
              </a:r>
              <a:r>
                <a:rPr lang="en-US" sz="1400" b="0" dirty="0" smtClean="0">
                  <a:solidFill>
                    <a:srgbClr val="339933"/>
                  </a:solidFill>
                  <a:latin typeface="Courier New" pitchFamily="49" charset="0"/>
                  <a:cs typeface="Courier New" pitchFamily="49" charset="0"/>
                </a:rPr>
                <a:t>// </a:t>
              </a:r>
              <a:r>
                <a:rPr lang="en-US" sz="1400" b="0" dirty="0">
                  <a:solidFill>
                    <a:srgbClr val="339933"/>
                  </a:solidFill>
                  <a:latin typeface="Courier New" pitchFamily="49" charset="0"/>
                  <a:cs typeface="Courier New" pitchFamily="49" charset="0"/>
                </a:rPr>
                <a:t>Check maximum logins attempts</a:t>
              </a:r>
              <a:br>
                <a:rPr lang="en-US" sz="1400" b="0" dirty="0">
                  <a:solidFill>
                    <a:srgbClr val="339933"/>
                  </a:solidFill>
                  <a:latin typeface="Courier New" pitchFamily="49" charset="0"/>
                  <a:cs typeface="Courier New" pitchFamily="49" charset="0"/>
                </a:rPr>
              </a:br>
              <a:r>
                <a:rPr lang="en-US" sz="1400" b="0" dirty="0" smtClean="0">
                  <a:solidFill>
                    <a:srgbClr val="339933"/>
                  </a:solidFill>
                  <a:latin typeface="Courier New" pitchFamily="49" charset="0"/>
                  <a:cs typeface="Courier New" pitchFamily="49" charset="0"/>
                </a:rPr>
                <a:t>   </a:t>
              </a:r>
              <a:r>
                <a:rPr lang="en-US" sz="1400" b="0" dirty="0" smtClean="0">
                  <a:latin typeface="Courier New" pitchFamily="49" charset="0"/>
                  <a:cs typeface="Courier New" pitchFamily="49" charset="0"/>
                </a:rPr>
                <a:t>7       </a:t>
              </a:r>
              <a:r>
                <a:rPr lang="en-US" sz="1400" b="0" dirty="0" smtClean="0">
                  <a:solidFill>
                    <a:srgbClr val="C00000"/>
                  </a:solidFill>
                  <a:latin typeface="Courier New" pitchFamily="49" charset="0"/>
                  <a:cs typeface="Courier New" pitchFamily="49" charset="0"/>
                </a:rPr>
                <a:t>if</a:t>
              </a:r>
              <a:r>
                <a:rPr lang="en-US" sz="1400" b="0" dirty="0" smtClean="0">
                  <a:latin typeface="Courier New" pitchFamily="49" charset="0"/>
                  <a:cs typeface="Courier New" pitchFamily="49" charset="0"/>
                </a:rPr>
                <a:t> (</a:t>
              </a:r>
              <a:r>
                <a:rPr lang="en-US" sz="1400" b="0" dirty="0">
                  <a:latin typeface="Courier New" pitchFamily="49" charset="0"/>
                  <a:cs typeface="Courier New" pitchFamily="49" charset="0"/>
                </a:rPr>
                <a:t>session.getValue(</a:t>
              </a:r>
              <a:r>
                <a:rPr lang="en-US" sz="1400" b="0" dirty="0">
                  <a:solidFill>
                    <a:schemeClr val="tx2"/>
                  </a:solidFill>
                  <a:latin typeface="Courier New" pitchFamily="49" charset="0"/>
                  <a:cs typeface="Courier New" pitchFamily="49" charset="0"/>
                </a:rPr>
                <a:t>"loginAttempts"</a:t>
              </a:r>
              <a:r>
                <a:rPr lang="en-US" sz="1400" b="0" dirty="0">
                  <a:latin typeface="Courier New" pitchFamily="49" charset="0"/>
                  <a:cs typeface="Courier New" pitchFamily="49" charset="0"/>
                </a:rPr>
                <a:t>)</a:t>
              </a:r>
              <a:r>
                <a:rPr lang="en-US" sz="1400" b="0" dirty="0" smtClean="0">
                  <a:latin typeface="Courier New" pitchFamily="49" charset="0"/>
                  <a:cs typeface="Courier New" pitchFamily="49" charset="0"/>
                </a:rPr>
                <a:t> </a:t>
              </a:r>
              <a:r>
                <a:rPr lang="en-US" sz="1400" b="0" dirty="0">
                  <a:latin typeface="Courier New" pitchFamily="49" charset="0"/>
                  <a:cs typeface="Courier New" pitchFamily="49" charset="0"/>
                </a:rPr>
                <a:t>&gt; MAX_LOGIN_ATTEMPTS</a:t>
              </a:r>
              <a:r>
                <a:rPr lang="en-US" sz="1400" b="0" dirty="0" smtClean="0">
                  <a:latin typeface="Courier New" pitchFamily="49" charset="0"/>
                  <a:cs typeface="Courier New" pitchFamily="49" charset="0"/>
                </a:rPr>
                <a:t>)</a:t>
              </a:r>
            </a:p>
            <a:p>
              <a:pPr marL="0" indent="0" algn="l">
                <a:lnSpc>
                  <a:spcPts val="1500"/>
                </a:lnSpc>
                <a:spcAft>
                  <a:spcPts val="0"/>
                </a:spcAft>
                <a:buNone/>
              </a:pPr>
              <a:r>
                <a:rPr lang="en-US" sz="1400" b="0" dirty="0" smtClean="0">
                  <a:latin typeface="Courier New" pitchFamily="49" charset="0"/>
                  <a:cs typeface="Courier New" pitchFamily="49" charset="0"/>
                </a:rPr>
                <a:t>   8       {</a:t>
              </a:r>
              <a:r>
                <a:rPr lang="en-US" sz="1400" b="0" dirty="0">
                  <a:latin typeface="Courier New" pitchFamily="49" charset="0"/>
                  <a:cs typeface="Courier New" pitchFamily="49" charset="0"/>
                </a:rPr>
                <a:t/>
              </a:r>
              <a:br>
                <a:rPr lang="en-US" sz="1400" b="0" dirty="0">
                  <a:latin typeface="Courier New" pitchFamily="49" charset="0"/>
                  <a:cs typeface="Courier New" pitchFamily="49" charset="0"/>
                </a:rPr>
              </a:br>
              <a:r>
                <a:rPr lang="en-US" sz="1400" b="0" dirty="0" smtClean="0">
                  <a:latin typeface="Courier New" pitchFamily="49" charset="0"/>
                  <a:cs typeface="Courier New" pitchFamily="49" charset="0"/>
                </a:rPr>
                <a:t>   9          lockAccount(username</a:t>
              </a:r>
              <a:r>
                <a:rPr lang="en-US" sz="1400" b="0" dirty="0">
                  <a:latin typeface="Courier New" pitchFamily="49" charset="0"/>
                  <a:cs typeface="Courier New" pitchFamily="49" charset="0"/>
                </a:rPr>
                <a:t>);</a:t>
              </a:r>
              <a:br>
                <a:rPr lang="en-US" sz="1400" b="0" dirty="0">
                  <a:latin typeface="Courier New" pitchFamily="49" charset="0"/>
                  <a:cs typeface="Courier New" pitchFamily="49" charset="0"/>
                </a:rPr>
              </a:br>
              <a:r>
                <a:rPr lang="en-US" sz="1400" b="0" dirty="0" smtClean="0">
                  <a:latin typeface="Courier New" pitchFamily="49" charset="0"/>
                  <a:cs typeface="Courier New" pitchFamily="49" charset="0"/>
                </a:rPr>
                <a:t>  10          </a:t>
              </a:r>
              <a:r>
                <a:rPr lang="en-US" sz="1400" b="0" dirty="0" smtClean="0">
                  <a:solidFill>
                    <a:srgbClr val="C00000"/>
                  </a:solidFill>
                  <a:latin typeface="Courier New" pitchFamily="49" charset="0"/>
                  <a:cs typeface="Courier New" pitchFamily="49" charset="0"/>
                </a:rPr>
                <a:t>return</a:t>
              </a:r>
              <a:r>
                <a:rPr lang="en-US" sz="1400" b="0" dirty="0" smtClean="0">
                  <a:latin typeface="Courier New" pitchFamily="49" charset="0"/>
                  <a:cs typeface="Courier New" pitchFamily="49" charset="0"/>
                </a:rPr>
                <a:t>(FAILURE);</a:t>
              </a:r>
              <a:r>
                <a:rPr lang="en-US" sz="1400" b="0" dirty="0">
                  <a:latin typeface="Courier New" pitchFamily="49" charset="0"/>
                  <a:cs typeface="Courier New" pitchFamily="49" charset="0"/>
                </a:rPr>
                <a:t/>
              </a:r>
              <a:br>
                <a:rPr lang="en-US" sz="1400" b="0" dirty="0">
                  <a:latin typeface="Courier New" pitchFamily="49" charset="0"/>
                  <a:cs typeface="Courier New" pitchFamily="49" charset="0"/>
                </a:rPr>
              </a:br>
              <a:r>
                <a:rPr lang="en-US" sz="1400" b="0" dirty="0" smtClean="0">
                  <a:latin typeface="Courier New" pitchFamily="49" charset="0"/>
                  <a:cs typeface="Courier New" pitchFamily="49" charset="0"/>
                </a:rPr>
                <a:t>  11       }</a:t>
              </a:r>
            </a:p>
            <a:p>
              <a:pPr marL="0" indent="0" algn="l">
                <a:lnSpc>
                  <a:spcPts val="1500"/>
                </a:lnSpc>
                <a:spcAft>
                  <a:spcPts val="0"/>
                </a:spcAft>
                <a:buNone/>
              </a:pPr>
              <a:r>
                <a:rPr lang="en-US" sz="1400" b="0" dirty="0" smtClean="0">
                  <a:latin typeface="Courier New" pitchFamily="49" charset="0"/>
                  <a:cs typeface="Courier New" pitchFamily="49" charset="0"/>
                </a:rPr>
                <a:t>  12</a:t>
              </a:r>
            </a:p>
            <a:p>
              <a:pPr marL="0" indent="0" algn="l">
                <a:lnSpc>
                  <a:spcPts val="1500"/>
                </a:lnSpc>
                <a:spcAft>
                  <a:spcPts val="0"/>
                </a:spcAft>
                <a:buNone/>
              </a:pPr>
              <a:r>
                <a:rPr lang="en-US" sz="1400" b="0" dirty="0" smtClean="0">
                  <a:latin typeface="Courier New" pitchFamily="49" charset="0"/>
                  <a:cs typeface="Courier New" pitchFamily="49" charset="0"/>
                </a:rPr>
                <a:t>  13       </a:t>
              </a:r>
              <a:r>
                <a:rPr lang="en-US" sz="1400" b="0" dirty="0" smtClean="0">
                  <a:solidFill>
                    <a:srgbClr val="C00000"/>
                  </a:solidFill>
                  <a:latin typeface="Courier New" pitchFamily="49" charset="0"/>
                  <a:cs typeface="Courier New" pitchFamily="49" charset="0"/>
                </a:rPr>
                <a:t>if</a:t>
              </a:r>
              <a:r>
                <a:rPr lang="en-US" sz="1400" b="0" dirty="0" smtClean="0">
                  <a:latin typeface="Courier New" pitchFamily="49" charset="0"/>
                  <a:cs typeface="Courier New" pitchFamily="49" charset="0"/>
                </a:rPr>
                <a:t> (ValidUser(username</a:t>
              </a:r>
              <a:r>
                <a:rPr lang="en-US" sz="1400" b="0" dirty="0">
                  <a:latin typeface="Courier New" pitchFamily="49" charset="0"/>
                  <a:cs typeface="Courier New" pitchFamily="49" charset="0"/>
                </a:rPr>
                <a:t>, password) </a:t>
              </a:r>
              <a:r>
                <a:rPr lang="en-US" sz="1400" b="0" dirty="0" smtClean="0">
                  <a:latin typeface="Courier New" pitchFamily="49" charset="0"/>
                  <a:cs typeface="Courier New" pitchFamily="49" charset="0"/>
                </a:rPr>
                <a:t>== SUCCESS)</a:t>
              </a:r>
            </a:p>
            <a:p>
              <a:pPr marL="0" indent="0" algn="l">
                <a:lnSpc>
                  <a:spcPts val="1500"/>
                </a:lnSpc>
                <a:spcAft>
                  <a:spcPts val="0"/>
                </a:spcAft>
                <a:buNone/>
              </a:pPr>
              <a:r>
                <a:rPr lang="en-US" sz="1400" b="0" dirty="0" smtClean="0">
                  <a:latin typeface="Courier New" pitchFamily="49" charset="0"/>
                  <a:cs typeface="Courier New" pitchFamily="49" charset="0"/>
                </a:rPr>
                <a:t>  14       {</a:t>
              </a:r>
            </a:p>
            <a:p>
              <a:pPr marL="0" indent="0" algn="l">
                <a:lnSpc>
                  <a:spcPts val="1500"/>
                </a:lnSpc>
                <a:spcAft>
                  <a:spcPts val="0"/>
                </a:spcAft>
                <a:buNone/>
              </a:pPr>
              <a:r>
                <a:rPr lang="en-US" sz="1400" dirty="0" smtClean="0">
                  <a:latin typeface="Courier New" pitchFamily="49" charset="0"/>
                  <a:cs typeface="Courier New" pitchFamily="49" charset="0"/>
                </a:rPr>
                <a:t>  15          </a:t>
              </a:r>
              <a:r>
                <a:rPr lang="en-US" sz="1400" dirty="0" smtClean="0">
                  <a:solidFill>
                    <a:srgbClr val="339933"/>
                  </a:solidFill>
                  <a:latin typeface="Courier New" pitchFamily="49" charset="0"/>
                  <a:cs typeface="Courier New" pitchFamily="49" charset="0"/>
                </a:rPr>
                <a:t>// Kill </a:t>
              </a:r>
              <a:r>
                <a:rPr lang="en-US" sz="1400" dirty="0">
                  <a:solidFill>
                    <a:srgbClr val="339933"/>
                  </a:solidFill>
                  <a:latin typeface="Courier New" pitchFamily="49" charset="0"/>
                  <a:cs typeface="Courier New" pitchFamily="49" charset="0"/>
                </a:rPr>
                <a:t>the current session </a:t>
              </a:r>
              <a:r>
                <a:rPr lang="en-US" sz="1400" dirty="0" smtClean="0">
                  <a:solidFill>
                    <a:srgbClr val="339933"/>
                  </a:solidFill>
                  <a:latin typeface="Courier New" pitchFamily="49" charset="0"/>
                  <a:cs typeface="Courier New" pitchFamily="49" charset="0"/>
                </a:rPr>
                <a:t>so </a:t>
              </a:r>
              <a:r>
                <a:rPr lang="en-US" sz="1400" dirty="0">
                  <a:solidFill>
                    <a:srgbClr val="339933"/>
                  </a:solidFill>
                  <a:latin typeface="Courier New" pitchFamily="49" charset="0"/>
                  <a:cs typeface="Courier New" pitchFamily="49" charset="0"/>
                </a:rPr>
                <a:t>it can no longer be used</a:t>
              </a:r>
              <a:r>
                <a:rPr lang="en-US" sz="1400" dirty="0">
                  <a:latin typeface="Courier New" pitchFamily="49" charset="0"/>
                  <a:cs typeface="Courier New" pitchFamily="49" charset="0"/>
                </a:rPr>
                <a:t/>
              </a:r>
              <a:br>
                <a:rPr lang="en-US" sz="1400" dirty="0">
                  <a:latin typeface="Courier New" pitchFamily="49" charset="0"/>
                  <a:cs typeface="Courier New" pitchFamily="49" charset="0"/>
                </a:rPr>
              </a:br>
              <a:r>
                <a:rPr lang="en-US" sz="1400" dirty="0" smtClean="0">
                  <a:latin typeface="Courier New" pitchFamily="49" charset="0"/>
                  <a:cs typeface="Courier New" pitchFamily="49" charset="0"/>
                </a:rPr>
                <a:t>  16          session.invalidate</a:t>
              </a:r>
              <a:r>
                <a:rPr lang="en-US" sz="1400" dirty="0">
                  <a:latin typeface="Courier New" pitchFamily="49" charset="0"/>
                  <a:cs typeface="Courier New" pitchFamily="49" charset="0"/>
                </a:rPr>
                <a:t>();</a:t>
              </a:r>
              <a:br>
                <a:rPr lang="en-US" sz="1400" dirty="0">
                  <a:latin typeface="Courier New" pitchFamily="49" charset="0"/>
                  <a:cs typeface="Courier New" pitchFamily="49" charset="0"/>
                </a:rPr>
              </a:br>
              <a:r>
                <a:rPr lang="en-US" sz="1400" dirty="0" smtClean="0">
                  <a:latin typeface="Courier New" pitchFamily="49" charset="0"/>
                  <a:cs typeface="Courier New" pitchFamily="49" charset="0"/>
                </a:rPr>
                <a:t>  17</a:t>
              </a:r>
              <a:r>
                <a:rPr lang="en-US" sz="1400" dirty="0">
                  <a:latin typeface="Courier New" pitchFamily="49" charset="0"/>
                  <a:cs typeface="Courier New" pitchFamily="49" charset="0"/>
                </a:rPr>
                <a:t/>
              </a:r>
              <a:br>
                <a:rPr lang="en-US" sz="1400" dirty="0">
                  <a:latin typeface="Courier New" pitchFamily="49" charset="0"/>
                  <a:cs typeface="Courier New" pitchFamily="49" charset="0"/>
                </a:rPr>
              </a:br>
              <a:r>
                <a:rPr lang="en-US" sz="1400" dirty="0" smtClean="0">
                  <a:latin typeface="Courier New" pitchFamily="49" charset="0"/>
                  <a:cs typeface="Courier New" pitchFamily="49" charset="0"/>
                </a:rPr>
                <a:t>  18          </a:t>
              </a:r>
              <a:r>
                <a:rPr lang="en-US" sz="1400" dirty="0" smtClean="0">
                  <a:solidFill>
                    <a:srgbClr val="339933"/>
                  </a:solidFill>
                  <a:latin typeface="Courier New" pitchFamily="49" charset="0"/>
                  <a:cs typeface="Courier New" pitchFamily="49" charset="0"/>
                </a:rPr>
                <a:t>// </a:t>
              </a:r>
              <a:r>
                <a:rPr lang="en-US" sz="1400" dirty="0">
                  <a:solidFill>
                    <a:srgbClr val="339933"/>
                  </a:solidFill>
                  <a:latin typeface="Courier New" pitchFamily="49" charset="0"/>
                  <a:cs typeface="Courier New" pitchFamily="49" charset="0"/>
                </a:rPr>
                <a:t>Create an entirely new session for the logged in user</a:t>
              </a:r>
              <a:r>
                <a:rPr lang="en-US" sz="1400" dirty="0">
                  <a:latin typeface="Courier New" pitchFamily="49" charset="0"/>
                  <a:cs typeface="Courier New" pitchFamily="49" charset="0"/>
                </a:rPr>
                <a:t/>
              </a:r>
              <a:br>
                <a:rPr lang="en-US" sz="1400" dirty="0">
                  <a:latin typeface="Courier New" pitchFamily="49" charset="0"/>
                  <a:cs typeface="Courier New" pitchFamily="49" charset="0"/>
                </a:rPr>
              </a:br>
              <a:r>
                <a:rPr lang="en-US" sz="1400" dirty="0" smtClean="0">
                  <a:latin typeface="Courier New" pitchFamily="49" charset="0"/>
                  <a:cs typeface="Courier New" pitchFamily="49" charset="0"/>
                </a:rPr>
                <a:t>  19          HttpSession </a:t>
              </a:r>
              <a:r>
                <a:rPr lang="en-US" sz="1400" dirty="0">
                  <a:latin typeface="Courier New" pitchFamily="49" charset="0"/>
                  <a:cs typeface="Courier New" pitchFamily="49" charset="0"/>
                </a:rPr>
                <a:t>newSession = request.getSession(true</a:t>
              </a:r>
              <a:r>
                <a:rPr lang="en-US" sz="1400" dirty="0" smtClean="0">
                  <a:latin typeface="Courier New" pitchFamily="49" charset="0"/>
                  <a:cs typeface="Courier New" pitchFamily="49" charset="0"/>
                </a:rPr>
                <a:t>);</a:t>
              </a:r>
            </a:p>
            <a:p>
              <a:pPr marL="0" indent="0" algn="l">
                <a:lnSpc>
                  <a:spcPts val="1500"/>
                </a:lnSpc>
                <a:spcAft>
                  <a:spcPts val="0"/>
                </a:spcAft>
                <a:buNone/>
              </a:pPr>
              <a:r>
                <a:rPr lang="en-US" sz="1400" dirty="0" smtClean="0">
                  <a:latin typeface="Courier New" pitchFamily="49" charset="0"/>
                  <a:cs typeface="Courier New" pitchFamily="49" charset="0"/>
                </a:rPr>
                <a:t>  20</a:t>
              </a:r>
            </a:p>
            <a:p>
              <a:pPr marL="0" indent="0" algn="l">
                <a:lnSpc>
                  <a:spcPts val="1500"/>
                </a:lnSpc>
                <a:spcAft>
                  <a:spcPts val="0"/>
                </a:spcAft>
                <a:buNone/>
              </a:pPr>
              <a:r>
                <a:rPr lang="en-US" sz="1400" dirty="0" smtClean="0">
                  <a:latin typeface="Courier New" pitchFamily="49" charset="0"/>
                  <a:cs typeface="Courier New" pitchFamily="49" charset="0"/>
                </a:rPr>
                <a:t>  21          newSession.putValue(</a:t>
              </a:r>
              <a:r>
                <a:rPr lang="en-US" sz="1400" dirty="0" smtClean="0">
                  <a:solidFill>
                    <a:schemeClr val="tx2"/>
                  </a:solidFill>
                  <a:latin typeface="Courier New" pitchFamily="49" charset="0"/>
                  <a:cs typeface="Courier New" pitchFamily="49" charset="0"/>
                </a:rPr>
                <a:t>"login"</a:t>
              </a:r>
              <a:r>
                <a:rPr lang="en-US" sz="1400" dirty="0" smtClean="0">
                  <a:latin typeface="Courier New" pitchFamily="49" charset="0"/>
                  <a:cs typeface="Courier New" pitchFamily="49" charset="0"/>
                </a:rPr>
                <a:t>, TRUE);</a:t>
              </a:r>
            </a:p>
            <a:p>
              <a:pPr marL="0" indent="0" algn="l">
                <a:lnSpc>
                  <a:spcPts val="1500"/>
                </a:lnSpc>
                <a:spcAft>
                  <a:spcPts val="0"/>
                </a:spcAft>
                <a:buNone/>
              </a:pPr>
              <a:r>
                <a:rPr lang="en-US" sz="1400" b="0" dirty="0" smtClean="0">
                  <a:latin typeface="Courier New" pitchFamily="49" charset="0"/>
                  <a:cs typeface="Courier New" pitchFamily="49" charset="0"/>
                </a:rPr>
                <a:t>  22          </a:t>
              </a:r>
              <a:r>
                <a:rPr lang="en-US" sz="1400" b="0" dirty="0" smtClean="0">
                  <a:solidFill>
                    <a:srgbClr val="C00000"/>
                  </a:solidFill>
                  <a:latin typeface="Courier New" pitchFamily="49" charset="0"/>
                  <a:cs typeface="Courier New" pitchFamily="49" charset="0"/>
                </a:rPr>
                <a:t>return</a:t>
              </a:r>
              <a:r>
                <a:rPr lang="en-US" sz="1400" b="0" dirty="0" smtClean="0">
                  <a:latin typeface="Courier New" pitchFamily="49" charset="0"/>
                  <a:cs typeface="Courier New" pitchFamily="49" charset="0"/>
                </a:rPr>
                <a:t>(SUCCESS);</a:t>
              </a:r>
            </a:p>
            <a:p>
              <a:pPr marL="0" indent="0" algn="l">
                <a:lnSpc>
                  <a:spcPts val="1500"/>
                </a:lnSpc>
                <a:spcAft>
                  <a:spcPts val="0"/>
                </a:spcAft>
                <a:buNone/>
              </a:pPr>
              <a:r>
                <a:rPr lang="en-US" sz="1400" b="0" dirty="0" smtClean="0">
                  <a:latin typeface="Courier New" pitchFamily="49" charset="0"/>
                  <a:cs typeface="Courier New" pitchFamily="49" charset="0"/>
                </a:rPr>
                <a:t>  23       }</a:t>
              </a:r>
            </a:p>
            <a:p>
              <a:pPr marL="0" indent="0" algn="l">
                <a:lnSpc>
                  <a:spcPts val="1500"/>
                </a:lnSpc>
                <a:spcAft>
                  <a:spcPts val="0"/>
                </a:spcAft>
                <a:buNone/>
              </a:pPr>
              <a:r>
                <a:rPr lang="en-US" sz="1400" b="0" dirty="0" smtClean="0">
                  <a:latin typeface="Courier New" pitchFamily="49" charset="0"/>
                  <a:cs typeface="Courier New" pitchFamily="49" charset="0"/>
                </a:rPr>
                <a:t>  24       </a:t>
              </a:r>
              <a:r>
                <a:rPr lang="en-US" sz="1400" b="0" dirty="0" smtClean="0">
                  <a:solidFill>
                    <a:srgbClr val="C00000"/>
                  </a:solidFill>
                  <a:latin typeface="Courier New" pitchFamily="49" charset="0"/>
                  <a:cs typeface="Courier New" pitchFamily="49" charset="0"/>
                </a:rPr>
                <a:t>else</a:t>
              </a:r>
              <a:r>
                <a:rPr lang="en-US" sz="1400" b="0" dirty="0" smtClean="0">
                  <a:latin typeface="Courier New" pitchFamily="49" charset="0"/>
                  <a:cs typeface="Courier New" pitchFamily="49" charset="0"/>
                </a:rPr>
                <a:t> </a:t>
              </a:r>
              <a:r>
                <a:rPr lang="en-US" sz="1400" b="0" dirty="0" smtClean="0">
                  <a:solidFill>
                    <a:srgbClr val="C00000"/>
                  </a:solidFill>
                  <a:latin typeface="Courier New" pitchFamily="49" charset="0"/>
                  <a:cs typeface="Courier New" pitchFamily="49" charset="0"/>
                </a:rPr>
                <a:t>return</a:t>
              </a:r>
              <a:r>
                <a:rPr lang="en-US" sz="1400" b="0" dirty="0" smtClean="0">
                  <a:latin typeface="Courier New" pitchFamily="49" charset="0"/>
                  <a:cs typeface="Courier New" pitchFamily="49" charset="0"/>
                </a:rPr>
                <a:t>(FAILURE);</a:t>
              </a:r>
            </a:p>
            <a:p>
              <a:pPr marL="0" indent="0" algn="l">
                <a:lnSpc>
                  <a:spcPts val="1500"/>
                </a:lnSpc>
                <a:spcAft>
                  <a:spcPts val="0"/>
                </a:spcAft>
                <a:buNone/>
              </a:pPr>
              <a:r>
                <a:rPr lang="en-US" sz="1400" b="0" dirty="0" smtClean="0">
                  <a:latin typeface="Courier New" pitchFamily="49" charset="0"/>
                  <a:cs typeface="Courier New" pitchFamily="49" charset="0"/>
                </a:rPr>
                <a:t>  25    </a:t>
              </a:r>
              <a:r>
                <a:rPr kumimoji="0" lang="en-US" sz="1400" b="0" i="0" u="none" strike="noStrike" cap="none" normalizeH="0" dirty="0" smtClean="0">
                  <a:ln>
                    <a:noFill/>
                  </a:ln>
                  <a:effectLst/>
                  <a:latin typeface="Courier New" pitchFamily="49" charset="0"/>
                  <a:cs typeface="Courier New" pitchFamily="49" charset="0"/>
                </a:rPr>
                <a:t>}</a:t>
              </a:r>
              <a:endParaRPr kumimoji="0" lang="en-US" sz="1400" b="1" i="0" u="none" strike="noStrike" cap="none" normalizeH="0" baseline="0" dirty="0" smtClean="0">
                <a:ln>
                  <a:noFill/>
                </a:ln>
                <a:effectLst/>
              </a:endParaRPr>
            </a:p>
          </p:txBody>
        </p:sp>
        <p:cxnSp>
          <p:nvCxnSpPr>
            <p:cNvPr id="9" name="Straight Connector 8"/>
            <p:cNvCxnSpPr/>
            <p:nvPr/>
          </p:nvCxnSpPr>
          <p:spPr bwMode="auto">
            <a:xfrm rot="5400000">
              <a:off x="663963" y="1562100"/>
              <a:ext cx="1905000" cy="0"/>
            </a:xfrm>
            <a:prstGeom prst="line">
              <a:avLst/>
            </a:prstGeom>
            <a:solidFill>
              <a:srgbClr val="FFCC99"/>
            </a:solidFill>
            <a:ln w="12700" cap="flat" cmpd="sng" algn="ctr">
              <a:solidFill>
                <a:srgbClr val="000000"/>
              </a:solidFill>
              <a:prstDash val="solid"/>
              <a:round/>
              <a:headEnd type="none" w="med" len="med"/>
              <a:tailEnd type="none" w="med" len="med"/>
            </a:ln>
            <a:effectLst/>
          </p:spPr>
        </p:cxnSp>
      </p:grpSp>
      <p:sp>
        <p:nvSpPr>
          <p:cNvPr id="3" name="Rectangle 2"/>
          <p:cNvSpPr/>
          <p:nvPr/>
        </p:nvSpPr>
        <p:spPr>
          <a:xfrm>
            <a:off x="2286000" y="1779831"/>
            <a:ext cx="4572000" cy="1026563"/>
          </a:xfrm>
          <a:prstGeom prst="rect">
            <a:avLst/>
          </a:prstGeom>
        </p:spPr>
        <p:txBody>
          <a:bodyPr>
            <a:spAutoFit/>
          </a:bodyPr>
          <a:lstStyle/>
          <a:p>
            <a:r>
              <a:rPr lang="en-US" dirty="0"/>
              <a:t/>
            </a:r>
            <a:br>
              <a:rPr lang="en-US" dirty="0"/>
            </a:br>
            <a:r>
              <a:rPr lang="en-US" dirty="0"/>
              <a:t/>
            </a:r>
            <a:br>
              <a:rPr lang="en-US" dirty="0"/>
            </a:br>
            <a:endParaRPr lang="en-US" dirty="0"/>
          </a:p>
        </p:txBody>
      </p:sp>
    </p:spTree>
    <p:extLst>
      <p:ext uri="{BB962C8B-B14F-4D97-AF65-F5344CB8AC3E}">
        <p14:creationId xmlns:p14="http://schemas.microsoft.com/office/powerpoint/2010/main" val="1870768844"/>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Secure and HTTP Only</a:t>
            </a:r>
            <a:endParaRPr lang="en-US" dirty="0"/>
          </a:p>
        </p:txBody>
      </p:sp>
      <p:sp>
        <p:nvSpPr>
          <p:cNvPr id="3" name="Content Placeholder 2"/>
          <p:cNvSpPr>
            <a:spLocks noGrp="1"/>
          </p:cNvSpPr>
          <p:nvPr>
            <p:ph idx="1"/>
          </p:nvPr>
        </p:nvSpPr>
        <p:spPr/>
        <p:txBody>
          <a:bodyPr/>
          <a:lstStyle/>
          <a:p>
            <a:pPr marL="0" indent="0">
              <a:buNone/>
            </a:pPr>
            <a:endParaRPr lang="en-US" dirty="0" smtClean="0"/>
          </a:p>
          <a:p>
            <a:r>
              <a:rPr lang="en-US" dirty="0" smtClean="0"/>
              <a:t>Secure Attribute</a:t>
            </a:r>
          </a:p>
          <a:p>
            <a:pPr lvl="1"/>
            <a:r>
              <a:rPr lang="en-US" dirty="0" smtClean="0"/>
              <a:t>cookie only sent via SSL/TLS</a:t>
            </a:r>
          </a:p>
          <a:p>
            <a:pPr lvl="1"/>
            <a:r>
              <a:rPr lang="en-US" dirty="0" smtClean="0"/>
              <a:t>ensure the cookie is always encrypted</a:t>
            </a:r>
            <a:br>
              <a:rPr lang="en-US" dirty="0" smtClean="0"/>
            </a:br>
            <a:r>
              <a:rPr lang="en-US" dirty="0" smtClean="0"/>
              <a:t>when </a:t>
            </a:r>
            <a:r>
              <a:rPr lang="en-US" dirty="0"/>
              <a:t>transmitting from client to </a:t>
            </a:r>
            <a:r>
              <a:rPr lang="en-US" dirty="0" smtClean="0"/>
              <a:t>server</a:t>
            </a:r>
          </a:p>
          <a:p>
            <a:endParaRPr lang="en-US" dirty="0" smtClean="0"/>
          </a:p>
          <a:p>
            <a:r>
              <a:rPr lang="en-US" dirty="0" smtClean="0"/>
              <a:t>HTTP Only Attribute</a:t>
            </a:r>
          </a:p>
          <a:p>
            <a:pPr lvl="1"/>
            <a:r>
              <a:rPr lang="en-US" dirty="0" smtClean="0"/>
              <a:t>cookie only accessed when</a:t>
            </a:r>
            <a:br>
              <a:rPr lang="en-US" dirty="0" smtClean="0"/>
            </a:br>
            <a:r>
              <a:rPr lang="en-US" dirty="0" smtClean="0"/>
              <a:t>transmitting </a:t>
            </a:r>
            <a:r>
              <a:rPr lang="en-US" dirty="0"/>
              <a:t>HTTP (or HTTPS) requests</a:t>
            </a:r>
          </a:p>
          <a:p>
            <a:pPr lvl="1"/>
            <a:r>
              <a:rPr lang="en-US" dirty="0" smtClean="0"/>
              <a:t>thus </a:t>
            </a:r>
            <a:r>
              <a:rPr lang="en-US" dirty="0"/>
              <a:t>restricting access from other</a:t>
            </a:r>
            <a:r>
              <a:rPr lang="en-US" dirty="0" smtClean="0"/>
              <a:t>,</a:t>
            </a:r>
            <a:br>
              <a:rPr lang="en-US" dirty="0" smtClean="0"/>
            </a:br>
            <a:r>
              <a:rPr lang="en-US" dirty="0" smtClean="0"/>
              <a:t>non-HTTP </a:t>
            </a:r>
            <a:r>
              <a:rPr lang="en-US" dirty="0"/>
              <a:t>APIs such as JavaScript</a:t>
            </a:r>
            <a:endParaRPr lang="en-US" dirty="0" smtClean="0"/>
          </a:p>
          <a:p>
            <a:endParaRPr lang="en-US" dirty="0"/>
          </a:p>
        </p:txBody>
      </p:sp>
      <p:pic>
        <p:nvPicPr>
          <p:cNvPr id="1026" name="Picture 2" descr="https://upload.wikimedia.org/wikipedia/commons/thumb/7/70/Cookie.png/482px-Cookie.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22023" y="2044808"/>
            <a:ext cx="2754630" cy="2743200"/>
          </a:xfrm>
          <a:prstGeom prst="rect">
            <a:avLst/>
          </a:prstGeom>
          <a:noFill/>
          <a:effectLst>
            <a:outerShdw blurRad="152400" dist="317500" dir="5400000" sx="90000" sy="-19000" rotWithShape="0">
              <a:prstClr val="black">
                <a:alpha val="15000"/>
              </a:prstClr>
            </a:outerShdw>
          </a:effectLst>
          <a:extLst>
            <a:ext uri="{909E8E84-426E-40DD-AFC4-6F175D3DCCD1}">
              <a14:hiddenFill xmlns:a14="http://schemas.microsoft.com/office/drawing/2010/main">
                <a:solidFill>
                  <a:srgbClr val="FFFFFF"/>
                </a:solidFill>
              </a14:hiddenFill>
            </a:ext>
          </a:extLst>
        </p:spPr>
      </p:pic>
      <p:sp>
        <p:nvSpPr>
          <p:cNvPr id="5" name="Rectangle 4"/>
          <p:cNvSpPr/>
          <p:nvPr/>
        </p:nvSpPr>
        <p:spPr>
          <a:xfrm>
            <a:off x="604800" y="6085948"/>
            <a:ext cx="8229600" cy="338554"/>
          </a:xfrm>
          <a:prstGeom prst="rect">
            <a:avLst/>
          </a:prstGeom>
        </p:spPr>
        <p:txBody>
          <a:bodyPr wrap="square">
            <a:spAutoFit/>
          </a:bodyPr>
          <a:lstStyle/>
          <a:p>
            <a:pPr algn="ctr">
              <a:lnSpc>
                <a:spcPct val="100000"/>
              </a:lnSpc>
              <a:spcAft>
                <a:spcPts val="0"/>
              </a:spcAft>
            </a:pPr>
            <a:r>
              <a:rPr lang="en-US" sz="800" b="0" dirty="0" smtClean="0"/>
              <a:t>Cookie </a:t>
            </a:r>
            <a:r>
              <a:rPr lang="en-US" sz="800" dirty="0" smtClean="0"/>
              <a:t>image licensed </a:t>
            </a:r>
            <a:r>
              <a:rPr lang="en-US" sz="800" dirty="0"/>
              <a:t>under </a:t>
            </a:r>
            <a:r>
              <a:rPr lang="en-US" sz="800" dirty="0" smtClean="0"/>
              <a:t>the Creative </a:t>
            </a:r>
            <a:r>
              <a:rPr lang="en-US" sz="800" dirty="0"/>
              <a:t>Commons Attribution </a:t>
            </a:r>
            <a:r>
              <a:rPr lang="en-US" sz="800" dirty="0" smtClean="0"/>
              <a:t>- Share Alike 3.0 Unported license, author is Tiia Monto, retrieved April 17, 2014, </a:t>
            </a:r>
            <a:r>
              <a:rPr lang="en-US" sz="800" dirty="0"/>
              <a:t>from https://</a:t>
            </a:r>
            <a:r>
              <a:rPr lang="en-US" sz="800" dirty="0" smtClean="0"/>
              <a:t>commons.wikimedia.org/wiki/File:Cookie.png</a:t>
            </a:r>
            <a:endParaRPr lang="en-US" sz="800" dirty="0"/>
          </a:p>
        </p:txBody>
      </p:sp>
    </p:spTree>
    <p:extLst>
      <p:ext uri="{BB962C8B-B14F-4D97-AF65-F5344CB8AC3E}">
        <p14:creationId xmlns:p14="http://schemas.microsoft.com/office/powerpoint/2010/main" val="807508557"/>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dirty="0"/>
              <a:t>Exercise </a:t>
            </a:r>
            <a:r>
              <a:rPr lang="en-US" dirty="0" smtClean="0"/>
              <a:t>#2 : login.cgi</a:t>
            </a:r>
            <a:endParaRPr lang="en-US" dirty="0"/>
          </a:p>
        </p:txBody>
      </p:sp>
      <p:sp>
        <p:nvSpPr>
          <p:cNvPr id="7" name="Content Placeholder 6"/>
          <p:cNvSpPr>
            <a:spLocks noGrp="1"/>
          </p:cNvSpPr>
          <p:nvPr>
            <p:ph sz="half" idx="1"/>
          </p:nvPr>
        </p:nvSpPr>
        <p:spPr>
          <a:xfrm>
            <a:off x="609600" y="1498596"/>
            <a:ext cx="4038600" cy="4673604"/>
          </a:xfrm>
        </p:spPr>
        <p:txBody>
          <a:bodyPr>
            <a:noAutofit/>
          </a:bodyPr>
          <a:lstStyle/>
          <a:p>
            <a:pPr marL="0" indent="0" defTabSz="274320">
              <a:spcAft>
                <a:spcPts val="0"/>
              </a:spcAft>
              <a:buNone/>
              <a:tabLst>
                <a:tab pos="182880" algn="l"/>
                <a:tab pos="411480" algn="l"/>
                <a:tab pos="685800" algn="l"/>
                <a:tab pos="960120" algn="l"/>
              </a:tabLst>
            </a:pPr>
            <a:r>
              <a:rPr lang="en-US" sz="600" b="0" dirty="0" smtClean="0">
                <a:latin typeface="Arial Narrow" panose="020B0606020202030204" pitchFamily="34" charset="0"/>
                <a:ea typeface="Verdana" pitchFamily="34" charset="0"/>
                <a:cs typeface="Verdana" pitchFamily="34" charset="0"/>
              </a:rPr>
              <a:t>1	#!/</a:t>
            </a:r>
            <a:r>
              <a:rPr lang="en-US" sz="600" b="0" dirty="0">
                <a:latin typeface="Arial Narrow" panose="020B0606020202030204" pitchFamily="34" charset="0"/>
                <a:ea typeface="Verdana" pitchFamily="34" charset="0"/>
                <a:cs typeface="Verdana" pitchFamily="34" charset="0"/>
              </a:rPr>
              <a:t>usr/bin/</a:t>
            </a:r>
            <a:r>
              <a:rPr lang="en-US" sz="600" b="0" dirty="0" err="1">
                <a:latin typeface="Arial Narrow" panose="020B0606020202030204" pitchFamily="34" charset="0"/>
                <a:ea typeface="Verdana" pitchFamily="34" charset="0"/>
                <a:cs typeface="Verdana" pitchFamily="34" charset="0"/>
              </a:rPr>
              <a:t>perl</a:t>
            </a:r>
            <a:r>
              <a:rPr lang="en-US" sz="600" b="0" dirty="0">
                <a:latin typeface="Arial Narrow" panose="020B0606020202030204" pitchFamily="34" charset="0"/>
                <a:ea typeface="Verdana" pitchFamily="34" charset="0"/>
                <a:cs typeface="Verdana" pitchFamily="34" charset="0"/>
              </a:rPr>
              <a:t> -</a:t>
            </a:r>
            <a:r>
              <a:rPr lang="en-US" sz="600" b="0" dirty="0" smtClean="0">
                <a:latin typeface="Arial Narrow" panose="020B0606020202030204" pitchFamily="34" charset="0"/>
                <a:ea typeface="Verdana" pitchFamily="34" charset="0"/>
                <a:cs typeface="Verdana" pitchFamily="34" charset="0"/>
              </a:rPr>
              <a:t>w</a:t>
            </a:r>
            <a:endParaRPr lang="en-US" sz="600" b="0" dirty="0">
              <a:latin typeface="Arial Narrow" panose="020B0606020202030204" pitchFamily="34" charset="0"/>
              <a:ea typeface="Verdana" pitchFamily="34" charset="0"/>
              <a:cs typeface="Verdana" pitchFamily="34" charset="0"/>
            </a:endParaRPr>
          </a:p>
          <a:p>
            <a:pPr marL="0" indent="0" defTabSz="274320">
              <a:spcAft>
                <a:spcPts val="0"/>
              </a:spcAft>
              <a:buNone/>
              <a:tabLst>
                <a:tab pos="182880" algn="l"/>
                <a:tab pos="411480" algn="l"/>
                <a:tab pos="685800" algn="l"/>
                <a:tab pos="960120" algn="l"/>
              </a:tabLst>
            </a:pPr>
            <a:r>
              <a:rPr lang="en-US" sz="600" b="0" dirty="0">
                <a:latin typeface="Arial Narrow" panose="020B0606020202030204" pitchFamily="34" charset="0"/>
                <a:ea typeface="Verdana" pitchFamily="34" charset="0"/>
                <a:cs typeface="Verdana" pitchFamily="34" charset="0"/>
              </a:rPr>
              <a:t>2</a:t>
            </a:r>
            <a:r>
              <a:rPr lang="en-US" sz="600" b="0" dirty="0" smtClean="0">
                <a:latin typeface="Arial Narrow" panose="020B0606020202030204" pitchFamily="34" charset="0"/>
                <a:ea typeface="Verdana" pitchFamily="34" charset="0"/>
                <a:cs typeface="Verdana" pitchFamily="34" charset="0"/>
              </a:rPr>
              <a:t>	</a:t>
            </a:r>
            <a:r>
              <a:rPr lang="en-US" sz="600" b="0" dirty="0">
                <a:latin typeface="Arial Narrow" panose="020B0606020202030204" pitchFamily="34" charset="0"/>
                <a:ea typeface="Verdana" pitchFamily="34" charset="0"/>
                <a:cs typeface="Verdana" pitchFamily="34" charset="0"/>
              </a:rPr>
              <a:t>use strict</a:t>
            </a:r>
            <a:r>
              <a:rPr lang="en-US" sz="600" b="0" dirty="0" smtClean="0">
                <a:latin typeface="Arial Narrow" panose="020B0606020202030204" pitchFamily="34" charset="0"/>
                <a:ea typeface="Verdana" pitchFamily="34" charset="0"/>
                <a:cs typeface="Verdana" pitchFamily="34" charset="0"/>
              </a:rPr>
              <a:t>;</a:t>
            </a:r>
          </a:p>
          <a:p>
            <a:pPr marL="0" indent="0" defTabSz="274320">
              <a:spcAft>
                <a:spcPts val="0"/>
              </a:spcAft>
              <a:buNone/>
              <a:tabLst>
                <a:tab pos="182880" algn="l"/>
                <a:tab pos="411480" algn="l"/>
                <a:tab pos="685800" algn="l"/>
                <a:tab pos="960120" algn="l"/>
              </a:tabLst>
            </a:pPr>
            <a:r>
              <a:rPr lang="en-US" sz="600" b="0" dirty="0" smtClean="0">
                <a:latin typeface="Arial Narrow" panose="020B0606020202030204" pitchFamily="34" charset="0"/>
                <a:ea typeface="Verdana" pitchFamily="34" charset="0"/>
                <a:cs typeface="Verdana" pitchFamily="34" charset="0"/>
              </a:rPr>
              <a:t>3</a:t>
            </a:r>
          </a:p>
          <a:p>
            <a:pPr marL="0" indent="0" defTabSz="274320">
              <a:spcAft>
                <a:spcPts val="0"/>
              </a:spcAft>
              <a:buNone/>
              <a:tabLst>
                <a:tab pos="182880" algn="l"/>
                <a:tab pos="411480" algn="l"/>
                <a:tab pos="685800" algn="l"/>
                <a:tab pos="960120" algn="l"/>
              </a:tabLst>
            </a:pPr>
            <a:r>
              <a:rPr lang="en-US" sz="600" b="0" dirty="0" smtClean="0">
                <a:latin typeface="Arial Narrow" panose="020B0606020202030204" pitchFamily="34" charset="0"/>
                <a:ea typeface="Verdana" pitchFamily="34" charset="0"/>
                <a:cs typeface="Verdana" pitchFamily="34" charset="0"/>
              </a:rPr>
              <a:t>4	use CGI;</a:t>
            </a:r>
            <a:endParaRPr lang="en-US" sz="600" b="0" dirty="0">
              <a:latin typeface="Arial Narrow" panose="020B0606020202030204" pitchFamily="34" charset="0"/>
              <a:ea typeface="Verdana" pitchFamily="34" charset="0"/>
              <a:cs typeface="Verdana" pitchFamily="34" charset="0"/>
            </a:endParaRPr>
          </a:p>
          <a:p>
            <a:pPr marL="0" indent="0" defTabSz="274320">
              <a:spcAft>
                <a:spcPts val="0"/>
              </a:spcAft>
              <a:buNone/>
              <a:tabLst>
                <a:tab pos="182880" algn="l"/>
                <a:tab pos="411480" algn="l"/>
                <a:tab pos="685800" algn="l"/>
                <a:tab pos="960120" algn="l"/>
              </a:tabLst>
            </a:pPr>
            <a:r>
              <a:rPr lang="en-US" sz="600" b="0" dirty="0">
                <a:latin typeface="Arial Narrow" panose="020B0606020202030204" pitchFamily="34" charset="0"/>
                <a:ea typeface="Verdana" pitchFamily="34" charset="0"/>
                <a:cs typeface="Verdana" pitchFamily="34" charset="0"/>
              </a:rPr>
              <a:t>5</a:t>
            </a:r>
            <a:r>
              <a:rPr lang="en-US" sz="600" b="0" dirty="0" smtClean="0">
                <a:latin typeface="Arial Narrow" panose="020B0606020202030204" pitchFamily="34" charset="0"/>
                <a:ea typeface="Verdana" pitchFamily="34" charset="0"/>
                <a:cs typeface="Verdana" pitchFamily="34" charset="0"/>
              </a:rPr>
              <a:t>	use </a:t>
            </a:r>
            <a:r>
              <a:rPr lang="en-US" sz="600" b="0" dirty="0">
                <a:latin typeface="Arial Narrow" panose="020B0606020202030204" pitchFamily="34" charset="0"/>
                <a:ea typeface="Verdana" pitchFamily="34" charset="0"/>
                <a:cs typeface="Verdana" pitchFamily="34" charset="0"/>
              </a:rPr>
              <a:t>CGI::Session;</a:t>
            </a:r>
          </a:p>
          <a:p>
            <a:pPr marL="0" indent="0" defTabSz="274320">
              <a:spcAft>
                <a:spcPts val="0"/>
              </a:spcAft>
              <a:buNone/>
              <a:tabLst>
                <a:tab pos="182880" algn="l"/>
                <a:tab pos="411480" algn="l"/>
                <a:tab pos="685800" algn="l"/>
                <a:tab pos="960120" algn="l"/>
              </a:tabLst>
            </a:pPr>
            <a:r>
              <a:rPr lang="en-US" sz="600" b="0" dirty="0">
                <a:latin typeface="Arial Narrow" panose="020B0606020202030204" pitchFamily="34" charset="0"/>
                <a:ea typeface="Verdana" pitchFamily="34" charset="0"/>
                <a:cs typeface="Verdana" pitchFamily="34" charset="0"/>
              </a:rPr>
              <a:t>6</a:t>
            </a:r>
          </a:p>
          <a:p>
            <a:pPr marL="0" indent="0" defTabSz="274320">
              <a:spcAft>
                <a:spcPts val="0"/>
              </a:spcAft>
              <a:buNone/>
              <a:tabLst>
                <a:tab pos="182880" algn="l"/>
                <a:tab pos="411480" algn="l"/>
                <a:tab pos="685800" algn="l"/>
                <a:tab pos="960120" algn="l"/>
              </a:tabLst>
            </a:pPr>
            <a:r>
              <a:rPr lang="en-US" sz="600" b="0" dirty="0">
                <a:latin typeface="Arial Narrow" panose="020B0606020202030204" pitchFamily="34" charset="0"/>
                <a:ea typeface="Verdana" pitchFamily="34" charset="0"/>
                <a:cs typeface="Verdana" pitchFamily="34" charset="0"/>
              </a:rPr>
              <a:t>7	# Create a new instance of a CGI object that is used to manage the request and response</a:t>
            </a:r>
            <a:r>
              <a:rPr lang="en-US" sz="600" b="0" dirty="0" smtClean="0">
                <a:latin typeface="Arial Narrow" panose="020B0606020202030204" pitchFamily="34" charset="0"/>
                <a:ea typeface="Verdana" pitchFamily="34" charset="0"/>
                <a:cs typeface="Verdana" pitchFamily="34" charset="0"/>
              </a:rPr>
              <a:t>.</a:t>
            </a:r>
          </a:p>
          <a:p>
            <a:pPr marL="0" indent="0" defTabSz="274320">
              <a:spcAft>
                <a:spcPts val="0"/>
              </a:spcAft>
              <a:buNone/>
              <a:tabLst>
                <a:tab pos="182880" algn="l"/>
                <a:tab pos="411480" algn="l"/>
                <a:tab pos="685800" algn="l"/>
                <a:tab pos="960120" algn="l"/>
              </a:tabLst>
            </a:pPr>
            <a:r>
              <a:rPr lang="en-US" sz="600" b="0" dirty="0" smtClean="0">
                <a:latin typeface="Arial Narrow" panose="020B0606020202030204" pitchFamily="34" charset="0"/>
                <a:ea typeface="Verdana" pitchFamily="34" charset="0"/>
                <a:cs typeface="Verdana" pitchFamily="34" charset="0"/>
              </a:rPr>
              <a:t>8</a:t>
            </a:r>
            <a:endParaRPr lang="en-US" sz="600" b="0" dirty="0">
              <a:latin typeface="Arial Narrow" panose="020B0606020202030204" pitchFamily="34" charset="0"/>
              <a:ea typeface="Verdana" pitchFamily="34" charset="0"/>
              <a:cs typeface="Verdana" pitchFamily="34" charset="0"/>
            </a:endParaRPr>
          </a:p>
          <a:p>
            <a:pPr marL="0" indent="0" defTabSz="274320">
              <a:spcAft>
                <a:spcPts val="0"/>
              </a:spcAft>
              <a:buNone/>
              <a:tabLst>
                <a:tab pos="182880" algn="l"/>
                <a:tab pos="411480" algn="l"/>
                <a:tab pos="685800" algn="l"/>
                <a:tab pos="960120" algn="l"/>
              </a:tabLst>
            </a:pPr>
            <a:r>
              <a:rPr lang="en-US" sz="600" b="0" dirty="0" smtClean="0">
                <a:latin typeface="Arial Narrow" panose="020B0606020202030204" pitchFamily="34" charset="0"/>
                <a:ea typeface="Verdana" pitchFamily="34" charset="0"/>
                <a:cs typeface="Verdana" pitchFamily="34" charset="0"/>
              </a:rPr>
              <a:t>9	my </a:t>
            </a:r>
            <a:r>
              <a:rPr lang="en-US" sz="600" b="0" dirty="0">
                <a:latin typeface="Arial Narrow" panose="020B0606020202030204" pitchFamily="34" charset="0"/>
                <a:ea typeface="Verdana" pitchFamily="34" charset="0"/>
                <a:cs typeface="Verdana" pitchFamily="34" charset="0"/>
              </a:rPr>
              <a:t>$</a:t>
            </a:r>
            <a:r>
              <a:rPr lang="en-US" sz="600" b="0" dirty="0" err="1">
                <a:latin typeface="Arial Narrow" panose="020B0606020202030204" pitchFamily="34" charset="0"/>
                <a:ea typeface="Verdana" pitchFamily="34" charset="0"/>
                <a:cs typeface="Verdana" pitchFamily="34" charset="0"/>
              </a:rPr>
              <a:t>cgi</a:t>
            </a:r>
            <a:r>
              <a:rPr lang="en-US" sz="600" b="0" dirty="0">
                <a:latin typeface="Arial Narrow" panose="020B0606020202030204" pitchFamily="34" charset="0"/>
                <a:ea typeface="Verdana" pitchFamily="34" charset="0"/>
                <a:cs typeface="Verdana" pitchFamily="34" charset="0"/>
              </a:rPr>
              <a:t> = new CGI</a:t>
            </a:r>
            <a:r>
              <a:rPr lang="en-US" sz="600" b="0" dirty="0" smtClean="0">
                <a:latin typeface="Arial Narrow" panose="020B0606020202030204" pitchFamily="34" charset="0"/>
                <a:ea typeface="Verdana" pitchFamily="34" charset="0"/>
                <a:cs typeface="Verdana" pitchFamily="34" charset="0"/>
              </a:rPr>
              <a:t>;</a:t>
            </a:r>
          </a:p>
          <a:p>
            <a:pPr marL="0" indent="0" defTabSz="274320">
              <a:spcAft>
                <a:spcPts val="0"/>
              </a:spcAft>
              <a:buNone/>
              <a:tabLst>
                <a:tab pos="182880" algn="l"/>
                <a:tab pos="411480" algn="l"/>
                <a:tab pos="685800" algn="l"/>
                <a:tab pos="960120" algn="l"/>
              </a:tabLst>
            </a:pPr>
            <a:r>
              <a:rPr lang="en-US" sz="600" b="0" dirty="0" smtClean="0">
                <a:latin typeface="Arial Narrow" panose="020B0606020202030204" pitchFamily="34" charset="0"/>
                <a:ea typeface="Verdana" pitchFamily="34" charset="0"/>
                <a:cs typeface="Verdana" pitchFamily="34" charset="0"/>
              </a:rPr>
              <a:t>10</a:t>
            </a:r>
          </a:p>
          <a:p>
            <a:pPr marL="0" indent="0" defTabSz="274320">
              <a:spcAft>
                <a:spcPts val="0"/>
              </a:spcAft>
              <a:buNone/>
              <a:tabLst>
                <a:tab pos="182880" algn="l"/>
                <a:tab pos="411480" algn="l"/>
                <a:tab pos="685800" algn="l"/>
                <a:tab pos="960120" algn="l"/>
              </a:tabLst>
            </a:pPr>
            <a:r>
              <a:rPr lang="en-US" sz="600" b="0" dirty="0" smtClean="0">
                <a:latin typeface="Arial Narrow" panose="020B0606020202030204" pitchFamily="34" charset="0"/>
                <a:ea typeface="Verdana" pitchFamily="34" charset="0"/>
                <a:cs typeface="Verdana" pitchFamily="34" charset="0"/>
              </a:rPr>
              <a:t>11	# </a:t>
            </a:r>
            <a:r>
              <a:rPr lang="en-US" sz="600" b="0" dirty="0">
                <a:latin typeface="Arial Narrow" panose="020B0606020202030204" pitchFamily="34" charset="0"/>
                <a:ea typeface="Verdana" pitchFamily="34" charset="0"/>
                <a:cs typeface="Verdana" pitchFamily="34" charset="0"/>
              </a:rPr>
              <a:t>Attempt to load an existing session. If an existing session isn't found, then create a new one. The value of </a:t>
            </a:r>
            <a:r>
              <a:rPr lang="en-US" sz="600" b="0" dirty="0" err="1" smtClean="0">
                <a:latin typeface="Arial Narrow" panose="020B0606020202030204" pitchFamily="34" charset="0"/>
                <a:ea typeface="Verdana" pitchFamily="34" charset="0"/>
                <a:cs typeface="Verdana" pitchFamily="34" charset="0"/>
              </a:rPr>
              <a:t>undef</a:t>
            </a:r>
            <a:r>
              <a:rPr lang="en-US" sz="600" b="0" dirty="0" smtClean="0">
                <a:latin typeface="Arial Narrow" panose="020B0606020202030204" pitchFamily="34" charset="0"/>
                <a:ea typeface="Verdana" pitchFamily="34" charset="0"/>
                <a:cs typeface="Verdana" pitchFamily="34" charset="0"/>
              </a:rPr>
              <a:t> for </a:t>
            </a:r>
            <a:r>
              <a:rPr lang="en-US" sz="600" b="0" dirty="0">
                <a:latin typeface="Arial Narrow" panose="020B0606020202030204" pitchFamily="34" charset="0"/>
                <a:ea typeface="Verdana" pitchFamily="34" charset="0"/>
                <a:cs typeface="Verdana" pitchFamily="34" charset="0"/>
              </a:rPr>
              <a:t>the </a:t>
            </a:r>
            <a:r>
              <a:rPr lang="en-US" sz="600" b="0" dirty="0" smtClean="0">
                <a:latin typeface="Arial Narrow" panose="020B0606020202030204" pitchFamily="34" charset="0"/>
                <a:ea typeface="Verdana" pitchFamily="34" charset="0"/>
                <a:cs typeface="Verdana" pitchFamily="34" charset="0"/>
              </a:rPr>
              <a:t>first</a:t>
            </a:r>
          </a:p>
          <a:p>
            <a:pPr marL="0" indent="0" defTabSz="274320">
              <a:spcAft>
                <a:spcPts val="0"/>
              </a:spcAft>
              <a:buNone/>
              <a:tabLst>
                <a:tab pos="182880" algn="l"/>
                <a:tab pos="411480" algn="l"/>
                <a:tab pos="685800" algn="l"/>
                <a:tab pos="960120" algn="l"/>
              </a:tabLst>
            </a:pPr>
            <a:r>
              <a:rPr lang="en-US" sz="600" b="0" dirty="0" smtClean="0">
                <a:latin typeface="Arial Narrow" panose="020B0606020202030204" pitchFamily="34" charset="0"/>
                <a:ea typeface="Verdana" pitchFamily="34" charset="0"/>
                <a:cs typeface="Verdana" pitchFamily="34" charset="0"/>
              </a:rPr>
              <a:t>12	# </a:t>
            </a:r>
            <a:r>
              <a:rPr lang="en-US" sz="600" b="0" dirty="0">
                <a:latin typeface="Arial Narrow" panose="020B0606020202030204" pitchFamily="34" charset="0"/>
                <a:ea typeface="Verdana" pitchFamily="34" charset="0"/>
                <a:cs typeface="Verdana" pitchFamily="34" charset="0"/>
              </a:rPr>
              <a:t>parameter directs the server to look for and save the session data in a file on the server. (this </a:t>
            </a:r>
            <a:r>
              <a:rPr lang="en-US" sz="600" b="0" dirty="0" smtClean="0">
                <a:latin typeface="Arial Narrow" panose="020B0606020202030204" pitchFamily="34" charset="0"/>
                <a:ea typeface="Verdana" pitchFamily="34" charset="0"/>
                <a:cs typeface="Verdana" pitchFamily="34" charset="0"/>
              </a:rPr>
              <a:t>is </a:t>
            </a:r>
            <a:r>
              <a:rPr lang="en-US" sz="600" b="0" dirty="0">
                <a:latin typeface="Arial Narrow" panose="020B0606020202030204" pitchFamily="34" charset="0"/>
                <a:ea typeface="Verdana" pitchFamily="34" charset="0"/>
                <a:cs typeface="Verdana" pitchFamily="34" charset="0"/>
              </a:rPr>
              <a:t>the default) By passing the $</a:t>
            </a:r>
            <a:r>
              <a:rPr lang="en-US" sz="600" b="0" dirty="0" err="1" smtClean="0">
                <a:latin typeface="Arial Narrow" panose="020B0606020202030204" pitchFamily="34" charset="0"/>
                <a:ea typeface="Verdana" pitchFamily="34" charset="0"/>
                <a:cs typeface="Verdana" pitchFamily="34" charset="0"/>
              </a:rPr>
              <a:t>cgi</a:t>
            </a:r>
            <a:endParaRPr lang="en-US" sz="600" b="0" dirty="0" smtClean="0">
              <a:latin typeface="Arial Narrow" panose="020B0606020202030204" pitchFamily="34" charset="0"/>
              <a:ea typeface="Verdana" pitchFamily="34" charset="0"/>
              <a:cs typeface="Verdana" pitchFamily="34" charset="0"/>
            </a:endParaRPr>
          </a:p>
          <a:p>
            <a:pPr marL="0" indent="0" defTabSz="274320">
              <a:spcAft>
                <a:spcPts val="0"/>
              </a:spcAft>
              <a:buNone/>
              <a:tabLst>
                <a:tab pos="182880" algn="l"/>
                <a:tab pos="411480" algn="l"/>
                <a:tab pos="685800" algn="l"/>
                <a:tab pos="960120" algn="l"/>
              </a:tabLst>
            </a:pPr>
            <a:r>
              <a:rPr lang="en-US" sz="600" b="0" dirty="0" smtClean="0">
                <a:latin typeface="Arial Narrow" panose="020B0606020202030204" pitchFamily="34" charset="0"/>
                <a:ea typeface="Verdana" pitchFamily="34" charset="0"/>
                <a:cs typeface="Verdana" pitchFamily="34" charset="0"/>
              </a:rPr>
              <a:t>13	# </a:t>
            </a:r>
            <a:r>
              <a:rPr lang="en-US" sz="600" b="0" dirty="0">
                <a:latin typeface="Arial Narrow" panose="020B0606020202030204" pitchFamily="34" charset="0"/>
                <a:ea typeface="Verdana" pitchFamily="34" charset="0"/>
                <a:cs typeface="Verdana" pitchFamily="34" charset="0"/>
              </a:rPr>
              <a:t>object as the second parameter, the server will try to </a:t>
            </a:r>
            <a:r>
              <a:rPr lang="en-US" sz="600" b="0" dirty="0" smtClean="0">
                <a:latin typeface="Arial Narrow" panose="020B0606020202030204" pitchFamily="34" charset="0"/>
                <a:ea typeface="Verdana" pitchFamily="34" charset="0"/>
                <a:cs typeface="Verdana" pitchFamily="34" charset="0"/>
              </a:rPr>
              <a:t>retrieve the </a:t>
            </a:r>
            <a:r>
              <a:rPr lang="en-US" sz="600" b="0" dirty="0">
                <a:latin typeface="Arial Narrow" panose="020B0606020202030204" pitchFamily="34" charset="0"/>
                <a:ea typeface="Verdana" pitchFamily="34" charset="0"/>
                <a:cs typeface="Verdana" pitchFamily="34" charset="0"/>
              </a:rPr>
              <a:t>session id from either a cookie named CGISESSID sent </a:t>
            </a:r>
            <a:r>
              <a:rPr lang="en-US" sz="600" b="0" dirty="0" smtClean="0">
                <a:latin typeface="Arial Narrow" panose="020B0606020202030204" pitchFamily="34" charset="0"/>
                <a:ea typeface="Verdana" pitchFamily="34" charset="0"/>
                <a:cs typeface="Verdana" pitchFamily="34" charset="0"/>
              </a:rPr>
              <a:t>along</a:t>
            </a:r>
          </a:p>
          <a:p>
            <a:pPr marL="0" indent="0" defTabSz="274320">
              <a:spcAft>
                <a:spcPts val="0"/>
              </a:spcAft>
              <a:buNone/>
              <a:tabLst>
                <a:tab pos="182880" algn="l"/>
                <a:tab pos="411480" algn="l"/>
                <a:tab pos="685800" algn="l"/>
                <a:tab pos="960120" algn="l"/>
              </a:tabLst>
            </a:pPr>
            <a:r>
              <a:rPr lang="en-US" sz="600" b="0" dirty="0" smtClean="0">
                <a:latin typeface="Arial Narrow" panose="020B0606020202030204" pitchFamily="34" charset="0"/>
                <a:ea typeface="Verdana" pitchFamily="34" charset="0"/>
                <a:cs typeface="Verdana" pitchFamily="34" charset="0"/>
              </a:rPr>
              <a:t>14	# </a:t>
            </a:r>
            <a:r>
              <a:rPr lang="en-US" sz="600" b="0" dirty="0">
                <a:latin typeface="Arial Narrow" panose="020B0606020202030204" pitchFamily="34" charset="0"/>
                <a:ea typeface="Verdana" pitchFamily="34" charset="0"/>
                <a:cs typeface="Verdana" pitchFamily="34" charset="0"/>
              </a:rPr>
              <a:t>with the request or a </a:t>
            </a:r>
            <a:r>
              <a:rPr lang="en-US" sz="600" b="0" dirty="0" smtClean="0">
                <a:latin typeface="Arial Narrow" panose="020B0606020202030204" pitchFamily="34" charset="0"/>
                <a:ea typeface="Verdana" pitchFamily="34" charset="0"/>
                <a:cs typeface="Verdana" pitchFamily="34" charset="0"/>
              </a:rPr>
              <a:t>query string </a:t>
            </a:r>
            <a:r>
              <a:rPr lang="en-US" sz="600" b="0" dirty="0">
                <a:latin typeface="Arial Narrow" panose="020B0606020202030204" pitchFamily="34" charset="0"/>
                <a:ea typeface="Verdana" pitchFamily="34" charset="0"/>
                <a:cs typeface="Verdana" pitchFamily="34" charset="0"/>
              </a:rPr>
              <a:t>parameter named CGISESSID. If the server fails to find an id that matches an </a:t>
            </a:r>
            <a:r>
              <a:rPr lang="en-US" sz="600" b="0" dirty="0" smtClean="0">
                <a:latin typeface="Arial Narrow" panose="020B0606020202030204" pitchFamily="34" charset="0"/>
                <a:ea typeface="Verdana" pitchFamily="34" charset="0"/>
                <a:cs typeface="Verdana" pitchFamily="34" charset="0"/>
              </a:rPr>
              <a:t>existing session,</a:t>
            </a:r>
          </a:p>
          <a:p>
            <a:pPr marL="0" indent="0" defTabSz="274320">
              <a:spcAft>
                <a:spcPts val="0"/>
              </a:spcAft>
              <a:buNone/>
              <a:tabLst>
                <a:tab pos="182880" algn="l"/>
                <a:tab pos="411480" algn="l"/>
                <a:tab pos="685800" algn="l"/>
                <a:tab pos="960120" algn="l"/>
              </a:tabLst>
            </a:pPr>
            <a:r>
              <a:rPr lang="en-US" sz="600" b="0" dirty="0" smtClean="0">
                <a:latin typeface="Arial Narrow" panose="020B0606020202030204" pitchFamily="34" charset="0"/>
                <a:ea typeface="Verdana" pitchFamily="34" charset="0"/>
                <a:cs typeface="Verdana" pitchFamily="34" charset="0"/>
              </a:rPr>
              <a:t>15	#  </a:t>
            </a:r>
            <a:r>
              <a:rPr lang="en-US" sz="600" b="0" dirty="0">
                <a:latin typeface="Arial Narrow" panose="020B0606020202030204" pitchFamily="34" charset="0"/>
                <a:ea typeface="Verdana" pitchFamily="34" charset="0"/>
                <a:cs typeface="Verdana" pitchFamily="34" charset="0"/>
              </a:rPr>
              <a:t>then it creates and saves a new session. The third parameter directs the server </a:t>
            </a:r>
            <a:r>
              <a:rPr lang="en-US" sz="600" b="0" dirty="0" smtClean="0">
                <a:latin typeface="Arial Narrow" panose="020B0606020202030204" pitchFamily="34" charset="0"/>
                <a:ea typeface="Verdana" pitchFamily="34" charset="0"/>
                <a:cs typeface="Verdana" pitchFamily="34" charset="0"/>
              </a:rPr>
              <a:t>to save </a:t>
            </a:r>
            <a:r>
              <a:rPr lang="en-US" sz="600" b="0" dirty="0">
                <a:latin typeface="Arial Narrow" panose="020B0606020202030204" pitchFamily="34" charset="0"/>
                <a:ea typeface="Verdana" pitchFamily="34" charset="0"/>
                <a:cs typeface="Verdana" pitchFamily="34" charset="0"/>
              </a:rPr>
              <a:t>the session data on the server as a </a:t>
            </a:r>
            <a:r>
              <a:rPr lang="en-US" sz="600" b="0" dirty="0" smtClean="0">
                <a:latin typeface="Arial Narrow" panose="020B0606020202030204" pitchFamily="34" charset="0"/>
                <a:ea typeface="Verdana" pitchFamily="34" charset="0"/>
                <a:cs typeface="Verdana" pitchFamily="34" charset="0"/>
              </a:rPr>
              <a:t>file</a:t>
            </a:r>
          </a:p>
          <a:p>
            <a:pPr marL="0" indent="0" defTabSz="274320">
              <a:spcAft>
                <a:spcPts val="0"/>
              </a:spcAft>
              <a:buNone/>
              <a:tabLst>
                <a:tab pos="182880" algn="l"/>
                <a:tab pos="411480" algn="l"/>
                <a:tab pos="685800" algn="l"/>
                <a:tab pos="960120" algn="l"/>
              </a:tabLst>
            </a:pPr>
            <a:r>
              <a:rPr lang="en-US" sz="600" b="0" dirty="0" smtClean="0">
                <a:latin typeface="Arial Narrow" panose="020B0606020202030204" pitchFamily="34" charset="0"/>
                <a:ea typeface="Verdana" pitchFamily="34" charset="0"/>
                <a:cs typeface="Verdana" pitchFamily="34" charset="0"/>
              </a:rPr>
              <a:t>16	#  </a:t>
            </a:r>
            <a:r>
              <a:rPr lang="en-US" sz="600" b="0" dirty="0">
                <a:latin typeface="Arial Narrow" panose="020B0606020202030204" pitchFamily="34" charset="0"/>
                <a:ea typeface="Verdana" pitchFamily="34" charset="0"/>
                <a:cs typeface="Verdana" pitchFamily="34" charset="0"/>
              </a:rPr>
              <a:t>in the /</a:t>
            </a:r>
            <a:r>
              <a:rPr lang="en-US" sz="600" b="0" dirty="0" err="1">
                <a:latin typeface="Arial Narrow" panose="020B0606020202030204" pitchFamily="34" charset="0"/>
                <a:ea typeface="Verdana" pitchFamily="34" charset="0"/>
                <a:cs typeface="Verdana" pitchFamily="34" charset="0"/>
              </a:rPr>
              <a:t>tmp</a:t>
            </a:r>
            <a:r>
              <a:rPr lang="en-US" sz="600" b="0" dirty="0">
                <a:latin typeface="Arial Narrow" panose="020B0606020202030204" pitchFamily="34" charset="0"/>
                <a:ea typeface="Verdana" pitchFamily="34" charset="0"/>
                <a:cs typeface="Verdana" pitchFamily="34" charset="0"/>
              </a:rPr>
              <a:t> directory.</a:t>
            </a:r>
          </a:p>
          <a:p>
            <a:pPr marL="0" indent="0" defTabSz="274320">
              <a:spcAft>
                <a:spcPts val="0"/>
              </a:spcAft>
              <a:buNone/>
              <a:tabLst>
                <a:tab pos="182880" algn="l"/>
                <a:tab pos="411480" algn="l"/>
                <a:tab pos="685800" algn="l"/>
                <a:tab pos="960120" algn="l"/>
              </a:tabLst>
            </a:pPr>
            <a:r>
              <a:rPr lang="en-US" sz="600" b="0" dirty="0" smtClean="0">
                <a:latin typeface="Arial Narrow" panose="020B0606020202030204" pitchFamily="34" charset="0"/>
                <a:ea typeface="Verdana" pitchFamily="34" charset="0"/>
                <a:cs typeface="Verdana" pitchFamily="34" charset="0"/>
              </a:rPr>
              <a:t>17</a:t>
            </a:r>
            <a:endParaRPr lang="en-US" sz="600" b="0" dirty="0">
              <a:latin typeface="Arial Narrow" panose="020B0606020202030204" pitchFamily="34" charset="0"/>
              <a:ea typeface="Verdana" pitchFamily="34" charset="0"/>
              <a:cs typeface="Verdana" pitchFamily="34" charset="0"/>
            </a:endParaRPr>
          </a:p>
          <a:p>
            <a:pPr marL="0" indent="0" defTabSz="274320">
              <a:spcAft>
                <a:spcPts val="0"/>
              </a:spcAft>
              <a:buNone/>
              <a:tabLst>
                <a:tab pos="182880" algn="l"/>
                <a:tab pos="411480" algn="l"/>
                <a:tab pos="685800" algn="l"/>
                <a:tab pos="960120" algn="l"/>
              </a:tabLst>
            </a:pPr>
            <a:r>
              <a:rPr lang="en-US" sz="600" b="0" dirty="0" smtClean="0">
                <a:latin typeface="Arial Narrow" panose="020B0606020202030204" pitchFamily="34" charset="0"/>
                <a:ea typeface="Verdana" pitchFamily="34" charset="0"/>
                <a:cs typeface="Verdana" pitchFamily="34" charset="0"/>
              </a:rPr>
              <a:t>18	my </a:t>
            </a:r>
            <a:r>
              <a:rPr lang="en-US" sz="600" b="0" dirty="0">
                <a:latin typeface="Arial Narrow" panose="020B0606020202030204" pitchFamily="34" charset="0"/>
                <a:ea typeface="Verdana" pitchFamily="34" charset="0"/>
                <a:cs typeface="Verdana" pitchFamily="34" charset="0"/>
              </a:rPr>
              <a:t>$session = new CGI::Session(</a:t>
            </a:r>
            <a:r>
              <a:rPr lang="en-US" sz="600" b="0" dirty="0" err="1">
                <a:latin typeface="Arial Narrow" panose="020B0606020202030204" pitchFamily="34" charset="0"/>
                <a:ea typeface="Verdana" pitchFamily="34" charset="0"/>
                <a:cs typeface="Verdana" pitchFamily="34" charset="0"/>
              </a:rPr>
              <a:t>undef</a:t>
            </a:r>
            <a:r>
              <a:rPr lang="en-US" sz="600" b="0" dirty="0">
                <a:latin typeface="Arial Narrow" panose="020B0606020202030204" pitchFamily="34" charset="0"/>
                <a:ea typeface="Verdana" pitchFamily="34" charset="0"/>
                <a:cs typeface="Verdana" pitchFamily="34" charset="0"/>
              </a:rPr>
              <a:t>, $</a:t>
            </a:r>
            <a:r>
              <a:rPr lang="en-US" sz="600" b="0" dirty="0" err="1">
                <a:latin typeface="Arial Narrow" panose="020B0606020202030204" pitchFamily="34" charset="0"/>
                <a:ea typeface="Verdana" pitchFamily="34" charset="0"/>
                <a:cs typeface="Verdana" pitchFamily="34" charset="0"/>
              </a:rPr>
              <a:t>cgi</a:t>
            </a:r>
            <a:r>
              <a:rPr lang="en-US" sz="600" b="0" dirty="0">
                <a:latin typeface="Arial Narrow" panose="020B0606020202030204" pitchFamily="34" charset="0"/>
                <a:ea typeface="Verdana" pitchFamily="34" charset="0"/>
                <a:cs typeface="Verdana" pitchFamily="34" charset="0"/>
              </a:rPr>
              <a:t>, {Directory=&gt;'/</a:t>
            </a:r>
            <a:r>
              <a:rPr lang="en-US" sz="600" b="0" dirty="0" err="1">
                <a:latin typeface="Arial Narrow" panose="020B0606020202030204" pitchFamily="34" charset="0"/>
                <a:ea typeface="Verdana" pitchFamily="34" charset="0"/>
                <a:cs typeface="Verdana" pitchFamily="34" charset="0"/>
              </a:rPr>
              <a:t>tmp</a:t>
            </a:r>
            <a:r>
              <a:rPr lang="en-US" sz="600" b="0" dirty="0">
                <a:latin typeface="Arial Narrow" panose="020B0606020202030204" pitchFamily="34" charset="0"/>
                <a:ea typeface="Verdana" pitchFamily="34" charset="0"/>
                <a:cs typeface="Verdana" pitchFamily="34" charset="0"/>
              </a:rPr>
              <a:t>'});</a:t>
            </a:r>
          </a:p>
          <a:p>
            <a:pPr marL="0" indent="0" defTabSz="274320">
              <a:spcAft>
                <a:spcPts val="0"/>
              </a:spcAft>
              <a:buNone/>
              <a:tabLst>
                <a:tab pos="182880" algn="l"/>
                <a:tab pos="411480" algn="l"/>
                <a:tab pos="685800" algn="l"/>
                <a:tab pos="960120" algn="l"/>
              </a:tabLst>
            </a:pPr>
            <a:r>
              <a:rPr lang="en-US" sz="600" b="0" dirty="0" smtClean="0">
                <a:latin typeface="Arial Narrow" panose="020B0606020202030204" pitchFamily="34" charset="0"/>
                <a:ea typeface="Verdana" pitchFamily="34" charset="0"/>
                <a:cs typeface="Verdana" pitchFamily="34" charset="0"/>
              </a:rPr>
              <a:t>19</a:t>
            </a:r>
            <a:endParaRPr lang="en-US" sz="600" b="0" dirty="0">
              <a:latin typeface="Arial Narrow" panose="020B0606020202030204" pitchFamily="34" charset="0"/>
              <a:ea typeface="Verdana" pitchFamily="34" charset="0"/>
              <a:cs typeface="Verdana" pitchFamily="34" charset="0"/>
            </a:endParaRPr>
          </a:p>
          <a:p>
            <a:pPr marL="0" indent="0" defTabSz="274320">
              <a:spcAft>
                <a:spcPts val="0"/>
              </a:spcAft>
              <a:buNone/>
              <a:tabLst>
                <a:tab pos="182880" algn="l"/>
                <a:tab pos="411480" algn="l"/>
                <a:tab pos="685800" algn="l"/>
                <a:tab pos="960120" algn="l"/>
              </a:tabLst>
            </a:pPr>
            <a:r>
              <a:rPr lang="en-US" sz="600" b="0" dirty="0" smtClean="0">
                <a:latin typeface="Arial Narrow" panose="020B0606020202030204" pitchFamily="34" charset="0"/>
                <a:ea typeface="Verdana" pitchFamily="34" charset="0"/>
                <a:cs typeface="Verdana" pitchFamily="34" charset="0"/>
              </a:rPr>
              <a:t>20	# </a:t>
            </a:r>
            <a:r>
              <a:rPr lang="en-US" sz="600" b="0" dirty="0">
                <a:latin typeface="Arial Narrow" panose="020B0606020202030204" pitchFamily="34" charset="0"/>
                <a:ea typeface="Verdana" pitchFamily="34" charset="0"/>
                <a:cs typeface="Verdana" pitchFamily="34" charset="0"/>
              </a:rPr>
              <a:t>Create a cookie to send to the user that contains the session id. CGI::Session by default expects the name of the cookie holding</a:t>
            </a:r>
          </a:p>
          <a:p>
            <a:pPr marL="0" indent="0" defTabSz="274320">
              <a:spcAft>
                <a:spcPts val="0"/>
              </a:spcAft>
              <a:buNone/>
              <a:tabLst>
                <a:tab pos="182880" algn="l"/>
                <a:tab pos="411480" algn="l"/>
                <a:tab pos="685800" algn="l"/>
                <a:tab pos="960120" algn="l"/>
              </a:tabLst>
            </a:pPr>
            <a:r>
              <a:rPr lang="en-US" sz="600" b="0" dirty="0" smtClean="0">
                <a:latin typeface="Arial Narrow" panose="020B0606020202030204" pitchFamily="34" charset="0"/>
                <a:ea typeface="Verdana" pitchFamily="34" charset="0"/>
                <a:cs typeface="Verdana" pitchFamily="34" charset="0"/>
              </a:rPr>
              <a:t>21	# </a:t>
            </a:r>
            <a:r>
              <a:rPr lang="en-US" sz="600" b="0" dirty="0">
                <a:latin typeface="Arial Narrow" panose="020B0606020202030204" pitchFamily="34" charset="0"/>
                <a:ea typeface="Verdana" pitchFamily="34" charset="0"/>
                <a:cs typeface="Verdana" pitchFamily="34" charset="0"/>
              </a:rPr>
              <a:t>the session ID to be "CGISESSID".  This cookie can then be passed along to the user and saved by their browser. The cookie can</a:t>
            </a:r>
          </a:p>
          <a:p>
            <a:pPr marL="0" indent="0" defTabSz="274320">
              <a:spcAft>
                <a:spcPts val="0"/>
              </a:spcAft>
              <a:buNone/>
              <a:tabLst>
                <a:tab pos="182880" algn="l"/>
                <a:tab pos="411480" algn="l"/>
                <a:tab pos="685800" algn="l"/>
                <a:tab pos="960120" algn="l"/>
              </a:tabLst>
            </a:pPr>
            <a:r>
              <a:rPr lang="en-US" sz="600" b="0" dirty="0" smtClean="0">
                <a:latin typeface="Arial Narrow" panose="020B0606020202030204" pitchFamily="34" charset="0"/>
                <a:ea typeface="Verdana" pitchFamily="34" charset="0"/>
                <a:cs typeface="Verdana" pitchFamily="34" charset="0"/>
              </a:rPr>
              <a:t>22	# </a:t>
            </a:r>
            <a:r>
              <a:rPr lang="en-US" sz="600" b="0" dirty="0">
                <a:latin typeface="Arial Narrow" panose="020B0606020202030204" pitchFamily="34" charset="0"/>
                <a:ea typeface="Verdana" pitchFamily="34" charset="0"/>
                <a:cs typeface="Verdana" pitchFamily="34" charset="0"/>
              </a:rPr>
              <a:t>then be sent back with each new request </a:t>
            </a:r>
            <a:r>
              <a:rPr lang="en-US" sz="600" b="0" dirty="0" smtClean="0">
                <a:latin typeface="Arial Narrow" panose="020B0606020202030204" pitchFamily="34" charset="0"/>
                <a:ea typeface="Verdana" pitchFamily="34" charset="0"/>
                <a:cs typeface="Verdana" pitchFamily="34" charset="0"/>
              </a:rPr>
              <a:t>from the </a:t>
            </a:r>
            <a:r>
              <a:rPr lang="en-US" sz="600" b="0" dirty="0">
                <a:latin typeface="Arial Narrow" panose="020B0606020202030204" pitchFamily="34" charset="0"/>
                <a:ea typeface="Verdana" pitchFamily="34" charset="0"/>
                <a:cs typeface="Verdana" pitchFamily="34" charset="0"/>
              </a:rPr>
              <a:t>user enabling the server to find any existing session data.</a:t>
            </a:r>
          </a:p>
          <a:p>
            <a:pPr marL="0" indent="0" defTabSz="274320">
              <a:spcAft>
                <a:spcPts val="0"/>
              </a:spcAft>
              <a:buNone/>
              <a:tabLst>
                <a:tab pos="182880" algn="l"/>
                <a:tab pos="411480" algn="l"/>
                <a:tab pos="685800" algn="l"/>
                <a:tab pos="960120" algn="l"/>
              </a:tabLst>
            </a:pPr>
            <a:r>
              <a:rPr lang="en-US" sz="600" b="0" dirty="0" smtClean="0">
                <a:latin typeface="Arial Narrow" panose="020B0606020202030204" pitchFamily="34" charset="0"/>
                <a:ea typeface="Verdana" pitchFamily="34" charset="0"/>
                <a:cs typeface="Verdana" pitchFamily="34" charset="0"/>
              </a:rPr>
              <a:t>23</a:t>
            </a:r>
            <a:endParaRPr lang="en-US" sz="600" b="0" dirty="0">
              <a:latin typeface="Arial Narrow" panose="020B0606020202030204" pitchFamily="34" charset="0"/>
              <a:ea typeface="Verdana" pitchFamily="34" charset="0"/>
              <a:cs typeface="Verdana" pitchFamily="34" charset="0"/>
            </a:endParaRPr>
          </a:p>
          <a:p>
            <a:pPr marL="0" indent="0" defTabSz="274320">
              <a:spcAft>
                <a:spcPts val="0"/>
              </a:spcAft>
              <a:buNone/>
              <a:tabLst>
                <a:tab pos="182880" algn="l"/>
                <a:tab pos="411480" algn="l"/>
                <a:tab pos="685800" algn="l"/>
                <a:tab pos="960120" algn="l"/>
              </a:tabLst>
            </a:pPr>
            <a:r>
              <a:rPr lang="en-US" sz="600" b="0" dirty="0" smtClean="0">
                <a:latin typeface="Arial Narrow" panose="020B0606020202030204" pitchFamily="34" charset="0"/>
                <a:ea typeface="Verdana" pitchFamily="34" charset="0"/>
                <a:cs typeface="Verdana" pitchFamily="34" charset="0"/>
              </a:rPr>
              <a:t>24	my </a:t>
            </a:r>
            <a:r>
              <a:rPr lang="en-US" sz="600" b="0" dirty="0">
                <a:latin typeface="Arial Narrow" panose="020B0606020202030204" pitchFamily="34" charset="0"/>
                <a:ea typeface="Verdana" pitchFamily="34" charset="0"/>
                <a:cs typeface="Verdana" pitchFamily="34" charset="0"/>
              </a:rPr>
              <a:t>$cookie = $</a:t>
            </a:r>
            <a:r>
              <a:rPr lang="en-US" sz="600" b="0" dirty="0" err="1">
                <a:latin typeface="Arial Narrow" panose="020B0606020202030204" pitchFamily="34" charset="0"/>
                <a:ea typeface="Verdana" pitchFamily="34" charset="0"/>
                <a:cs typeface="Verdana" pitchFamily="34" charset="0"/>
              </a:rPr>
              <a:t>cgi</a:t>
            </a:r>
            <a:r>
              <a:rPr lang="en-US" sz="600" b="0" dirty="0">
                <a:latin typeface="Arial Narrow" panose="020B0606020202030204" pitchFamily="34" charset="0"/>
                <a:ea typeface="Verdana" pitchFamily="34" charset="0"/>
                <a:cs typeface="Verdana" pitchFamily="34" charset="0"/>
              </a:rPr>
              <a:t>-&gt;cookie(-name=&gt;"CGISESSID", -value=&gt;$session-&gt;id);</a:t>
            </a:r>
          </a:p>
          <a:p>
            <a:pPr marL="0" indent="0" defTabSz="274320">
              <a:spcAft>
                <a:spcPts val="0"/>
              </a:spcAft>
              <a:buNone/>
              <a:tabLst>
                <a:tab pos="182880" algn="l"/>
                <a:tab pos="411480" algn="l"/>
                <a:tab pos="685800" algn="l"/>
                <a:tab pos="960120" algn="l"/>
              </a:tabLst>
            </a:pPr>
            <a:r>
              <a:rPr lang="en-US" sz="600" b="0" dirty="0" smtClean="0">
                <a:latin typeface="Arial Narrow" panose="020B0606020202030204" pitchFamily="34" charset="0"/>
                <a:ea typeface="Verdana" pitchFamily="34" charset="0"/>
                <a:cs typeface="Verdana" pitchFamily="34" charset="0"/>
              </a:rPr>
              <a:t>25</a:t>
            </a:r>
            <a:endParaRPr lang="en-US" sz="600" b="0" dirty="0">
              <a:latin typeface="Arial Narrow" panose="020B0606020202030204" pitchFamily="34" charset="0"/>
              <a:ea typeface="Verdana" pitchFamily="34" charset="0"/>
              <a:cs typeface="Verdana" pitchFamily="34" charset="0"/>
            </a:endParaRPr>
          </a:p>
          <a:p>
            <a:pPr marL="0" indent="0" defTabSz="274320">
              <a:spcAft>
                <a:spcPts val="0"/>
              </a:spcAft>
              <a:buNone/>
              <a:tabLst>
                <a:tab pos="182880" algn="l"/>
                <a:tab pos="411480" algn="l"/>
                <a:tab pos="685800" algn="l"/>
                <a:tab pos="960120" algn="l"/>
              </a:tabLst>
            </a:pPr>
            <a:r>
              <a:rPr lang="en-US" sz="600" b="0" dirty="0" smtClean="0">
                <a:latin typeface="Arial Narrow" panose="020B0606020202030204" pitchFamily="34" charset="0"/>
                <a:ea typeface="Verdana" pitchFamily="34" charset="0"/>
                <a:cs typeface="Verdana" pitchFamily="34" charset="0"/>
              </a:rPr>
              <a:t>26	# </a:t>
            </a:r>
            <a:r>
              <a:rPr lang="en-US" sz="600" b="0" dirty="0">
                <a:latin typeface="Arial Narrow" panose="020B0606020202030204" pitchFamily="34" charset="0"/>
                <a:ea typeface="Verdana" pitchFamily="34" charset="0"/>
                <a:cs typeface="Verdana" pitchFamily="34" charset="0"/>
              </a:rPr>
              <a:t>Generate header information that will be part of the HTTP response from the server. In this case we are setting</a:t>
            </a:r>
          </a:p>
          <a:p>
            <a:pPr marL="0" indent="0" defTabSz="274320">
              <a:spcAft>
                <a:spcPts val="0"/>
              </a:spcAft>
              <a:buNone/>
              <a:tabLst>
                <a:tab pos="182880" algn="l"/>
                <a:tab pos="411480" algn="l"/>
                <a:tab pos="685800" algn="l"/>
                <a:tab pos="960120" algn="l"/>
              </a:tabLst>
            </a:pPr>
            <a:r>
              <a:rPr lang="en-US" sz="600" b="0" dirty="0" smtClean="0">
                <a:latin typeface="Arial Narrow" panose="020B0606020202030204" pitchFamily="34" charset="0"/>
                <a:ea typeface="Verdana" pitchFamily="34" charset="0"/>
                <a:cs typeface="Verdana" pitchFamily="34" charset="0"/>
              </a:rPr>
              <a:t>27	# </a:t>
            </a:r>
            <a:r>
              <a:rPr lang="en-US" sz="600" b="0" dirty="0">
                <a:latin typeface="Arial Narrow" panose="020B0606020202030204" pitchFamily="34" charset="0"/>
                <a:ea typeface="Verdana" pitchFamily="34" charset="0"/>
                <a:cs typeface="Verdana" pitchFamily="34" charset="0"/>
              </a:rPr>
              <a:t>the content-type to text/html and also sending along the cookie that we just generated above.</a:t>
            </a:r>
          </a:p>
          <a:p>
            <a:pPr marL="0" indent="0" defTabSz="274320">
              <a:spcAft>
                <a:spcPts val="0"/>
              </a:spcAft>
              <a:buNone/>
              <a:tabLst>
                <a:tab pos="182880" algn="l"/>
                <a:tab pos="411480" algn="l"/>
                <a:tab pos="685800" algn="l"/>
                <a:tab pos="960120" algn="l"/>
              </a:tabLst>
            </a:pPr>
            <a:r>
              <a:rPr lang="en-US" sz="600" b="0" dirty="0" smtClean="0">
                <a:latin typeface="Arial Narrow" panose="020B0606020202030204" pitchFamily="34" charset="0"/>
                <a:ea typeface="Verdana" pitchFamily="34" charset="0"/>
                <a:cs typeface="Verdana" pitchFamily="34" charset="0"/>
              </a:rPr>
              <a:t>28</a:t>
            </a:r>
            <a:endParaRPr lang="en-US" sz="600" b="0" dirty="0">
              <a:latin typeface="Arial Narrow" panose="020B0606020202030204" pitchFamily="34" charset="0"/>
              <a:ea typeface="Verdana" pitchFamily="34" charset="0"/>
              <a:cs typeface="Verdana" pitchFamily="34" charset="0"/>
            </a:endParaRPr>
          </a:p>
          <a:p>
            <a:pPr marL="0" indent="0" defTabSz="274320">
              <a:spcAft>
                <a:spcPts val="0"/>
              </a:spcAft>
              <a:buNone/>
              <a:tabLst>
                <a:tab pos="182880" algn="l"/>
                <a:tab pos="411480" algn="l"/>
                <a:tab pos="685800" algn="l"/>
                <a:tab pos="960120" algn="l"/>
              </a:tabLst>
            </a:pPr>
            <a:r>
              <a:rPr lang="en-US" sz="600" b="0" dirty="0" smtClean="0">
                <a:latin typeface="Arial Narrow" panose="020B0606020202030204" pitchFamily="34" charset="0"/>
                <a:ea typeface="Verdana" pitchFamily="34" charset="0"/>
                <a:cs typeface="Verdana" pitchFamily="34" charset="0"/>
              </a:rPr>
              <a:t>29	print </a:t>
            </a:r>
            <a:r>
              <a:rPr lang="en-US" sz="600" b="0" dirty="0">
                <a:latin typeface="Arial Narrow" panose="020B0606020202030204" pitchFamily="34" charset="0"/>
                <a:ea typeface="Verdana" pitchFamily="34" charset="0"/>
                <a:cs typeface="Verdana" pitchFamily="34" charset="0"/>
              </a:rPr>
              <a:t>$</a:t>
            </a:r>
            <a:r>
              <a:rPr lang="en-US" sz="600" b="0" dirty="0" err="1">
                <a:latin typeface="Arial Narrow" panose="020B0606020202030204" pitchFamily="34" charset="0"/>
                <a:ea typeface="Verdana" pitchFamily="34" charset="0"/>
                <a:cs typeface="Verdana" pitchFamily="34" charset="0"/>
              </a:rPr>
              <a:t>cgi</a:t>
            </a:r>
            <a:r>
              <a:rPr lang="en-US" sz="600" b="0" dirty="0">
                <a:latin typeface="Arial Narrow" panose="020B0606020202030204" pitchFamily="34" charset="0"/>
                <a:ea typeface="Verdana" pitchFamily="34" charset="0"/>
                <a:cs typeface="Verdana" pitchFamily="34" charset="0"/>
              </a:rPr>
              <a:t>-&gt;header( -type =&gt; 'text/html', -cookie =&gt; $cookie );</a:t>
            </a:r>
          </a:p>
          <a:p>
            <a:pPr marL="0" indent="0" defTabSz="274320">
              <a:spcAft>
                <a:spcPts val="0"/>
              </a:spcAft>
              <a:buNone/>
              <a:tabLst>
                <a:tab pos="182880" algn="l"/>
                <a:tab pos="411480" algn="l"/>
                <a:tab pos="685800" algn="l"/>
                <a:tab pos="960120" algn="l"/>
              </a:tabLst>
            </a:pPr>
            <a:r>
              <a:rPr lang="en-US" sz="600" b="0" dirty="0" smtClean="0">
                <a:latin typeface="Arial Narrow" panose="020B0606020202030204" pitchFamily="34" charset="0"/>
                <a:ea typeface="Verdana" pitchFamily="34" charset="0"/>
                <a:cs typeface="Verdana" pitchFamily="34" charset="0"/>
              </a:rPr>
              <a:t>30</a:t>
            </a:r>
            <a:endParaRPr lang="en-US" sz="600" b="0" dirty="0">
              <a:latin typeface="Arial Narrow" panose="020B0606020202030204" pitchFamily="34" charset="0"/>
              <a:ea typeface="Verdana" pitchFamily="34" charset="0"/>
              <a:cs typeface="Verdana" pitchFamily="34" charset="0"/>
            </a:endParaRPr>
          </a:p>
          <a:p>
            <a:pPr marL="0" indent="0" defTabSz="274320">
              <a:spcAft>
                <a:spcPts val="0"/>
              </a:spcAft>
              <a:buNone/>
              <a:tabLst>
                <a:tab pos="182880" algn="l"/>
                <a:tab pos="411480" algn="l"/>
                <a:tab pos="685800" algn="l"/>
                <a:tab pos="960120" algn="l"/>
              </a:tabLst>
            </a:pPr>
            <a:r>
              <a:rPr lang="en-US" sz="600" b="0" dirty="0" smtClean="0">
                <a:latin typeface="Arial Narrow" panose="020B0606020202030204" pitchFamily="34" charset="0"/>
                <a:ea typeface="Verdana" pitchFamily="34" charset="0"/>
                <a:cs typeface="Verdana" pitchFamily="34" charset="0"/>
              </a:rPr>
              <a:t>31	# </a:t>
            </a:r>
            <a:r>
              <a:rPr lang="en-US" sz="600" b="0" dirty="0">
                <a:latin typeface="Arial Narrow" panose="020B0606020202030204" pitchFamily="34" charset="0"/>
                <a:ea typeface="Verdana" pitchFamily="34" charset="0"/>
                <a:cs typeface="Verdana" pitchFamily="34" charset="0"/>
              </a:rPr>
              <a:t>The </a:t>
            </a:r>
            <a:r>
              <a:rPr lang="en-US" sz="600" b="0" dirty="0" err="1">
                <a:latin typeface="Arial Narrow" panose="020B0606020202030204" pitchFamily="34" charset="0"/>
                <a:ea typeface="Verdana" pitchFamily="34" charset="0"/>
                <a:cs typeface="Verdana" pitchFamily="34" charset="0"/>
              </a:rPr>
              <a:t>start_html</a:t>
            </a:r>
            <a:r>
              <a:rPr lang="en-US" sz="600" b="0" dirty="0">
                <a:latin typeface="Arial Narrow" panose="020B0606020202030204" pitchFamily="34" charset="0"/>
                <a:ea typeface="Verdana" pitchFamily="34" charset="0"/>
                <a:cs typeface="Verdana" pitchFamily="34" charset="0"/>
              </a:rPr>
              <a:t>() function generates a generic HTML opening that is then printed to the HTTP response. It looks like</a:t>
            </a:r>
            <a:r>
              <a:rPr lang="en-US" sz="600" b="0" dirty="0" smtClean="0">
                <a:latin typeface="Arial Narrow" panose="020B0606020202030204" pitchFamily="34" charset="0"/>
                <a:ea typeface="Verdana" pitchFamily="34" charset="0"/>
                <a:cs typeface="Verdana" pitchFamily="34" charset="0"/>
              </a:rPr>
              <a:t>:</a:t>
            </a:r>
          </a:p>
          <a:p>
            <a:pPr marL="0" indent="0" defTabSz="274320">
              <a:spcAft>
                <a:spcPts val="0"/>
              </a:spcAft>
              <a:buNone/>
              <a:tabLst>
                <a:tab pos="182880" algn="l"/>
                <a:tab pos="411480" algn="l"/>
                <a:tab pos="685800" algn="l"/>
                <a:tab pos="960120" algn="l"/>
              </a:tabLst>
            </a:pPr>
            <a:r>
              <a:rPr lang="en-US" sz="600" b="0" dirty="0" smtClean="0">
                <a:latin typeface="Arial Narrow" panose="020B0606020202030204" pitchFamily="34" charset="0"/>
                <a:ea typeface="Verdana" pitchFamily="34" charset="0"/>
                <a:cs typeface="Verdana" pitchFamily="34" charset="0"/>
              </a:rPr>
              <a:t>32	#</a:t>
            </a:r>
            <a:endParaRPr lang="en-US" sz="600" b="0" dirty="0">
              <a:latin typeface="Arial Narrow" panose="020B0606020202030204" pitchFamily="34" charset="0"/>
              <a:ea typeface="Verdana" pitchFamily="34" charset="0"/>
              <a:cs typeface="Verdana" pitchFamily="34" charset="0"/>
            </a:endParaRPr>
          </a:p>
          <a:p>
            <a:pPr marL="0" indent="0" defTabSz="274320">
              <a:spcAft>
                <a:spcPts val="0"/>
              </a:spcAft>
              <a:buNone/>
              <a:tabLst>
                <a:tab pos="182880" algn="l"/>
                <a:tab pos="411480" algn="l"/>
                <a:tab pos="685800" algn="l"/>
                <a:tab pos="960120" algn="l"/>
              </a:tabLst>
            </a:pPr>
            <a:r>
              <a:rPr lang="en-US" sz="600" b="0" dirty="0" smtClean="0">
                <a:latin typeface="Arial Narrow" panose="020B0606020202030204" pitchFamily="34" charset="0"/>
                <a:ea typeface="Verdana" pitchFamily="34" charset="0"/>
                <a:cs typeface="Verdana" pitchFamily="34" charset="0"/>
              </a:rPr>
              <a:t>33	# 	&lt;</a:t>
            </a:r>
            <a:r>
              <a:rPr lang="en-US" sz="600" b="0" dirty="0">
                <a:latin typeface="Arial Narrow" panose="020B0606020202030204" pitchFamily="34" charset="0"/>
                <a:ea typeface="Verdana" pitchFamily="34" charset="0"/>
                <a:cs typeface="Verdana" pitchFamily="34" charset="0"/>
              </a:rPr>
              <a:t>HTML&gt;</a:t>
            </a:r>
          </a:p>
          <a:p>
            <a:pPr marL="0" indent="0" defTabSz="274320">
              <a:spcAft>
                <a:spcPts val="0"/>
              </a:spcAft>
              <a:buNone/>
              <a:tabLst>
                <a:tab pos="182880" algn="l"/>
                <a:tab pos="411480" algn="l"/>
                <a:tab pos="685800" algn="l"/>
                <a:tab pos="960120" algn="l"/>
              </a:tabLst>
            </a:pPr>
            <a:r>
              <a:rPr lang="en-US" sz="600" b="0" dirty="0" smtClean="0">
                <a:latin typeface="Arial Narrow" panose="020B0606020202030204" pitchFamily="34" charset="0"/>
                <a:ea typeface="Verdana" pitchFamily="34" charset="0"/>
                <a:cs typeface="Verdana" pitchFamily="34" charset="0"/>
              </a:rPr>
              <a:t>34	# 	&lt;</a:t>
            </a:r>
            <a:r>
              <a:rPr lang="en-US" sz="600" b="0" dirty="0">
                <a:latin typeface="Arial Narrow" panose="020B0606020202030204" pitchFamily="34" charset="0"/>
                <a:ea typeface="Verdana" pitchFamily="34" charset="0"/>
                <a:cs typeface="Verdana" pitchFamily="34" charset="0"/>
              </a:rPr>
              <a:t>HEAD&gt;</a:t>
            </a:r>
          </a:p>
          <a:p>
            <a:pPr marL="0" indent="0" defTabSz="274320">
              <a:spcAft>
                <a:spcPts val="0"/>
              </a:spcAft>
              <a:buNone/>
              <a:tabLst>
                <a:tab pos="182880" algn="l"/>
                <a:tab pos="411480" algn="l"/>
                <a:tab pos="685800" algn="l"/>
                <a:tab pos="960120" algn="l"/>
              </a:tabLst>
            </a:pPr>
            <a:r>
              <a:rPr lang="en-US" sz="600" b="0" dirty="0" smtClean="0">
                <a:latin typeface="Arial Narrow" panose="020B0606020202030204" pitchFamily="34" charset="0"/>
                <a:ea typeface="Verdana" pitchFamily="34" charset="0"/>
                <a:cs typeface="Verdana" pitchFamily="34" charset="0"/>
              </a:rPr>
              <a:t>35	#		&lt;</a:t>
            </a:r>
            <a:r>
              <a:rPr lang="en-US" sz="600" b="0" dirty="0">
                <a:latin typeface="Arial Narrow" panose="020B0606020202030204" pitchFamily="34" charset="0"/>
                <a:ea typeface="Verdana" pitchFamily="34" charset="0"/>
                <a:cs typeface="Verdana" pitchFamily="34" charset="0"/>
              </a:rPr>
              <a:t>TITLE&gt; Login Page &lt;/TITLE&gt;</a:t>
            </a:r>
          </a:p>
          <a:p>
            <a:pPr marL="0" indent="0" defTabSz="274320">
              <a:spcAft>
                <a:spcPts val="0"/>
              </a:spcAft>
              <a:buNone/>
              <a:tabLst>
                <a:tab pos="182880" algn="l"/>
                <a:tab pos="411480" algn="l"/>
                <a:tab pos="685800" algn="l"/>
                <a:tab pos="960120" algn="l"/>
              </a:tabLst>
            </a:pPr>
            <a:r>
              <a:rPr lang="en-US" sz="600" b="0" dirty="0" smtClean="0">
                <a:latin typeface="Arial Narrow" panose="020B0606020202030204" pitchFamily="34" charset="0"/>
                <a:ea typeface="Verdana" pitchFamily="34" charset="0"/>
                <a:cs typeface="Verdana" pitchFamily="34" charset="0"/>
              </a:rPr>
              <a:t>36	# 	&lt;/</a:t>
            </a:r>
            <a:r>
              <a:rPr lang="en-US" sz="600" b="0" dirty="0">
                <a:latin typeface="Arial Narrow" panose="020B0606020202030204" pitchFamily="34" charset="0"/>
                <a:ea typeface="Verdana" pitchFamily="34" charset="0"/>
                <a:cs typeface="Verdana" pitchFamily="34" charset="0"/>
              </a:rPr>
              <a:t>HEAD&gt;</a:t>
            </a:r>
          </a:p>
          <a:p>
            <a:pPr marL="0" indent="0" defTabSz="274320">
              <a:spcAft>
                <a:spcPts val="0"/>
              </a:spcAft>
              <a:buNone/>
              <a:tabLst>
                <a:tab pos="182880" algn="l"/>
                <a:tab pos="411480" algn="l"/>
                <a:tab pos="685800" algn="l"/>
                <a:tab pos="960120" algn="l"/>
              </a:tabLst>
            </a:pPr>
            <a:r>
              <a:rPr lang="en-US" sz="600" b="0" dirty="0" smtClean="0">
                <a:latin typeface="Arial Narrow" panose="020B0606020202030204" pitchFamily="34" charset="0"/>
                <a:ea typeface="Verdana" pitchFamily="34" charset="0"/>
                <a:cs typeface="Verdana" pitchFamily="34" charset="0"/>
              </a:rPr>
              <a:t>37	# 	&lt;</a:t>
            </a:r>
            <a:r>
              <a:rPr lang="en-US" sz="600" b="0" dirty="0">
                <a:latin typeface="Arial Narrow" panose="020B0606020202030204" pitchFamily="34" charset="0"/>
                <a:ea typeface="Verdana" pitchFamily="34" charset="0"/>
                <a:cs typeface="Verdana" pitchFamily="34" charset="0"/>
              </a:rPr>
              <a:t>BODY&gt;</a:t>
            </a:r>
          </a:p>
          <a:p>
            <a:pPr marL="0" indent="0" defTabSz="274320">
              <a:spcAft>
                <a:spcPts val="0"/>
              </a:spcAft>
              <a:buNone/>
              <a:tabLst>
                <a:tab pos="182880" algn="l"/>
                <a:tab pos="411480" algn="l"/>
                <a:tab pos="685800" algn="l"/>
                <a:tab pos="960120" algn="l"/>
              </a:tabLst>
            </a:pPr>
            <a:r>
              <a:rPr lang="en-US" sz="600" b="0" dirty="0" smtClean="0">
                <a:latin typeface="Arial Narrow" panose="020B0606020202030204" pitchFamily="34" charset="0"/>
                <a:ea typeface="Verdana" pitchFamily="34" charset="0"/>
                <a:cs typeface="Verdana" pitchFamily="34" charset="0"/>
              </a:rPr>
              <a:t>38</a:t>
            </a:r>
            <a:endParaRPr lang="en-US" sz="600" b="0" dirty="0">
              <a:latin typeface="Arial Narrow" panose="020B0606020202030204" pitchFamily="34" charset="0"/>
              <a:ea typeface="Verdana" pitchFamily="34" charset="0"/>
              <a:cs typeface="Verdana" pitchFamily="34" charset="0"/>
            </a:endParaRPr>
          </a:p>
          <a:p>
            <a:pPr marL="0" indent="0" defTabSz="274320">
              <a:spcAft>
                <a:spcPts val="0"/>
              </a:spcAft>
              <a:buNone/>
              <a:tabLst>
                <a:tab pos="182880" algn="l"/>
                <a:tab pos="411480" algn="l"/>
                <a:tab pos="685800" algn="l"/>
                <a:tab pos="960120" algn="l"/>
              </a:tabLst>
            </a:pPr>
            <a:r>
              <a:rPr lang="en-US" sz="600" b="0" dirty="0" smtClean="0">
                <a:latin typeface="Arial Narrow" panose="020B0606020202030204" pitchFamily="34" charset="0"/>
                <a:ea typeface="Verdana" pitchFamily="34" charset="0"/>
                <a:cs typeface="Verdana" pitchFamily="34" charset="0"/>
              </a:rPr>
              <a:t>39	print </a:t>
            </a:r>
            <a:r>
              <a:rPr lang="en-US" sz="600" b="0" dirty="0" err="1">
                <a:latin typeface="Arial Narrow" panose="020B0606020202030204" pitchFamily="34" charset="0"/>
                <a:ea typeface="Verdana" pitchFamily="34" charset="0"/>
                <a:cs typeface="Verdana" pitchFamily="34" charset="0"/>
              </a:rPr>
              <a:t>start_html</a:t>
            </a:r>
            <a:r>
              <a:rPr lang="en-US" sz="600" b="0" dirty="0">
                <a:latin typeface="Arial Narrow" panose="020B0606020202030204" pitchFamily="34" charset="0"/>
                <a:ea typeface="Verdana" pitchFamily="34" charset="0"/>
                <a:cs typeface="Verdana" pitchFamily="34" charset="0"/>
              </a:rPr>
              <a:t> ("Login Page");</a:t>
            </a:r>
          </a:p>
          <a:p>
            <a:pPr marL="0" indent="0" defTabSz="274320">
              <a:spcAft>
                <a:spcPts val="0"/>
              </a:spcAft>
              <a:buNone/>
              <a:tabLst>
                <a:tab pos="182880" algn="l"/>
                <a:tab pos="411480" algn="l"/>
                <a:tab pos="685800" algn="l"/>
                <a:tab pos="960120" algn="l"/>
              </a:tabLst>
            </a:pPr>
            <a:r>
              <a:rPr lang="en-US" sz="600" b="0" dirty="0" smtClean="0">
                <a:latin typeface="Arial Narrow" panose="020B0606020202030204" pitchFamily="34" charset="0"/>
                <a:ea typeface="Verdana" pitchFamily="34" charset="0"/>
                <a:cs typeface="Verdana" pitchFamily="34" charset="0"/>
              </a:rPr>
              <a:t>40</a:t>
            </a:r>
          </a:p>
          <a:p>
            <a:pPr marL="0" indent="0" defTabSz="274320">
              <a:spcAft>
                <a:spcPts val="0"/>
              </a:spcAft>
              <a:buNone/>
              <a:tabLst>
                <a:tab pos="182880" algn="l"/>
                <a:tab pos="411480" algn="l"/>
                <a:tab pos="685800" algn="l"/>
                <a:tab pos="960120" algn="l"/>
              </a:tabLst>
            </a:pPr>
            <a:r>
              <a:rPr lang="en-US" sz="600" b="0" dirty="0" smtClean="0">
                <a:latin typeface="Arial Narrow" panose="020B0606020202030204" pitchFamily="34" charset="0"/>
                <a:ea typeface="Verdana" pitchFamily="34" charset="0"/>
                <a:cs typeface="Verdana" pitchFamily="34" charset="0"/>
              </a:rPr>
              <a:t>41	# </a:t>
            </a:r>
            <a:r>
              <a:rPr lang="en-US" sz="600" b="0" dirty="0">
                <a:latin typeface="Arial Narrow" panose="020B0606020202030204" pitchFamily="34" charset="0"/>
                <a:ea typeface="Verdana" pitchFamily="34" charset="0"/>
                <a:cs typeface="Verdana" pitchFamily="34" charset="0"/>
              </a:rPr>
              <a:t>The following block of adds everything between the END tags to the HTTP response. This is the body of the </a:t>
            </a:r>
            <a:r>
              <a:rPr lang="en-US" sz="600" b="0" dirty="0" smtClean="0">
                <a:latin typeface="Arial Narrow" panose="020B0606020202030204" pitchFamily="34" charset="0"/>
                <a:ea typeface="Verdana" pitchFamily="34" charset="0"/>
                <a:cs typeface="Verdana" pitchFamily="34" charset="0"/>
              </a:rPr>
              <a:t>HTML</a:t>
            </a:r>
          </a:p>
          <a:p>
            <a:pPr marL="0" indent="0" defTabSz="274320">
              <a:spcAft>
                <a:spcPts val="0"/>
              </a:spcAft>
              <a:buNone/>
              <a:tabLst>
                <a:tab pos="182880" algn="l"/>
                <a:tab pos="411480" algn="l"/>
                <a:tab pos="685800" algn="l"/>
                <a:tab pos="960120" algn="l"/>
              </a:tabLst>
            </a:pPr>
            <a:r>
              <a:rPr lang="en-US" sz="600" b="0" dirty="0" smtClean="0">
                <a:latin typeface="Arial Narrow" panose="020B0606020202030204" pitchFamily="34" charset="0"/>
                <a:ea typeface="Verdana" pitchFamily="34" charset="0"/>
                <a:cs typeface="Verdana" pitchFamily="34" charset="0"/>
              </a:rPr>
              <a:t>42	# </a:t>
            </a:r>
            <a:r>
              <a:rPr lang="en-US" sz="600" b="0" dirty="0">
                <a:latin typeface="Arial Narrow" panose="020B0606020202030204" pitchFamily="34" charset="0"/>
                <a:ea typeface="Verdana" pitchFamily="34" charset="0"/>
                <a:cs typeface="Verdana" pitchFamily="34" charset="0"/>
              </a:rPr>
              <a:t>page that will be displayed to the user.</a:t>
            </a:r>
          </a:p>
          <a:p>
            <a:pPr marL="0" indent="0" defTabSz="274320">
              <a:spcAft>
                <a:spcPts val="0"/>
              </a:spcAft>
              <a:buNone/>
              <a:tabLst>
                <a:tab pos="182880" algn="l"/>
                <a:tab pos="411480" algn="l"/>
                <a:tab pos="685800" algn="l"/>
                <a:tab pos="960120" algn="l"/>
              </a:tabLst>
            </a:pPr>
            <a:r>
              <a:rPr lang="en-US" sz="600" b="0" dirty="0" smtClean="0">
                <a:latin typeface="Arial Narrow" panose="020B0606020202030204" pitchFamily="34" charset="0"/>
                <a:ea typeface="Verdana" pitchFamily="34" charset="0"/>
                <a:cs typeface="Verdana" pitchFamily="34" charset="0"/>
              </a:rPr>
              <a:t>43</a:t>
            </a:r>
            <a:endParaRPr lang="en-US" sz="600" b="0" dirty="0">
              <a:latin typeface="Arial Narrow" panose="020B0606020202030204" pitchFamily="34" charset="0"/>
              <a:ea typeface="Verdana" pitchFamily="34" charset="0"/>
              <a:cs typeface="Verdana" pitchFamily="34" charset="0"/>
            </a:endParaRPr>
          </a:p>
          <a:p>
            <a:pPr marL="0" indent="0" defTabSz="274320">
              <a:spcAft>
                <a:spcPts val="0"/>
              </a:spcAft>
              <a:buNone/>
              <a:tabLst>
                <a:tab pos="182880" algn="l"/>
                <a:tab pos="411480" algn="l"/>
                <a:tab pos="685800" algn="l"/>
                <a:tab pos="960120" algn="l"/>
              </a:tabLst>
            </a:pPr>
            <a:r>
              <a:rPr lang="en-US" sz="600" b="0" dirty="0" smtClean="0">
                <a:latin typeface="Arial Narrow" panose="020B0606020202030204" pitchFamily="34" charset="0"/>
                <a:ea typeface="Verdana" pitchFamily="34" charset="0"/>
                <a:cs typeface="Verdana" pitchFamily="34" charset="0"/>
              </a:rPr>
              <a:t>44	print </a:t>
            </a:r>
            <a:r>
              <a:rPr lang="en-US" sz="600" b="0" dirty="0">
                <a:latin typeface="Arial Narrow" panose="020B0606020202030204" pitchFamily="34" charset="0"/>
                <a:ea typeface="Verdana" pitchFamily="34" charset="0"/>
                <a:cs typeface="Verdana" pitchFamily="34" charset="0"/>
              </a:rPr>
              <a:t>&lt;&lt;END;</a:t>
            </a:r>
          </a:p>
          <a:p>
            <a:pPr marL="0" indent="0" defTabSz="274320">
              <a:spcAft>
                <a:spcPts val="0"/>
              </a:spcAft>
              <a:buNone/>
              <a:tabLst>
                <a:tab pos="182880" algn="l"/>
                <a:tab pos="411480" algn="l"/>
                <a:tab pos="685800" algn="l"/>
                <a:tab pos="960120" algn="l"/>
              </a:tabLst>
            </a:pPr>
            <a:r>
              <a:rPr lang="en-US" sz="600" b="0" dirty="0" smtClean="0">
                <a:latin typeface="Arial Narrow" panose="020B0606020202030204" pitchFamily="34" charset="0"/>
                <a:ea typeface="Verdana" pitchFamily="34" charset="0"/>
                <a:cs typeface="Verdana" pitchFamily="34" charset="0"/>
              </a:rPr>
              <a:t>45	</a:t>
            </a:r>
            <a:r>
              <a:rPr lang="en-US" sz="600" b="0" dirty="0">
                <a:latin typeface="Arial Narrow" panose="020B0606020202030204" pitchFamily="34" charset="0"/>
                <a:ea typeface="Verdana" pitchFamily="34" charset="0"/>
                <a:cs typeface="Verdana" pitchFamily="34" charset="0"/>
              </a:rPr>
              <a:t>	&lt;table border=0&gt;</a:t>
            </a:r>
          </a:p>
          <a:p>
            <a:pPr marL="0" indent="0" defTabSz="274320">
              <a:spcAft>
                <a:spcPts val="0"/>
              </a:spcAft>
              <a:buNone/>
              <a:tabLst>
                <a:tab pos="182880" algn="l"/>
                <a:tab pos="411480" algn="l"/>
                <a:tab pos="685800" algn="l"/>
                <a:tab pos="960120" algn="l"/>
              </a:tabLst>
            </a:pPr>
            <a:r>
              <a:rPr lang="en-US" sz="600" b="0" dirty="0" smtClean="0">
                <a:latin typeface="Arial Narrow" panose="020B0606020202030204" pitchFamily="34" charset="0"/>
                <a:ea typeface="Verdana" pitchFamily="34" charset="0"/>
                <a:cs typeface="Verdana" pitchFamily="34" charset="0"/>
              </a:rPr>
              <a:t>46	</a:t>
            </a:r>
            <a:r>
              <a:rPr lang="en-US" sz="600" b="0" dirty="0">
                <a:latin typeface="Arial Narrow" panose="020B0606020202030204" pitchFamily="34" charset="0"/>
                <a:ea typeface="Verdana" pitchFamily="34" charset="0"/>
                <a:cs typeface="Verdana" pitchFamily="34" charset="0"/>
              </a:rPr>
              <a:t>		&lt;</a:t>
            </a:r>
            <a:r>
              <a:rPr lang="en-US" sz="600" b="0" dirty="0" err="1">
                <a:latin typeface="Arial Narrow" panose="020B0606020202030204" pitchFamily="34" charset="0"/>
                <a:ea typeface="Verdana" pitchFamily="34" charset="0"/>
                <a:cs typeface="Verdana" pitchFamily="34" charset="0"/>
              </a:rPr>
              <a:t>tr</a:t>
            </a:r>
            <a:r>
              <a:rPr lang="en-US" sz="600" b="0" dirty="0">
                <a:latin typeface="Arial Narrow" panose="020B0606020202030204" pitchFamily="34" charset="0"/>
                <a:ea typeface="Verdana" pitchFamily="34" charset="0"/>
                <a:cs typeface="Verdana" pitchFamily="34" charset="0"/>
              </a:rPr>
              <a:t>&gt;</a:t>
            </a:r>
          </a:p>
          <a:p>
            <a:pPr marL="0" indent="0" defTabSz="274320">
              <a:spcAft>
                <a:spcPts val="0"/>
              </a:spcAft>
              <a:buNone/>
              <a:tabLst>
                <a:tab pos="182880" algn="l"/>
                <a:tab pos="411480" algn="l"/>
                <a:tab pos="685800" algn="l"/>
                <a:tab pos="960120" algn="l"/>
              </a:tabLst>
            </a:pPr>
            <a:r>
              <a:rPr lang="en-US" sz="600" b="0" dirty="0" smtClean="0">
                <a:latin typeface="Arial Narrow" panose="020B0606020202030204" pitchFamily="34" charset="0"/>
                <a:ea typeface="Verdana" pitchFamily="34" charset="0"/>
                <a:cs typeface="Verdana" pitchFamily="34" charset="0"/>
              </a:rPr>
              <a:t>47	</a:t>
            </a:r>
            <a:r>
              <a:rPr lang="en-US" sz="600" b="0" dirty="0">
                <a:latin typeface="Arial Narrow" panose="020B0606020202030204" pitchFamily="34" charset="0"/>
                <a:ea typeface="Verdana" pitchFamily="34" charset="0"/>
                <a:cs typeface="Verdana" pitchFamily="34" charset="0"/>
              </a:rPr>
              <a:t>			&lt;td&gt;&lt;</a:t>
            </a:r>
            <a:r>
              <a:rPr lang="en-US" sz="600" b="0" dirty="0" err="1">
                <a:latin typeface="Arial Narrow" panose="020B0606020202030204" pitchFamily="34" charset="0"/>
                <a:ea typeface="Verdana" pitchFamily="34" charset="0"/>
                <a:cs typeface="Verdana" pitchFamily="34" charset="0"/>
              </a:rPr>
              <a:t>img</a:t>
            </a:r>
            <a:r>
              <a:rPr lang="en-US" sz="600" b="0" dirty="0">
                <a:latin typeface="Arial Narrow" panose="020B0606020202030204" pitchFamily="34" charset="0"/>
                <a:ea typeface="Verdana" pitchFamily="34" charset="0"/>
                <a:cs typeface="Verdana" pitchFamily="34" charset="0"/>
              </a:rPr>
              <a:t> </a:t>
            </a:r>
            <a:r>
              <a:rPr lang="en-US" sz="600" b="0" dirty="0" err="1">
                <a:latin typeface="Arial Narrow" panose="020B0606020202030204" pitchFamily="34" charset="0"/>
                <a:ea typeface="Verdana" pitchFamily="34" charset="0"/>
                <a:cs typeface="Verdana" pitchFamily="34" charset="0"/>
              </a:rPr>
              <a:t>src</a:t>
            </a:r>
            <a:r>
              <a:rPr lang="en-US" sz="600" b="0" dirty="0">
                <a:latin typeface="Arial Narrow" panose="020B0606020202030204" pitchFamily="34" charset="0"/>
                <a:ea typeface="Verdana" pitchFamily="34" charset="0"/>
                <a:cs typeface="Verdana" pitchFamily="34" charset="0"/>
              </a:rPr>
              <a:t>="/images/InSQR.png" border=0 /&gt;&lt;/td&gt;</a:t>
            </a:r>
          </a:p>
          <a:p>
            <a:pPr marL="0" indent="0" defTabSz="274320">
              <a:spcAft>
                <a:spcPts val="0"/>
              </a:spcAft>
              <a:buNone/>
              <a:tabLst>
                <a:tab pos="182880" algn="l"/>
                <a:tab pos="411480" algn="l"/>
                <a:tab pos="685800" algn="l"/>
                <a:tab pos="960120" algn="l"/>
              </a:tabLst>
            </a:pPr>
            <a:r>
              <a:rPr lang="en-US" sz="600" b="0" dirty="0" smtClean="0">
                <a:latin typeface="Arial Narrow" panose="020B0606020202030204" pitchFamily="34" charset="0"/>
                <a:ea typeface="Verdana" pitchFamily="34" charset="0"/>
                <a:cs typeface="Verdana" pitchFamily="34" charset="0"/>
              </a:rPr>
              <a:t>48	</a:t>
            </a:r>
            <a:r>
              <a:rPr lang="en-US" sz="600" b="0" dirty="0">
                <a:latin typeface="Arial Narrow" panose="020B0606020202030204" pitchFamily="34" charset="0"/>
                <a:ea typeface="Verdana" pitchFamily="34" charset="0"/>
                <a:cs typeface="Verdana" pitchFamily="34" charset="0"/>
              </a:rPr>
              <a:t>			&lt;td </a:t>
            </a:r>
            <a:r>
              <a:rPr lang="en-US" sz="600" b="0" dirty="0" err="1">
                <a:latin typeface="Arial Narrow" panose="020B0606020202030204" pitchFamily="34" charset="0"/>
                <a:ea typeface="Verdana" pitchFamily="34" charset="0"/>
                <a:cs typeface="Verdana" pitchFamily="34" charset="0"/>
              </a:rPr>
              <a:t>valign</a:t>
            </a:r>
            <a:r>
              <a:rPr lang="en-US" sz="600" b="0" dirty="0">
                <a:latin typeface="Arial Narrow" panose="020B0606020202030204" pitchFamily="34" charset="0"/>
                <a:ea typeface="Verdana" pitchFamily="34" charset="0"/>
                <a:cs typeface="Verdana" pitchFamily="34" charset="0"/>
              </a:rPr>
              <a:t>="middle"&gt;&lt;h1&gt;The </a:t>
            </a:r>
            <a:r>
              <a:rPr lang="en-US" sz="600" b="0" dirty="0" err="1">
                <a:latin typeface="Arial Narrow" panose="020B0606020202030204" pitchFamily="34" charset="0"/>
                <a:ea typeface="Verdana" pitchFamily="34" charset="0"/>
                <a:cs typeface="Verdana" pitchFamily="34" charset="0"/>
              </a:rPr>
              <a:t>InSQR</a:t>
            </a:r>
            <a:r>
              <a:rPr lang="en-US" sz="600" b="0" dirty="0">
                <a:latin typeface="Arial Narrow" panose="020B0606020202030204" pitchFamily="34" charset="0"/>
                <a:ea typeface="Verdana" pitchFamily="34" charset="0"/>
                <a:cs typeface="Verdana" pitchFamily="34" charset="0"/>
              </a:rPr>
              <a:t> Application&lt;/h1&gt;&lt;/td&gt;</a:t>
            </a:r>
          </a:p>
          <a:p>
            <a:pPr marL="0" indent="0" defTabSz="274320">
              <a:spcAft>
                <a:spcPts val="0"/>
              </a:spcAft>
              <a:buNone/>
              <a:tabLst>
                <a:tab pos="182880" algn="l"/>
                <a:tab pos="411480" algn="l"/>
                <a:tab pos="685800" algn="l"/>
                <a:tab pos="960120" algn="l"/>
              </a:tabLst>
            </a:pPr>
            <a:r>
              <a:rPr lang="en-US" sz="600" b="0" dirty="0" smtClean="0">
                <a:latin typeface="Arial Narrow" panose="020B0606020202030204" pitchFamily="34" charset="0"/>
                <a:ea typeface="Verdana" pitchFamily="34" charset="0"/>
                <a:cs typeface="Verdana" pitchFamily="34" charset="0"/>
              </a:rPr>
              <a:t>49	</a:t>
            </a:r>
            <a:r>
              <a:rPr lang="en-US" sz="600" b="0" dirty="0">
                <a:latin typeface="Arial Narrow" panose="020B0606020202030204" pitchFamily="34" charset="0"/>
                <a:ea typeface="Verdana" pitchFamily="34" charset="0"/>
                <a:cs typeface="Verdana" pitchFamily="34" charset="0"/>
              </a:rPr>
              <a:t>		&lt;/</a:t>
            </a:r>
            <a:r>
              <a:rPr lang="en-US" sz="600" b="0" dirty="0" err="1">
                <a:latin typeface="Arial Narrow" panose="020B0606020202030204" pitchFamily="34" charset="0"/>
                <a:ea typeface="Verdana" pitchFamily="34" charset="0"/>
                <a:cs typeface="Verdana" pitchFamily="34" charset="0"/>
              </a:rPr>
              <a:t>tr</a:t>
            </a:r>
            <a:r>
              <a:rPr lang="en-US" sz="600" b="0" dirty="0" smtClean="0">
                <a:latin typeface="Arial Narrow" panose="020B0606020202030204" pitchFamily="34" charset="0"/>
                <a:ea typeface="Verdana" pitchFamily="34" charset="0"/>
                <a:cs typeface="Verdana" pitchFamily="34" charset="0"/>
              </a:rPr>
              <a:t>&gt;</a:t>
            </a:r>
          </a:p>
          <a:p>
            <a:pPr marL="0" indent="0" defTabSz="274320">
              <a:spcAft>
                <a:spcPts val="0"/>
              </a:spcAft>
              <a:buNone/>
              <a:tabLst>
                <a:tab pos="182880" algn="l"/>
                <a:tab pos="411480" algn="l"/>
                <a:tab pos="685800" algn="l"/>
                <a:tab pos="960120" algn="l"/>
              </a:tabLst>
            </a:pPr>
            <a:r>
              <a:rPr lang="en-US" sz="600" b="0" dirty="0" smtClean="0">
                <a:latin typeface="Arial Narrow" panose="020B0606020202030204" pitchFamily="34" charset="0"/>
                <a:ea typeface="Verdana" pitchFamily="34" charset="0"/>
                <a:cs typeface="Verdana" pitchFamily="34" charset="0"/>
              </a:rPr>
              <a:t>50	</a:t>
            </a:r>
            <a:r>
              <a:rPr lang="en-US" sz="600" b="0" dirty="0">
                <a:latin typeface="Arial Narrow" panose="020B0606020202030204" pitchFamily="34" charset="0"/>
                <a:ea typeface="Verdana" pitchFamily="34" charset="0"/>
                <a:cs typeface="Verdana" pitchFamily="34" charset="0"/>
              </a:rPr>
              <a:t>	&lt;/table</a:t>
            </a:r>
            <a:r>
              <a:rPr lang="en-US" sz="600" b="0" dirty="0" smtClean="0">
                <a:latin typeface="Arial Narrow" panose="020B0606020202030204" pitchFamily="34" charset="0"/>
                <a:ea typeface="Verdana" pitchFamily="34" charset="0"/>
                <a:cs typeface="Verdana" pitchFamily="34" charset="0"/>
              </a:rPr>
              <a:t>&gt;</a:t>
            </a:r>
            <a:endParaRPr lang="en-US" sz="600" b="0" dirty="0">
              <a:latin typeface="Arial Narrow" panose="020B0606020202030204" pitchFamily="34" charset="0"/>
              <a:ea typeface="Verdana" pitchFamily="34" charset="0"/>
              <a:cs typeface="Verdana" pitchFamily="34" charset="0"/>
            </a:endParaRPr>
          </a:p>
        </p:txBody>
      </p:sp>
      <p:sp>
        <p:nvSpPr>
          <p:cNvPr id="9" name="Content Placeholder 8"/>
          <p:cNvSpPr>
            <a:spLocks noGrp="1"/>
          </p:cNvSpPr>
          <p:nvPr>
            <p:ph sz="half" idx="2"/>
          </p:nvPr>
        </p:nvSpPr>
        <p:spPr>
          <a:xfrm>
            <a:off x="4800600" y="1498596"/>
            <a:ext cx="4038600" cy="4673604"/>
          </a:xfrm>
        </p:spPr>
        <p:txBody>
          <a:bodyPr/>
          <a:lstStyle/>
          <a:p>
            <a:pPr marL="0" indent="0" defTabSz="274320">
              <a:spcAft>
                <a:spcPts val="0"/>
              </a:spcAft>
              <a:buNone/>
              <a:tabLst>
                <a:tab pos="182880" algn="l"/>
                <a:tab pos="411480" algn="l"/>
                <a:tab pos="685800" algn="l"/>
                <a:tab pos="960120" algn="l"/>
              </a:tabLst>
            </a:pPr>
            <a:r>
              <a:rPr lang="en-US" sz="600" b="0" dirty="0" smtClean="0">
                <a:latin typeface="Arial Narrow" panose="020B0606020202030204" pitchFamily="34" charset="0"/>
                <a:ea typeface="Verdana" pitchFamily="34" charset="0"/>
                <a:cs typeface="Verdana" pitchFamily="34" charset="0"/>
              </a:rPr>
              <a:t>51	</a:t>
            </a:r>
            <a:r>
              <a:rPr lang="en-US" sz="600" b="0" dirty="0">
                <a:latin typeface="Arial Narrow" panose="020B0606020202030204" pitchFamily="34" charset="0"/>
                <a:ea typeface="Verdana" pitchFamily="34" charset="0"/>
                <a:cs typeface="Verdana" pitchFamily="34" charset="0"/>
              </a:rPr>
              <a:t>	&lt;!--#include virtual="/menu.html" --&gt;</a:t>
            </a:r>
          </a:p>
          <a:p>
            <a:pPr marL="0" indent="0" defTabSz="274320">
              <a:spcAft>
                <a:spcPts val="0"/>
              </a:spcAft>
              <a:buNone/>
              <a:tabLst>
                <a:tab pos="182880" algn="l"/>
                <a:tab pos="411480" algn="l"/>
                <a:tab pos="685800" algn="l"/>
                <a:tab pos="960120" algn="l"/>
              </a:tabLst>
            </a:pPr>
            <a:r>
              <a:rPr lang="en-US" sz="600" b="0" dirty="0" smtClean="0">
                <a:latin typeface="Arial Narrow" panose="020B0606020202030204" pitchFamily="34" charset="0"/>
                <a:ea typeface="Verdana" pitchFamily="34" charset="0"/>
                <a:cs typeface="Verdana" pitchFamily="34" charset="0"/>
              </a:rPr>
              <a:t>52	</a:t>
            </a:r>
            <a:r>
              <a:rPr lang="en-US" sz="600" b="0" dirty="0">
                <a:latin typeface="Arial Narrow" panose="020B0606020202030204" pitchFamily="34" charset="0"/>
                <a:ea typeface="Verdana" pitchFamily="34" charset="0"/>
                <a:cs typeface="Verdana" pitchFamily="34" charset="0"/>
              </a:rPr>
              <a:t>	&lt;</a:t>
            </a:r>
            <a:r>
              <a:rPr lang="en-US" sz="600" b="0" dirty="0" err="1">
                <a:latin typeface="Arial Narrow" panose="020B0606020202030204" pitchFamily="34" charset="0"/>
                <a:ea typeface="Verdana" pitchFamily="34" charset="0"/>
                <a:cs typeface="Verdana" pitchFamily="34" charset="0"/>
              </a:rPr>
              <a:t>br</a:t>
            </a:r>
            <a:r>
              <a:rPr lang="en-US" sz="600" b="0" dirty="0">
                <a:latin typeface="Arial Narrow" panose="020B0606020202030204" pitchFamily="34" charset="0"/>
                <a:ea typeface="Verdana" pitchFamily="34" charset="0"/>
                <a:cs typeface="Verdana" pitchFamily="34" charset="0"/>
              </a:rPr>
              <a:t>&gt;</a:t>
            </a:r>
          </a:p>
          <a:p>
            <a:pPr marL="0" indent="0" defTabSz="274320">
              <a:spcAft>
                <a:spcPts val="0"/>
              </a:spcAft>
              <a:buNone/>
              <a:tabLst>
                <a:tab pos="182880" algn="l"/>
                <a:tab pos="411480" algn="l"/>
                <a:tab pos="685800" algn="l"/>
                <a:tab pos="960120" algn="l"/>
              </a:tabLst>
            </a:pPr>
            <a:r>
              <a:rPr lang="en-US" sz="600" b="0" dirty="0" smtClean="0">
                <a:latin typeface="Arial Narrow" panose="020B0606020202030204" pitchFamily="34" charset="0"/>
                <a:ea typeface="Verdana" pitchFamily="34" charset="0"/>
                <a:cs typeface="Verdana" pitchFamily="34" charset="0"/>
              </a:rPr>
              <a:t>53	</a:t>
            </a:r>
            <a:r>
              <a:rPr lang="en-US" sz="600" b="0" dirty="0">
                <a:latin typeface="Arial Narrow" panose="020B0606020202030204" pitchFamily="34" charset="0"/>
                <a:ea typeface="Verdana" pitchFamily="34" charset="0"/>
                <a:cs typeface="Verdana" pitchFamily="34" charset="0"/>
              </a:rPr>
              <a:t>	&lt;p&gt;Please login to access the reports or status functions.&lt;/p&gt;</a:t>
            </a:r>
          </a:p>
          <a:p>
            <a:pPr marL="0" indent="0" defTabSz="274320">
              <a:spcAft>
                <a:spcPts val="0"/>
              </a:spcAft>
              <a:buNone/>
              <a:tabLst>
                <a:tab pos="182880" algn="l"/>
                <a:tab pos="411480" algn="l"/>
                <a:tab pos="685800" algn="l"/>
                <a:tab pos="960120" algn="l"/>
              </a:tabLst>
            </a:pPr>
            <a:r>
              <a:rPr lang="en-US" sz="600" b="0" dirty="0" smtClean="0">
                <a:latin typeface="Arial Narrow" panose="020B0606020202030204" pitchFamily="34" charset="0"/>
                <a:ea typeface="Verdana" pitchFamily="34" charset="0"/>
                <a:cs typeface="Verdana" pitchFamily="34" charset="0"/>
              </a:rPr>
              <a:t>54	</a:t>
            </a:r>
            <a:r>
              <a:rPr lang="en-US" sz="600" b="0" dirty="0">
                <a:latin typeface="Arial Narrow" panose="020B0606020202030204" pitchFamily="34" charset="0"/>
                <a:ea typeface="Verdana" pitchFamily="34" charset="0"/>
                <a:cs typeface="Verdana" pitchFamily="34" charset="0"/>
              </a:rPr>
              <a:t>	&lt;form method="post" action="/</a:t>
            </a:r>
            <a:r>
              <a:rPr lang="en-US" sz="600" b="0" dirty="0" err="1">
                <a:latin typeface="Arial Narrow" panose="020B0606020202030204" pitchFamily="34" charset="0"/>
                <a:ea typeface="Verdana" pitchFamily="34" charset="0"/>
                <a:cs typeface="Verdana" pitchFamily="34" charset="0"/>
              </a:rPr>
              <a:t>cgi</a:t>
            </a:r>
            <a:r>
              <a:rPr lang="en-US" sz="600" b="0" dirty="0">
                <a:latin typeface="Arial Narrow" panose="020B0606020202030204" pitchFamily="34" charset="0"/>
                <a:ea typeface="Verdana" pitchFamily="34" charset="0"/>
                <a:cs typeface="Verdana" pitchFamily="34" charset="0"/>
              </a:rPr>
              <a:t>-bin/</a:t>
            </a:r>
            <a:r>
              <a:rPr lang="en-US" sz="600" b="0" dirty="0" err="1">
                <a:latin typeface="Arial Narrow" panose="020B0606020202030204" pitchFamily="34" charset="0"/>
                <a:ea typeface="Verdana" pitchFamily="34" charset="0"/>
                <a:cs typeface="Verdana" pitchFamily="34" charset="0"/>
              </a:rPr>
              <a:t>authenticate.cgi</a:t>
            </a:r>
            <a:r>
              <a:rPr lang="en-US" sz="600" b="0" dirty="0">
                <a:latin typeface="Arial Narrow" panose="020B0606020202030204" pitchFamily="34" charset="0"/>
                <a:ea typeface="Verdana" pitchFamily="34" charset="0"/>
                <a:cs typeface="Verdana" pitchFamily="34" charset="0"/>
              </a:rPr>
              <a:t>"&gt;</a:t>
            </a:r>
          </a:p>
          <a:p>
            <a:pPr marL="0" indent="0" defTabSz="274320">
              <a:spcAft>
                <a:spcPts val="0"/>
              </a:spcAft>
              <a:buNone/>
              <a:tabLst>
                <a:tab pos="182880" algn="l"/>
                <a:tab pos="411480" algn="l"/>
                <a:tab pos="685800" algn="l"/>
                <a:tab pos="960120" algn="l"/>
              </a:tabLst>
            </a:pPr>
            <a:r>
              <a:rPr lang="en-US" sz="600" b="0" dirty="0" smtClean="0">
                <a:latin typeface="Arial Narrow" panose="020B0606020202030204" pitchFamily="34" charset="0"/>
                <a:ea typeface="Verdana" pitchFamily="34" charset="0"/>
                <a:cs typeface="Verdana" pitchFamily="34" charset="0"/>
              </a:rPr>
              <a:t>55		&lt;table</a:t>
            </a:r>
            <a:r>
              <a:rPr lang="en-US" sz="600" b="0" dirty="0">
                <a:latin typeface="Arial Narrow" panose="020B0606020202030204" pitchFamily="34" charset="0"/>
                <a:ea typeface="Verdana" pitchFamily="34" charset="0"/>
                <a:cs typeface="Verdana" pitchFamily="34" charset="0"/>
              </a:rPr>
              <a:t>&gt;</a:t>
            </a:r>
          </a:p>
          <a:p>
            <a:pPr marL="0" indent="0" defTabSz="274320">
              <a:spcAft>
                <a:spcPts val="0"/>
              </a:spcAft>
              <a:buNone/>
              <a:tabLst>
                <a:tab pos="182880" algn="l"/>
                <a:tab pos="411480" algn="l"/>
                <a:tab pos="685800" algn="l"/>
                <a:tab pos="960120" algn="l"/>
              </a:tabLst>
            </a:pPr>
            <a:r>
              <a:rPr lang="en-US" sz="600" b="0" dirty="0" smtClean="0">
                <a:latin typeface="Arial Narrow" panose="020B0606020202030204" pitchFamily="34" charset="0"/>
                <a:ea typeface="Verdana" pitchFamily="34" charset="0"/>
                <a:cs typeface="Verdana" pitchFamily="34" charset="0"/>
              </a:rPr>
              <a:t>56	</a:t>
            </a:r>
            <a:r>
              <a:rPr lang="en-US" sz="600" b="0" dirty="0">
                <a:latin typeface="Arial Narrow" panose="020B0606020202030204" pitchFamily="34" charset="0"/>
                <a:ea typeface="Verdana" pitchFamily="34" charset="0"/>
                <a:cs typeface="Verdana" pitchFamily="34" charset="0"/>
              </a:rPr>
              <a:t>		&lt;</a:t>
            </a:r>
            <a:r>
              <a:rPr lang="en-US" sz="600" b="0" dirty="0" err="1">
                <a:latin typeface="Arial Narrow" panose="020B0606020202030204" pitchFamily="34" charset="0"/>
                <a:ea typeface="Verdana" pitchFamily="34" charset="0"/>
                <a:cs typeface="Verdana" pitchFamily="34" charset="0"/>
              </a:rPr>
              <a:t>tr</a:t>
            </a:r>
            <a:r>
              <a:rPr lang="en-US" sz="600" b="0" dirty="0">
                <a:latin typeface="Arial Narrow" panose="020B0606020202030204" pitchFamily="34" charset="0"/>
                <a:ea typeface="Verdana" pitchFamily="34" charset="0"/>
                <a:cs typeface="Verdana" pitchFamily="34" charset="0"/>
              </a:rPr>
              <a:t>&gt;</a:t>
            </a:r>
          </a:p>
          <a:p>
            <a:pPr marL="0" indent="0" defTabSz="274320">
              <a:spcAft>
                <a:spcPts val="0"/>
              </a:spcAft>
              <a:buNone/>
              <a:tabLst>
                <a:tab pos="182880" algn="l"/>
                <a:tab pos="411480" algn="l"/>
                <a:tab pos="685800" algn="l"/>
                <a:tab pos="960120" algn="l"/>
              </a:tabLst>
            </a:pPr>
            <a:r>
              <a:rPr lang="en-US" sz="600" b="0" dirty="0" smtClean="0">
                <a:latin typeface="Arial Narrow" panose="020B0606020202030204" pitchFamily="34" charset="0"/>
                <a:ea typeface="Verdana" pitchFamily="34" charset="0"/>
                <a:cs typeface="Verdana" pitchFamily="34" charset="0"/>
              </a:rPr>
              <a:t>57	</a:t>
            </a:r>
            <a:r>
              <a:rPr lang="en-US" sz="600" b="0" dirty="0">
                <a:latin typeface="Arial Narrow" panose="020B0606020202030204" pitchFamily="34" charset="0"/>
                <a:ea typeface="Verdana" pitchFamily="34" charset="0"/>
                <a:cs typeface="Verdana" pitchFamily="34" charset="0"/>
              </a:rPr>
              <a:t>			&lt;td align=right&gt;&lt;b&gt;User ID:&lt;b&gt;&lt;/td&gt;</a:t>
            </a:r>
          </a:p>
          <a:p>
            <a:pPr marL="0" indent="0" defTabSz="274320">
              <a:spcAft>
                <a:spcPts val="0"/>
              </a:spcAft>
              <a:buNone/>
              <a:tabLst>
                <a:tab pos="182880" algn="l"/>
                <a:tab pos="411480" algn="l"/>
                <a:tab pos="685800" algn="l"/>
                <a:tab pos="960120" algn="l"/>
              </a:tabLst>
            </a:pPr>
            <a:r>
              <a:rPr lang="en-US" sz="600" b="0" dirty="0" smtClean="0">
                <a:latin typeface="Arial Narrow" panose="020B0606020202030204" pitchFamily="34" charset="0"/>
                <a:ea typeface="Verdana" pitchFamily="34" charset="0"/>
                <a:cs typeface="Verdana" pitchFamily="34" charset="0"/>
              </a:rPr>
              <a:t>58	</a:t>
            </a:r>
            <a:r>
              <a:rPr lang="en-US" sz="600" b="0" dirty="0">
                <a:latin typeface="Arial Narrow" panose="020B0606020202030204" pitchFamily="34" charset="0"/>
                <a:ea typeface="Verdana" pitchFamily="34" charset="0"/>
                <a:cs typeface="Verdana" pitchFamily="34" charset="0"/>
              </a:rPr>
              <a:t>			&lt;td&gt;&lt;input name="user" type="text"&gt;&lt;/td&gt;</a:t>
            </a:r>
          </a:p>
          <a:p>
            <a:pPr marL="0" indent="0" defTabSz="274320">
              <a:spcAft>
                <a:spcPts val="0"/>
              </a:spcAft>
              <a:buNone/>
              <a:tabLst>
                <a:tab pos="182880" algn="l"/>
                <a:tab pos="411480" algn="l"/>
                <a:tab pos="685800" algn="l"/>
                <a:tab pos="960120" algn="l"/>
              </a:tabLst>
            </a:pPr>
            <a:r>
              <a:rPr lang="en-US" sz="600" b="0" dirty="0" smtClean="0">
                <a:latin typeface="Arial Narrow" panose="020B0606020202030204" pitchFamily="34" charset="0"/>
                <a:ea typeface="Verdana" pitchFamily="34" charset="0"/>
                <a:cs typeface="Verdana" pitchFamily="34" charset="0"/>
              </a:rPr>
              <a:t>59	</a:t>
            </a:r>
            <a:r>
              <a:rPr lang="en-US" sz="600" b="0" dirty="0">
                <a:latin typeface="Arial Narrow" panose="020B0606020202030204" pitchFamily="34" charset="0"/>
                <a:ea typeface="Verdana" pitchFamily="34" charset="0"/>
                <a:cs typeface="Verdana" pitchFamily="34" charset="0"/>
              </a:rPr>
              <a:t>		&lt;/</a:t>
            </a:r>
            <a:r>
              <a:rPr lang="en-US" sz="600" b="0" dirty="0" err="1">
                <a:latin typeface="Arial Narrow" panose="020B0606020202030204" pitchFamily="34" charset="0"/>
                <a:ea typeface="Verdana" pitchFamily="34" charset="0"/>
                <a:cs typeface="Verdana" pitchFamily="34" charset="0"/>
              </a:rPr>
              <a:t>tr</a:t>
            </a:r>
            <a:r>
              <a:rPr lang="en-US" sz="600" b="0" dirty="0">
                <a:latin typeface="Arial Narrow" panose="020B0606020202030204" pitchFamily="34" charset="0"/>
                <a:ea typeface="Verdana" pitchFamily="34" charset="0"/>
                <a:cs typeface="Verdana" pitchFamily="34" charset="0"/>
              </a:rPr>
              <a:t>&gt;</a:t>
            </a:r>
          </a:p>
          <a:p>
            <a:pPr marL="0" indent="0" defTabSz="274320">
              <a:spcAft>
                <a:spcPts val="0"/>
              </a:spcAft>
              <a:buNone/>
              <a:tabLst>
                <a:tab pos="182880" algn="l"/>
                <a:tab pos="411480" algn="l"/>
                <a:tab pos="685800" algn="l"/>
                <a:tab pos="960120" algn="l"/>
              </a:tabLst>
            </a:pPr>
            <a:r>
              <a:rPr lang="en-US" sz="600" b="0" dirty="0" smtClean="0">
                <a:latin typeface="Arial Narrow" panose="020B0606020202030204" pitchFamily="34" charset="0"/>
                <a:ea typeface="Verdana" pitchFamily="34" charset="0"/>
                <a:cs typeface="Verdana" pitchFamily="34" charset="0"/>
              </a:rPr>
              <a:t>60	</a:t>
            </a:r>
            <a:r>
              <a:rPr lang="en-US" sz="600" b="0" dirty="0">
                <a:latin typeface="Arial Narrow" panose="020B0606020202030204" pitchFamily="34" charset="0"/>
                <a:ea typeface="Verdana" pitchFamily="34" charset="0"/>
                <a:cs typeface="Verdana" pitchFamily="34" charset="0"/>
              </a:rPr>
              <a:t>		&lt;</a:t>
            </a:r>
            <a:r>
              <a:rPr lang="en-US" sz="600" b="0" dirty="0" err="1">
                <a:latin typeface="Arial Narrow" panose="020B0606020202030204" pitchFamily="34" charset="0"/>
                <a:ea typeface="Verdana" pitchFamily="34" charset="0"/>
                <a:cs typeface="Verdana" pitchFamily="34" charset="0"/>
              </a:rPr>
              <a:t>tr</a:t>
            </a:r>
            <a:r>
              <a:rPr lang="en-US" sz="600" b="0" dirty="0">
                <a:latin typeface="Arial Narrow" panose="020B0606020202030204" pitchFamily="34" charset="0"/>
                <a:ea typeface="Verdana" pitchFamily="34" charset="0"/>
                <a:cs typeface="Verdana" pitchFamily="34" charset="0"/>
              </a:rPr>
              <a:t>&gt;</a:t>
            </a:r>
          </a:p>
          <a:p>
            <a:pPr marL="0" indent="0" defTabSz="274320">
              <a:spcAft>
                <a:spcPts val="0"/>
              </a:spcAft>
              <a:buNone/>
              <a:tabLst>
                <a:tab pos="182880" algn="l"/>
                <a:tab pos="411480" algn="l"/>
                <a:tab pos="685800" algn="l"/>
                <a:tab pos="960120" algn="l"/>
              </a:tabLst>
            </a:pPr>
            <a:r>
              <a:rPr lang="en-US" sz="600" b="0" dirty="0" smtClean="0">
                <a:latin typeface="Arial Narrow" panose="020B0606020202030204" pitchFamily="34" charset="0"/>
                <a:ea typeface="Verdana" pitchFamily="34" charset="0"/>
                <a:cs typeface="Verdana" pitchFamily="34" charset="0"/>
              </a:rPr>
              <a:t>61	</a:t>
            </a:r>
            <a:r>
              <a:rPr lang="en-US" sz="600" b="0" dirty="0">
                <a:latin typeface="Arial Narrow" panose="020B0606020202030204" pitchFamily="34" charset="0"/>
                <a:ea typeface="Verdana" pitchFamily="34" charset="0"/>
                <a:cs typeface="Verdana" pitchFamily="34" charset="0"/>
              </a:rPr>
              <a:t>			&lt;td align=right&gt;&lt;b&gt;Password:&lt;/b&gt;&lt;/td&gt;</a:t>
            </a:r>
          </a:p>
          <a:p>
            <a:pPr marL="0" indent="0" defTabSz="274320">
              <a:spcAft>
                <a:spcPts val="0"/>
              </a:spcAft>
              <a:buNone/>
              <a:tabLst>
                <a:tab pos="182880" algn="l"/>
                <a:tab pos="411480" algn="l"/>
                <a:tab pos="685800" algn="l"/>
                <a:tab pos="960120" algn="l"/>
              </a:tabLst>
            </a:pPr>
            <a:r>
              <a:rPr lang="en-US" sz="600" b="0" dirty="0" smtClean="0">
                <a:latin typeface="Arial Narrow" panose="020B0606020202030204" pitchFamily="34" charset="0"/>
                <a:ea typeface="Verdana" pitchFamily="34" charset="0"/>
                <a:cs typeface="Verdana" pitchFamily="34" charset="0"/>
              </a:rPr>
              <a:t>62	</a:t>
            </a:r>
            <a:r>
              <a:rPr lang="en-US" sz="600" b="0" dirty="0">
                <a:latin typeface="Arial Narrow" panose="020B0606020202030204" pitchFamily="34" charset="0"/>
                <a:ea typeface="Verdana" pitchFamily="34" charset="0"/>
                <a:cs typeface="Verdana" pitchFamily="34" charset="0"/>
              </a:rPr>
              <a:t>			&lt;td&gt;&lt;input name="password" type="password"&gt;&lt;/td&gt;</a:t>
            </a:r>
          </a:p>
          <a:p>
            <a:pPr marL="0" indent="0" defTabSz="274320">
              <a:spcAft>
                <a:spcPts val="0"/>
              </a:spcAft>
              <a:buNone/>
              <a:tabLst>
                <a:tab pos="182880" algn="l"/>
                <a:tab pos="411480" algn="l"/>
                <a:tab pos="685800" algn="l"/>
                <a:tab pos="960120" algn="l"/>
              </a:tabLst>
            </a:pPr>
            <a:r>
              <a:rPr lang="en-US" sz="600" b="0" dirty="0" smtClean="0">
                <a:latin typeface="Arial Narrow" panose="020B0606020202030204" pitchFamily="34" charset="0"/>
                <a:ea typeface="Verdana" pitchFamily="34" charset="0"/>
                <a:cs typeface="Verdana" pitchFamily="34" charset="0"/>
              </a:rPr>
              <a:t>63	</a:t>
            </a:r>
            <a:r>
              <a:rPr lang="en-US" sz="600" b="0" dirty="0">
                <a:latin typeface="Arial Narrow" panose="020B0606020202030204" pitchFamily="34" charset="0"/>
                <a:ea typeface="Verdana" pitchFamily="34" charset="0"/>
                <a:cs typeface="Verdana" pitchFamily="34" charset="0"/>
              </a:rPr>
              <a:t>		&lt;/</a:t>
            </a:r>
            <a:r>
              <a:rPr lang="en-US" sz="600" b="0" dirty="0" err="1">
                <a:latin typeface="Arial Narrow" panose="020B0606020202030204" pitchFamily="34" charset="0"/>
                <a:ea typeface="Verdana" pitchFamily="34" charset="0"/>
                <a:cs typeface="Verdana" pitchFamily="34" charset="0"/>
              </a:rPr>
              <a:t>tr</a:t>
            </a:r>
            <a:r>
              <a:rPr lang="en-US" sz="600" b="0" dirty="0">
                <a:latin typeface="Arial Narrow" panose="020B0606020202030204" pitchFamily="34" charset="0"/>
                <a:ea typeface="Verdana" pitchFamily="34" charset="0"/>
                <a:cs typeface="Verdana" pitchFamily="34" charset="0"/>
              </a:rPr>
              <a:t>&gt;</a:t>
            </a:r>
          </a:p>
          <a:p>
            <a:pPr marL="0" indent="0" defTabSz="274320">
              <a:spcAft>
                <a:spcPts val="0"/>
              </a:spcAft>
              <a:buNone/>
              <a:tabLst>
                <a:tab pos="182880" algn="l"/>
                <a:tab pos="411480" algn="l"/>
                <a:tab pos="685800" algn="l"/>
                <a:tab pos="960120" algn="l"/>
              </a:tabLst>
            </a:pPr>
            <a:r>
              <a:rPr lang="en-US" sz="600" b="0" dirty="0" smtClean="0">
                <a:latin typeface="Arial Narrow" panose="020B0606020202030204" pitchFamily="34" charset="0"/>
                <a:ea typeface="Verdana" pitchFamily="34" charset="0"/>
                <a:cs typeface="Verdana" pitchFamily="34" charset="0"/>
              </a:rPr>
              <a:t>64	</a:t>
            </a:r>
            <a:r>
              <a:rPr lang="en-US" sz="600" b="0" dirty="0">
                <a:latin typeface="Arial Narrow" panose="020B0606020202030204" pitchFamily="34" charset="0"/>
                <a:ea typeface="Verdana" pitchFamily="34" charset="0"/>
                <a:cs typeface="Verdana" pitchFamily="34" charset="0"/>
              </a:rPr>
              <a:t>		&lt;</a:t>
            </a:r>
            <a:r>
              <a:rPr lang="en-US" sz="600" b="0" dirty="0" err="1">
                <a:latin typeface="Arial Narrow" panose="020B0606020202030204" pitchFamily="34" charset="0"/>
                <a:ea typeface="Verdana" pitchFamily="34" charset="0"/>
                <a:cs typeface="Verdana" pitchFamily="34" charset="0"/>
              </a:rPr>
              <a:t>tr</a:t>
            </a:r>
            <a:r>
              <a:rPr lang="en-US" sz="600" b="0" dirty="0">
                <a:latin typeface="Arial Narrow" panose="020B0606020202030204" pitchFamily="34" charset="0"/>
                <a:ea typeface="Verdana" pitchFamily="34" charset="0"/>
                <a:cs typeface="Verdana" pitchFamily="34" charset="0"/>
              </a:rPr>
              <a:t>&gt;</a:t>
            </a:r>
          </a:p>
          <a:p>
            <a:pPr marL="0" indent="0" defTabSz="274320">
              <a:spcAft>
                <a:spcPts val="0"/>
              </a:spcAft>
              <a:buNone/>
              <a:tabLst>
                <a:tab pos="182880" algn="l"/>
                <a:tab pos="411480" algn="l"/>
                <a:tab pos="685800" algn="l"/>
                <a:tab pos="960120" algn="l"/>
              </a:tabLst>
            </a:pPr>
            <a:r>
              <a:rPr lang="en-US" sz="600" b="0" dirty="0" smtClean="0">
                <a:latin typeface="Arial Narrow" panose="020B0606020202030204" pitchFamily="34" charset="0"/>
                <a:ea typeface="Verdana" pitchFamily="34" charset="0"/>
                <a:cs typeface="Verdana" pitchFamily="34" charset="0"/>
              </a:rPr>
              <a:t>65	</a:t>
            </a:r>
            <a:r>
              <a:rPr lang="en-US" sz="600" b="0" dirty="0">
                <a:latin typeface="Arial Narrow" panose="020B0606020202030204" pitchFamily="34" charset="0"/>
                <a:ea typeface="Verdana" pitchFamily="34" charset="0"/>
                <a:cs typeface="Verdana" pitchFamily="34" charset="0"/>
              </a:rPr>
              <a:t>			&lt;td </a:t>
            </a:r>
            <a:r>
              <a:rPr lang="en-US" sz="600" b="0" dirty="0" err="1">
                <a:latin typeface="Arial Narrow" panose="020B0606020202030204" pitchFamily="34" charset="0"/>
                <a:ea typeface="Verdana" pitchFamily="34" charset="0"/>
                <a:cs typeface="Verdana" pitchFamily="34" charset="0"/>
              </a:rPr>
              <a:t>colspan</a:t>
            </a:r>
            <a:r>
              <a:rPr lang="en-US" sz="600" b="0" dirty="0">
                <a:latin typeface="Arial Narrow" panose="020B0606020202030204" pitchFamily="34" charset="0"/>
                <a:ea typeface="Verdana" pitchFamily="34" charset="0"/>
                <a:cs typeface="Verdana" pitchFamily="34" charset="0"/>
              </a:rPr>
              <a:t>=2 align=center&gt;&lt;input type="submit" value="Login"&gt;&lt;/td&gt;</a:t>
            </a:r>
          </a:p>
          <a:p>
            <a:pPr marL="0" indent="0" defTabSz="274320">
              <a:spcAft>
                <a:spcPts val="0"/>
              </a:spcAft>
              <a:buNone/>
              <a:tabLst>
                <a:tab pos="182880" algn="l"/>
                <a:tab pos="411480" algn="l"/>
                <a:tab pos="685800" algn="l"/>
                <a:tab pos="960120" algn="l"/>
              </a:tabLst>
            </a:pPr>
            <a:r>
              <a:rPr lang="en-US" sz="600" b="0" dirty="0" smtClean="0">
                <a:latin typeface="Arial Narrow" panose="020B0606020202030204" pitchFamily="34" charset="0"/>
                <a:ea typeface="Verdana" pitchFamily="34" charset="0"/>
                <a:cs typeface="Verdana" pitchFamily="34" charset="0"/>
              </a:rPr>
              <a:t>66	</a:t>
            </a:r>
            <a:r>
              <a:rPr lang="en-US" sz="600" b="0" dirty="0">
                <a:latin typeface="Arial Narrow" panose="020B0606020202030204" pitchFamily="34" charset="0"/>
                <a:ea typeface="Verdana" pitchFamily="34" charset="0"/>
                <a:cs typeface="Verdana" pitchFamily="34" charset="0"/>
              </a:rPr>
              <a:t>		&lt;/</a:t>
            </a:r>
            <a:r>
              <a:rPr lang="en-US" sz="600" b="0" dirty="0" err="1">
                <a:latin typeface="Arial Narrow" panose="020B0606020202030204" pitchFamily="34" charset="0"/>
                <a:ea typeface="Verdana" pitchFamily="34" charset="0"/>
                <a:cs typeface="Verdana" pitchFamily="34" charset="0"/>
              </a:rPr>
              <a:t>tr</a:t>
            </a:r>
            <a:r>
              <a:rPr lang="en-US" sz="600" b="0" dirty="0">
                <a:latin typeface="Arial Narrow" panose="020B0606020202030204" pitchFamily="34" charset="0"/>
                <a:ea typeface="Verdana" pitchFamily="34" charset="0"/>
                <a:cs typeface="Verdana" pitchFamily="34" charset="0"/>
              </a:rPr>
              <a:t>&gt;</a:t>
            </a:r>
          </a:p>
          <a:p>
            <a:pPr marL="0" indent="0" defTabSz="274320">
              <a:spcAft>
                <a:spcPts val="0"/>
              </a:spcAft>
              <a:buNone/>
              <a:tabLst>
                <a:tab pos="182880" algn="l"/>
                <a:tab pos="411480" algn="l"/>
                <a:tab pos="685800" algn="l"/>
                <a:tab pos="960120" algn="l"/>
              </a:tabLst>
            </a:pPr>
            <a:r>
              <a:rPr lang="en-US" sz="600" b="0" dirty="0" smtClean="0">
                <a:latin typeface="Arial Narrow" panose="020B0606020202030204" pitchFamily="34" charset="0"/>
                <a:ea typeface="Verdana" pitchFamily="34" charset="0"/>
                <a:cs typeface="Verdana" pitchFamily="34" charset="0"/>
              </a:rPr>
              <a:t>67	</a:t>
            </a:r>
            <a:r>
              <a:rPr lang="en-US" sz="600" b="0" dirty="0">
                <a:latin typeface="Arial Narrow" panose="020B0606020202030204" pitchFamily="34" charset="0"/>
                <a:ea typeface="Verdana" pitchFamily="34" charset="0"/>
                <a:cs typeface="Verdana" pitchFamily="34" charset="0"/>
              </a:rPr>
              <a:t>	&lt;/table&gt;</a:t>
            </a:r>
          </a:p>
          <a:p>
            <a:pPr marL="0" indent="0" defTabSz="274320">
              <a:spcAft>
                <a:spcPts val="0"/>
              </a:spcAft>
              <a:buNone/>
              <a:tabLst>
                <a:tab pos="182880" algn="l"/>
                <a:tab pos="411480" algn="l"/>
                <a:tab pos="685800" algn="l"/>
                <a:tab pos="960120" algn="l"/>
              </a:tabLst>
            </a:pPr>
            <a:r>
              <a:rPr lang="en-US" sz="600" b="0" dirty="0" smtClean="0">
                <a:latin typeface="Arial Narrow" panose="020B0606020202030204" pitchFamily="34" charset="0"/>
                <a:ea typeface="Verdana" pitchFamily="34" charset="0"/>
                <a:cs typeface="Verdana" pitchFamily="34" charset="0"/>
              </a:rPr>
              <a:t>68	</a:t>
            </a:r>
            <a:r>
              <a:rPr lang="en-US" sz="600" b="0" dirty="0">
                <a:latin typeface="Arial Narrow" panose="020B0606020202030204" pitchFamily="34" charset="0"/>
                <a:ea typeface="Verdana" pitchFamily="34" charset="0"/>
                <a:cs typeface="Verdana" pitchFamily="34" charset="0"/>
              </a:rPr>
              <a:t>	&lt;p&gt;If you have forgotten your password, please &lt;a </a:t>
            </a:r>
            <a:r>
              <a:rPr lang="en-US" sz="600" b="0" dirty="0" err="1">
                <a:latin typeface="Arial Narrow" panose="020B0606020202030204" pitchFamily="34" charset="0"/>
                <a:ea typeface="Verdana" pitchFamily="34" charset="0"/>
                <a:cs typeface="Verdana" pitchFamily="34" charset="0"/>
              </a:rPr>
              <a:t>href</a:t>
            </a:r>
            <a:r>
              <a:rPr lang="en-US" sz="600" b="0" dirty="0">
                <a:latin typeface="Arial Narrow" panose="020B0606020202030204" pitchFamily="34" charset="0"/>
                <a:ea typeface="Verdana" pitchFamily="34" charset="0"/>
                <a:cs typeface="Verdana" pitchFamily="34" charset="0"/>
              </a:rPr>
              <a:t>="reset.cgi"&gt;click here&lt;/a&gt;&lt;/p&gt;</a:t>
            </a:r>
          </a:p>
          <a:p>
            <a:pPr marL="0" indent="0" defTabSz="274320">
              <a:spcAft>
                <a:spcPts val="0"/>
              </a:spcAft>
              <a:buNone/>
              <a:tabLst>
                <a:tab pos="182880" algn="l"/>
                <a:tab pos="411480" algn="l"/>
                <a:tab pos="685800" algn="l"/>
                <a:tab pos="960120" algn="l"/>
              </a:tabLst>
            </a:pPr>
            <a:r>
              <a:rPr lang="en-US" sz="600" b="0" dirty="0" smtClean="0">
                <a:latin typeface="Arial Narrow" panose="020B0606020202030204" pitchFamily="34" charset="0"/>
                <a:ea typeface="Verdana" pitchFamily="34" charset="0"/>
                <a:cs typeface="Verdana" pitchFamily="34" charset="0"/>
              </a:rPr>
              <a:t>69	</a:t>
            </a:r>
            <a:r>
              <a:rPr lang="en-US" sz="600" b="0" dirty="0">
                <a:latin typeface="Arial Narrow" panose="020B0606020202030204" pitchFamily="34" charset="0"/>
                <a:ea typeface="Verdana" pitchFamily="34" charset="0"/>
                <a:cs typeface="Verdana" pitchFamily="34" charset="0"/>
              </a:rPr>
              <a:t>	&lt;!--#include virtual="/footer.html" </a:t>
            </a:r>
            <a:r>
              <a:rPr lang="en-US" sz="600" b="0" dirty="0" smtClean="0">
                <a:latin typeface="Arial Narrow" panose="020B0606020202030204" pitchFamily="34" charset="0"/>
                <a:ea typeface="Verdana" pitchFamily="34" charset="0"/>
                <a:cs typeface="Verdana" pitchFamily="34" charset="0"/>
              </a:rPr>
              <a:t>--&gt;</a:t>
            </a:r>
            <a:endParaRPr lang="en-US" sz="600" b="0" dirty="0">
              <a:latin typeface="Arial Narrow" panose="020B0606020202030204" pitchFamily="34" charset="0"/>
              <a:ea typeface="Verdana" pitchFamily="34" charset="0"/>
              <a:cs typeface="Verdana" pitchFamily="34" charset="0"/>
            </a:endParaRPr>
          </a:p>
          <a:p>
            <a:pPr marL="0" indent="0" defTabSz="274320">
              <a:spcAft>
                <a:spcPts val="0"/>
              </a:spcAft>
              <a:buNone/>
              <a:tabLst>
                <a:tab pos="182880" algn="l"/>
                <a:tab pos="411480" algn="l"/>
                <a:tab pos="685800" algn="l"/>
                <a:tab pos="960120" algn="l"/>
              </a:tabLst>
            </a:pPr>
            <a:r>
              <a:rPr lang="en-US" sz="600" b="0" dirty="0" smtClean="0">
                <a:latin typeface="Arial Narrow" panose="020B0606020202030204" pitchFamily="34" charset="0"/>
                <a:ea typeface="Verdana" pitchFamily="34" charset="0"/>
                <a:cs typeface="Verdana" pitchFamily="34" charset="0"/>
              </a:rPr>
              <a:t>70	END</a:t>
            </a:r>
            <a:endParaRPr lang="en-US" sz="600" b="0" dirty="0">
              <a:latin typeface="Arial Narrow" panose="020B0606020202030204" pitchFamily="34" charset="0"/>
              <a:ea typeface="Verdana" pitchFamily="34" charset="0"/>
              <a:cs typeface="Verdana" pitchFamily="34" charset="0"/>
            </a:endParaRPr>
          </a:p>
          <a:p>
            <a:pPr marL="0" indent="0" defTabSz="274320">
              <a:spcAft>
                <a:spcPts val="0"/>
              </a:spcAft>
              <a:buNone/>
              <a:tabLst>
                <a:tab pos="182880" algn="l"/>
                <a:tab pos="411480" algn="l"/>
                <a:tab pos="685800" algn="l"/>
                <a:tab pos="960120" algn="l"/>
              </a:tabLst>
            </a:pPr>
            <a:r>
              <a:rPr lang="en-US" sz="600" b="0" dirty="0" smtClean="0">
                <a:latin typeface="Arial Narrow" panose="020B0606020202030204" pitchFamily="34" charset="0"/>
                <a:ea typeface="Verdana" pitchFamily="34" charset="0"/>
                <a:cs typeface="Verdana" pitchFamily="34" charset="0"/>
              </a:rPr>
              <a:t>71</a:t>
            </a:r>
            <a:endParaRPr lang="en-US" sz="600" b="0" dirty="0">
              <a:latin typeface="Arial Narrow" panose="020B0606020202030204" pitchFamily="34" charset="0"/>
              <a:ea typeface="Verdana" pitchFamily="34" charset="0"/>
              <a:cs typeface="Verdana" pitchFamily="34" charset="0"/>
            </a:endParaRPr>
          </a:p>
          <a:p>
            <a:pPr marL="0" indent="0" defTabSz="274320">
              <a:spcAft>
                <a:spcPts val="0"/>
              </a:spcAft>
              <a:buNone/>
              <a:tabLst>
                <a:tab pos="182880" algn="l"/>
                <a:tab pos="411480" algn="l"/>
                <a:tab pos="685800" algn="l"/>
                <a:tab pos="960120" algn="l"/>
              </a:tabLst>
            </a:pPr>
            <a:r>
              <a:rPr lang="en-US" sz="600" b="0" dirty="0" smtClean="0">
                <a:latin typeface="Arial Narrow" panose="020B0606020202030204" pitchFamily="34" charset="0"/>
                <a:ea typeface="Verdana" pitchFamily="34" charset="0"/>
                <a:cs typeface="Verdana" pitchFamily="34" charset="0"/>
              </a:rPr>
              <a:t>72	# </a:t>
            </a:r>
            <a:r>
              <a:rPr lang="en-US" sz="600" b="0" dirty="0">
                <a:latin typeface="Arial Narrow" panose="020B0606020202030204" pitchFamily="34" charset="0"/>
                <a:ea typeface="Verdana" pitchFamily="34" charset="0"/>
                <a:cs typeface="Verdana" pitchFamily="34" charset="0"/>
              </a:rPr>
              <a:t>The </a:t>
            </a:r>
            <a:r>
              <a:rPr lang="en-US" sz="600" b="0" dirty="0" err="1">
                <a:latin typeface="Arial Narrow" panose="020B0606020202030204" pitchFamily="34" charset="0"/>
                <a:ea typeface="Verdana" pitchFamily="34" charset="0"/>
                <a:cs typeface="Verdana" pitchFamily="34" charset="0"/>
              </a:rPr>
              <a:t>end_html</a:t>
            </a:r>
            <a:r>
              <a:rPr lang="en-US" sz="600" b="0" dirty="0">
                <a:latin typeface="Arial Narrow" panose="020B0606020202030204" pitchFamily="34" charset="0"/>
                <a:ea typeface="Verdana" pitchFamily="34" charset="0"/>
                <a:cs typeface="Verdana" pitchFamily="34" charset="0"/>
              </a:rPr>
              <a:t>() function generates a generic HTML ending that is then printed to the HTTP response. It looks like:</a:t>
            </a:r>
          </a:p>
          <a:p>
            <a:pPr marL="0" indent="0" defTabSz="274320">
              <a:spcAft>
                <a:spcPts val="0"/>
              </a:spcAft>
              <a:buNone/>
              <a:tabLst>
                <a:tab pos="182880" algn="l"/>
                <a:tab pos="411480" algn="l"/>
                <a:tab pos="685800" algn="l"/>
                <a:tab pos="960120" algn="l"/>
              </a:tabLst>
            </a:pPr>
            <a:r>
              <a:rPr lang="en-US" sz="600" b="0" dirty="0" smtClean="0">
                <a:latin typeface="Arial Narrow" panose="020B0606020202030204" pitchFamily="34" charset="0"/>
                <a:ea typeface="Verdana" pitchFamily="34" charset="0"/>
                <a:cs typeface="Verdana" pitchFamily="34" charset="0"/>
              </a:rPr>
              <a:t>73	#</a:t>
            </a:r>
            <a:endParaRPr lang="en-US" sz="600" b="0" dirty="0">
              <a:latin typeface="Arial Narrow" panose="020B0606020202030204" pitchFamily="34" charset="0"/>
              <a:ea typeface="Verdana" pitchFamily="34" charset="0"/>
              <a:cs typeface="Verdana" pitchFamily="34" charset="0"/>
            </a:endParaRPr>
          </a:p>
          <a:p>
            <a:pPr marL="0" indent="0" defTabSz="274320">
              <a:spcAft>
                <a:spcPts val="0"/>
              </a:spcAft>
              <a:buNone/>
              <a:tabLst>
                <a:tab pos="182880" algn="l"/>
                <a:tab pos="411480" algn="l"/>
                <a:tab pos="685800" algn="l"/>
                <a:tab pos="960120" algn="l"/>
              </a:tabLst>
            </a:pPr>
            <a:r>
              <a:rPr lang="en-US" sz="600" b="0" dirty="0" smtClean="0">
                <a:latin typeface="Arial Narrow" panose="020B0606020202030204" pitchFamily="34" charset="0"/>
                <a:ea typeface="Verdana" pitchFamily="34" charset="0"/>
                <a:cs typeface="Verdana" pitchFamily="34" charset="0"/>
              </a:rPr>
              <a:t>74	#	&lt;/</a:t>
            </a:r>
            <a:r>
              <a:rPr lang="en-US" sz="600" b="0" dirty="0">
                <a:latin typeface="Arial Narrow" panose="020B0606020202030204" pitchFamily="34" charset="0"/>
                <a:ea typeface="Verdana" pitchFamily="34" charset="0"/>
                <a:cs typeface="Verdana" pitchFamily="34" charset="0"/>
              </a:rPr>
              <a:t>BODY&gt;</a:t>
            </a:r>
          </a:p>
          <a:p>
            <a:pPr marL="0" indent="0" defTabSz="274320">
              <a:spcAft>
                <a:spcPts val="0"/>
              </a:spcAft>
              <a:buNone/>
              <a:tabLst>
                <a:tab pos="182880" algn="l"/>
                <a:tab pos="411480" algn="l"/>
                <a:tab pos="685800" algn="l"/>
                <a:tab pos="960120" algn="l"/>
              </a:tabLst>
            </a:pPr>
            <a:r>
              <a:rPr lang="en-US" sz="600" b="0" dirty="0" smtClean="0">
                <a:latin typeface="Arial Narrow" panose="020B0606020202030204" pitchFamily="34" charset="0"/>
                <a:ea typeface="Verdana" pitchFamily="34" charset="0"/>
                <a:cs typeface="Verdana" pitchFamily="34" charset="0"/>
              </a:rPr>
              <a:t>75	#	&lt;/</a:t>
            </a:r>
            <a:r>
              <a:rPr lang="en-US" sz="600" b="0" dirty="0">
                <a:latin typeface="Arial Narrow" panose="020B0606020202030204" pitchFamily="34" charset="0"/>
                <a:ea typeface="Verdana" pitchFamily="34" charset="0"/>
                <a:cs typeface="Verdana" pitchFamily="34" charset="0"/>
              </a:rPr>
              <a:t>HTML&gt;</a:t>
            </a:r>
          </a:p>
          <a:p>
            <a:pPr marL="0" indent="0" defTabSz="274320">
              <a:spcAft>
                <a:spcPts val="0"/>
              </a:spcAft>
              <a:buNone/>
              <a:tabLst>
                <a:tab pos="182880" algn="l"/>
                <a:tab pos="411480" algn="l"/>
                <a:tab pos="685800" algn="l"/>
                <a:tab pos="960120" algn="l"/>
              </a:tabLst>
            </a:pPr>
            <a:r>
              <a:rPr lang="en-US" sz="600" b="0" dirty="0" smtClean="0">
                <a:latin typeface="Arial Narrow" panose="020B0606020202030204" pitchFamily="34" charset="0"/>
                <a:ea typeface="Verdana" pitchFamily="34" charset="0"/>
                <a:cs typeface="Verdana" pitchFamily="34" charset="0"/>
              </a:rPr>
              <a:t>76</a:t>
            </a:r>
            <a:endParaRPr lang="en-US" sz="600" b="0" dirty="0">
              <a:latin typeface="Arial Narrow" panose="020B0606020202030204" pitchFamily="34" charset="0"/>
              <a:ea typeface="Verdana" pitchFamily="34" charset="0"/>
              <a:cs typeface="Verdana" pitchFamily="34" charset="0"/>
            </a:endParaRPr>
          </a:p>
          <a:p>
            <a:pPr marL="0" indent="0" defTabSz="274320">
              <a:spcAft>
                <a:spcPts val="0"/>
              </a:spcAft>
              <a:buNone/>
              <a:tabLst>
                <a:tab pos="182880" algn="l"/>
                <a:tab pos="411480" algn="l"/>
                <a:tab pos="685800" algn="l"/>
                <a:tab pos="960120" algn="l"/>
              </a:tabLst>
            </a:pPr>
            <a:r>
              <a:rPr lang="en-US" sz="600" b="0" dirty="0" smtClean="0">
                <a:latin typeface="Arial Narrow" panose="020B0606020202030204" pitchFamily="34" charset="0"/>
                <a:ea typeface="Verdana" pitchFamily="34" charset="0"/>
                <a:cs typeface="Verdana" pitchFamily="34" charset="0"/>
              </a:rPr>
              <a:t>77	print </a:t>
            </a:r>
            <a:r>
              <a:rPr lang="en-US" sz="600" b="0" dirty="0" err="1">
                <a:latin typeface="Arial Narrow" panose="020B0606020202030204" pitchFamily="34" charset="0"/>
                <a:ea typeface="Verdana" pitchFamily="34" charset="0"/>
                <a:cs typeface="Verdana" pitchFamily="34" charset="0"/>
              </a:rPr>
              <a:t>end_html</a:t>
            </a:r>
            <a:r>
              <a:rPr lang="en-US" sz="600" b="0" dirty="0" smtClean="0">
                <a:latin typeface="Arial Narrow" panose="020B0606020202030204" pitchFamily="34" charset="0"/>
                <a:ea typeface="Verdana" pitchFamily="34" charset="0"/>
                <a:cs typeface="Verdana" pitchFamily="34" charset="0"/>
              </a:rPr>
              <a:t>;</a:t>
            </a:r>
          </a:p>
          <a:p>
            <a:pPr marL="0" indent="0" defTabSz="274320">
              <a:spcAft>
                <a:spcPts val="0"/>
              </a:spcAft>
              <a:buNone/>
              <a:tabLst>
                <a:tab pos="182880" algn="l"/>
                <a:tab pos="411480" algn="l"/>
                <a:tab pos="685800" algn="l"/>
                <a:tab pos="960120" algn="l"/>
              </a:tabLst>
            </a:pPr>
            <a:r>
              <a:rPr lang="en-US" sz="600" b="0" dirty="0" smtClean="0">
                <a:latin typeface="Arial Narrow" panose="020B0606020202030204" pitchFamily="34" charset="0"/>
                <a:ea typeface="Verdana" pitchFamily="34" charset="0"/>
                <a:cs typeface="Verdana" pitchFamily="34" charset="0"/>
              </a:rPr>
              <a:t>78</a:t>
            </a:r>
            <a:endParaRPr lang="en-US" sz="600" b="0" dirty="0">
              <a:latin typeface="Arial Narrow" panose="020B0606020202030204" pitchFamily="34" charset="0"/>
              <a:ea typeface="Verdana" pitchFamily="34" charset="0"/>
              <a:cs typeface="Verdana" pitchFamily="34" charset="0"/>
            </a:endParaRPr>
          </a:p>
          <a:p>
            <a:pPr marL="0" indent="0" defTabSz="274320">
              <a:spcAft>
                <a:spcPts val="0"/>
              </a:spcAft>
              <a:buNone/>
              <a:tabLst>
                <a:tab pos="182880" algn="l"/>
                <a:tab pos="411480" algn="l"/>
                <a:tab pos="685800" algn="l"/>
                <a:tab pos="960120" algn="l"/>
              </a:tabLst>
            </a:pPr>
            <a:r>
              <a:rPr lang="en-US" sz="600" b="0" dirty="0" smtClean="0">
                <a:latin typeface="Arial Narrow" panose="020B0606020202030204" pitchFamily="34" charset="0"/>
                <a:ea typeface="Verdana" pitchFamily="34" charset="0"/>
                <a:cs typeface="Verdana" pitchFamily="34" charset="0"/>
              </a:rPr>
              <a:t>79	# </a:t>
            </a:r>
            <a:r>
              <a:rPr lang="en-US" sz="600" b="0" dirty="0">
                <a:latin typeface="Arial Narrow" panose="020B0606020202030204" pitchFamily="34" charset="0"/>
                <a:ea typeface="Verdana" pitchFamily="34" charset="0"/>
                <a:cs typeface="Verdana" pitchFamily="34" charset="0"/>
              </a:rPr>
              <a:t>When then server finishes processing this script, the HTTP response that was generated above is sent to the user</a:t>
            </a:r>
            <a:r>
              <a:rPr lang="en-US" sz="600" b="0" dirty="0" smtClean="0">
                <a:latin typeface="Arial Narrow" panose="020B0606020202030204" pitchFamily="34" charset="0"/>
                <a:ea typeface="Verdana" pitchFamily="34" charset="0"/>
                <a:cs typeface="Verdana" pitchFamily="34" charset="0"/>
              </a:rPr>
              <a:t>.</a:t>
            </a:r>
            <a:endParaRPr lang="en-US" sz="600" b="0" dirty="0">
              <a:latin typeface="Arial Narrow" panose="020B0606020202030204" pitchFamily="34" charset="0"/>
              <a:ea typeface="Verdana" pitchFamily="34" charset="0"/>
              <a:cs typeface="Verdana" pitchFamily="34" charset="0"/>
            </a:endParaRPr>
          </a:p>
        </p:txBody>
      </p:sp>
    </p:spTree>
    <p:extLst>
      <p:ext uri="{BB962C8B-B14F-4D97-AF65-F5344CB8AC3E}">
        <p14:creationId xmlns:p14="http://schemas.microsoft.com/office/powerpoint/2010/main" val="1042018120"/>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Worksheet #2</a:t>
            </a:r>
            <a:endParaRPr 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3535325575"/>
              </p:ext>
            </p:extLst>
          </p:nvPr>
        </p:nvGraphicFramePr>
        <p:xfrm>
          <a:off x="609600" y="1447800"/>
          <a:ext cx="8229600" cy="4820920"/>
        </p:xfrm>
        <a:graphic>
          <a:graphicData uri="http://schemas.openxmlformats.org/drawingml/2006/table">
            <a:tbl>
              <a:tblPr firstRow="1" bandRow="1">
                <a:tableStyleId>{073A0DAA-6AF3-43AB-8588-CEC1D06C72B9}</a:tableStyleId>
              </a:tblPr>
              <a:tblGrid>
                <a:gridCol w="1219200"/>
                <a:gridCol w="1981200"/>
                <a:gridCol w="1066800"/>
                <a:gridCol w="3962400"/>
              </a:tblGrid>
              <a:tr h="370840">
                <a:tc>
                  <a:txBody>
                    <a:bodyPr/>
                    <a:lstStyle/>
                    <a:p>
                      <a:r>
                        <a:rPr lang="en-US" dirty="0" smtClean="0"/>
                        <a:t>CWE</a:t>
                      </a:r>
                      <a:endParaRPr lang="en-US" dirty="0"/>
                    </a:p>
                  </a:txBody>
                  <a:tcPr/>
                </a:tc>
                <a:tc>
                  <a:txBody>
                    <a:bodyPr/>
                    <a:lstStyle/>
                    <a:p>
                      <a:r>
                        <a:rPr lang="en-US" dirty="0" smtClean="0"/>
                        <a:t>File</a:t>
                      </a:r>
                      <a:endParaRPr lang="en-US" dirty="0"/>
                    </a:p>
                  </a:txBody>
                  <a:tcPr/>
                </a:tc>
                <a:tc>
                  <a:txBody>
                    <a:bodyPr/>
                    <a:lstStyle/>
                    <a:p>
                      <a:r>
                        <a:rPr lang="en-US" dirty="0" smtClean="0"/>
                        <a:t>Line</a:t>
                      </a:r>
                      <a:r>
                        <a:rPr lang="en-US" baseline="0" dirty="0" smtClean="0"/>
                        <a:t> #</a:t>
                      </a:r>
                      <a:endParaRPr lang="en-US" dirty="0"/>
                    </a:p>
                  </a:txBody>
                  <a:tcPr/>
                </a:tc>
                <a:tc>
                  <a:txBody>
                    <a:bodyPr/>
                    <a:lstStyle/>
                    <a:p>
                      <a:r>
                        <a:rPr lang="en-US" dirty="0" smtClean="0"/>
                        <a:t>Description</a:t>
                      </a:r>
                      <a:endParaRPr lang="en-US" dirty="0"/>
                    </a:p>
                  </a:txBody>
                  <a:tcPr/>
                </a:tc>
              </a:tr>
              <a:tr h="370840">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tr>
              <a:tr h="370840">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tr>
              <a:tr h="370840">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tr>
              <a:tr h="370840">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tr>
              <a:tr h="370840">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tr>
              <a:tr h="370840">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tr>
              <a:tr h="370840">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tr>
              <a:tr h="370840">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tr>
              <a:tr h="370840">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tr>
              <a:tr h="370840">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tr>
              <a:tr h="370840">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tr>
              <a:tr h="370840">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tr>
            </a:tbl>
          </a:graphicData>
        </a:graphic>
      </p:graphicFrame>
    </p:spTree>
    <p:extLst>
      <p:ext uri="{BB962C8B-B14F-4D97-AF65-F5344CB8AC3E}">
        <p14:creationId xmlns:p14="http://schemas.microsoft.com/office/powerpoint/2010/main" val="3323304504"/>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Findings #2</a:t>
            </a:r>
            <a:endParaRPr 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302420682"/>
              </p:ext>
            </p:extLst>
          </p:nvPr>
        </p:nvGraphicFramePr>
        <p:xfrm>
          <a:off x="609600" y="1447800"/>
          <a:ext cx="8229600" cy="4820920"/>
        </p:xfrm>
        <a:graphic>
          <a:graphicData uri="http://schemas.openxmlformats.org/drawingml/2006/table">
            <a:tbl>
              <a:tblPr firstRow="1" bandRow="1">
                <a:tableStyleId>{073A0DAA-6AF3-43AB-8588-CEC1D06C72B9}</a:tableStyleId>
              </a:tblPr>
              <a:tblGrid>
                <a:gridCol w="1219200"/>
                <a:gridCol w="1981200"/>
                <a:gridCol w="1066800"/>
                <a:gridCol w="3962400"/>
              </a:tblGrid>
              <a:tr h="370840">
                <a:tc>
                  <a:txBody>
                    <a:bodyPr/>
                    <a:lstStyle/>
                    <a:p>
                      <a:r>
                        <a:rPr lang="en-US" dirty="0" smtClean="0"/>
                        <a:t>CWE</a:t>
                      </a:r>
                      <a:endParaRPr lang="en-US" dirty="0"/>
                    </a:p>
                  </a:txBody>
                  <a:tcPr/>
                </a:tc>
                <a:tc>
                  <a:txBody>
                    <a:bodyPr/>
                    <a:lstStyle/>
                    <a:p>
                      <a:r>
                        <a:rPr lang="en-US" dirty="0" smtClean="0"/>
                        <a:t>File</a:t>
                      </a:r>
                      <a:endParaRPr lang="en-US" dirty="0"/>
                    </a:p>
                  </a:txBody>
                  <a:tcPr/>
                </a:tc>
                <a:tc>
                  <a:txBody>
                    <a:bodyPr/>
                    <a:lstStyle/>
                    <a:p>
                      <a:r>
                        <a:rPr lang="en-US" dirty="0" smtClean="0"/>
                        <a:t>Line</a:t>
                      </a:r>
                      <a:r>
                        <a:rPr lang="en-US" baseline="0" dirty="0" smtClean="0"/>
                        <a:t> #</a:t>
                      </a:r>
                      <a:endParaRPr lang="en-US" dirty="0"/>
                    </a:p>
                  </a:txBody>
                  <a:tcPr/>
                </a:tc>
                <a:tc>
                  <a:txBody>
                    <a:bodyPr/>
                    <a:lstStyle/>
                    <a:p>
                      <a:r>
                        <a:rPr lang="en-US" dirty="0" smtClean="0"/>
                        <a:t>Description</a:t>
                      </a:r>
                      <a:endParaRPr lang="en-US" dirty="0"/>
                    </a:p>
                  </a:txBody>
                  <a:tcPr/>
                </a:tc>
              </a:tr>
              <a:tr h="370840">
                <a:tc>
                  <a:txBody>
                    <a:bodyPr/>
                    <a:lstStyle/>
                    <a:p>
                      <a:r>
                        <a:rPr lang="en-US" dirty="0" smtClean="0"/>
                        <a:t>CWE-523</a:t>
                      </a:r>
                      <a:endParaRPr lang="en-US" dirty="0"/>
                    </a:p>
                  </a:txBody>
                  <a:tcPr/>
                </a:tc>
                <a:tc>
                  <a:txBody>
                    <a:bodyPr/>
                    <a:lstStyle/>
                    <a:p>
                      <a:r>
                        <a:rPr lang="en-US" dirty="0" smtClean="0"/>
                        <a:t>login.cgi</a:t>
                      </a:r>
                      <a:endParaRPr lang="en-US" dirty="0"/>
                    </a:p>
                  </a:txBody>
                  <a:tcPr/>
                </a:tc>
                <a:tc>
                  <a:txBody>
                    <a:bodyPr/>
                    <a:lstStyle/>
                    <a:p>
                      <a:r>
                        <a:rPr lang="en-US" dirty="0" smtClean="0"/>
                        <a:t>n/a</a:t>
                      </a:r>
                      <a:endParaRPr lang="en-US" dirty="0"/>
                    </a:p>
                  </a:txBody>
                  <a:tcPr/>
                </a:tc>
                <a:tc>
                  <a:txBody>
                    <a:bodyPr/>
                    <a:lstStyle/>
                    <a:p>
                      <a:r>
                        <a:rPr lang="en-US" dirty="0" smtClean="0"/>
                        <a:t>Not using SSL</a:t>
                      </a:r>
                      <a:endParaRPr lang="en-US" dirty="0"/>
                    </a:p>
                  </a:txBody>
                  <a:tcPr/>
                </a:tc>
              </a:tr>
              <a:tr h="370840">
                <a:tc>
                  <a:txBody>
                    <a:bodyPr/>
                    <a:lstStyle/>
                    <a:p>
                      <a:r>
                        <a:rPr lang="en-US" dirty="0" smtClean="0"/>
                        <a:t>CWE-614</a:t>
                      </a:r>
                      <a:endParaRPr lang="en-US" dirty="0"/>
                    </a:p>
                  </a:txBody>
                  <a:tcPr/>
                </a:tc>
                <a:tc>
                  <a:txBody>
                    <a:bodyPr/>
                    <a:lstStyle/>
                    <a:p>
                      <a:r>
                        <a:rPr lang="en-US" dirty="0" smtClean="0"/>
                        <a:t>login.cgi</a:t>
                      </a:r>
                      <a:endParaRPr lang="en-US" dirty="0"/>
                    </a:p>
                  </a:txBody>
                  <a:tcPr/>
                </a:tc>
                <a:tc>
                  <a:txBody>
                    <a:bodyPr/>
                    <a:lstStyle/>
                    <a:p>
                      <a:r>
                        <a:rPr lang="en-US" dirty="0" smtClean="0"/>
                        <a:t>24</a:t>
                      </a:r>
                      <a:endParaRPr lang="en-US" dirty="0"/>
                    </a:p>
                  </a:txBody>
                  <a:tcPr/>
                </a:tc>
                <a:tc>
                  <a:txBody>
                    <a:bodyPr/>
                    <a:lstStyle/>
                    <a:p>
                      <a:r>
                        <a:rPr lang="en-US" dirty="0" smtClean="0"/>
                        <a:t>Secure flag</a:t>
                      </a:r>
                      <a:r>
                        <a:rPr lang="en-US" baseline="0" dirty="0" smtClean="0"/>
                        <a:t> is not set for the cookie.</a:t>
                      </a:r>
                      <a:endParaRPr lang="en-US" dirty="0"/>
                    </a:p>
                  </a:txBody>
                  <a:tcPr/>
                </a:tc>
              </a:tr>
              <a:tr h="370840">
                <a:tc>
                  <a:txBody>
                    <a:bodyPr/>
                    <a:lstStyle/>
                    <a:p>
                      <a:r>
                        <a:rPr lang="en-US" dirty="0" smtClean="0"/>
                        <a:t>n/a</a:t>
                      </a:r>
                      <a:endParaRPr lang="en-US" dirty="0"/>
                    </a:p>
                  </a:txBody>
                  <a:tcPr/>
                </a:tc>
                <a:tc>
                  <a:txBody>
                    <a:bodyPr/>
                    <a:lstStyle/>
                    <a:p>
                      <a:r>
                        <a:rPr lang="en-US" dirty="0" smtClean="0"/>
                        <a:t>login.cgi</a:t>
                      </a:r>
                      <a:endParaRPr lang="en-US" dirty="0"/>
                    </a:p>
                  </a:txBody>
                  <a:tcPr/>
                </a:tc>
                <a:tc>
                  <a:txBody>
                    <a:bodyPr/>
                    <a:lstStyle/>
                    <a:p>
                      <a:r>
                        <a:rPr lang="en-US" dirty="0" smtClean="0"/>
                        <a:t>24</a:t>
                      </a:r>
                      <a:endParaRPr lang="en-US" dirty="0"/>
                    </a:p>
                  </a:txBody>
                  <a:tcPr/>
                </a:tc>
                <a:tc>
                  <a:txBody>
                    <a:bodyPr/>
                    <a:lstStyle/>
                    <a:p>
                      <a:r>
                        <a:rPr lang="en-US" dirty="0" err="1" smtClean="0"/>
                        <a:t>HttpOnly</a:t>
                      </a:r>
                      <a:r>
                        <a:rPr lang="en-US" dirty="0" smtClean="0"/>
                        <a:t> flag is not set for the cookie</a:t>
                      </a:r>
                      <a:endParaRPr lang="en-US" dirty="0"/>
                    </a:p>
                  </a:txBody>
                  <a:tcPr/>
                </a:tc>
              </a:tr>
              <a:tr h="370840">
                <a:tc>
                  <a:txBody>
                    <a:bodyPr/>
                    <a:lstStyle/>
                    <a:p>
                      <a:r>
                        <a:rPr lang="en-US" dirty="0" smtClean="0"/>
                        <a:t>n/a</a:t>
                      </a:r>
                      <a:endParaRPr lang="en-US" dirty="0"/>
                    </a:p>
                  </a:txBody>
                  <a:tcPr/>
                </a:tc>
                <a:tc>
                  <a:txBody>
                    <a:bodyPr/>
                    <a:lstStyle/>
                    <a:p>
                      <a:r>
                        <a:rPr lang="en-US" dirty="0" smtClean="0"/>
                        <a:t>login.cgi</a:t>
                      </a:r>
                      <a:endParaRPr lang="en-US" dirty="0"/>
                    </a:p>
                  </a:txBody>
                  <a:tcPr/>
                </a:tc>
                <a:tc>
                  <a:txBody>
                    <a:bodyPr/>
                    <a:lstStyle/>
                    <a:p>
                      <a:r>
                        <a:rPr lang="en-US" dirty="0" smtClean="0"/>
                        <a:t>n/a</a:t>
                      </a:r>
                      <a:endParaRPr lang="en-US" dirty="0"/>
                    </a:p>
                  </a:txBody>
                  <a:tcPr/>
                </a:tc>
                <a:tc>
                  <a:txBody>
                    <a:bodyPr/>
                    <a:lstStyle/>
                    <a:p>
                      <a:r>
                        <a:rPr lang="en-US" dirty="0" smtClean="0"/>
                        <a:t>Missing</a:t>
                      </a:r>
                      <a:r>
                        <a:rPr lang="en-US" baseline="0" dirty="0" smtClean="0"/>
                        <a:t> copyright and license info</a:t>
                      </a:r>
                      <a:endParaRPr lang="en-US" dirty="0"/>
                    </a:p>
                  </a:txBody>
                  <a:tcPr/>
                </a:tc>
              </a:tr>
              <a:tr h="370840">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tr>
              <a:tr h="370840">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tr>
              <a:tr h="370840">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tr>
              <a:tr h="370840">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tr>
              <a:tr h="370840">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tr>
              <a:tr h="370840">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tr>
              <a:tr h="370840">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tr>
              <a:tr h="370840">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tr>
            </a:tbl>
          </a:graphicData>
        </a:graphic>
      </p:graphicFrame>
    </p:spTree>
    <p:extLst>
      <p:ext uri="{BB962C8B-B14F-4D97-AF65-F5344CB8AC3E}">
        <p14:creationId xmlns:p14="http://schemas.microsoft.com/office/powerpoint/2010/main" val="282998715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Story #3 : Tesla Motors SQL Injection</a:t>
            </a:r>
            <a:endParaRPr lang="en-US" dirty="0"/>
          </a:p>
        </p:txBody>
      </p:sp>
      <p:pic>
        <p:nvPicPr>
          <p:cNvPr id="102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372705" y="1453113"/>
            <a:ext cx="4277392" cy="469781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TextBox 3"/>
          <p:cNvSpPr txBox="1"/>
          <p:nvPr/>
        </p:nvSpPr>
        <p:spPr>
          <a:xfrm>
            <a:off x="2512336" y="6161566"/>
            <a:ext cx="4184159" cy="246221"/>
          </a:xfrm>
          <a:prstGeom prst="rect">
            <a:avLst/>
          </a:prstGeom>
          <a:noFill/>
        </p:spPr>
        <p:txBody>
          <a:bodyPr wrap="none" rtlCol="0">
            <a:spAutoFit/>
          </a:bodyPr>
          <a:lstStyle/>
          <a:p>
            <a:pPr>
              <a:spcAft>
                <a:spcPts val="600"/>
              </a:spcAft>
            </a:pPr>
            <a:r>
              <a:rPr lang="en-US" sz="1000" dirty="0">
                <a:ea typeface="Verdana" pitchFamily="34" charset="0"/>
                <a:cs typeface="Verdana" pitchFamily="34" charset="0"/>
              </a:rPr>
              <a:t>https://bitquark.co.uk/blog/2014/02/23/tesla_motors_blind_sql_injection</a:t>
            </a:r>
          </a:p>
        </p:txBody>
      </p:sp>
      <p:sp>
        <p:nvSpPr>
          <p:cNvPr id="5" name="Rounded Rectangular Callout 4"/>
          <p:cNvSpPr/>
          <p:nvPr/>
        </p:nvSpPr>
        <p:spPr>
          <a:xfrm>
            <a:off x="4881872" y="4924643"/>
            <a:ext cx="1828800" cy="611372"/>
          </a:xfrm>
          <a:prstGeom prst="wedgeRoundRectCallout">
            <a:avLst>
              <a:gd name="adj1" fmla="val -124903"/>
              <a:gd name="adj2" fmla="val 94108"/>
              <a:gd name="adj3" fmla="val 16667"/>
            </a:avLst>
          </a:prstGeom>
          <a:solidFill>
            <a:schemeClr val="bg1">
              <a:lumMod val="85000"/>
            </a:schemeClr>
          </a:solidFill>
          <a:ln w="6350">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smtClean="0">
                <a:solidFill>
                  <a:schemeClr val="tx1"/>
                </a:solidFill>
              </a:rPr>
              <a:t>Tesla Motors Design Studio</a:t>
            </a:r>
          </a:p>
        </p:txBody>
      </p:sp>
      <p:sp>
        <p:nvSpPr>
          <p:cNvPr id="6" name="Oval 5"/>
          <p:cNvSpPr/>
          <p:nvPr/>
        </p:nvSpPr>
        <p:spPr>
          <a:xfrm>
            <a:off x="3016101" y="5801833"/>
            <a:ext cx="990600" cy="228600"/>
          </a:xfrm>
          <a:prstGeom prst="ellipse">
            <a:avLst/>
          </a:prstGeom>
          <a:noFill/>
          <a:ln w="635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mtClean="0">
              <a:solidFill>
                <a:schemeClr val="tx1"/>
              </a:solidFill>
            </a:endParaRPr>
          </a:p>
        </p:txBody>
      </p:sp>
      <p:sp>
        <p:nvSpPr>
          <p:cNvPr id="8" name="Oval 7"/>
          <p:cNvSpPr/>
          <p:nvPr/>
        </p:nvSpPr>
        <p:spPr>
          <a:xfrm>
            <a:off x="3101165" y="3092301"/>
            <a:ext cx="1588314" cy="228600"/>
          </a:xfrm>
          <a:prstGeom prst="ellipse">
            <a:avLst/>
          </a:prstGeom>
          <a:noFill/>
          <a:ln w="635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mtClean="0">
              <a:solidFill>
                <a:schemeClr val="tx1"/>
              </a:solidFill>
            </a:endParaRPr>
          </a:p>
        </p:txBody>
      </p:sp>
      <p:sp>
        <p:nvSpPr>
          <p:cNvPr id="9" name="Rounded Rectangular Callout 8"/>
          <p:cNvSpPr/>
          <p:nvPr/>
        </p:nvSpPr>
        <p:spPr>
          <a:xfrm>
            <a:off x="610339" y="2787501"/>
            <a:ext cx="2132861" cy="838200"/>
          </a:xfrm>
          <a:prstGeom prst="wedgeRoundRectCallout">
            <a:avLst>
              <a:gd name="adj1" fmla="val 66614"/>
              <a:gd name="adj2" fmla="val -1438"/>
              <a:gd name="adj3" fmla="val 16667"/>
            </a:avLst>
          </a:prstGeom>
          <a:solidFill>
            <a:schemeClr val="bg1">
              <a:lumMod val="85000"/>
            </a:schemeClr>
          </a:solidFill>
          <a:ln w="6350">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smtClean="0">
                <a:solidFill>
                  <a:schemeClr val="tx1"/>
                </a:solidFill>
              </a:rPr>
              <a:t>extensive use of Drupal with a handful of plugins</a:t>
            </a:r>
          </a:p>
        </p:txBody>
      </p:sp>
      <p:sp>
        <p:nvSpPr>
          <p:cNvPr id="7" name="Rounded Rectangle 6"/>
          <p:cNvSpPr/>
          <p:nvPr/>
        </p:nvSpPr>
        <p:spPr>
          <a:xfrm>
            <a:off x="6858000" y="4191000"/>
            <a:ext cx="1981200" cy="1959932"/>
          </a:xfrm>
          <a:prstGeom prst="roundRect">
            <a:avLst/>
          </a:prstGeom>
          <a:noFill/>
          <a:ln w="6350">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r>
              <a:rPr lang="en-US" sz="1000" dirty="0" smtClean="0">
                <a:solidFill>
                  <a:schemeClr val="tx1"/>
                </a:solidFill>
              </a:rPr>
              <a:t>"During </a:t>
            </a:r>
            <a:r>
              <a:rPr lang="en-US" sz="1000" dirty="0">
                <a:solidFill>
                  <a:schemeClr val="tx1"/>
                </a:solidFill>
              </a:rPr>
              <a:t>testing I noticed that the script behaved a little differently depending on the input and </a:t>
            </a:r>
            <a:r>
              <a:rPr lang="en-US" sz="1000" dirty="0" smtClean="0">
                <a:solidFill>
                  <a:schemeClr val="tx1"/>
                </a:solidFill>
              </a:rPr>
              <a:t>investigated </a:t>
            </a:r>
            <a:r>
              <a:rPr lang="en-US" sz="1000" dirty="0">
                <a:solidFill>
                  <a:schemeClr val="tx1"/>
                </a:solidFill>
              </a:rPr>
              <a:t>by injecting some quoted strings. After a bit of playing around I had it, a fairly standard blind attack vector: </a:t>
            </a:r>
            <a:endParaRPr lang="en-US" sz="1000" dirty="0" smtClean="0">
              <a:solidFill>
                <a:schemeClr val="tx1"/>
              </a:solidFill>
            </a:endParaRPr>
          </a:p>
          <a:p>
            <a:endParaRPr lang="en-US" sz="1000" dirty="0">
              <a:solidFill>
                <a:schemeClr val="tx1"/>
              </a:solidFill>
            </a:endParaRPr>
          </a:p>
          <a:p>
            <a:pPr algn="ctr"/>
            <a:r>
              <a:rPr lang="en-US" sz="1000" dirty="0" smtClean="0">
                <a:solidFill>
                  <a:schemeClr val="tx1"/>
                </a:solidFill>
              </a:rPr>
              <a:t>' </a:t>
            </a:r>
            <a:r>
              <a:rPr lang="en-US" sz="1000" dirty="0">
                <a:solidFill>
                  <a:schemeClr val="tx1"/>
                </a:solidFill>
              </a:rPr>
              <a:t>+ sleep(10) + </a:t>
            </a:r>
            <a:r>
              <a:rPr lang="en-US" sz="1000" dirty="0" smtClean="0">
                <a:solidFill>
                  <a:schemeClr val="tx1"/>
                </a:solidFill>
              </a:rPr>
              <a:t>' "</a:t>
            </a:r>
          </a:p>
        </p:txBody>
      </p:sp>
      <p:sp>
        <p:nvSpPr>
          <p:cNvPr id="10" name="Rounded Rectangle 9"/>
          <p:cNvSpPr/>
          <p:nvPr/>
        </p:nvSpPr>
        <p:spPr>
          <a:xfrm>
            <a:off x="5856770" y="1453113"/>
            <a:ext cx="2978888" cy="1853610"/>
          </a:xfrm>
          <a:prstGeom prst="roundRect">
            <a:avLst/>
          </a:prstGeom>
          <a:noFill/>
          <a:ln w="6350">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lIns="45720" tIns="0" rIns="45720" bIns="0" rtlCol="0" anchor="ctr"/>
          <a:lstStyle/>
          <a:p>
            <a:r>
              <a:rPr lang="en-US" sz="1000" dirty="0" smtClean="0">
                <a:solidFill>
                  <a:schemeClr val="tx1"/>
                </a:solidFill>
              </a:rPr>
              <a:t>"This </a:t>
            </a:r>
            <a:r>
              <a:rPr lang="en-US" sz="1000" dirty="0">
                <a:solidFill>
                  <a:schemeClr val="tx1"/>
                </a:solidFill>
              </a:rPr>
              <a:t>is a pretty nice tool which lets you </a:t>
            </a:r>
            <a:r>
              <a:rPr lang="en-US" sz="1000" dirty="0" smtClean="0">
                <a:solidFill>
                  <a:schemeClr val="tx1"/>
                </a:solidFill>
              </a:rPr>
              <a:t>customize </a:t>
            </a:r>
            <a:r>
              <a:rPr lang="en-US" sz="1000" dirty="0">
                <a:solidFill>
                  <a:schemeClr val="tx1"/>
                </a:solidFill>
              </a:rPr>
              <a:t>your Tesla before ordering. It also gives you the option to share your creation with others by way of a unique URL which Tesla generates then passes through a custom URL </a:t>
            </a:r>
            <a:r>
              <a:rPr lang="en-US" sz="1000" dirty="0" err="1">
                <a:solidFill>
                  <a:schemeClr val="tx1"/>
                </a:solidFill>
              </a:rPr>
              <a:t>shortener</a:t>
            </a:r>
            <a:r>
              <a:rPr lang="en-US" sz="1000" dirty="0">
                <a:solidFill>
                  <a:schemeClr val="tx1"/>
                </a:solidFill>
              </a:rPr>
              <a:t>. It was in this </a:t>
            </a:r>
            <a:r>
              <a:rPr lang="en-US" sz="1000" dirty="0" err="1">
                <a:solidFill>
                  <a:schemeClr val="tx1"/>
                </a:solidFill>
              </a:rPr>
              <a:t>shortener</a:t>
            </a:r>
            <a:r>
              <a:rPr lang="en-US" sz="1000" dirty="0">
                <a:solidFill>
                  <a:schemeClr val="tx1"/>
                </a:solidFill>
              </a:rPr>
              <a:t> that I found an SQL injection vulnerability, giving me access to Tesla's backend database, including access to all online customer records and admin access to the site</a:t>
            </a:r>
            <a:r>
              <a:rPr lang="en-US" sz="1000" dirty="0" smtClean="0">
                <a:solidFill>
                  <a:schemeClr val="tx1"/>
                </a:solidFill>
              </a:rPr>
              <a:t>."</a:t>
            </a:r>
          </a:p>
        </p:txBody>
      </p:sp>
      <p:sp>
        <p:nvSpPr>
          <p:cNvPr id="12" name="Oval 11"/>
          <p:cNvSpPr/>
          <p:nvPr/>
        </p:nvSpPr>
        <p:spPr>
          <a:xfrm>
            <a:off x="5867399" y="2661655"/>
            <a:ext cx="2961167" cy="441262"/>
          </a:xfrm>
          <a:prstGeom prst="ellipse">
            <a:avLst/>
          </a:prstGeom>
          <a:noFill/>
          <a:ln w="635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mtClean="0">
              <a:solidFill>
                <a:schemeClr val="tx1"/>
              </a:solidFill>
            </a:endParaRPr>
          </a:p>
        </p:txBody>
      </p:sp>
      <p:sp>
        <p:nvSpPr>
          <p:cNvPr id="13" name="Rounded Rectangular Callout 12"/>
          <p:cNvSpPr/>
          <p:nvPr/>
        </p:nvSpPr>
        <p:spPr>
          <a:xfrm>
            <a:off x="5828417" y="3354569"/>
            <a:ext cx="3007241" cy="762000"/>
          </a:xfrm>
          <a:prstGeom prst="wedgeRoundRectCallout">
            <a:avLst>
              <a:gd name="adj1" fmla="val -4597"/>
              <a:gd name="adj2" fmla="val -81482"/>
              <a:gd name="adj3" fmla="val 16667"/>
            </a:avLst>
          </a:prstGeom>
          <a:solidFill>
            <a:schemeClr val="bg1">
              <a:lumMod val="85000"/>
            </a:schemeClr>
          </a:solidFill>
          <a:ln w="6350">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smtClean="0">
                <a:solidFill>
                  <a:schemeClr val="tx1"/>
                </a:solidFill>
              </a:rPr>
              <a:t>access to back end database,  all online customer records, and admin access to the site</a:t>
            </a:r>
          </a:p>
        </p:txBody>
      </p:sp>
    </p:spTree>
    <p:extLst>
      <p:ext uri="{BB962C8B-B14F-4D97-AF65-F5344CB8AC3E}">
        <p14:creationId xmlns:p14="http://schemas.microsoft.com/office/powerpoint/2010/main" val="1694670593"/>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Blind SQL Injection</a:t>
            </a:r>
            <a:endParaRPr lang="en-US" dirty="0"/>
          </a:p>
        </p:txBody>
      </p:sp>
      <p:sp>
        <p:nvSpPr>
          <p:cNvPr id="3" name="Content Placeholder 2"/>
          <p:cNvSpPr>
            <a:spLocks noGrp="1"/>
          </p:cNvSpPr>
          <p:nvPr>
            <p:ph idx="1"/>
          </p:nvPr>
        </p:nvSpPr>
        <p:spPr/>
        <p:txBody>
          <a:bodyPr>
            <a:normAutofit/>
          </a:bodyPr>
          <a:lstStyle/>
          <a:p>
            <a:pPr marL="0" indent="0" algn="ctr">
              <a:buNone/>
            </a:pPr>
            <a:r>
              <a:rPr lang="en-US" sz="1600" b="0" dirty="0" smtClean="0"/>
              <a:t>** MySQL's </a:t>
            </a:r>
            <a:r>
              <a:rPr lang="en-US" sz="1600" b="0" dirty="0"/>
              <a:t>primary functions for time delay are sleep() and benchmark</a:t>
            </a:r>
            <a:r>
              <a:rPr lang="en-US" sz="1600" b="0" dirty="0" smtClean="0"/>
              <a:t>(). **</a:t>
            </a:r>
          </a:p>
          <a:p>
            <a:pPr marL="0" indent="0">
              <a:buNone/>
            </a:pPr>
            <a:endParaRPr lang="en-US" sz="1600" b="0" dirty="0" smtClean="0"/>
          </a:p>
          <a:p>
            <a:pPr marL="0" indent="0">
              <a:buNone/>
            </a:pPr>
            <a:endParaRPr lang="en-US" sz="1600" b="0" dirty="0" smtClean="0"/>
          </a:p>
          <a:p>
            <a:pPr marL="0" indent="0">
              <a:buNone/>
            </a:pPr>
            <a:r>
              <a:rPr lang="en-US" sz="1600" dirty="0" err="1" smtClean="0"/>
              <a:t>mysql</a:t>
            </a:r>
            <a:r>
              <a:rPr lang="en-US" sz="1600" dirty="0"/>
              <a:t>&gt; </a:t>
            </a:r>
            <a:r>
              <a:rPr lang="en-US" sz="1600" b="0" dirty="0">
                <a:solidFill>
                  <a:schemeClr val="accent5"/>
                </a:solidFill>
              </a:rPr>
              <a:t>SELECT</a:t>
            </a:r>
            <a:r>
              <a:rPr lang="en-US" sz="1600" b="0" dirty="0"/>
              <a:t> * </a:t>
            </a:r>
            <a:r>
              <a:rPr lang="en-US" sz="1600" b="0" dirty="0">
                <a:solidFill>
                  <a:schemeClr val="accent5"/>
                </a:solidFill>
              </a:rPr>
              <a:t>FROM</a:t>
            </a:r>
            <a:r>
              <a:rPr lang="en-US" sz="1600" b="0" dirty="0"/>
              <a:t> sample </a:t>
            </a:r>
            <a:r>
              <a:rPr lang="en-US" sz="1600" b="0" dirty="0">
                <a:solidFill>
                  <a:schemeClr val="accent5"/>
                </a:solidFill>
              </a:rPr>
              <a:t>WHERE</a:t>
            </a:r>
            <a:r>
              <a:rPr lang="en-US" sz="1600" b="0" dirty="0"/>
              <a:t> </a:t>
            </a:r>
            <a:r>
              <a:rPr lang="en-US" sz="1600" b="0" dirty="0" smtClean="0"/>
              <a:t>id=1 </a:t>
            </a:r>
            <a:r>
              <a:rPr lang="en-US" sz="1600" b="0" dirty="0">
                <a:solidFill>
                  <a:schemeClr val="accent5"/>
                </a:solidFill>
              </a:rPr>
              <a:t>AND</a:t>
            </a:r>
            <a:r>
              <a:rPr lang="en-US" sz="1600" b="0" dirty="0"/>
              <a:t> sleep(15</a:t>
            </a:r>
            <a:r>
              <a:rPr lang="en-US" sz="1600" b="0" dirty="0" smtClean="0"/>
              <a:t>);</a:t>
            </a:r>
            <a:endParaRPr lang="en-US" sz="1600" b="0" dirty="0"/>
          </a:p>
          <a:p>
            <a:pPr marL="0" indent="0">
              <a:buNone/>
            </a:pPr>
            <a:r>
              <a:rPr lang="en-US" sz="1600" b="0" dirty="0"/>
              <a:t>Empty set (15.00 </a:t>
            </a:r>
            <a:r>
              <a:rPr lang="en-US" sz="1600" b="0" dirty="0" smtClean="0"/>
              <a:t>sec)</a:t>
            </a:r>
          </a:p>
          <a:p>
            <a:pPr marL="0" indent="0">
              <a:buNone/>
            </a:pPr>
            <a:endParaRPr lang="en-US" sz="1600" b="0" dirty="0" smtClean="0"/>
          </a:p>
          <a:p>
            <a:pPr marL="0" indent="0">
              <a:buNone/>
            </a:pPr>
            <a:endParaRPr lang="en-US" sz="1600" b="0" dirty="0"/>
          </a:p>
          <a:p>
            <a:pPr marL="0" indent="0">
              <a:buNone/>
            </a:pPr>
            <a:r>
              <a:rPr lang="en-US" sz="1600" b="0" dirty="0" smtClean="0"/>
              <a:t>So … an </a:t>
            </a:r>
            <a:r>
              <a:rPr lang="en-US" sz="1600" b="0" dirty="0"/>
              <a:t>injection </a:t>
            </a:r>
            <a:r>
              <a:rPr lang="en-US" sz="1600" b="0" dirty="0" smtClean="0"/>
              <a:t>string</a:t>
            </a:r>
            <a:r>
              <a:rPr lang="en-US" sz="1600" b="0" dirty="0"/>
              <a:t> </a:t>
            </a:r>
            <a:r>
              <a:rPr lang="en-US" sz="1600" b="0" dirty="0" smtClean="0"/>
              <a:t>to </a:t>
            </a:r>
            <a:r>
              <a:rPr lang="en-US" sz="1600" b="0" dirty="0"/>
              <a:t>test if the first character of the first table in the database is between </a:t>
            </a:r>
            <a:r>
              <a:rPr lang="en-US" sz="1600" b="0" dirty="0" smtClean="0"/>
              <a:t>'a'</a:t>
            </a:r>
            <a:r>
              <a:rPr lang="en-US" sz="1600" b="0" dirty="0"/>
              <a:t> and </a:t>
            </a:r>
            <a:r>
              <a:rPr lang="en-US" sz="1600" b="0" dirty="0" smtClean="0"/>
              <a:t>'p'</a:t>
            </a:r>
            <a:r>
              <a:rPr lang="en-US" sz="1600" b="0" dirty="0"/>
              <a:t> would look like</a:t>
            </a:r>
            <a:r>
              <a:rPr lang="en-US" sz="1600" b="0" dirty="0" smtClean="0"/>
              <a:t>:</a:t>
            </a:r>
          </a:p>
          <a:p>
            <a:pPr marL="0" indent="0">
              <a:buNone/>
            </a:pPr>
            <a:endParaRPr lang="en-US" sz="1600" b="0" dirty="0" smtClean="0"/>
          </a:p>
          <a:p>
            <a:pPr marL="0" indent="0">
              <a:buNone/>
            </a:pPr>
            <a:endParaRPr lang="en-US" sz="1600" b="0" dirty="0"/>
          </a:p>
          <a:p>
            <a:pPr marL="0" indent="0">
              <a:buNone/>
            </a:pPr>
            <a:r>
              <a:rPr lang="en-US" sz="1600" b="0" dirty="0"/>
              <a:t>/</a:t>
            </a:r>
            <a:r>
              <a:rPr lang="en-US" sz="1600" b="0" dirty="0" err="1" smtClean="0"/>
              <a:t>vulnerable.ext?id</a:t>
            </a:r>
            <a:r>
              <a:rPr lang="en-US" sz="1600" b="0" dirty="0" smtClean="0"/>
              <a:t>= 1 AND sleep ( cast ( ( SELECT ( SELECT </a:t>
            </a:r>
            <a:r>
              <a:rPr lang="en-US" sz="1600" b="0" dirty="0" err="1" smtClean="0"/>
              <a:t>table_name</a:t>
            </a:r>
            <a:r>
              <a:rPr lang="en-US" sz="1600" b="0" dirty="0" smtClean="0"/>
              <a:t> </a:t>
            </a:r>
            <a:r>
              <a:rPr lang="en-US" sz="1600" b="0" dirty="0"/>
              <a:t>from </a:t>
            </a:r>
            <a:r>
              <a:rPr lang="en-US" sz="1600" b="0" dirty="0" err="1"/>
              <a:t>information_schema.tables</a:t>
            </a:r>
            <a:r>
              <a:rPr lang="en-US" sz="1600" b="0" dirty="0"/>
              <a:t> </a:t>
            </a:r>
            <a:r>
              <a:rPr lang="en-US" sz="1600" b="0" dirty="0" smtClean="0"/>
              <a:t>WHERE </a:t>
            </a:r>
            <a:r>
              <a:rPr lang="en-US" sz="1600" b="0" dirty="0" err="1" smtClean="0"/>
              <a:t>table_schema</a:t>
            </a:r>
            <a:r>
              <a:rPr lang="en-US" sz="1600" b="0" dirty="0" smtClean="0"/>
              <a:t>=database</a:t>
            </a:r>
            <a:r>
              <a:rPr lang="en-US" sz="1600" b="0" dirty="0"/>
              <a:t>() </a:t>
            </a:r>
            <a:r>
              <a:rPr lang="en-US" sz="1600" b="0" dirty="0" smtClean="0"/>
              <a:t>LIMIT 1 </a:t>
            </a:r>
            <a:r>
              <a:rPr lang="en-US" sz="1600" b="0" dirty="0"/>
              <a:t>offset </a:t>
            </a:r>
            <a:r>
              <a:rPr lang="en-US" sz="1600" b="0" dirty="0" smtClean="0"/>
              <a:t>0 ) </a:t>
            </a:r>
            <a:r>
              <a:rPr lang="en-US" sz="1600" b="0" dirty="0" err="1" smtClean="0"/>
              <a:t>regexp</a:t>
            </a:r>
            <a:r>
              <a:rPr lang="en-US" sz="1600" b="0" dirty="0" smtClean="0"/>
              <a:t> 0x5e5b612d705c )  AS signed ) </a:t>
            </a:r>
            <a:r>
              <a:rPr lang="en-US" sz="1600" b="0" dirty="0"/>
              <a:t>* </a:t>
            </a:r>
            <a:r>
              <a:rPr lang="en-US" sz="1600" b="0" dirty="0" smtClean="0"/>
              <a:t>15 ) ;</a:t>
            </a:r>
            <a:endParaRPr lang="en-US" sz="1600" b="0" dirty="0"/>
          </a:p>
        </p:txBody>
      </p:sp>
    </p:spTree>
    <p:extLst>
      <p:ext uri="{BB962C8B-B14F-4D97-AF65-F5344CB8AC3E}">
        <p14:creationId xmlns:p14="http://schemas.microsoft.com/office/powerpoint/2010/main" val="2263301402"/>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Blind SQL Injection</a:t>
            </a:r>
            <a:endParaRPr lang="en-US" dirty="0"/>
          </a:p>
        </p:txBody>
      </p:sp>
      <p:sp>
        <p:nvSpPr>
          <p:cNvPr id="3" name="Content Placeholder 2"/>
          <p:cNvSpPr>
            <a:spLocks noGrp="1"/>
          </p:cNvSpPr>
          <p:nvPr>
            <p:ph idx="1"/>
          </p:nvPr>
        </p:nvSpPr>
        <p:spPr/>
        <p:txBody>
          <a:bodyPr>
            <a:normAutofit/>
          </a:bodyPr>
          <a:lstStyle/>
          <a:p>
            <a:pPr marL="0" indent="0" algn="ctr">
              <a:buNone/>
            </a:pPr>
            <a:r>
              <a:rPr lang="en-US" sz="1600" b="0" dirty="0" smtClean="0">
                <a:solidFill>
                  <a:schemeClr val="bg1">
                    <a:lumMod val="75000"/>
                  </a:schemeClr>
                </a:solidFill>
              </a:rPr>
              <a:t>** MySQL's </a:t>
            </a:r>
            <a:r>
              <a:rPr lang="en-US" sz="1600" b="0" dirty="0">
                <a:solidFill>
                  <a:schemeClr val="bg1">
                    <a:lumMod val="75000"/>
                  </a:schemeClr>
                </a:solidFill>
              </a:rPr>
              <a:t>primary functions for time delay are sleep() and benchmark</a:t>
            </a:r>
            <a:r>
              <a:rPr lang="en-US" sz="1600" b="0" dirty="0" smtClean="0">
                <a:solidFill>
                  <a:schemeClr val="bg1">
                    <a:lumMod val="75000"/>
                  </a:schemeClr>
                </a:solidFill>
              </a:rPr>
              <a:t>(). **</a:t>
            </a:r>
          </a:p>
          <a:p>
            <a:pPr marL="0" indent="0">
              <a:buNone/>
            </a:pPr>
            <a:endParaRPr lang="en-US" sz="1600" b="0" dirty="0" smtClean="0">
              <a:solidFill>
                <a:schemeClr val="bg1">
                  <a:lumMod val="75000"/>
                </a:schemeClr>
              </a:solidFill>
            </a:endParaRPr>
          </a:p>
          <a:p>
            <a:pPr marL="0" indent="0">
              <a:buNone/>
            </a:pPr>
            <a:endParaRPr lang="en-US" sz="1600" b="0" dirty="0" smtClean="0">
              <a:solidFill>
                <a:schemeClr val="bg1">
                  <a:lumMod val="75000"/>
                </a:schemeClr>
              </a:solidFill>
            </a:endParaRPr>
          </a:p>
          <a:p>
            <a:pPr marL="0" indent="0">
              <a:buNone/>
            </a:pPr>
            <a:r>
              <a:rPr lang="en-US" sz="1600" dirty="0" err="1" smtClean="0">
                <a:solidFill>
                  <a:schemeClr val="bg1">
                    <a:lumMod val="75000"/>
                  </a:schemeClr>
                </a:solidFill>
              </a:rPr>
              <a:t>mysql</a:t>
            </a:r>
            <a:r>
              <a:rPr lang="en-US" sz="1600" dirty="0">
                <a:solidFill>
                  <a:schemeClr val="bg1">
                    <a:lumMod val="75000"/>
                  </a:schemeClr>
                </a:solidFill>
              </a:rPr>
              <a:t>&gt; </a:t>
            </a:r>
            <a:r>
              <a:rPr lang="en-US" sz="1600" b="0" dirty="0">
                <a:solidFill>
                  <a:schemeClr val="bg1">
                    <a:lumMod val="75000"/>
                  </a:schemeClr>
                </a:solidFill>
              </a:rPr>
              <a:t>SELECT * FROM sample WHERE </a:t>
            </a:r>
            <a:r>
              <a:rPr lang="en-US" sz="1600" b="0" dirty="0" smtClean="0">
                <a:solidFill>
                  <a:schemeClr val="bg1">
                    <a:lumMod val="75000"/>
                  </a:schemeClr>
                </a:solidFill>
              </a:rPr>
              <a:t>id=1 </a:t>
            </a:r>
            <a:r>
              <a:rPr lang="en-US" sz="1600" b="0" dirty="0">
                <a:solidFill>
                  <a:schemeClr val="bg1">
                    <a:lumMod val="75000"/>
                  </a:schemeClr>
                </a:solidFill>
              </a:rPr>
              <a:t>AND sleep(15</a:t>
            </a:r>
            <a:r>
              <a:rPr lang="en-US" sz="1600" b="0" dirty="0" smtClean="0">
                <a:solidFill>
                  <a:schemeClr val="bg1">
                    <a:lumMod val="75000"/>
                  </a:schemeClr>
                </a:solidFill>
              </a:rPr>
              <a:t>);</a:t>
            </a:r>
            <a:endParaRPr lang="en-US" sz="1600" b="0" dirty="0">
              <a:solidFill>
                <a:schemeClr val="bg1">
                  <a:lumMod val="75000"/>
                </a:schemeClr>
              </a:solidFill>
            </a:endParaRPr>
          </a:p>
          <a:p>
            <a:pPr marL="0" indent="0">
              <a:buNone/>
            </a:pPr>
            <a:r>
              <a:rPr lang="en-US" sz="1600" b="0" dirty="0">
                <a:solidFill>
                  <a:schemeClr val="bg1">
                    <a:lumMod val="75000"/>
                  </a:schemeClr>
                </a:solidFill>
              </a:rPr>
              <a:t>Empty set (15.00 </a:t>
            </a:r>
            <a:r>
              <a:rPr lang="en-US" sz="1600" b="0" dirty="0" smtClean="0">
                <a:solidFill>
                  <a:schemeClr val="bg1">
                    <a:lumMod val="75000"/>
                  </a:schemeClr>
                </a:solidFill>
              </a:rPr>
              <a:t>sec)</a:t>
            </a:r>
          </a:p>
          <a:p>
            <a:pPr marL="0" indent="0">
              <a:buNone/>
            </a:pPr>
            <a:endParaRPr lang="en-US" sz="1600" b="0" dirty="0" smtClean="0">
              <a:solidFill>
                <a:schemeClr val="bg1">
                  <a:lumMod val="75000"/>
                </a:schemeClr>
              </a:solidFill>
            </a:endParaRPr>
          </a:p>
          <a:p>
            <a:pPr marL="0" indent="0">
              <a:buNone/>
            </a:pPr>
            <a:endParaRPr lang="en-US" sz="1600" b="0" dirty="0">
              <a:solidFill>
                <a:schemeClr val="bg1">
                  <a:lumMod val="75000"/>
                </a:schemeClr>
              </a:solidFill>
            </a:endParaRPr>
          </a:p>
          <a:p>
            <a:pPr marL="0" indent="0">
              <a:buNone/>
            </a:pPr>
            <a:r>
              <a:rPr lang="en-US" sz="1600" b="0" dirty="0" smtClean="0">
                <a:solidFill>
                  <a:schemeClr val="bg1">
                    <a:lumMod val="75000"/>
                  </a:schemeClr>
                </a:solidFill>
              </a:rPr>
              <a:t>So … an </a:t>
            </a:r>
            <a:r>
              <a:rPr lang="en-US" sz="1600" b="0" dirty="0">
                <a:solidFill>
                  <a:schemeClr val="bg1">
                    <a:lumMod val="75000"/>
                  </a:schemeClr>
                </a:solidFill>
              </a:rPr>
              <a:t>injection </a:t>
            </a:r>
            <a:r>
              <a:rPr lang="en-US" sz="1600" b="0" dirty="0" smtClean="0">
                <a:solidFill>
                  <a:schemeClr val="bg1">
                    <a:lumMod val="75000"/>
                  </a:schemeClr>
                </a:solidFill>
              </a:rPr>
              <a:t>string</a:t>
            </a:r>
            <a:r>
              <a:rPr lang="en-US" sz="1600" b="0" dirty="0">
                <a:solidFill>
                  <a:schemeClr val="bg1">
                    <a:lumMod val="75000"/>
                  </a:schemeClr>
                </a:solidFill>
              </a:rPr>
              <a:t> </a:t>
            </a:r>
            <a:r>
              <a:rPr lang="en-US" sz="1600" b="0" dirty="0" smtClean="0">
                <a:solidFill>
                  <a:schemeClr val="bg1">
                    <a:lumMod val="75000"/>
                  </a:schemeClr>
                </a:solidFill>
              </a:rPr>
              <a:t>to </a:t>
            </a:r>
            <a:r>
              <a:rPr lang="en-US" sz="1600" b="0" dirty="0">
                <a:solidFill>
                  <a:schemeClr val="bg1">
                    <a:lumMod val="75000"/>
                  </a:schemeClr>
                </a:solidFill>
              </a:rPr>
              <a:t>test if the first character of the first table in the database is between </a:t>
            </a:r>
            <a:r>
              <a:rPr lang="en-US" sz="1600" b="0" dirty="0" smtClean="0">
                <a:solidFill>
                  <a:schemeClr val="bg1">
                    <a:lumMod val="75000"/>
                  </a:schemeClr>
                </a:solidFill>
              </a:rPr>
              <a:t>'a'</a:t>
            </a:r>
            <a:r>
              <a:rPr lang="en-US" sz="1600" b="0" dirty="0">
                <a:solidFill>
                  <a:schemeClr val="bg1">
                    <a:lumMod val="75000"/>
                  </a:schemeClr>
                </a:solidFill>
              </a:rPr>
              <a:t> and </a:t>
            </a:r>
            <a:r>
              <a:rPr lang="en-US" sz="1600" b="0" dirty="0" smtClean="0">
                <a:solidFill>
                  <a:schemeClr val="bg1">
                    <a:lumMod val="75000"/>
                  </a:schemeClr>
                </a:solidFill>
              </a:rPr>
              <a:t>'m'</a:t>
            </a:r>
            <a:r>
              <a:rPr lang="en-US" sz="1600" b="0" dirty="0">
                <a:solidFill>
                  <a:schemeClr val="bg1">
                    <a:lumMod val="75000"/>
                  </a:schemeClr>
                </a:solidFill>
              </a:rPr>
              <a:t> would look like</a:t>
            </a:r>
            <a:r>
              <a:rPr lang="en-US" sz="1600" b="0" dirty="0" smtClean="0">
                <a:solidFill>
                  <a:schemeClr val="bg1">
                    <a:lumMod val="75000"/>
                  </a:schemeClr>
                </a:solidFill>
              </a:rPr>
              <a:t>:</a:t>
            </a:r>
          </a:p>
          <a:p>
            <a:pPr marL="0" indent="0">
              <a:buNone/>
            </a:pPr>
            <a:endParaRPr lang="en-US" sz="1600" b="0" dirty="0" smtClean="0"/>
          </a:p>
          <a:p>
            <a:pPr marL="0" indent="0">
              <a:buNone/>
            </a:pPr>
            <a:endParaRPr lang="en-US" sz="1600" b="0" dirty="0"/>
          </a:p>
          <a:p>
            <a:pPr marL="0" indent="0">
              <a:buNone/>
            </a:pPr>
            <a:r>
              <a:rPr lang="en-US" sz="1600" b="0" dirty="0">
                <a:solidFill>
                  <a:schemeClr val="bg1">
                    <a:lumMod val="75000"/>
                  </a:schemeClr>
                </a:solidFill>
              </a:rPr>
              <a:t>/</a:t>
            </a:r>
            <a:r>
              <a:rPr lang="en-US" sz="1600" b="0" dirty="0" err="1" smtClean="0">
                <a:solidFill>
                  <a:schemeClr val="bg1">
                    <a:lumMod val="75000"/>
                  </a:schemeClr>
                </a:solidFill>
              </a:rPr>
              <a:t>vulnerable.ext?id</a:t>
            </a:r>
            <a:r>
              <a:rPr lang="en-US" sz="1600" b="0" dirty="0" smtClean="0">
                <a:solidFill>
                  <a:schemeClr val="bg1">
                    <a:lumMod val="75000"/>
                  </a:schemeClr>
                </a:solidFill>
              </a:rPr>
              <a:t>= 1 AND sleep ( cast ( ( SELECT ( </a:t>
            </a:r>
            <a:r>
              <a:rPr lang="en-US" sz="1600" b="0" dirty="0" smtClean="0">
                <a:solidFill>
                  <a:schemeClr val="accent5"/>
                </a:solidFill>
              </a:rPr>
              <a:t>SELECT </a:t>
            </a:r>
            <a:r>
              <a:rPr lang="en-US" sz="1600" b="0" dirty="0" err="1" smtClean="0">
                <a:solidFill>
                  <a:schemeClr val="accent5"/>
                </a:solidFill>
              </a:rPr>
              <a:t>table_name</a:t>
            </a:r>
            <a:r>
              <a:rPr lang="en-US" sz="1600" b="0" dirty="0" smtClean="0">
                <a:solidFill>
                  <a:schemeClr val="accent5"/>
                </a:solidFill>
              </a:rPr>
              <a:t> </a:t>
            </a:r>
            <a:r>
              <a:rPr lang="en-US" sz="1600" b="0" dirty="0">
                <a:solidFill>
                  <a:schemeClr val="accent5"/>
                </a:solidFill>
              </a:rPr>
              <a:t>from </a:t>
            </a:r>
            <a:r>
              <a:rPr lang="en-US" sz="1600" b="0" dirty="0" err="1">
                <a:solidFill>
                  <a:schemeClr val="accent5"/>
                </a:solidFill>
              </a:rPr>
              <a:t>information_schema.tables</a:t>
            </a:r>
            <a:r>
              <a:rPr lang="en-US" sz="1600" b="0" dirty="0">
                <a:solidFill>
                  <a:schemeClr val="accent5"/>
                </a:solidFill>
              </a:rPr>
              <a:t> </a:t>
            </a:r>
            <a:r>
              <a:rPr lang="en-US" sz="1600" b="0" dirty="0" smtClean="0">
                <a:solidFill>
                  <a:schemeClr val="accent5"/>
                </a:solidFill>
              </a:rPr>
              <a:t>WHERE </a:t>
            </a:r>
            <a:r>
              <a:rPr lang="en-US" sz="1600" b="0" dirty="0" err="1" smtClean="0">
                <a:solidFill>
                  <a:schemeClr val="accent5"/>
                </a:solidFill>
              </a:rPr>
              <a:t>table_schema</a:t>
            </a:r>
            <a:r>
              <a:rPr lang="en-US" sz="1600" b="0" dirty="0" smtClean="0">
                <a:solidFill>
                  <a:schemeClr val="accent5"/>
                </a:solidFill>
              </a:rPr>
              <a:t>=database</a:t>
            </a:r>
            <a:r>
              <a:rPr lang="en-US" sz="1600" b="0" dirty="0">
                <a:solidFill>
                  <a:schemeClr val="accent5"/>
                </a:solidFill>
              </a:rPr>
              <a:t>() </a:t>
            </a:r>
            <a:r>
              <a:rPr lang="en-US" sz="1600" b="0" dirty="0" smtClean="0">
                <a:solidFill>
                  <a:schemeClr val="accent5"/>
                </a:solidFill>
              </a:rPr>
              <a:t>LIMIT 1 </a:t>
            </a:r>
            <a:r>
              <a:rPr lang="en-US" sz="1600" b="0" dirty="0">
                <a:solidFill>
                  <a:schemeClr val="accent5"/>
                </a:solidFill>
              </a:rPr>
              <a:t>offset </a:t>
            </a:r>
            <a:r>
              <a:rPr lang="en-US" sz="1600" b="0" dirty="0" smtClean="0">
                <a:solidFill>
                  <a:schemeClr val="accent5"/>
                </a:solidFill>
              </a:rPr>
              <a:t>0 </a:t>
            </a:r>
            <a:r>
              <a:rPr lang="en-US" sz="1600" b="0" dirty="0" smtClean="0">
                <a:solidFill>
                  <a:schemeClr val="bg1">
                    <a:lumMod val="75000"/>
                  </a:schemeClr>
                </a:solidFill>
              </a:rPr>
              <a:t>) </a:t>
            </a:r>
            <a:r>
              <a:rPr lang="en-US" sz="1600" b="0" dirty="0" err="1" smtClean="0">
                <a:solidFill>
                  <a:schemeClr val="bg1">
                    <a:lumMod val="75000"/>
                  </a:schemeClr>
                </a:solidFill>
              </a:rPr>
              <a:t>regexp</a:t>
            </a:r>
            <a:r>
              <a:rPr lang="en-US" sz="1600" b="0" dirty="0" smtClean="0">
                <a:solidFill>
                  <a:schemeClr val="bg1">
                    <a:lumMod val="75000"/>
                  </a:schemeClr>
                </a:solidFill>
              </a:rPr>
              <a:t> 0x5e5b612d705c )  AS signed ) </a:t>
            </a:r>
            <a:r>
              <a:rPr lang="en-US" sz="1600" b="0" dirty="0">
                <a:solidFill>
                  <a:schemeClr val="bg1">
                    <a:lumMod val="75000"/>
                  </a:schemeClr>
                </a:solidFill>
              </a:rPr>
              <a:t>* </a:t>
            </a:r>
            <a:r>
              <a:rPr lang="en-US" sz="1600" b="0" dirty="0" smtClean="0">
                <a:solidFill>
                  <a:schemeClr val="bg1">
                    <a:lumMod val="75000"/>
                  </a:schemeClr>
                </a:solidFill>
              </a:rPr>
              <a:t>15 ) ;</a:t>
            </a:r>
            <a:endParaRPr lang="en-US" sz="1600" b="0" dirty="0">
              <a:solidFill>
                <a:schemeClr val="bg1">
                  <a:lumMod val="75000"/>
                </a:schemeClr>
              </a:solidFill>
            </a:endParaRPr>
          </a:p>
        </p:txBody>
      </p:sp>
      <p:sp>
        <p:nvSpPr>
          <p:cNvPr id="5" name="Rounded Rectangular Callout 4"/>
          <p:cNvSpPr/>
          <p:nvPr/>
        </p:nvSpPr>
        <p:spPr>
          <a:xfrm>
            <a:off x="1143000" y="2057400"/>
            <a:ext cx="7010400" cy="990600"/>
          </a:xfrm>
          <a:prstGeom prst="wedgeRoundRectCallout">
            <a:avLst>
              <a:gd name="adj1" fmla="val 32631"/>
              <a:gd name="adj2" fmla="val 235963"/>
              <a:gd name="adj3" fmla="val 16667"/>
            </a:avLst>
          </a:prstGeom>
          <a:solidFill>
            <a:schemeClr val="bg1">
              <a:lumMod val="85000"/>
            </a:schemeClr>
          </a:solidFill>
          <a:ln w="6350">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Return the name of the first table (i.e., LIMIT 1 offset 0) from the current database</a:t>
            </a:r>
          </a:p>
        </p:txBody>
      </p:sp>
    </p:spTree>
    <p:extLst>
      <p:ext uri="{BB962C8B-B14F-4D97-AF65-F5344CB8AC3E}">
        <p14:creationId xmlns:p14="http://schemas.microsoft.com/office/powerpoint/2010/main" val="504818086"/>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Blind SQL Injection</a:t>
            </a:r>
            <a:endParaRPr lang="en-US" dirty="0"/>
          </a:p>
        </p:txBody>
      </p:sp>
      <p:sp>
        <p:nvSpPr>
          <p:cNvPr id="3" name="Content Placeholder 2"/>
          <p:cNvSpPr>
            <a:spLocks noGrp="1"/>
          </p:cNvSpPr>
          <p:nvPr>
            <p:ph idx="1"/>
          </p:nvPr>
        </p:nvSpPr>
        <p:spPr/>
        <p:txBody>
          <a:bodyPr>
            <a:normAutofit/>
          </a:bodyPr>
          <a:lstStyle/>
          <a:p>
            <a:pPr marL="0" indent="0" algn="ctr">
              <a:buNone/>
            </a:pPr>
            <a:r>
              <a:rPr lang="en-US" sz="1600" b="0" dirty="0">
                <a:solidFill>
                  <a:schemeClr val="bg1">
                    <a:lumMod val="75000"/>
                  </a:schemeClr>
                </a:solidFill>
              </a:rPr>
              <a:t>** MySQL's primary functions for time delay are sleep() and benchmark(). **</a:t>
            </a:r>
          </a:p>
          <a:p>
            <a:pPr marL="0" indent="0">
              <a:buNone/>
            </a:pPr>
            <a:endParaRPr lang="en-US" sz="1600" b="0" dirty="0" smtClean="0">
              <a:solidFill>
                <a:schemeClr val="bg1">
                  <a:lumMod val="75000"/>
                </a:schemeClr>
              </a:solidFill>
            </a:endParaRPr>
          </a:p>
          <a:p>
            <a:pPr marL="0" indent="0">
              <a:buNone/>
            </a:pPr>
            <a:endParaRPr lang="en-US" sz="1600" b="0" dirty="0">
              <a:solidFill>
                <a:schemeClr val="bg1">
                  <a:lumMod val="75000"/>
                </a:schemeClr>
              </a:solidFill>
            </a:endParaRPr>
          </a:p>
          <a:p>
            <a:pPr marL="0" indent="0">
              <a:buNone/>
            </a:pPr>
            <a:r>
              <a:rPr lang="en-US" sz="1600" dirty="0" err="1">
                <a:solidFill>
                  <a:schemeClr val="bg1">
                    <a:lumMod val="75000"/>
                  </a:schemeClr>
                </a:solidFill>
              </a:rPr>
              <a:t>mysql</a:t>
            </a:r>
            <a:r>
              <a:rPr lang="en-US" sz="1600" dirty="0">
                <a:solidFill>
                  <a:schemeClr val="bg1">
                    <a:lumMod val="75000"/>
                  </a:schemeClr>
                </a:solidFill>
              </a:rPr>
              <a:t>&gt; </a:t>
            </a:r>
            <a:r>
              <a:rPr lang="en-US" sz="1600" b="0" dirty="0">
                <a:solidFill>
                  <a:schemeClr val="bg1">
                    <a:lumMod val="75000"/>
                  </a:schemeClr>
                </a:solidFill>
              </a:rPr>
              <a:t>SELECT * FROM sample WHERE id=1 AND sleep(15);</a:t>
            </a:r>
          </a:p>
          <a:p>
            <a:pPr marL="0" indent="0">
              <a:buNone/>
            </a:pPr>
            <a:r>
              <a:rPr lang="en-US" sz="1600" b="0" dirty="0">
                <a:solidFill>
                  <a:schemeClr val="bg1">
                    <a:lumMod val="75000"/>
                  </a:schemeClr>
                </a:solidFill>
              </a:rPr>
              <a:t>Empty set (15.00 sec)</a:t>
            </a:r>
          </a:p>
          <a:p>
            <a:pPr marL="0" indent="0">
              <a:buNone/>
            </a:pPr>
            <a:endParaRPr lang="en-US" sz="1600" b="0" dirty="0">
              <a:solidFill>
                <a:schemeClr val="bg1">
                  <a:lumMod val="75000"/>
                </a:schemeClr>
              </a:solidFill>
            </a:endParaRPr>
          </a:p>
          <a:p>
            <a:pPr marL="0" indent="0">
              <a:buNone/>
            </a:pPr>
            <a:endParaRPr lang="en-US" sz="1600" b="0" dirty="0">
              <a:solidFill>
                <a:schemeClr val="bg1">
                  <a:lumMod val="75000"/>
                </a:schemeClr>
              </a:solidFill>
            </a:endParaRPr>
          </a:p>
          <a:p>
            <a:pPr marL="0" indent="0">
              <a:buNone/>
            </a:pPr>
            <a:r>
              <a:rPr lang="en-US" sz="1600" b="0" dirty="0">
                <a:solidFill>
                  <a:schemeClr val="bg1">
                    <a:lumMod val="75000"/>
                  </a:schemeClr>
                </a:solidFill>
              </a:rPr>
              <a:t>So … an injection string to test if the first character of the first table in the database is between 'a' and 'm' would look like:</a:t>
            </a:r>
          </a:p>
          <a:p>
            <a:pPr marL="0" indent="0">
              <a:buNone/>
            </a:pPr>
            <a:endParaRPr lang="en-US" sz="1600" b="0" dirty="0"/>
          </a:p>
          <a:p>
            <a:pPr marL="0" indent="0">
              <a:buNone/>
            </a:pPr>
            <a:endParaRPr lang="en-US" sz="1600" b="0" dirty="0"/>
          </a:p>
          <a:p>
            <a:pPr marL="0" indent="0">
              <a:buNone/>
            </a:pPr>
            <a:r>
              <a:rPr lang="en-US" sz="1600" b="0" dirty="0" smtClean="0">
                <a:solidFill>
                  <a:schemeClr val="bg1">
                    <a:lumMod val="75000"/>
                  </a:schemeClr>
                </a:solidFill>
              </a:rPr>
              <a:t>/</a:t>
            </a:r>
            <a:r>
              <a:rPr lang="en-US" sz="1600" b="0" dirty="0" err="1" smtClean="0">
                <a:solidFill>
                  <a:schemeClr val="bg1">
                    <a:lumMod val="75000"/>
                  </a:schemeClr>
                </a:solidFill>
              </a:rPr>
              <a:t>vulnerable.ext?id</a:t>
            </a:r>
            <a:r>
              <a:rPr lang="en-US" sz="1600" b="0" dirty="0" smtClean="0">
                <a:solidFill>
                  <a:schemeClr val="bg1">
                    <a:lumMod val="75000"/>
                  </a:schemeClr>
                </a:solidFill>
              </a:rPr>
              <a:t>= 1 AND sleep ( cast ( ( </a:t>
            </a:r>
            <a:r>
              <a:rPr lang="en-US" sz="1600" b="0" dirty="0" smtClean="0">
                <a:solidFill>
                  <a:schemeClr val="accent5"/>
                </a:solidFill>
              </a:rPr>
              <a:t>SELECT ( </a:t>
            </a:r>
            <a:r>
              <a:rPr lang="en-US" sz="1600" b="0" dirty="0" smtClean="0"/>
              <a:t>SELECT </a:t>
            </a:r>
            <a:r>
              <a:rPr lang="en-US" sz="1600" b="0" dirty="0" err="1" smtClean="0"/>
              <a:t>table_name</a:t>
            </a:r>
            <a:r>
              <a:rPr lang="en-US" sz="1600" b="0" dirty="0" smtClean="0"/>
              <a:t> </a:t>
            </a:r>
            <a:r>
              <a:rPr lang="en-US" sz="1600" b="0" dirty="0"/>
              <a:t>from </a:t>
            </a:r>
            <a:r>
              <a:rPr lang="en-US" sz="1600" b="0" dirty="0" err="1"/>
              <a:t>information_schema.tables</a:t>
            </a:r>
            <a:r>
              <a:rPr lang="en-US" sz="1600" b="0" dirty="0"/>
              <a:t> </a:t>
            </a:r>
            <a:r>
              <a:rPr lang="en-US" sz="1600" b="0" dirty="0" smtClean="0"/>
              <a:t>WHERE </a:t>
            </a:r>
            <a:r>
              <a:rPr lang="en-US" sz="1600" b="0" dirty="0" err="1" smtClean="0"/>
              <a:t>table_schema</a:t>
            </a:r>
            <a:r>
              <a:rPr lang="en-US" sz="1600" b="0" dirty="0" smtClean="0"/>
              <a:t>=database</a:t>
            </a:r>
            <a:r>
              <a:rPr lang="en-US" sz="1600" b="0" dirty="0"/>
              <a:t>() </a:t>
            </a:r>
            <a:r>
              <a:rPr lang="en-US" sz="1600" b="0" dirty="0" smtClean="0"/>
              <a:t>LIMIT 1 </a:t>
            </a:r>
            <a:r>
              <a:rPr lang="en-US" sz="1600" b="0" dirty="0"/>
              <a:t>offset </a:t>
            </a:r>
            <a:r>
              <a:rPr lang="en-US" sz="1600" b="0" dirty="0" smtClean="0"/>
              <a:t>0 </a:t>
            </a:r>
            <a:r>
              <a:rPr lang="en-US" sz="1600" b="0" dirty="0" smtClean="0">
                <a:solidFill>
                  <a:schemeClr val="accent5"/>
                </a:solidFill>
              </a:rPr>
              <a:t>) </a:t>
            </a:r>
            <a:r>
              <a:rPr lang="en-US" sz="1600" b="0" dirty="0" err="1" smtClean="0">
                <a:solidFill>
                  <a:schemeClr val="accent5"/>
                </a:solidFill>
              </a:rPr>
              <a:t>regexp</a:t>
            </a:r>
            <a:r>
              <a:rPr lang="en-US" sz="1600" b="0" dirty="0" smtClean="0">
                <a:solidFill>
                  <a:schemeClr val="accent5"/>
                </a:solidFill>
              </a:rPr>
              <a:t> 0x5e5b612d705c </a:t>
            </a:r>
            <a:r>
              <a:rPr lang="en-US" sz="1600" b="0" dirty="0" smtClean="0">
                <a:solidFill>
                  <a:schemeClr val="bg1">
                    <a:lumMod val="75000"/>
                  </a:schemeClr>
                </a:solidFill>
              </a:rPr>
              <a:t>)  AS signed ) </a:t>
            </a:r>
            <a:r>
              <a:rPr lang="en-US" sz="1600" b="0" dirty="0">
                <a:solidFill>
                  <a:schemeClr val="bg1">
                    <a:lumMod val="75000"/>
                  </a:schemeClr>
                </a:solidFill>
              </a:rPr>
              <a:t>* </a:t>
            </a:r>
            <a:r>
              <a:rPr lang="en-US" sz="1600" b="0" dirty="0" smtClean="0">
                <a:solidFill>
                  <a:schemeClr val="bg1">
                    <a:lumMod val="75000"/>
                  </a:schemeClr>
                </a:solidFill>
              </a:rPr>
              <a:t>15 ) ;</a:t>
            </a:r>
            <a:endParaRPr lang="en-US" sz="1600" b="0" dirty="0">
              <a:solidFill>
                <a:schemeClr val="bg1">
                  <a:lumMod val="75000"/>
                </a:schemeClr>
              </a:solidFill>
            </a:endParaRPr>
          </a:p>
        </p:txBody>
      </p:sp>
      <p:sp>
        <p:nvSpPr>
          <p:cNvPr id="5" name="Rounded Rectangular Callout 4"/>
          <p:cNvSpPr/>
          <p:nvPr/>
        </p:nvSpPr>
        <p:spPr>
          <a:xfrm>
            <a:off x="1252870" y="2514600"/>
            <a:ext cx="7010400" cy="1181100"/>
          </a:xfrm>
          <a:prstGeom prst="wedgeRoundRectCallout">
            <a:avLst>
              <a:gd name="adj1" fmla="val 2147"/>
              <a:gd name="adj2" fmla="val 155185"/>
              <a:gd name="adj3" fmla="val 16667"/>
            </a:avLst>
          </a:prstGeom>
          <a:solidFill>
            <a:schemeClr val="bg1">
              <a:lumMod val="85000"/>
            </a:schemeClr>
          </a:solidFill>
          <a:ln w="6350">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Use a regular expression to compare the returned table name with "0x5e5b612d705c". (hex notation for "^[a-p]")  The returned value </a:t>
            </a:r>
            <a:r>
              <a:rPr lang="en-US" dirty="0">
                <a:solidFill>
                  <a:schemeClr val="tx1"/>
                </a:solidFill>
              </a:rPr>
              <a:t>will be either 0 for no match or 1 for a </a:t>
            </a:r>
            <a:r>
              <a:rPr lang="en-US" dirty="0" smtClean="0">
                <a:solidFill>
                  <a:schemeClr val="tx1"/>
                </a:solidFill>
              </a:rPr>
              <a:t>match.</a:t>
            </a:r>
          </a:p>
        </p:txBody>
      </p:sp>
    </p:spTree>
    <p:extLst>
      <p:ext uri="{BB962C8B-B14F-4D97-AF65-F5344CB8AC3E}">
        <p14:creationId xmlns:p14="http://schemas.microsoft.com/office/powerpoint/2010/main" val="23214600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Exercises</a:t>
            </a:r>
            <a:endParaRPr lang="en-US" dirty="0"/>
          </a:p>
        </p:txBody>
      </p:sp>
      <p:sp>
        <p:nvSpPr>
          <p:cNvPr id="3" name="Content Placeholder 2"/>
          <p:cNvSpPr>
            <a:spLocks noGrp="1"/>
          </p:cNvSpPr>
          <p:nvPr>
            <p:ph idx="1"/>
          </p:nvPr>
        </p:nvSpPr>
        <p:spPr/>
        <p:txBody>
          <a:bodyPr/>
          <a:lstStyle/>
          <a:p>
            <a:pPr marL="0" indent="0">
              <a:buNone/>
            </a:pPr>
            <a:r>
              <a:rPr lang="en-US" dirty="0" smtClean="0"/>
              <a:t>Bulk of the class will be hands-on as together we will perform a full review of The </a:t>
            </a:r>
            <a:r>
              <a:rPr lang="en-US" dirty="0" err="1" smtClean="0"/>
              <a:t>InSQR</a:t>
            </a:r>
            <a:r>
              <a:rPr lang="en-US" dirty="0" smtClean="0"/>
              <a:t> Application.</a:t>
            </a:r>
          </a:p>
        </p:txBody>
      </p:sp>
      <p:pic>
        <p:nvPicPr>
          <p:cNvPr id="4" name="Picture 3"/>
          <p:cNvPicPr>
            <a:picLocks noChangeAspect="1" noChangeArrowheads="1"/>
          </p:cNvPicPr>
          <p:nvPr/>
        </p:nvPicPr>
        <p:blipFill rotWithShape="1">
          <a:blip r:embed="rId2">
            <a:extLst>
              <a:ext uri="{28A0092B-C50C-407E-A947-70E740481C1C}">
                <a14:useLocalDpi xmlns:a14="http://schemas.microsoft.com/office/drawing/2010/main" val="0"/>
              </a:ext>
            </a:extLst>
          </a:blip>
          <a:srcRect l="183" r="93"/>
          <a:stretch/>
        </p:blipFill>
        <p:spPr bwMode="auto">
          <a:xfrm>
            <a:off x="2057400" y="2590800"/>
            <a:ext cx="5020056" cy="3376032"/>
          </a:xfrm>
          <a:prstGeom prst="rect">
            <a:avLst/>
          </a:prstGeom>
          <a:noFill/>
          <a:ln>
            <a:noFill/>
          </a:ln>
          <a:effectLst>
            <a:outerShdw blurRad="50800" dist="76200" dir="2700000" algn="tl" rotWithShape="0">
              <a:prstClr val="black">
                <a:alpha val="40000"/>
              </a:prst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547851630"/>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Blind SQL Injection</a:t>
            </a:r>
            <a:endParaRPr lang="en-US" dirty="0"/>
          </a:p>
        </p:txBody>
      </p:sp>
      <p:sp>
        <p:nvSpPr>
          <p:cNvPr id="3" name="Content Placeholder 2"/>
          <p:cNvSpPr>
            <a:spLocks noGrp="1"/>
          </p:cNvSpPr>
          <p:nvPr>
            <p:ph idx="1"/>
          </p:nvPr>
        </p:nvSpPr>
        <p:spPr/>
        <p:txBody>
          <a:bodyPr>
            <a:normAutofit/>
          </a:bodyPr>
          <a:lstStyle/>
          <a:p>
            <a:pPr marL="0" indent="0" algn="ctr">
              <a:buNone/>
            </a:pPr>
            <a:r>
              <a:rPr lang="en-US" sz="1600" b="0" dirty="0">
                <a:solidFill>
                  <a:schemeClr val="bg1">
                    <a:lumMod val="75000"/>
                  </a:schemeClr>
                </a:solidFill>
              </a:rPr>
              <a:t>** MySQL's primary functions for time delay are sleep() and benchmark(). **</a:t>
            </a:r>
          </a:p>
          <a:p>
            <a:pPr marL="0" indent="0">
              <a:buNone/>
            </a:pPr>
            <a:endParaRPr lang="en-US" sz="1600" b="0" dirty="0" smtClean="0">
              <a:solidFill>
                <a:schemeClr val="bg1">
                  <a:lumMod val="75000"/>
                </a:schemeClr>
              </a:solidFill>
            </a:endParaRPr>
          </a:p>
          <a:p>
            <a:pPr marL="0" indent="0">
              <a:buNone/>
            </a:pPr>
            <a:endParaRPr lang="en-US" sz="1600" b="0" dirty="0">
              <a:solidFill>
                <a:schemeClr val="bg1">
                  <a:lumMod val="75000"/>
                </a:schemeClr>
              </a:solidFill>
            </a:endParaRPr>
          </a:p>
          <a:p>
            <a:pPr marL="0" indent="0">
              <a:buNone/>
            </a:pPr>
            <a:r>
              <a:rPr lang="en-US" sz="1600" dirty="0" err="1">
                <a:solidFill>
                  <a:schemeClr val="bg1">
                    <a:lumMod val="75000"/>
                  </a:schemeClr>
                </a:solidFill>
              </a:rPr>
              <a:t>mysql</a:t>
            </a:r>
            <a:r>
              <a:rPr lang="en-US" sz="1600" dirty="0">
                <a:solidFill>
                  <a:schemeClr val="bg1">
                    <a:lumMod val="75000"/>
                  </a:schemeClr>
                </a:solidFill>
              </a:rPr>
              <a:t>&gt; </a:t>
            </a:r>
            <a:r>
              <a:rPr lang="en-US" sz="1600" b="0" dirty="0">
                <a:solidFill>
                  <a:schemeClr val="bg1">
                    <a:lumMod val="75000"/>
                  </a:schemeClr>
                </a:solidFill>
              </a:rPr>
              <a:t>SELECT * FROM sample WHERE id=1 AND sleep(15);</a:t>
            </a:r>
          </a:p>
          <a:p>
            <a:pPr marL="0" indent="0">
              <a:buNone/>
            </a:pPr>
            <a:r>
              <a:rPr lang="en-US" sz="1600" b="0" dirty="0">
                <a:solidFill>
                  <a:schemeClr val="bg1">
                    <a:lumMod val="75000"/>
                  </a:schemeClr>
                </a:solidFill>
              </a:rPr>
              <a:t>Empty set (15.00 sec)</a:t>
            </a:r>
          </a:p>
          <a:p>
            <a:pPr marL="0" indent="0">
              <a:buNone/>
            </a:pPr>
            <a:endParaRPr lang="en-US" sz="1600" b="0" dirty="0">
              <a:solidFill>
                <a:schemeClr val="bg1">
                  <a:lumMod val="75000"/>
                </a:schemeClr>
              </a:solidFill>
            </a:endParaRPr>
          </a:p>
          <a:p>
            <a:pPr marL="0" indent="0">
              <a:buNone/>
            </a:pPr>
            <a:endParaRPr lang="en-US" sz="1600" b="0" dirty="0">
              <a:solidFill>
                <a:schemeClr val="bg1">
                  <a:lumMod val="75000"/>
                </a:schemeClr>
              </a:solidFill>
            </a:endParaRPr>
          </a:p>
          <a:p>
            <a:pPr marL="0" indent="0">
              <a:buNone/>
            </a:pPr>
            <a:r>
              <a:rPr lang="en-US" sz="1600" b="0" dirty="0">
                <a:solidFill>
                  <a:schemeClr val="bg1">
                    <a:lumMod val="75000"/>
                  </a:schemeClr>
                </a:solidFill>
              </a:rPr>
              <a:t>So … an injection string to test if the first character of the first table in the database is between 'a' and 'm' would look like:</a:t>
            </a:r>
          </a:p>
          <a:p>
            <a:pPr marL="0" indent="0">
              <a:buNone/>
            </a:pPr>
            <a:endParaRPr lang="en-US" sz="1600" b="0" dirty="0"/>
          </a:p>
          <a:p>
            <a:pPr marL="0" indent="0">
              <a:buNone/>
            </a:pPr>
            <a:endParaRPr lang="en-US" sz="1600" b="0" dirty="0"/>
          </a:p>
          <a:p>
            <a:pPr marL="0" indent="0">
              <a:buNone/>
            </a:pPr>
            <a:r>
              <a:rPr lang="en-US" sz="1600" b="0" dirty="0" smtClean="0">
                <a:solidFill>
                  <a:schemeClr val="bg1">
                    <a:lumMod val="75000"/>
                  </a:schemeClr>
                </a:solidFill>
              </a:rPr>
              <a:t>/</a:t>
            </a:r>
            <a:r>
              <a:rPr lang="en-US" sz="1600" b="0" dirty="0" err="1" smtClean="0">
                <a:solidFill>
                  <a:schemeClr val="bg1">
                    <a:lumMod val="75000"/>
                  </a:schemeClr>
                </a:solidFill>
              </a:rPr>
              <a:t>vulnerable.ext?id</a:t>
            </a:r>
            <a:r>
              <a:rPr lang="en-US" sz="1600" b="0" dirty="0" smtClean="0">
                <a:solidFill>
                  <a:schemeClr val="bg1">
                    <a:lumMod val="75000"/>
                  </a:schemeClr>
                </a:solidFill>
              </a:rPr>
              <a:t>= 1 AND sleep ( </a:t>
            </a:r>
            <a:r>
              <a:rPr lang="en-US" sz="1600" b="0" dirty="0" smtClean="0">
                <a:solidFill>
                  <a:schemeClr val="accent5"/>
                </a:solidFill>
              </a:rPr>
              <a:t>cast ( ( </a:t>
            </a:r>
            <a:r>
              <a:rPr lang="en-US" sz="1600" b="0" dirty="0" smtClean="0"/>
              <a:t>SELECT ( SELECT </a:t>
            </a:r>
            <a:r>
              <a:rPr lang="en-US" sz="1600" b="0" dirty="0" err="1" smtClean="0"/>
              <a:t>table_name</a:t>
            </a:r>
            <a:r>
              <a:rPr lang="en-US" sz="1600" b="0" dirty="0" smtClean="0"/>
              <a:t> </a:t>
            </a:r>
            <a:r>
              <a:rPr lang="en-US" sz="1600" b="0" dirty="0"/>
              <a:t>from </a:t>
            </a:r>
            <a:r>
              <a:rPr lang="en-US" sz="1600" b="0" dirty="0" err="1"/>
              <a:t>information_schema.tables</a:t>
            </a:r>
            <a:r>
              <a:rPr lang="en-US" sz="1600" b="0" dirty="0"/>
              <a:t> </a:t>
            </a:r>
            <a:r>
              <a:rPr lang="en-US" sz="1600" b="0" dirty="0" smtClean="0"/>
              <a:t>WHERE </a:t>
            </a:r>
            <a:r>
              <a:rPr lang="en-US" sz="1600" b="0" dirty="0" err="1" smtClean="0"/>
              <a:t>table_schema</a:t>
            </a:r>
            <a:r>
              <a:rPr lang="en-US" sz="1600" b="0" dirty="0" smtClean="0"/>
              <a:t>=database</a:t>
            </a:r>
            <a:r>
              <a:rPr lang="en-US" sz="1600" b="0" dirty="0"/>
              <a:t>() </a:t>
            </a:r>
            <a:r>
              <a:rPr lang="en-US" sz="1600" b="0" dirty="0" smtClean="0"/>
              <a:t>LIMIT 1 </a:t>
            </a:r>
            <a:r>
              <a:rPr lang="en-US" sz="1600" b="0" dirty="0"/>
              <a:t>offset </a:t>
            </a:r>
            <a:r>
              <a:rPr lang="en-US" sz="1600" b="0" dirty="0" smtClean="0"/>
              <a:t>0 ) </a:t>
            </a:r>
            <a:r>
              <a:rPr lang="en-US" sz="1600" b="0" dirty="0" err="1" smtClean="0"/>
              <a:t>regexp</a:t>
            </a:r>
            <a:r>
              <a:rPr lang="en-US" sz="1600" b="0" dirty="0" smtClean="0"/>
              <a:t> 0x5e5b612d705c </a:t>
            </a:r>
            <a:r>
              <a:rPr lang="en-US" sz="1600" b="0" dirty="0" smtClean="0">
                <a:solidFill>
                  <a:schemeClr val="accent5"/>
                </a:solidFill>
              </a:rPr>
              <a:t>)  AS signed ) </a:t>
            </a:r>
            <a:r>
              <a:rPr lang="en-US" sz="1600" b="0" dirty="0">
                <a:solidFill>
                  <a:schemeClr val="bg1">
                    <a:lumMod val="75000"/>
                  </a:schemeClr>
                </a:solidFill>
              </a:rPr>
              <a:t>* </a:t>
            </a:r>
            <a:r>
              <a:rPr lang="en-US" sz="1600" b="0" dirty="0" smtClean="0">
                <a:solidFill>
                  <a:schemeClr val="bg1">
                    <a:lumMod val="75000"/>
                  </a:schemeClr>
                </a:solidFill>
              </a:rPr>
              <a:t>15</a:t>
            </a:r>
            <a:r>
              <a:rPr lang="en-US" sz="1600" b="0" dirty="0">
                <a:solidFill>
                  <a:schemeClr val="bg1">
                    <a:lumMod val="75000"/>
                  </a:schemeClr>
                </a:solidFill>
              </a:rPr>
              <a:t> </a:t>
            </a:r>
            <a:r>
              <a:rPr lang="en-US" sz="1600" b="0" dirty="0" smtClean="0">
                <a:solidFill>
                  <a:schemeClr val="bg1">
                    <a:lumMod val="75000"/>
                  </a:schemeClr>
                </a:solidFill>
              </a:rPr>
              <a:t>) ;</a:t>
            </a:r>
            <a:endParaRPr lang="en-US" sz="1600" b="0" dirty="0">
              <a:solidFill>
                <a:schemeClr val="bg1">
                  <a:lumMod val="75000"/>
                </a:schemeClr>
              </a:solidFill>
            </a:endParaRPr>
          </a:p>
        </p:txBody>
      </p:sp>
      <p:sp>
        <p:nvSpPr>
          <p:cNvPr id="5" name="Rounded Rectangular Callout 4"/>
          <p:cNvSpPr/>
          <p:nvPr/>
        </p:nvSpPr>
        <p:spPr>
          <a:xfrm>
            <a:off x="685800" y="1828800"/>
            <a:ext cx="7010400" cy="1093381"/>
          </a:xfrm>
          <a:prstGeom prst="wedgeRoundRectCallout">
            <a:avLst>
              <a:gd name="adj1" fmla="val 782"/>
              <a:gd name="adj2" fmla="val 232203"/>
              <a:gd name="adj3" fmla="val 16667"/>
            </a:avLst>
          </a:prstGeom>
          <a:solidFill>
            <a:schemeClr val="bg1">
              <a:lumMod val="85000"/>
            </a:schemeClr>
          </a:solidFill>
          <a:ln w="6350">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Cast the value returned from </a:t>
            </a:r>
            <a:r>
              <a:rPr lang="en-US" dirty="0" err="1" smtClean="0">
                <a:solidFill>
                  <a:schemeClr val="tx1"/>
                </a:solidFill>
              </a:rPr>
              <a:t>regexp</a:t>
            </a:r>
            <a:r>
              <a:rPr lang="en-US" dirty="0" smtClean="0">
                <a:solidFill>
                  <a:schemeClr val="tx1"/>
                </a:solidFill>
              </a:rPr>
              <a:t>() as a signed int so we can use it in the sleep command calculation.</a:t>
            </a:r>
          </a:p>
        </p:txBody>
      </p:sp>
    </p:spTree>
    <p:extLst>
      <p:ext uri="{BB962C8B-B14F-4D97-AF65-F5344CB8AC3E}">
        <p14:creationId xmlns:p14="http://schemas.microsoft.com/office/powerpoint/2010/main" val="735642517"/>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Blind SQL Injection</a:t>
            </a:r>
            <a:endParaRPr lang="en-US" dirty="0"/>
          </a:p>
        </p:txBody>
      </p:sp>
      <p:sp>
        <p:nvSpPr>
          <p:cNvPr id="3" name="Content Placeholder 2"/>
          <p:cNvSpPr>
            <a:spLocks noGrp="1"/>
          </p:cNvSpPr>
          <p:nvPr>
            <p:ph idx="1"/>
          </p:nvPr>
        </p:nvSpPr>
        <p:spPr/>
        <p:txBody>
          <a:bodyPr>
            <a:normAutofit/>
          </a:bodyPr>
          <a:lstStyle/>
          <a:p>
            <a:pPr marL="0" indent="0" algn="ctr">
              <a:buNone/>
            </a:pPr>
            <a:r>
              <a:rPr lang="en-US" sz="1600" b="0" dirty="0">
                <a:solidFill>
                  <a:schemeClr val="bg1">
                    <a:lumMod val="75000"/>
                  </a:schemeClr>
                </a:solidFill>
              </a:rPr>
              <a:t>** MySQL's primary functions for time delay are sleep() and benchmark(). **</a:t>
            </a:r>
          </a:p>
          <a:p>
            <a:pPr marL="0" indent="0">
              <a:buNone/>
            </a:pPr>
            <a:endParaRPr lang="en-US" sz="1600" b="0" dirty="0" smtClean="0">
              <a:solidFill>
                <a:schemeClr val="bg1">
                  <a:lumMod val="75000"/>
                </a:schemeClr>
              </a:solidFill>
            </a:endParaRPr>
          </a:p>
          <a:p>
            <a:pPr marL="0" indent="0">
              <a:buNone/>
            </a:pPr>
            <a:endParaRPr lang="en-US" sz="1600" b="0" dirty="0">
              <a:solidFill>
                <a:schemeClr val="bg1">
                  <a:lumMod val="75000"/>
                </a:schemeClr>
              </a:solidFill>
            </a:endParaRPr>
          </a:p>
          <a:p>
            <a:pPr marL="0" indent="0">
              <a:buNone/>
            </a:pPr>
            <a:r>
              <a:rPr lang="en-US" sz="1600" dirty="0" err="1">
                <a:solidFill>
                  <a:schemeClr val="bg1">
                    <a:lumMod val="75000"/>
                  </a:schemeClr>
                </a:solidFill>
              </a:rPr>
              <a:t>mysql</a:t>
            </a:r>
            <a:r>
              <a:rPr lang="en-US" sz="1600" dirty="0">
                <a:solidFill>
                  <a:schemeClr val="bg1">
                    <a:lumMod val="75000"/>
                  </a:schemeClr>
                </a:solidFill>
              </a:rPr>
              <a:t>&gt; </a:t>
            </a:r>
            <a:r>
              <a:rPr lang="en-US" sz="1600" b="0" dirty="0">
                <a:solidFill>
                  <a:schemeClr val="bg1">
                    <a:lumMod val="75000"/>
                  </a:schemeClr>
                </a:solidFill>
              </a:rPr>
              <a:t>SELECT * FROM sample WHERE id=1 AND sleep(15);</a:t>
            </a:r>
          </a:p>
          <a:p>
            <a:pPr marL="0" indent="0">
              <a:buNone/>
            </a:pPr>
            <a:r>
              <a:rPr lang="en-US" sz="1600" b="0" dirty="0">
                <a:solidFill>
                  <a:schemeClr val="bg1">
                    <a:lumMod val="75000"/>
                  </a:schemeClr>
                </a:solidFill>
              </a:rPr>
              <a:t>Empty set (15.00 sec)</a:t>
            </a:r>
          </a:p>
          <a:p>
            <a:pPr marL="0" indent="0">
              <a:buNone/>
            </a:pPr>
            <a:endParaRPr lang="en-US" sz="1600" b="0" dirty="0">
              <a:solidFill>
                <a:schemeClr val="bg1">
                  <a:lumMod val="75000"/>
                </a:schemeClr>
              </a:solidFill>
            </a:endParaRPr>
          </a:p>
          <a:p>
            <a:pPr marL="0" indent="0">
              <a:buNone/>
            </a:pPr>
            <a:endParaRPr lang="en-US" sz="1600" b="0" dirty="0">
              <a:solidFill>
                <a:schemeClr val="bg1">
                  <a:lumMod val="75000"/>
                </a:schemeClr>
              </a:solidFill>
            </a:endParaRPr>
          </a:p>
          <a:p>
            <a:pPr marL="0" indent="0">
              <a:buNone/>
            </a:pPr>
            <a:r>
              <a:rPr lang="en-US" sz="1600" b="0" dirty="0">
                <a:solidFill>
                  <a:schemeClr val="bg1">
                    <a:lumMod val="75000"/>
                  </a:schemeClr>
                </a:solidFill>
              </a:rPr>
              <a:t>So … an injection string to test if the first character of the first table in the database is between 'a' and 'm' would look like:</a:t>
            </a:r>
          </a:p>
          <a:p>
            <a:pPr marL="0" indent="0">
              <a:buNone/>
            </a:pPr>
            <a:endParaRPr lang="en-US" sz="1600" b="0" dirty="0"/>
          </a:p>
          <a:p>
            <a:pPr marL="0" indent="0">
              <a:buNone/>
            </a:pPr>
            <a:endParaRPr lang="en-US" sz="1600" b="0" dirty="0"/>
          </a:p>
          <a:p>
            <a:pPr marL="0" indent="0">
              <a:buNone/>
            </a:pPr>
            <a:r>
              <a:rPr lang="en-US" sz="1600" b="0" dirty="0" smtClean="0">
                <a:solidFill>
                  <a:schemeClr val="bg1">
                    <a:lumMod val="75000"/>
                  </a:schemeClr>
                </a:solidFill>
              </a:rPr>
              <a:t>/</a:t>
            </a:r>
            <a:r>
              <a:rPr lang="en-US" sz="1600" b="0" dirty="0" err="1" smtClean="0">
                <a:solidFill>
                  <a:schemeClr val="bg1">
                    <a:lumMod val="75000"/>
                  </a:schemeClr>
                </a:solidFill>
              </a:rPr>
              <a:t>vulnerable.ext?id</a:t>
            </a:r>
            <a:r>
              <a:rPr lang="en-US" sz="1600" b="0" dirty="0" smtClean="0">
                <a:solidFill>
                  <a:schemeClr val="bg1">
                    <a:lumMod val="75000"/>
                  </a:schemeClr>
                </a:solidFill>
              </a:rPr>
              <a:t>= 1 AND </a:t>
            </a:r>
            <a:r>
              <a:rPr lang="en-US" sz="1600" b="0" dirty="0" smtClean="0">
                <a:solidFill>
                  <a:schemeClr val="accent5"/>
                </a:solidFill>
              </a:rPr>
              <a:t>sleep ( </a:t>
            </a:r>
            <a:r>
              <a:rPr lang="en-US" sz="1600" b="0" dirty="0" smtClean="0"/>
              <a:t>cast ( ( SELECT ( SELECT </a:t>
            </a:r>
            <a:r>
              <a:rPr lang="en-US" sz="1600" b="0" dirty="0" err="1" smtClean="0"/>
              <a:t>table_name</a:t>
            </a:r>
            <a:r>
              <a:rPr lang="en-US" sz="1600" b="0" dirty="0" smtClean="0"/>
              <a:t> </a:t>
            </a:r>
            <a:r>
              <a:rPr lang="en-US" sz="1600" b="0" dirty="0"/>
              <a:t>from </a:t>
            </a:r>
            <a:r>
              <a:rPr lang="en-US" sz="1600" b="0" dirty="0" err="1"/>
              <a:t>information_schema.tables</a:t>
            </a:r>
            <a:r>
              <a:rPr lang="en-US" sz="1600" b="0" dirty="0"/>
              <a:t> </a:t>
            </a:r>
            <a:r>
              <a:rPr lang="en-US" sz="1600" b="0" dirty="0" smtClean="0"/>
              <a:t>WHERE </a:t>
            </a:r>
            <a:r>
              <a:rPr lang="en-US" sz="1600" b="0" dirty="0" err="1" smtClean="0"/>
              <a:t>table_schema</a:t>
            </a:r>
            <a:r>
              <a:rPr lang="en-US" sz="1600" b="0" dirty="0" smtClean="0"/>
              <a:t>=database</a:t>
            </a:r>
            <a:r>
              <a:rPr lang="en-US" sz="1600" b="0" dirty="0"/>
              <a:t>() </a:t>
            </a:r>
            <a:r>
              <a:rPr lang="en-US" sz="1600" b="0" dirty="0" smtClean="0"/>
              <a:t>LIMIT 1 </a:t>
            </a:r>
            <a:r>
              <a:rPr lang="en-US" sz="1600" b="0" dirty="0"/>
              <a:t>offset </a:t>
            </a:r>
            <a:r>
              <a:rPr lang="en-US" sz="1600" b="0" dirty="0" smtClean="0"/>
              <a:t>0 ) </a:t>
            </a:r>
            <a:r>
              <a:rPr lang="en-US" sz="1600" b="0" dirty="0" err="1" smtClean="0"/>
              <a:t>regexp</a:t>
            </a:r>
            <a:r>
              <a:rPr lang="en-US" sz="1600" b="0" dirty="0" smtClean="0"/>
              <a:t> 0x5e5b612d705c )  AS signed )</a:t>
            </a:r>
            <a:r>
              <a:rPr lang="en-US" sz="1600" b="0" dirty="0" smtClean="0">
                <a:solidFill>
                  <a:schemeClr val="bg1">
                    <a:lumMod val="75000"/>
                  </a:schemeClr>
                </a:solidFill>
              </a:rPr>
              <a:t> </a:t>
            </a:r>
            <a:r>
              <a:rPr lang="en-US" sz="1600" b="0" dirty="0">
                <a:solidFill>
                  <a:schemeClr val="accent5"/>
                </a:solidFill>
              </a:rPr>
              <a:t>* </a:t>
            </a:r>
            <a:r>
              <a:rPr lang="en-US" sz="1600" b="0" dirty="0" smtClean="0">
                <a:solidFill>
                  <a:schemeClr val="accent5"/>
                </a:solidFill>
              </a:rPr>
              <a:t>15 )</a:t>
            </a:r>
            <a:r>
              <a:rPr lang="en-US" sz="1600" b="0" dirty="0" smtClean="0">
                <a:solidFill>
                  <a:schemeClr val="bg1">
                    <a:lumMod val="75000"/>
                  </a:schemeClr>
                </a:solidFill>
              </a:rPr>
              <a:t> ;</a:t>
            </a:r>
            <a:endParaRPr lang="en-US" sz="1600" b="0" dirty="0">
              <a:solidFill>
                <a:schemeClr val="bg1">
                  <a:lumMod val="75000"/>
                </a:schemeClr>
              </a:solidFill>
            </a:endParaRPr>
          </a:p>
        </p:txBody>
      </p:sp>
      <p:sp>
        <p:nvSpPr>
          <p:cNvPr id="5" name="Rounded Rectangular Callout 4"/>
          <p:cNvSpPr/>
          <p:nvPr/>
        </p:nvSpPr>
        <p:spPr>
          <a:xfrm>
            <a:off x="1676400" y="2552700"/>
            <a:ext cx="7010400" cy="990600"/>
          </a:xfrm>
          <a:prstGeom prst="wedgeRoundRectCallout">
            <a:avLst>
              <a:gd name="adj1" fmla="val -25457"/>
              <a:gd name="adj2" fmla="val 187662"/>
              <a:gd name="adj3" fmla="val 16667"/>
            </a:avLst>
          </a:prstGeom>
          <a:solidFill>
            <a:schemeClr val="bg1">
              <a:lumMod val="85000"/>
            </a:schemeClr>
          </a:solidFill>
          <a:ln w="6350">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Sleep for 15 seconds if the test statement is TRUE. If it is FALSE, don't sleep at all. </a:t>
            </a:r>
          </a:p>
        </p:txBody>
      </p:sp>
    </p:spTree>
    <p:extLst>
      <p:ext uri="{BB962C8B-B14F-4D97-AF65-F5344CB8AC3E}">
        <p14:creationId xmlns:p14="http://schemas.microsoft.com/office/powerpoint/2010/main" val="1367164568"/>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Blind SQL Injection</a:t>
            </a:r>
            <a:endParaRPr lang="en-US" dirty="0"/>
          </a:p>
        </p:txBody>
      </p:sp>
      <p:sp>
        <p:nvSpPr>
          <p:cNvPr id="3" name="Content Placeholder 2"/>
          <p:cNvSpPr>
            <a:spLocks noGrp="1"/>
          </p:cNvSpPr>
          <p:nvPr>
            <p:ph idx="1"/>
          </p:nvPr>
        </p:nvSpPr>
        <p:spPr/>
        <p:txBody>
          <a:bodyPr>
            <a:normAutofit/>
          </a:bodyPr>
          <a:lstStyle/>
          <a:p>
            <a:pPr marL="0" indent="0" algn="ctr">
              <a:buNone/>
            </a:pPr>
            <a:r>
              <a:rPr lang="en-US" sz="1600" b="0" dirty="0">
                <a:solidFill>
                  <a:schemeClr val="bg1">
                    <a:lumMod val="75000"/>
                  </a:schemeClr>
                </a:solidFill>
              </a:rPr>
              <a:t>** MySQL's primary functions for time delay are sleep() and benchmark(). **</a:t>
            </a:r>
          </a:p>
          <a:p>
            <a:pPr marL="0" indent="0">
              <a:buNone/>
            </a:pPr>
            <a:endParaRPr lang="en-US" sz="1600" b="0" dirty="0" smtClean="0">
              <a:solidFill>
                <a:schemeClr val="bg1">
                  <a:lumMod val="75000"/>
                </a:schemeClr>
              </a:solidFill>
            </a:endParaRPr>
          </a:p>
          <a:p>
            <a:pPr marL="0" indent="0">
              <a:buNone/>
            </a:pPr>
            <a:endParaRPr lang="en-US" sz="1600" b="0" dirty="0">
              <a:solidFill>
                <a:schemeClr val="bg1">
                  <a:lumMod val="75000"/>
                </a:schemeClr>
              </a:solidFill>
            </a:endParaRPr>
          </a:p>
          <a:p>
            <a:pPr marL="0" indent="0">
              <a:buNone/>
            </a:pPr>
            <a:r>
              <a:rPr lang="en-US" sz="1600" dirty="0" err="1">
                <a:solidFill>
                  <a:schemeClr val="bg1">
                    <a:lumMod val="75000"/>
                  </a:schemeClr>
                </a:solidFill>
              </a:rPr>
              <a:t>mysql</a:t>
            </a:r>
            <a:r>
              <a:rPr lang="en-US" sz="1600" dirty="0">
                <a:solidFill>
                  <a:schemeClr val="bg1">
                    <a:lumMod val="75000"/>
                  </a:schemeClr>
                </a:solidFill>
              </a:rPr>
              <a:t>&gt; </a:t>
            </a:r>
            <a:r>
              <a:rPr lang="en-US" sz="1600" b="0" dirty="0">
                <a:solidFill>
                  <a:schemeClr val="bg1">
                    <a:lumMod val="75000"/>
                  </a:schemeClr>
                </a:solidFill>
              </a:rPr>
              <a:t>SELECT * FROM sample WHERE id=1 AND sleep(15);</a:t>
            </a:r>
          </a:p>
          <a:p>
            <a:pPr marL="0" indent="0">
              <a:buNone/>
            </a:pPr>
            <a:r>
              <a:rPr lang="en-US" sz="1600" b="0" dirty="0">
                <a:solidFill>
                  <a:schemeClr val="bg1">
                    <a:lumMod val="75000"/>
                  </a:schemeClr>
                </a:solidFill>
              </a:rPr>
              <a:t>Empty set (15.00 sec)</a:t>
            </a:r>
          </a:p>
          <a:p>
            <a:pPr marL="0" indent="0">
              <a:buNone/>
            </a:pPr>
            <a:endParaRPr lang="en-US" sz="1600" b="0" dirty="0">
              <a:solidFill>
                <a:schemeClr val="bg1">
                  <a:lumMod val="75000"/>
                </a:schemeClr>
              </a:solidFill>
            </a:endParaRPr>
          </a:p>
          <a:p>
            <a:pPr marL="0" indent="0">
              <a:buNone/>
            </a:pPr>
            <a:endParaRPr lang="en-US" sz="1600" b="0" dirty="0">
              <a:solidFill>
                <a:schemeClr val="bg1">
                  <a:lumMod val="75000"/>
                </a:schemeClr>
              </a:solidFill>
            </a:endParaRPr>
          </a:p>
          <a:p>
            <a:pPr marL="0" indent="0">
              <a:buNone/>
            </a:pPr>
            <a:r>
              <a:rPr lang="en-US" sz="1600" b="0" dirty="0">
                <a:solidFill>
                  <a:schemeClr val="bg1">
                    <a:lumMod val="75000"/>
                  </a:schemeClr>
                </a:solidFill>
              </a:rPr>
              <a:t>So … an injection string to test if the first character of the first table in the database is between 'a' and 'm' would look like:</a:t>
            </a:r>
          </a:p>
          <a:p>
            <a:pPr marL="0" indent="0">
              <a:buNone/>
            </a:pPr>
            <a:endParaRPr lang="en-US" sz="1600" b="0" dirty="0"/>
          </a:p>
          <a:p>
            <a:pPr marL="0" indent="0">
              <a:buNone/>
            </a:pPr>
            <a:endParaRPr lang="en-US" sz="1600" b="0" dirty="0"/>
          </a:p>
          <a:p>
            <a:pPr marL="0" indent="0">
              <a:buNone/>
            </a:pPr>
            <a:r>
              <a:rPr lang="en-US" sz="1600" b="0" dirty="0" smtClean="0">
                <a:solidFill>
                  <a:schemeClr val="bg1">
                    <a:lumMod val="75000"/>
                  </a:schemeClr>
                </a:solidFill>
              </a:rPr>
              <a:t>/</a:t>
            </a:r>
            <a:r>
              <a:rPr lang="en-US" sz="1600" b="0" dirty="0" err="1" smtClean="0">
                <a:solidFill>
                  <a:schemeClr val="bg1">
                    <a:lumMod val="75000"/>
                  </a:schemeClr>
                </a:solidFill>
              </a:rPr>
              <a:t>vulnerable.ext?id</a:t>
            </a:r>
            <a:r>
              <a:rPr lang="en-US" sz="1600" b="0" dirty="0" smtClean="0">
                <a:solidFill>
                  <a:schemeClr val="bg1">
                    <a:lumMod val="75000"/>
                  </a:schemeClr>
                </a:solidFill>
              </a:rPr>
              <a:t>= </a:t>
            </a:r>
            <a:r>
              <a:rPr lang="en-US" sz="1600" b="0" dirty="0" smtClean="0"/>
              <a:t>1 AND sleep ( cast ( ( SELECT ( SELECT </a:t>
            </a:r>
            <a:r>
              <a:rPr lang="en-US" sz="1600" b="0" dirty="0" err="1" smtClean="0"/>
              <a:t>table_name</a:t>
            </a:r>
            <a:r>
              <a:rPr lang="en-US" sz="1600" b="0" dirty="0" smtClean="0"/>
              <a:t> </a:t>
            </a:r>
            <a:r>
              <a:rPr lang="en-US" sz="1600" b="0" dirty="0"/>
              <a:t>from </a:t>
            </a:r>
            <a:r>
              <a:rPr lang="en-US" sz="1600" b="0" dirty="0" err="1"/>
              <a:t>information_schema.tables</a:t>
            </a:r>
            <a:r>
              <a:rPr lang="en-US" sz="1600" b="0" dirty="0"/>
              <a:t> </a:t>
            </a:r>
            <a:r>
              <a:rPr lang="en-US" sz="1600" b="0" dirty="0" smtClean="0"/>
              <a:t>WHERE </a:t>
            </a:r>
            <a:r>
              <a:rPr lang="en-US" sz="1600" b="0" dirty="0" err="1" smtClean="0"/>
              <a:t>table_schema</a:t>
            </a:r>
            <a:r>
              <a:rPr lang="en-US" sz="1600" b="0" dirty="0" smtClean="0"/>
              <a:t>=database</a:t>
            </a:r>
            <a:r>
              <a:rPr lang="en-US" sz="1600" b="0" dirty="0"/>
              <a:t>() </a:t>
            </a:r>
            <a:r>
              <a:rPr lang="en-US" sz="1600" b="0" dirty="0" smtClean="0"/>
              <a:t>LIMIT 1 </a:t>
            </a:r>
            <a:r>
              <a:rPr lang="en-US" sz="1600" b="0" dirty="0"/>
              <a:t>offset </a:t>
            </a:r>
            <a:r>
              <a:rPr lang="en-US" sz="1600" b="0" dirty="0" smtClean="0"/>
              <a:t>0 ) </a:t>
            </a:r>
            <a:r>
              <a:rPr lang="en-US" sz="1600" b="0" dirty="0" err="1" smtClean="0"/>
              <a:t>regexp</a:t>
            </a:r>
            <a:r>
              <a:rPr lang="en-US" sz="1600" b="0" dirty="0" smtClean="0"/>
              <a:t> 0x5e5b612d705c )  AS signed ) </a:t>
            </a:r>
            <a:r>
              <a:rPr lang="en-US" sz="1600" b="0" dirty="0"/>
              <a:t>* </a:t>
            </a:r>
            <a:r>
              <a:rPr lang="en-US" sz="1600" b="0" dirty="0" smtClean="0"/>
              <a:t>15 ) </a:t>
            </a:r>
            <a:r>
              <a:rPr lang="en-US" sz="1600" b="0" dirty="0" smtClean="0">
                <a:solidFill>
                  <a:schemeClr val="bg1">
                    <a:lumMod val="75000"/>
                  </a:schemeClr>
                </a:solidFill>
              </a:rPr>
              <a:t>;</a:t>
            </a:r>
            <a:endParaRPr lang="en-US" sz="1600" b="0" dirty="0">
              <a:solidFill>
                <a:schemeClr val="bg1">
                  <a:lumMod val="75000"/>
                </a:schemeClr>
              </a:solidFill>
            </a:endParaRPr>
          </a:p>
        </p:txBody>
      </p:sp>
      <p:sp>
        <p:nvSpPr>
          <p:cNvPr id="5" name="Rounded Rectangular Callout 4"/>
          <p:cNvSpPr/>
          <p:nvPr/>
        </p:nvSpPr>
        <p:spPr>
          <a:xfrm>
            <a:off x="1295400" y="1905000"/>
            <a:ext cx="7010400" cy="990600"/>
          </a:xfrm>
          <a:prstGeom prst="wedgeRoundRectCallout">
            <a:avLst>
              <a:gd name="adj1" fmla="val 2602"/>
              <a:gd name="adj2" fmla="val 253136"/>
              <a:gd name="adj3" fmla="val 16667"/>
            </a:avLst>
          </a:prstGeom>
          <a:solidFill>
            <a:schemeClr val="bg1">
              <a:lumMod val="85000"/>
            </a:schemeClr>
          </a:solidFill>
          <a:ln w="6350">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The full string is passed as the parameter which is used to build the SQL statement. Notice that no quotes were used!</a:t>
            </a:r>
          </a:p>
        </p:txBody>
      </p:sp>
    </p:spTree>
    <p:extLst>
      <p:ext uri="{BB962C8B-B14F-4D97-AF65-F5344CB8AC3E}">
        <p14:creationId xmlns:p14="http://schemas.microsoft.com/office/powerpoint/2010/main" val="2847100577"/>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Blind SQL Injection</a:t>
            </a:r>
          </a:p>
        </p:txBody>
      </p:sp>
      <p:sp>
        <p:nvSpPr>
          <p:cNvPr id="3" name="Content Placeholder 2"/>
          <p:cNvSpPr>
            <a:spLocks noGrp="1"/>
          </p:cNvSpPr>
          <p:nvPr>
            <p:ph idx="1"/>
          </p:nvPr>
        </p:nvSpPr>
        <p:spPr/>
        <p:txBody>
          <a:bodyPr/>
          <a:lstStyle/>
          <a:p>
            <a:pPr marL="0" indent="0">
              <a:buNone/>
            </a:pPr>
            <a:endParaRPr lang="en-US" sz="800" dirty="0" smtClean="0"/>
          </a:p>
          <a:p>
            <a:pPr marL="0" indent="0">
              <a:buNone/>
            </a:pPr>
            <a:r>
              <a:rPr lang="en-US" dirty="0" smtClean="0"/>
              <a:t>Now that we can get each character and perform a TRUE/FALSE test against it, we simply write a script that maps the database.</a:t>
            </a:r>
          </a:p>
          <a:p>
            <a:endParaRPr lang="en-US" dirty="0"/>
          </a:p>
          <a:p>
            <a:pPr>
              <a:spcAft>
                <a:spcPts val="200"/>
              </a:spcAft>
            </a:pPr>
            <a:r>
              <a:rPr lang="en-US" sz="1800" b="0" dirty="0"/>
              <a:t>I</a:t>
            </a:r>
            <a:r>
              <a:rPr lang="en-US" sz="1800" b="0" dirty="0" smtClean="0"/>
              <a:t>s the first character between 'a' and 'p'?</a:t>
            </a:r>
          </a:p>
          <a:p>
            <a:pPr lvl="1">
              <a:spcAft>
                <a:spcPts val="200"/>
              </a:spcAft>
            </a:pPr>
            <a:r>
              <a:rPr lang="en-US" sz="1800" dirty="0" smtClean="0"/>
              <a:t>If yes, then is the first character between 'a' and 'h'?</a:t>
            </a:r>
          </a:p>
          <a:p>
            <a:pPr lvl="2">
              <a:spcAft>
                <a:spcPts val="200"/>
              </a:spcAft>
            </a:pPr>
            <a:r>
              <a:rPr lang="en-US" dirty="0"/>
              <a:t>If yes, then is the first character between 'a' and </a:t>
            </a:r>
            <a:r>
              <a:rPr lang="en-US" dirty="0" smtClean="0"/>
              <a:t>'d'?</a:t>
            </a:r>
          </a:p>
          <a:p>
            <a:pPr lvl="3">
              <a:spcAft>
                <a:spcPts val="200"/>
              </a:spcAft>
            </a:pPr>
            <a:r>
              <a:rPr lang="en-US" dirty="0"/>
              <a:t>If yes, then is the first character between 'a' and </a:t>
            </a:r>
            <a:r>
              <a:rPr lang="en-US" dirty="0" smtClean="0"/>
              <a:t>'b'?</a:t>
            </a:r>
          </a:p>
          <a:p>
            <a:pPr lvl="4">
              <a:spcAft>
                <a:spcPts val="200"/>
              </a:spcAft>
            </a:pPr>
            <a:r>
              <a:rPr lang="en-US" dirty="0"/>
              <a:t>If yes, then is the first character </a:t>
            </a:r>
            <a:r>
              <a:rPr lang="en-US" dirty="0" smtClean="0"/>
              <a:t>'a'?</a:t>
            </a:r>
          </a:p>
          <a:p>
            <a:pPr lvl="5">
              <a:spcAft>
                <a:spcPts val="200"/>
              </a:spcAft>
            </a:pPr>
            <a:r>
              <a:rPr lang="en-US" sz="1400" dirty="0" smtClean="0"/>
              <a:t>If yes, then the first character is 'a'.</a:t>
            </a:r>
          </a:p>
          <a:p>
            <a:pPr lvl="5">
              <a:spcAft>
                <a:spcPts val="200"/>
              </a:spcAft>
            </a:pPr>
            <a:r>
              <a:rPr lang="en-US" sz="1400" dirty="0"/>
              <a:t>If </a:t>
            </a:r>
            <a:r>
              <a:rPr lang="en-US" sz="1400" dirty="0" smtClean="0"/>
              <a:t>no, </a:t>
            </a:r>
            <a:r>
              <a:rPr lang="en-US" sz="1400" dirty="0"/>
              <a:t>then the first character is </a:t>
            </a:r>
            <a:r>
              <a:rPr lang="en-US" sz="1400" dirty="0" smtClean="0"/>
              <a:t>'b'.</a:t>
            </a:r>
            <a:endParaRPr lang="en-US" sz="1400" dirty="0"/>
          </a:p>
          <a:p>
            <a:pPr lvl="4">
              <a:spcAft>
                <a:spcPts val="200"/>
              </a:spcAft>
            </a:pPr>
            <a:r>
              <a:rPr lang="en-US" dirty="0" smtClean="0"/>
              <a:t>If </a:t>
            </a:r>
            <a:r>
              <a:rPr lang="en-US" dirty="0"/>
              <a:t>no, then is the first character </a:t>
            </a:r>
            <a:r>
              <a:rPr lang="en-US" dirty="0" smtClean="0"/>
              <a:t>'c'?</a:t>
            </a:r>
          </a:p>
          <a:p>
            <a:pPr lvl="5">
              <a:spcAft>
                <a:spcPts val="200"/>
              </a:spcAft>
            </a:pPr>
            <a:r>
              <a:rPr lang="en-US" sz="1400" dirty="0"/>
              <a:t>If yes, then the first character is </a:t>
            </a:r>
            <a:r>
              <a:rPr lang="en-US" sz="1400" dirty="0" smtClean="0"/>
              <a:t>'c'.</a:t>
            </a:r>
            <a:endParaRPr lang="en-US" sz="1400" dirty="0"/>
          </a:p>
          <a:p>
            <a:pPr lvl="5">
              <a:spcAft>
                <a:spcPts val="200"/>
              </a:spcAft>
            </a:pPr>
            <a:r>
              <a:rPr lang="en-US" sz="1400" dirty="0"/>
              <a:t>If </a:t>
            </a:r>
            <a:r>
              <a:rPr lang="en-US" sz="1400" dirty="0" smtClean="0"/>
              <a:t>no, </a:t>
            </a:r>
            <a:r>
              <a:rPr lang="en-US" sz="1400" dirty="0"/>
              <a:t>then the first character is </a:t>
            </a:r>
            <a:r>
              <a:rPr lang="en-US" sz="1400" dirty="0" smtClean="0"/>
              <a:t>'d'.</a:t>
            </a:r>
            <a:endParaRPr lang="en-US" sz="1400" dirty="0"/>
          </a:p>
          <a:p>
            <a:pPr lvl="3">
              <a:spcAft>
                <a:spcPts val="200"/>
              </a:spcAft>
            </a:pPr>
            <a:r>
              <a:rPr lang="en-US" dirty="0" smtClean="0"/>
              <a:t>If </a:t>
            </a:r>
            <a:r>
              <a:rPr lang="en-US" dirty="0"/>
              <a:t>no, then is the first character between </a:t>
            </a:r>
            <a:r>
              <a:rPr lang="en-US" dirty="0" smtClean="0"/>
              <a:t>'e' </a:t>
            </a:r>
            <a:r>
              <a:rPr lang="en-US" dirty="0"/>
              <a:t>and </a:t>
            </a:r>
            <a:r>
              <a:rPr lang="en-US" dirty="0" smtClean="0"/>
              <a:t>'h'?</a:t>
            </a:r>
          </a:p>
        </p:txBody>
      </p:sp>
    </p:spTree>
    <p:extLst>
      <p:ext uri="{BB962C8B-B14F-4D97-AF65-F5344CB8AC3E}">
        <p14:creationId xmlns:p14="http://schemas.microsoft.com/office/powerpoint/2010/main" val="916816851"/>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dirty="0"/>
              <a:t>Exercise </a:t>
            </a:r>
            <a:r>
              <a:rPr lang="en-US" dirty="0" smtClean="0"/>
              <a:t>#3 : </a:t>
            </a:r>
            <a:r>
              <a:rPr lang="en-US" dirty="0" err="1"/>
              <a:t>authenticate.cgi</a:t>
            </a:r>
            <a:endParaRPr lang="en-US" dirty="0"/>
          </a:p>
        </p:txBody>
      </p:sp>
      <p:sp>
        <p:nvSpPr>
          <p:cNvPr id="7" name="Content Placeholder 6"/>
          <p:cNvSpPr>
            <a:spLocks noGrp="1"/>
          </p:cNvSpPr>
          <p:nvPr>
            <p:ph sz="half" idx="1"/>
          </p:nvPr>
        </p:nvSpPr>
        <p:spPr>
          <a:xfrm>
            <a:off x="609600" y="1498596"/>
            <a:ext cx="4038600" cy="4673604"/>
          </a:xfrm>
        </p:spPr>
        <p:txBody>
          <a:bodyPr>
            <a:noAutofit/>
          </a:bodyPr>
          <a:lstStyle/>
          <a:p>
            <a:pPr marL="0" indent="0" defTabSz="274320">
              <a:spcAft>
                <a:spcPts val="0"/>
              </a:spcAft>
              <a:buNone/>
              <a:tabLst>
                <a:tab pos="182880" algn="l"/>
                <a:tab pos="411480" algn="l"/>
                <a:tab pos="685800" algn="l"/>
                <a:tab pos="960120" algn="l"/>
              </a:tabLst>
            </a:pPr>
            <a:r>
              <a:rPr lang="en-US" sz="600" b="0" dirty="0" smtClean="0">
                <a:latin typeface="Arial Narrow" panose="020B0606020202030204" pitchFamily="34" charset="0"/>
                <a:ea typeface="Verdana" pitchFamily="34" charset="0"/>
                <a:cs typeface="Verdana" pitchFamily="34" charset="0"/>
              </a:rPr>
              <a:t>1	#!/</a:t>
            </a:r>
            <a:r>
              <a:rPr lang="en-US" sz="600" b="0" dirty="0" err="1">
                <a:latin typeface="Arial Narrow" panose="020B0606020202030204" pitchFamily="34" charset="0"/>
                <a:ea typeface="Verdana" pitchFamily="34" charset="0"/>
                <a:cs typeface="Verdana" pitchFamily="34" charset="0"/>
              </a:rPr>
              <a:t>usr</a:t>
            </a:r>
            <a:r>
              <a:rPr lang="en-US" sz="600" b="0" dirty="0">
                <a:latin typeface="Arial Narrow" panose="020B0606020202030204" pitchFamily="34" charset="0"/>
                <a:ea typeface="Verdana" pitchFamily="34" charset="0"/>
                <a:cs typeface="Verdana" pitchFamily="34" charset="0"/>
              </a:rPr>
              <a:t>/bin/</a:t>
            </a:r>
            <a:r>
              <a:rPr lang="en-US" sz="600" b="0" dirty="0" err="1">
                <a:latin typeface="Arial Narrow" panose="020B0606020202030204" pitchFamily="34" charset="0"/>
                <a:ea typeface="Verdana" pitchFamily="34" charset="0"/>
                <a:cs typeface="Verdana" pitchFamily="34" charset="0"/>
              </a:rPr>
              <a:t>perl</a:t>
            </a:r>
            <a:r>
              <a:rPr lang="en-US" sz="600" b="0" dirty="0">
                <a:latin typeface="Arial Narrow" panose="020B0606020202030204" pitchFamily="34" charset="0"/>
                <a:ea typeface="Verdana" pitchFamily="34" charset="0"/>
                <a:cs typeface="Verdana" pitchFamily="34" charset="0"/>
              </a:rPr>
              <a:t> -</a:t>
            </a:r>
            <a:r>
              <a:rPr lang="en-US" sz="600" b="0" dirty="0" smtClean="0">
                <a:latin typeface="Arial Narrow" panose="020B0606020202030204" pitchFamily="34" charset="0"/>
                <a:ea typeface="Verdana" pitchFamily="34" charset="0"/>
                <a:cs typeface="Verdana" pitchFamily="34" charset="0"/>
              </a:rPr>
              <a:t>w</a:t>
            </a:r>
            <a:endParaRPr lang="en-US" sz="600" b="0" dirty="0">
              <a:latin typeface="Arial Narrow" panose="020B0606020202030204" pitchFamily="34" charset="0"/>
              <a:ea typeface="Verdana" pitchFamily="34" charset="0"/>
              <a:cs typeface="Verdana" pitchFamily="34" charset="0"/>
            </a:endParaRPr>
          </a:p>
          <a:p>
            <a:pPr marL="0" indent="0" defTabSz="274320">
              <a:spcAft>
                <a:spcPts val="0"/>
              </a:spcAft>
              <a:buNone/>
              <a:tabLst>
                <a:tab pos="182880" algn="l"/>
                <a:tab pos="411480" algn="l"/>
                <a:tab pos="685800" algn="l"/>
                <a:tab pos="960120" algn="l"/>
              </a:tabLst>
            </a:pPr>
            <a:r>
              <a:rPr lang="en-US" sz="600" b="0" dirty="0">
                <a:latin typeface="Arial Narrow" panose="020B0606020202030204" pitchFamily="34" charset="0"/>
                <a:ea typeface="Verdana" pitchFamily="34" charset="0"/>
                <a:cs typeface="Verdana" pitchFamily="34" charset="0"/>
              </a:rPr>
              <a:t>2</a:t>
            </a:r>
            <a:r>
              <a:rPr lang="en-US" sz="600" b="0" dirty="0" smtClean="0">
                <a:latin typeface="Arial Narrow" panose="020B0606020202030204" pitchFamily="34" charset="0"/>
                <a:ea typeface="Verdana" pitchFamily="34" charset="0"/>
                <a:cs typeface="Verdana" pitchFamily="34" charset="0"/>
              </a:rPr>
              <a:t>	use </a:t>
            </a:r>
            <a:r>
              <a:rPr lang="en-US" sz="600" b="0" dirty="0">
                <a:latin typeface="Arial Narrow" panose="020B0606020202030204" pitchFamily="34" charset="0"/>
                <a:ea typeface="Verdana" pitchFamily="34" charset="0"/>
                <a:cs typeface="Verdana" pitchFamily="34" charset="0"/>
              </a:rPr>
              <a:t>strict;</a:t>
            </a:r>
          </a:p>
          <a:p>
            <a:pPr marL="0" indent="0" defTabSz="274320">
              <a:spcAft>
                <a:spcPts val="0"/>
              </a:spcAft>
              <a:buNone/>
              <a:tabLst>
                <a:tab pos="182880" algn="l"/>
                <a:tab pos="411480" algn="l"/>
                <a:tab pos="685800" algn="l"/>
                <a:tab pos="960120" algn="l"/>
              </a:tabLst>
            </a:pPr>
            <a:r>
              <a:rPr lang="en-US" sz="600" b="0" dirty="0">
                <a:latin typeface="Arial Narrow" panose="020B0606020202030204" pitchFamily="34" charset="0"/>
                <a:ea typeface="Verdana" pitchFamily="34" charset="0"/>
                <a:cs typeface="Verdana" pitchFamily="34" charset="0"/>
              </a:rPr>
              <a:t>3</a:t>
            </a:r>
          </a:p>
          <a:p>
            <a:pPr marL="0" indent="0" defTabSz="274320">
              <a:spcAft>
                <a:spcPts val="0"/>
              </a:spcAft>
              <a:buNone/>
              <a:tabLst>
                <a:tab pos="182880" algn="l"/>
                <a:tab pos="411480" algn="l"/>
                <a:tab pos="685800" algn="l"/>
                <a:tab pos="960120" algn="l"/>
              </a:tabLst>
            </a:pPr>
            <a:r>
              <a:rPr lang="en-US" sz="600" b="0" dirty="0">
                <a:latin typeface="Arial Narrow" panose="020B0606020202030204" pitchFamily="34" charset="0"/>
                <a:ea typeface="Verdana" pitchFamily="34" charset="0"/>
                <a:cs typeface="Verdana" pitchFamily="34" charset="0"/>
              </a:rPr>
              <a:t>4	########################################################################</a:t>
            </a:r>
          </a:p>
          <a:p>
            <a:pPr marL="0" indent="0" defTabSz="274320">
              <a:spcAft>
                <a:spcPts val="0"/>
              </a:spcAft>
              <a:buNone/>
              <a:tabLst>
                <a:tab pos="182880" algn="l"/>
                <a:tab pos="411480" algn="l"/>
                <a:tab pos="685800" algn="l"/>
                <a:tab pos="960120" algn="l"/>
              </a:tabLst>
            </a:pPr>
            <a:r>
              <a:rPr lang="en-US" sz="600" b="0" dirty="0">
                <a:latin typeface="Arial Narrow" panose="020B0606020202030204" pitchFamily="34" charset="0"/>
                <a:ea typeface="Verdana" pitchFamily="34" charset="0"/>
                <a:cs typeface="Verdana" pitchFamily="34" charset="0"/>
              </a:rPr>
              <a:t>5	# </a:t>
            </a:r>
          </a:p>
          <a:p>
            <a:pPr marL="0" indent="0" defTabSz="274320">
              <a:spcAft>
                <a:spcPts val="0"/>
              </a:spcAft>
              <a:buNone/>
              <a:tabLst>
                <a:tab pos="182880" algn="l"/>
                <a:tab pos="411480" algn="l"/>
                <a:tab pos="685800" algn="l"/>
                <a:tab pos="960120" algn="l"/>
              </a:tabLst>
            </a:pPr>
            <a:r>
              <a:rPr lang="en-US" sz="600" b="0" dirty="0">
                <a:latin typeface="Arial Narrow" panose="020B0606020202030204" pitchFamily="34" charset="0"/>
                <a:ea typeface="Verdana" pitchFamily="34" charset="0"/>
                <a:cs typeface="Verdana" pitchFamily="34" charset="0"/>
              </a:rPr>
              <a:t>6	# Copyright (c) 2011-2014, The MITRE Corporation</a:t>
            </a:r>
          </a:p>
          <a:p>
            <a:pPr marL="0" indent="0" defTabSz="274320">
              <a:spcAft>
                <a:spcPts val="0"/>
              </a:spcAft>
              <a:buNone/>
              <a:tabLst>
                <a:tab pos="182880" algn="l"/>
                <a:tab pos="411480" algn="l"/>
                <a:tab pos="685800" algn="l"/>
                <a:tab pos="960120" algn="l"/>
              </a:tabLst>
            </a:pPr>
            <a:r>
              <a:rPr lang="en-US" sz="600" b="0" dirty="0">
                <a:latin typeface="Arial Narrow" panose="020B0606020202030204" pitchFamily="34" charset="0"/>
                <a:ea typeface="Verdana" pitchFamily="34" charset="0"/>
                <a:cs typeface="Verdana" pitchFamily="34" charset="0"/>
              </a:rPr>
              <a:t>7	# All rights reserved.</a:t>
            </a:r>
          </a:p>
          <a:p>
            <a:pPr marL="0" indent="0" defTabSz="274320">
              <a:spcAft>
                <a:spcPts val="0"/>
              </a:spcAft>
              <a:buNone/>
              <a:tabLst>
                <a:tab pos="182880" algn="l"/>
                <a:tab pos="411480" algn="l"/>
                <a:tab pos="685800" algn="l"/>
                <a:tab pos="960120" algn="l"/>
              </a:tabLst>
            </a:pPr>
            <a:r>
              <a:rPr lang="en-US" sz="600" b="0" dirty="0">
                <a:latin typeface="Arial Narrow" panose="020B0606020202030204" pitchFamily="34" charset="0"/>
                <a:ea typeface="Verdana" pitchFamily="34" charset="0"/>
                <a:cs typeface="Verdana" pitchFamily="34" charset="0"/>
              </a:rPr>
              <a:t>8	#</a:t>
            </a:r>
          </a:p>
          <a:p>
            <a:pPr marL="0" indent="0" defTabSz="274320">
              <a:spcAft>
                <a:spcPts val="0"/>
              </a:spcAft>
              <a:buNone/>
              <a:tabLst>
                <a:tab pos="182880" algn="l"/>
                <a:tab pos="411480" algn="l"/>
                <a:tab pos="685800" algn="l"/>
                <a:tab pos="960120" algn="l"/>
              </a:tabLst>
            </a:pPr>
            <a:r>
              <a:rPr lang="en-US" sz="600" b="0" dirty="0">
                <a:latin typeface="Arial Narrow" panose="020B0606020202030204" pitchFamily="34" charset="0"/>
                <a:ea typeface="Verdana" pitchFamily="34" charset="0"/>
                <a:cs typeface="Verdana" pitchFamily="34" charset="0"/>
              </a:rPr>
              <a:t>9	# Redistribution and use in source and binary forms, with or without modification, are</a:t>
            </a:r>
          </a:p>
          <a:p>
            <a:pPr marL="0" indent="0" defTabSz="274320">
              <a:spcAft>
                <a:spcPts val="0"/>
              </a:spcAft>
              <a:buNone/>
              <a:tabLst>
                <a:tab pos="182880" algn="l"/>
                <a:tab pos="411480" algn="l"/>
                <a:tab pos="685800" algn="l"/>
                <a:tab pos="960120" algn="l"/>
              </a:tabLst>
            </a:pPr>
            <a:r>
              <a:rPr lang="en-US" sz="600" b="0" dirty="0">
                <a:latin typeface="Arial Narrow" panose="020B0606020202030204" pitchFamily="34" charset="0"/>
                <a:ea typeface="Verdana" pitchFamily="34" charset="0"/>
                <a:cs typeface="Verdana" pitchFamily="34" charset="0"/>
              </a:rPr>
              <a:t>10	# permitted provided that the following conditions are met:</a:t>
            </a:r>
          </a:p>
          <a:p>
            <a:pPr marL="0" indent="0" defTabSz="274320">
              <a:spcAft>
                <a:spcPts val="0"/>
              </a:spcAft>
              <a:buNone/>
              <a:tabLst>
                <a:tab pos="182880" algn="l"/>
                <a:tab pos="411480" algn="l"/>
                <a:tab pos="685800" algn="l"/>
                <a:tab pos="960120" algn="l"/>
              </a:tabLst>
            </a:pPr>
            <a:r>
              <a:rPr lang="en-US" sz="600" b="0" dirty="0">
                <a:latin typeface="Arial Narrow" panose="020B0606020202030204" pitchFamily="34" charset="0"/>
                <a:ea typeface="Verdana" pitchFamily="34" charset="0"/>
                <a:cs typeface="Verdana" pitchFamily="34" charset="0"/>
              </a:rPr>
              <a:t>11	#</a:t>
            </a:r>
          </a:p>
          <a:p>
            <a:pPr marL="0" indent="0" defTabSz="274320">
              <a:spcAft>
                <a:spcPts val="0"/>
              </a:spcAft>
              <a:buNone/>
              <a:tabLst>
                <a:tab pos="182880" algn="l"/>
                <a:tab pos="411480" algn="l"/>
                <a:tab pos="685800" algn="l"/>
                <a:tab pos="960120" algn="l"/>
              </a:tabLst>
            </a:pPr>
            <a:r>
              <a:rPr lang="en-US" sz="600" b="0" dirty="0">
                <a:latin typeface="Arial Narrow" panose="020B0606020202030204" pitchFamily="34" charset="0"/>
                <a:ea typeface="Verdana" pitchFamily="34" charset="0"/>
                <a:cs typeface="Verdana" pitchFamily="34" charset="0"/>
              </a:rPr>
              <a:t>12	#     * Redistributions of source code must retain the above copyright notice, this list</a:t>
            </a:r>
          </a:p>
          <a:p>
            <a:pPr marL="0" indent="0" defTabSz="274320">
              <a:spcAft>
                <a:spcPts val="0"/>
              </a:spcAft>
              <a:buNone/>
              <a:tabLst>
                <a:tab pos="182880" algn="l"/>
                <a:tab pos="411480" algn="l"/>
                <a:tab pos="685800" algn="l"/>
                <a:tab pos="960120" algn="l"/>
              </a:tabLst>
            </a:pPr>
            <a:r>
              <a:rPr lang="en-US" sz="600" b="0" dirty="0">
                <a:latin typeface="Arial Narrow" panose="020B0606020202030204" pitchFamily="34" charset="0"/>
                <a:ea typeface="Verdana" pitchFamily="34" charset="0"/>
                <a:cs typeface="Verdana" pitchFamily="34" charset="0"/>
              </a:rPr>
              <a:t>13	#       of conditions and the following disclaimer.</a:t>
            </a:r>
          </a:p>
          <a:p>
            <a:pPr marL="0" indent="0" defTabSz="274320">
              <a:spcAft>
                <a:spcPts val="0"/>
              </a:spcAft>
              <a:buNone/>
              <a:tabLst>
                <a:tab pos="182880" algn="l"/>
                <a:tab pos="411480" algn="l"/>
                <a:tab pos="685800" algn="l"/>
                <a:tab pos="960120" algn="l"/>
              </a:tabLst>
            </a:pPr>
            <a:r>
              <a:rPr lang="en-US" sz="600" b="0" dirty="0">
                <a:latin typeface="Arial Narrow" panose="020B0606020202030204" pitchFamily="34" charset="0"/>
                <a:ea typeface="Verdana" pitchFamily="34" charset="0"/>
                <a:cs typeface="Verdana" pitchFamily="34" charset="0"/>
              </a:rPr>
              <a:t>14	#     * Redistributions in binary form must reproduce the above copyright notice, this </a:t>
            </a:r>
          </a:p>
          <a:p>
            <a:pPr marL="0" indent="0" defTabSz="274320">
              <a:spcAft>
                <a:spcPts val="0"/>
              </a:spcAft>
              <a:buNone/>
              <a:tabLst>
                <a:tab pos="182880" algn="l"/>
                <a:tab pos="411480" algn="l"/>
                <a:tab pos="685800" algn="l"/>
                <a:tab pos="960120" algn="l"/>
              </a:tabLst>
            </a:pPr>
            <a:r>
              <a:rPr lang="en-US" sz="600" b="0" dirty="0">
                <a:latin typeface="Arial Narrow" panose="020B0606020202030204" pitchFamily="34" charset="0"/>
                <a:ea typeface="Verdana" pitchFamily="34" charset="0"/>
                <a:cs typeface="Verdana" pitchFamily="34" charset="0"/>
              </a:rPr>
              <a:t>15	#       list of conditions and the following disclaimer in the documentation and/or other</a:t>
            </a:r>
          </a:p>
          <a:p>
            <a:pPr marL="0" indent="0" defTabSz="274320">
              <a:spcAft>
                <a:spcPts val="0"/>
              </a:spcAft>
              <a:buNone/>
              <a:tabLst>
                <a:tab pos="182880" algn="l"/>
                <a:tab pos="411480" algn="l"/>
                <a:tab pos="685800" algn="l"/>
                <a:tab pos="960120" algn="l"/>
              </a:tabLst>
            </a:pPr>
            <a:r>
              <a:rPr lang="en-US" sz="600" b="0" dirty="0">
                <a:latin typeface="Arial Narrow" panose="020B0606020202030204" pitchFamily="34" charset="0"/>
                <a:ea typeface="Verdana" pitchFamily="34" charset="0"/>
                <a:cs typeface="Verdana" pitchFamily="34" charset="0"/>
              </a:rPr>
              <a:t>16	#       materials provided with the distribution.</a:t>
            </a:r>
          </a:p>
          <a:p>
            <a:pPr marL="0" indent="0" defTabSz="274320">
              <a:spcAft>
                <a:spcPts val="0"/>
              </a:spcAft>
              <a:buNone/>
              <a:tabLst>
                <a:tab pos="182880" algn="l"/>
                <a:tab pos="411480" algn="l"/>
                <a:tab pos="685800" algn="l"/>
                <a:tab pos="960120" algn="l"/>
              </a:tabLst>
            </a:pPr>
            <a:r>
              <a:rPr lang="en-US" sz="600" b="0" dirty="0">
                <a:latin typeface="Arial Narrow" panose="020B0606020202030204" pitchFamily="34" charset="0"/>
                <a:ea typeface="Verdana" pitchFamily="34" charset="0"/>
                <a:cs typeface="Verdana" pitchFamily="34" charset="0"/>
              </a:rPr>
              <a:t>17	#     * Neither the name of The MITRE Corporation nor the names of its contributors may be</a:t>
            </a:r>
          </a:p>
          <a:p>
            <a:pPr marL="0" indent="0" defTabSz="274320">
              <a:spcAft>
                <a:spcPts val="0"/>
              </a:spcAft>
              <a:buNone/>
              <a:tabLst>
                <a:tab pos="182880" algn="l"/>
                <a:tab pos="411480" algn="l"/>
                <a:tab pos="685800" algn="l"/>
                <a:tab pos="960120" algn="l"/>
              </a:tabLst>
            </a:pPr>
            <a:r>
              <a:rPr lang="en-US" sz="600" b="0" dirty="0">
                <a:latin typeface="Arial Narrow" panose="020B0606020202030204" pitchFamily="34" charset="0"/>
                <a:ea typeface="Verdana" pitchFamily="34" charset="0"/>
                <a:cs typeface="Verdana" pitchFamily="34" charset="0"/>
              </a:rPr>
              <a:t>18	#       used to endorse or promote products derived from this software without specific </a:t>
            </a:r>
          </a:p>
          <a:p>
            <a:pPr marL="0" indent="0" defTabSz="274320">
              <a:spcAft>
                <a:spcPts val="0"/>
              </a:spcAft>
              <a:buNone/>
              <a:tabLst>
                <a:tab pos="182880" algn="l"/>
                <a:tab pos="411480" algn="l"/>
                <a:tab pos="685800" algn="l"/>
                <a:tab pos="960120" algn="l"/>
              </a:tabLst>
            </a:pPr>
            <a:r>
              <a:rPr lang="en-US" sz="600" b="0" dirty="0">
                <a:latin typeface="Arial Narrow" panose="020B0606020202030204" pitchFamily="34" charset="0"/>
                <a:ea typeface="Verdana" pitchFamily="34" charset="0"/>
                <a:cs typeface="Verdana" pitchFamily="34" charset="0"/>
              </a:rPr>
              <a:t>19	#       prior written permission.</a:t>
            </a:r>
          </a:p>
          <a:p>
            <a:pPr marL="0" indent="0" defTabSz="274320">
              <a:spcAft>
                <a:spcPts val="0"/>
              </a:spcAft>
              <a:buNone/>
              <a:tabLst>
                <a:tab pos="182880" algn="l"/>
                <a:tab pos="411480" algn="l"/>
                <a:tab pos="685800" algn="l"/>
                <a:tab pos="960120" algn="l"/>
              </a:tabLst>
            </a:pPr>
            <a:r>
              <a:rPr lang="en-US" sz="600" b="0" dirty="0">
                <a:latin typeface="Arial Narrow" panose="020B0606020202030204" pitchFamily="34" charset="0"/>
                <a:ea typeface="Verdana" pitchFamily="34" charset="0"/>
                <a:cs typeface="Verdana" pitchFamily="34" charset="0"/>
              </a:rPr>
              <a:t>20	#</a:t>
            </a:r>
          </a:p>
          <a:p>
            <a:pPr marL="0" indent="0" defTabSz="274320">
              <a:spcAft>
                <a:spcPts val="0"/>
              </a:spcAft>
              <a:buNone/>
              <a:tabLst>
                <a:tab pos="182880" algn="l"/>
                <a:tab pos="411480" algn="l"/>
                <a:tab pos="685800" algn="l"/>
                <a:tab pos="960120" algn="l"/>
              </a:tabLst>
            </a:pPr>
            <a:r>
              <a:rPr lang="en-US" sz="600" b="0" dirty="0">
                <a:latin typeface="Arial Narrow" panose="020B0606020202030204" pitchFamily="34" charset="0"/>
                <a:ea typeface="Verdana" pitchFamily="34" charset="0"/>
                <a:cs typeface="Verdana" pitchFamily="34" charset="0"/>
              </a:rPr>
              <a:t>21	# THIS SOFTWARE IS PROVIDED BY THE COPYRIGHT HOLDERS AND CONTRIBUTORS "AS IS" AND ANY </a:t>
            </a:r>
          </a:p>
          <a:p>
            <a:pPr marL="0" indent="0" defTabSz="274320">
              <a:spcAft>
                <a:spcPts val="0"/>
              </a:spcAft>
              <a:buNone/>
              <a:tabLst>
                <a:tab pos="182880" algn="l"/>
                <a:tab pos="411480" algn="l"/>
                <a:tab pos="685800" algn="l"/>
                <a:tab pos="960120" algn="l"/>
              </a:tabLst>
            </a:pPr>
            <a:r>
              <a:rPr lang="en-US" sz="600" b="0" dirty="0">
                <a:latin typeface="Arial Narrow" panose="020B0606020202030204" pitchFamily="34" charset="0"/>
                <a:ea typeface="Verdana" pitchFamily="34" charset="0"/>
                <a:cs typeface="Verdana" pitchFamily="34" charset="0"/>
              </a:rPr>
              <a:t>22	# EXPRESS OR IMPLIED WARRANTIES, INCLUDING, BUT NOT LIMITED TO, THE IMPLIED WARRANTIES</a:t>
            </a:r>
          </a:p>
          <a:p>
            <a:pPr marL="0" indent="0" defTabSz="274320">
              <a:spcAft>
                <a:spcPts val="0"/>
              </a:spcAft>
              <a:buNone/>
              <a:tabLst>
                <a:tab pos="182880" algn="l"/>
                <a:tab pos="411480" algn="l"/>
                <a:tab pos="685800" algn="l"/>
                <a:tab pos="960120" algn="l"/>
              </a:tabLst>
            </a:pPr>
            <a:r>
              <a:rPr lang="en-US" sz="600" b="0" dirty="0">
                <a:latin typeface="Arial Narrow" panose="020B0606020202030204" pitchFamily="34" charset="0"/>
                <a:ea typeface="Verdana" pitchFamily="34" charset="0"/>
                <a:cs typeface="Verdana" pitchFamily="34" charset="0"/>
              </a:rPr>
              <a:t>23	# OF MERCHANTABILITY AND FITNESS FOR A PARTICULAR PURPOSE ARE DISCLAIMED. IN NO EVENT </a:t>
            </a:r>
          </a:p>
          <a:p>
            <a:pPr marL="0" indent="0" defTabSz="274320">
              <a:spcAft>
                <a:spcPts val="0"/>
              </a:spcAft>
              <a:buNone/>
              <a:tabLst>
                <a:tab pos="182880" algn="l"/>
                <a:tab pos="411480" algn="l"/>
                <a:tab pos="685800" algn="l"/>
                <a:tab pos="960120" algn="l"/>
              </a:tabLst>
            </a:pPr>
            <a:r>
              <a:rPr lang="en-US" sz="600" b="0" dirty="0">
                <a:latin typeface="Arial Narrow" panose="020B0606020202030204" pitchFamily="34" charset="0"/>
                <a:ea typeface="Verdana" pitchFamily="34" charset="0"/>
                <a:cs typeface="Verdana" pitchFamily="34" charset="0"/>
              </a:rPr>
              <a:t>24	# SHALL THE COPYRIGHT OWNER OR CONTRIBUTORS BE LIABLE FOR ANY DIRECT, INDIRECT, INCIDENTAL,</a:t>
            </a:r>
          </a:p>
          <a:p>
            <a:pPr marL="0" indent="0" defTabSz="274320">
              <a:spcAft>
                <a:spcPts val="0"/>
              </a:spcAft>
              <a:buNone/>
              <a:tabLst>
                <a:tab pos="182880" algn="l"/>
                <a:tab pos="411480" algn="l"/>
                <a:tab pos="685800" algn="l"/>
                <a:tab pos="960120" algn="l"/>
              </a:tabLst>
            </a:pPr>
            <a:r>
              <a:rPr lang="en-US" sz="600" b="0" dirty="0">
                <a:latin typeface="Arial Narrow" panose="020B0606020202030204" pitchFamily="34" charset="0"/>
                <a:ea typeface="Verdana" pitchFamily="34" charset="0"/>
                <a:cs typeface="Verdana" pitchFamily="34" charset="0"/>
              </a:rPr>
              <a:t>25	# SPECIAL, EXEMPLARY, OR CONSEQUENTIAL DAMAGES (INCLUDING, BUT NOT LIMITED TO, PROCUREMENT</a:t>
            </a:r>
          </a:p>
          <a:p>
            <a:pPr marL="0" indent="0" defTabSz="274320">
              <a:spcAft>
                <a:spcPts val="0"/>
              </a:spcAft>
              <a:buNone/>
              <a:tabLst>
                <a:tab pos="182880" algn="l"/>
                <a:tab pos="411480" algn="l"/>
                <a:tab pos="685800" algn="l"/>
                <a:tab pos="960120" algn="l"/>
              </a:tabLst>
            </a:pPr>
            <a:r>
              <a:rPr lang="en-US" sz="600" b="0" dirty="0">
                <a:latin typeface="Arial Narrow" panose="020B0606020202030204" pitchFamily="34" charset="0"/>
                <a:ea typeface="Verdana" pitchFamily="34" charset="0"/>
                <a:cs typeface="Verdana" pitchFamily="34" charset="0"/>
              </a:rPr>
              <a:t>26	# OF SUBSTITUTE GOODS OR SERVICES; LOSS OF USE, DATA, OR PROFITS; OR BUSINESS INTERRUPTION)</a:t>
            </a:r>
          </a:p>
          <a:p>
            <a:pPr marL="0" indent="0" defTabSz="274320">
              <a:spcAft>
                <a:spcPts val="0"/>
              </a:spcAft>
              <a:buNone/>
              <a:tabLst>
                <a:tab pos="182880" algn="l"/>
                <a:tab pos="411480" algn="l"/>
                <a:tab pos="685800" algn="l"/>
                <a:tab pos="960120" algn="l"/>
              </a:tabLst>
            </a:pPr>
            <a:r>
              <a:rPr lang="en-US" sz="600" b="0" dirty="0">
                <a:latin typeface="Arial Narrow" panose="020B0606020202030204" pitchFamily="34" charset="0"/>
                <a:ea typeface="Verdana" pitchFamily="34" charset="0"/>
                <a:cs typeface="Verdana" pitchFamily="34" charset="0"/>
              </a:rPr>
              <a:t>27	# HOWEVER CAUSED AND ON ANY THEORY OF LIABILITY, WHETHER IN CONTRACT, STRICT LIABILITY, OR</a:t>
            </a:r>
          </a:p>
          <a:p>
            <a:pPr marL="0" indent="0" defTabSz="274320">
              <a:spcAft>
                <a:spcPts val="0"/>
              </a:spcAft>
              <a:buNone/>
              <a:tabLst>
                <a:tab pos="182880" algn="l"/>
                <a:tab pos="411480" algn="l"/>
                <a:tab pos="685800" algn="l"/>
                <a:tab pos="960120" algn="l"/>
              </a:tabLst>
            </a:pPr>
            <a:r>
              <a:rPr lang="en-US" sz="600" b="0" dirty="0">
                <a:latin typeface="Arial Narrow" panose="020B0606020202030204" pitchFamily="34" charset="0"/>
                <a:ea typeface="Verdana" pitchFamily="34" charset="0"/>
                <a:cs typeface="Verdana" pitchFamily="34" charset="0"/>
              </a:rPr>
              <a:t>28	# TORT (INCLUDING NEGLIGENCE OR OTHERWISE) ARISING IN ANY WAY OUT OF THE USE OF THIS SOFTWARE,</a:t>
            </a:r>
          </a:p>
          <a:p>
            <a:pPr marL="0" indent="0" defTabSz="274320">
              <a:spcAft>
                <a:spcPts val="0"/>
              </a:spcAft>
              <a:buNone/>
              <a:tabLst>
                <a:tab pos="182880" algn="l"/>
                <a:tab pos="411480" algn="l"/>
                <a:tab pos="685800" algn="l"/>
                <a:tab pos="960120" algn="l"/>
              </a:tabLst>
            </a:pPr>
            <a:r>
              <a:rPr lang="en-US" sz="600" b="0" dirty="0">
                <a:latin typeface="Arial Narrow" panose="020B0606020202030204" pitchFamily="34" charset="0"/>
                <a:ea typeface="Verdana" pitchFamily="34" charset="0"/>
                <a:cs typeface="Verdana" pitchFamily="34" charset="0"/>
              </a:rPr>
              <a:t>29	# EVEN IF ADVISED OF THE POSSIBILITY OF SUCH DAMAGE.</a:t>
            </a:r>
          </a:p>
          <a:p>
            <a:pPr marL="0" indent="0" defTabSz="274320">
              <a:spcAft>
                <a:spcPts val="0"/>
              </a:spcAft>
              <a:buNone/>
              <a:tabLst>
                <a:tab pos="182880" algn="l"/>
                <a:tab pos="411480" algn="l"/>
                <a:tab pos="685800" algn="l"/>
                <a:tab pos="960120" algn="l"/>
              </a:tabLst>
            </a:pPr>
            <a:r>
              <a:rPr lang="en-US" sz="600" b="0" dirty="0">
                <a:latin typeface="Arial Narrow" panose="020B0606020202030204" pitchFamily="34" charset="0"/>
                <a:ea typeface="Verdana" pitchFamily="34" charset="0"/>
                <a:cs typeface="Verdana" pitchFamily="34" charset="0"/>
              </a:rPr>
              <a:t>30	#</a:t>
            </a:r>
          </a:p>
          <a:p>
            <a:pPr marL="0" indent="0" defTabSz="274320">
              <a:spcAft>
                <a:spcPts val="0"/>
              </a:spcAft>
              <a:buNone/>
              <a:tabLst>
                <a:tab pos="182880" algn="l"/>
                <a:tab pos="411480" algn="l"/>
                <a:tab pos="685800" algn="l"/>
                <a:tab pos="960120" algn="l"/>
              </a:tabLst>
            </a:pPr>
            <a:r>
              <a:rPr lang="en-US" sz="600" b="0" dirty="0">
                <a:latin typeface="Arial Narrow" panose="020B0606020202030204" pitchFamily="34" charset="0"/>
                <a:ea typeface="Verdana" pitchFamily="34" charset="0"/>
                <a:cs typeface="Verdana" pitchFamily="34" charset="0"/>
              </a:rPr>
              <a:t>31	########################################################################</a:t>
            </a:r>
          </a:p>
          <a:p>
            <a:pPr marL="0" indent="0" defTabSz="274320">
              <a:spcAft>
                <a:spcPts val="0"/>
              </a:spcAft>
              <a:buNone/>
              <a:tabLst>
                <a:tab pos="182880" algn="l"/>
                <a:tab pos="411480" algn="l"/>
                <a:tab pos="685800" algn="l"/>
                <a:tab pos="960120" algn="l"/>
              </a:tabLst>
            </a:pPr>
            <a:r>
              <a:rPr lang="en-US" sz="600" b="0" dirty="0" smtClean="0">
                <a:latin typeface="Arial Narrow" panose="020B0606020202030204" pitchFamily="34" charset="0"/>
                <a:ea typeface="Verdana" pitchFamily="34" charset="0"/>
                <a:cs typeface="Verdana" pitchFamily="34" charset="0"/>
              </a:rPr>
              <a:t>32	#</a:t>
            </a:r>
            <a:endParaRPr lang="en-US" sz="600" b="0" dirty="0">
              <a:latin typeface="Arial Narrow" panose="020B0606020202030204" pitchFamily="34" charset="0"/>
              <a:ea typeface="Verdana" pitchFamily="34" charset="0"/>
              <a:cs typeface="Verdana" pitchFamily="34" charset="0"/>
            </a:endParaRPr>
          </a:p>
          <a:p>
            <a:pPr marL="0" indent="0" defTabSz="274320">
              <a:spcAft>
                <a:spcPts val="0"/>
              </a:spcAft>
              <a:buNone/>
              <a:tabLst>
                <a:tab pos="182880" algn="l"/>
                <a:tab pos="411480" algn="l"/>
                <a:tab pos="685800" algn="l"/>
                <a:tab pos="960120" algn="l"/>
              </a:tabLst>
            </a:pPr>
            <a:r>
              <a:rPr lang="en-US" sz="600" b="0" dirty="0" smtClean="0">
                <a:latin typeface="Arial Narrow" panose="020B0606020202030204" pitchFamily="34" charset="0"/>
                <a:ea typeface="Verdana" pitchFamily="34" charset="0"/>
                <a:cs typeface="Verdana" pitchFamily="34" charset="0"/>
              </a:rPr>
              <a:t>33	# </a:t>
            </a:r>
            <a:r>
              <a:rPr lang="en-US" sz="600" b="0" dirty="0">
                <a:latin typeface="Arial Narrow" panose="020B0606020202030204" pitchFamily="34" charset="0"/>
                <a:ea typeface="Verdana" pitchFamily="34" charset="0"/>
                <a:cs typeface="Verdana" pitchFamily="34" charset="0"/>
              </a:rPr>
              <a:t>File : </a:t>
            </a:r>
            <a:r>
              <a:rPr lang="en-US" sz="600" b="0" dirty="0" err="1">
                <a:latin typeface="Arial Narrow" panose="020B0606020202030204" pitchFamily="34" charset="0"/>
                <a:ea typeface="Verdana" pitchFamily="34" charset="0"/>
                <a:cs typeface="Verdana" pitchFamily="34" charset="0"/>
              </a:rPr>
              <a:t>authenticate.cgi</a:t>
            </a:r>
            <a:endParaRPr lang="en-US" sz="600" b="0" dirty="0">
              <a:latin typeface="Arial Narrow" panose="020B0606020202030204" pitchFamily="34" charset="0"/>
              <a:ea typeface="Verdana" pitchFamily="34" charset="0"/>
              <a:cs typeface="Verdana" pitchFamily="34" charset="0"/>
            </a:endParaRPr>
          </a:p>
          <a:p>
            <a:pPr marL="0" indent="0" defTabSz="274320">
              <a:spcAft>
                <a:spcPts val="0"/>
              </a:spcAft>
              <a:buNone/>
              <a:tabLst>
                <a:tab pos="182880" algn="l"/>
                <a:tab pos="411480" algn="l"/>
                <a:tab pos="685800" algn="l"/>
                <a:tab pos="960120" algn="l"/>
              </a:tabLst>
            </a:pPr>
            <a:r>
              <a:rPr lang="en-US" sz="600" b="0" dirty="0" smtClean="0">
                <a:latin typeface="Arial Narrow" panose="020B0606020202030204" pitchFamily="34" charset="0"/>
                <a:ea typeface="Verdana" pitchFamily="34" charset="0"/>
                <a:cs typeface="Verdana" pitchFamily="34" charset="0"/>
              </a:rPr>
              <a:t>34	#</a:t>
            </a:r>
            <a:endParaRPr lang="en-US" sz="600" b="0" dirty="0">
              <a:latin typeface="Arial Narrow" panose="020B0606020202030204" pitchFamily="34" charset="0"/>
              <a:ea typeface="Verdana" pitchFamily="34" charset="0"/>
              <a:cs typeface="Verdana" pitchFamily="34" charset="0"/>
            </a:endParaRPr>
          </a:p>
          <a:p>
            <a:pPr marL="0" indent="0" defTabSz="274320">
              <a:spcAft>
                <a:spcPts val="0"/>
              </a:spcAft>
              <a:buNone/>
              <a:tabLst>
                <a:tab pos="182880" algn="l"/>
                <a:tab pos="411480" algn="l"/>
                <a:tab pos="685800" algn="l"/>
                <a:tab pos="960120" algn="l"/>
              </a:tabLst>
            </a:pPr>
            <a:r>
              <a:rPr lang="en-US" sz="600" b="0" dirty="0" smtClean="0">
                <a:latin typeface="Arial Narrow" panose="020B0606020202030204" pitchFamily="34" charset="0"/>
                <a:ea typeface="Verdana" pitchFamily="34" charset="0"/>
                <a:cs typeface="Verdana" pitchFamily="34" charset="0"/>
              </a:rPr>
              <a:t>35	# </a:t>
            </a:r>
            <a:r>
              <a:rPr lang="en-US" sz="600" b="0" dirty="0">
                <a:latin typeface="Arial Narrow" panose="020B0606020202030204" pitchFamily="34" charset="0"/>
                <a:ea typeface="Verdana" pitchFamily="34" charset="0"/>
                <a:cs typeface="Verdana" pitchFamily="34" charset="0"/>
              </a:rPr>
              <a:t>History : 19-sep-2011 (Larry Shields) initial version of this code</a:t>
            </a:r>
          </a:p>
          <a:p>
            <a:pPr marL="0" indent="0" defTabSz="274320">
              <a:spcAft>
                <a:spcPts val="0"/>
              </a:spcAft>
              <a:buNone/>
              <a:tabLst>
                <a:tab pos="182880" algn="l"/>
                <a:tab pos="411480" algn="l"/>
                <a:tab pos="685800" algn="l"/>
                <a:tab pos="960120" algn="l"/>
              </a:tabLst>
            </a:pPr>
            <a:r>
              <a:rPr lang="en-US" sz="600" b="0" dirty="0" smtClean="0">
                <a:latin typeface="Arial Narrow" panose="020B0606020202030204" pitchFamily="34" charset="0"/>
                <a:ea typeface="Verdana" pitchFamily="34" charset="0"/>
                <a:cs typeface="Verdana" pitchFamily="34" charset="0"/>
              </a:rPr>
              <a:t>36	#              </a:t>
            </a:r>
            <a:r>
              <a:rPr lang="en-US" sz="600" b="0" dirty="0">
                <a:latin typeface="Arial Narrow" panose="020B0606020202030204" pitchFamily="34" charset="0"/>
                <a:ea typeface="Verdana" pitchFamily="34" charset="0"/>
                <a:cs typeface="Verdana" pitchFamily="34" charset="0"/>
              </a:rPr>
              <a:t>31-mar-2014 (Drew Buttner) added comments to the page to assist future maintainers of the code</a:t>
            </a:r>
          </a:p>
          <a:p>
            <a:pPr marL="0" indent="0" defTabSz="274320">
              <a:spcAft>
                <a:spcPts val="0"/>
              </a:spcAft>
              <a:buNone/>
              <a:tabLst>
                <a:tab pos="182880" algn="l"/>
                <a:tab pos="411480" algn="l"/>
                <a:tab pos="685800" algn="l"/>
                <a:tab pos="960120" algn="l"/>
              </a:tabLst>
            </a:pPr>
            <a:r>
              <a:rPr lang="en-US" sz="600" b="0" dirty="0" smtClean="0">
                <a:latin typeface="Arial Narrow" panose="020B0606020202030204" pitchFamily="34" charset="0"/>
                <a:ea typeface="Verdana" pitchFamily="34" charset="0"/>
                <a:cs typeface="Verdana" pitchFamily="34" charset="0"/>
              </a:rPr>
              <a:t>37	#</a:t>
            </a:r>
            <a:endParaRPr lang="en-US" sz="600" b="0" dirty="0">
              <a:latin typeface="Arial Narrow" panose="020B0606020202030204" pitchFamily="34" charset="0"/>
              <a:ea typeface="Verdana" pitchFamily="34" charset="0"/>
              <a:cs typeface="Verdana" pitchFamily="34" charset="0"/>
            </a:endParaRPr>
          </a:p>
          <a:p>
            <a:pPr marL="0" indent="0" defTabSz="274320">
              <a:spcAft>
                <a:spcPts val="0"/>
              </a:spcAft>
              <a:buNone/>
              <a:tabLst>
                <a:tab pos="182880" algn="l"/>
                <a:tab pos="411480" algn="l"/>
                <a:tab pos="685800" algn="l"/>
                <a:tab pos="960120" algn="l"/>
              </a:tabLst>
            </a:pPr>
            <a:r>
              <a:rPr lang="en-US" sz="600" b="0" dirty="0" smtClean="0">
                <a:latin typeface="Arial Narrow" panose="020B0606020202030204" pitchFamily="34" charset="0"/>
                <a:ea typeface="Verdana" pitchFamily="34" charset="0"/>
                <a:cs typeface="Verdana" pitchFamily="34" charset="0"/>
              </a:rPr>
              <a:t>38	# </a:t>
            </a:r>
            <a:r>
              <a:rPr lang="en-US" sz="600" b="0" dirty="0">
                <a:latin typeface="Arial Narrow" panose="020B0606020202030204" pitchFamily="34" charset="0"/>
                <a:ea typeface="Verdana" pitchFamily="34" charset="0"/>
                <a:cs typeface="Verdana" pitchFamily="34" charset="0"/>
              </a:rPr>
              <a:t>Summary: This script performs the authentication of a user. If the user can't be authenticated, then they</a:t>
            </a:r>
          </a:p>
          <a:p>
            <a:pPr marL="0" indent="0" defTabSz="274320">
              <a:spcAft>
                <a:spcPts val="0"/>
              </a:spcAft>
              <a:buNone/>
              <a:tabLst>
                <a:tab pos="182880" algn="l"/>
                <a:tab pos="411480" algn="l"/>
                <a:tab pos="685800" algn="l"/>
                <a:tab pos="960120" algn="l"/>
              </a:tabLst>
            </a:pPr>
            <a:r>
              <a:rPr lang="en-US" sz="600" b="0" dirty="0" smtClean="0">
                <a:latin typeface="Arial Narrow" panose="020B0606020202030204" pitchFamily="34" charset="0"/>
                <a:ea typeface="Verdana" pitchFamily="34" charset="0"/>
                <a:cs typeface="Verdana" pitchFamily="34" charset="0"/>
              </a:rPr>
              <a:t>39	# </a:t>
            </a:r>
            <a:r>
              <a:rPr lang="en-US" sz="600" b="0" dirty="0">
                <a:latin typeface="Arial Narrow" panose="020B0606020202030204" pitchFamily="34" charset="0"/>
                <a:ea typeface="Verdana" pitchFamily="34" charset="0"/>
                <a:cs typeface="Verdana" pitchFamily="34" charset="0"/>
              </a:rPr>
              <a:t>are directed back to the login page.</a:t>
            </a:r>
          </a:p>
          <a:p>
            <a:pPr marL="0" indent="0" defTabSz="274320">
              <a:spcAft>
                <a:spcPts val="0"/>
              </a:spcAft>
              <a:buNone/>
              <a:tabLst>
                <a:tab pos="182880" algn="l"/>
                <a:tab pos="411480" algn="l"/>
                <a:tab pos="685800" algn="l"/>
                <a:tab pos="960120" algn="l"/>
              </a:tabLst>
            </a:pPr>
            <a:r>
              <a:rPr lang="en-US" sz="600" b="0" dirty="0" smtClean="0">
                <a:latin typeface="Arial Narrow" panose="020B0606020202030204" pitchFamily="34" charset="0"/>
                <a:ea typeface="Verdana" pitchFamily="34" charset="0"/>
                <a:cs typeface="Verdana" pitchFamily="34" charset="0"/>
              </a:rPr>
              <a:t>40	# </a:t>
            </a:r>
            <a:endParaRPr lang="en-US" sz="600" b="0" dirty="0">
              <a:latin typeface="Arial Narrow" panose="020B0606020202030204" pitchFamily="34" charset="0"/>
              <a:ea typeface="Verdana" pitchFamily="34" charset="0"/>
              <a:cs typeface="Verdana" pitchFamily="34" charset="0"/>
            </a:endParaRPr>
          </a:p>
          <a:p>
            <a:pPr marL="0" indent="0" defTabSz="274320">
              <a:spcAft>
                <a:spcPts val="0"/>
              </a:spcAft>
              <a:buNone/>
              <a:tabLst>
                <a:tab pos="182880" algn="l"/>
                <a:tab pos="411480" algn="l"/>
                <a:tab pos="685800" algn="l"/>
                <a:tab pos="960120" algn="l"/>
              </a:tabLst>
            </a:pPr>
            <a:r>
              <a:rPr lang="en-US" sz="600" b="0" dirty="0" smtClean="0">
                <a:latin typeface="Arial Narrow" panose="020B0606020202030204" pitchFamily="34" charset="0"/>
                <a:ea typeface="Verdana" pitchFamily="34" charset="0"/>
                <a:cs typeface="Verdana" pitchFamily="34" charset="0"/>
              </a:rPr>
              <a:t>41	########################################################################</a:t>
            </a:r>
            <a:endParaRPr lang="en-US" sz="600" b="0" dirty="0">
              <a:latin typeface="Arial Narrow" panose="020B0606020202030204" pitchFamily="34" charset="0"/>
              <a:ea typeface="Verdana" pitchFamily="34" charset="0"/>
              <a:cs typeface="Verdana" pitchFamily="34" charset="0"/>
            </a:endParaRPr>
          </a:p>
          <a:p>
            <a:pPr marL="0" indent="0" defTabSz="274320">
              <a:spcAft>
                <a:spcPts val="0"/>
              </a:spcAft>
              <a:buNone/>
              <a:tabLst>
                <a:tab pos="182880" algn="l"/>
                <a:tab pos="411480" algn="l"/>
                <a:tab pos="685800" algn="l"/>
                <a:tab pos="960120" algn="l"/>
              </a:tabLst>
            </a:pPr>
            <a:r>
              <a:rPr lang="en-US" sz="600" b="0" dirty="0" smtClean="0">
                <a:latin typeface="Arial Narrow" panose="020B0606020202030204" pitchFamily="34" charset="0"/>
                <a:ea typeface="Verdana" pitchFamily="34" charset="0"/>
                <a:cs typeface="Verdana" pitchFamily="34" charset="0"/>
              </a:rPr>
              <a:t>42</a:t>
            </a:r>
            <a:endParaRPr lang="en-US" sz="600" b="0" dirty="0">
              <a:latin typeface="Arial Narrow" panose="020B0606020202030204" pitchFamily="34" charset="0"/>
              <a:ea typeface="Verdana" pitchFamily="34" charset="0"/>
              <a:cs typeface="Verdana" pitchFamily="34" charset="0"/>
            </a:endParaRPr>
          </a:p>
          <a:p>
            <a:pPr marL="0" indent="0" defTabSz="274320">
              <a:spcAft>
                <a:spcPts val="0"/>
              </a:spcAft>
              <a:buNone/>
              <a:tabLst>
                <a:tab pos="182880" algn="l"/>
                <a:tab pos="411480" algn="l"/>
                <a:tab pos="685800" algn="l"/>
                <a:tab pos="960120" algn="l"/>
              </a:tabLst>
            </a:pPr>
            <a:r>
              <a:rPr lang="en-US" sz="600" b="0" dirty="0" smtClean="0">
                <a:latin typeface="Arial Narrow" panose="020B0606020202030204" pitchFamily="34" charset="0"/>
                <a:ea typeface="Verdana" pitchFamily="34" charset="0"/>
                <a:cs typeface="Verdana" pitchFamily="34" charset="0"/>
              </a:rPr>
              <a:t>43	use </a:t>
            </a:r>
            <a:r>
              <a:rPr lang="en-US" sz="600" b="0" dirty="0">
                <a:latin typeface="Arial Narrow" panose="020B0606020202030204" pitchFamily="34" charset="0"/>
                <a:ea typeface="Verdana" pitchFamily="34" charset="0"/>
                <a:cs typeface="Verdana" pitchFamily="34" charset="0"/>
              </a:rPr>
              <a:t>CGI </a:t>
            </a:r>
            <a:r>
              <a:rPr lang="en-US" sz="600" b="0" dirty="0" err="1">
                <a:latin typeface="Arial Narrow" panose="020B0606020202030204" pitchFamily="34" charset="0"/>
                <a:ea typeface="Verdana" pitchFamily="34" charset="0"/>
                <a:cs typeface="Verdana" pitchFamily="34" charset="0"/>
              </a:rPr>
              <a:t>qw</a:t>
            </a:r>
            <a:r>
              <a:rPr lang="en-US" sz="600" b="0" dirty="0">
                <a:latin typeface="Arial Narrow" panose="020B0606020202030204" pitchFamily="34" charset="0"/>
                <a:ea typeface="Verdana" pitchFamily="34" charset="0"/>
                <a:cs typeface="Verdana" pitchFamily="34" charset="0"/>
              </a:rPr>
              <a:t>/:standard/;</a:t>
            </a:r>
          </a:p>
          <a:p>
            <a:pPr marL="0" indent="0" defTabSz="274320">
              <a:spcAft>
                <a:spcPts val="0"/>
              </a:spcAft>
              <a:buNone/>
              <a:tabLst>
                <a:tab pos="182880" algn="l"/>
                <a:tab pos="411480" algn="l"/>
                <a:tab pos="685800" algn="l"/>
                <a:tab pos="960120" algn="l"/>
              </a:tabLst>
            </a:pPr>
            <a:r>
              <a:rPr lang="en-US" sz="600" b="0" dirty="0" smtClean="0">
                <a:latin typeface="Arial Narrow" panose="020B0606020202030204" pitchFamily="34" charset="0"/>
                <a:ea typeface="Verdana" pitchFamily="34" charset="0"/>
                <a:cs typeface="Verdana" pitchFamily="34" charset="0"/>
              </a:rPr>
              <a:t>44</a:t>
            </a:r>
            <a:r>
              <a:rPr lang="en-US" sz="600" b="0" dirty="0">
                <a:latin typeface="Arial Narrow" panose="020B0606020202030204" pitchFamily="34" charset="0"/>
                <a:ea typeface="Verdana" pitchFamily="34" charset="0"/>
                <a:cs typeface="Verdana" pitchFamily="34" charset="0"/>
              </a:rPr>
              <a:t>	use CGI</a:t>
            </a:r>
            <a:r>
              <a:rPr lang="en-US" sz="600" b="0" dirty="0" smtClean="0">
                <a:latin typeface="Arial Narrow" panose="020B0606020202030204" pitchFamily="34" charset="0"/>
                <a:ea typeface="Verdana" pitchFamily="34" charset="0"/>
                <a:cs typeface="Verdana" pitchFamily="34" charset="0"/>
              </a:rPr>
              <a:t>::Request;</a:t>
            </a:r>
            <a:endParaRPr lang="en-US" sz="600" b="0" dirty="0">
              <a:latin typeface="Arial Narrow" panose="020B0606020202030204" pitchFamily="34" charset="0"/>
              <a:ea typeface="Verdana" pitchFamily="34" charset="0"/>
              <a:cs typeface="Verdana" pitchFamily="34" charset="0"/>
            </a:endParaRPr>
          </a:p>
          <a:p>
            <a:pPr marL="0" indent="0" defTabSz="274320">
              <a:spcAft>
                <a:spcPts val="0"/>
              </a:spcAft>
              <a:buNone/>
              <a:tabLst>
                <a:tab pos="182880" algn="l"/>
                <a:tab pos="411480" algn="l"/>
                <a:tab pos="685800" algn="l"/>
                <a:tab pos="960120" algn="l"/>
              </a:tabLst>
            </a:pPr>
            <a:r>
              <a:rPr lang="en-US" sz="600" b="0" dirty="0" smtClean="0">
                <a:latin typeface="Arial Narrow" panose="020B0606020202030204" pitchFamily="34" charset="0"/>
                <a:ea typeface="Verdana" pitchFamily="34" charset="0"/>
                <a:cs typeface="Verdana" pitchFamily="34" charset="0"/>
              </a:rPr>
              <a:t>45	use </a:t>
            </a:r>
            <a:r>
              <a:rPr lang="en-US" sz="600" b="0" dirty="0">
                <a:latin typeface="Arial Narrow" panose="020B0606020202030204" pitchFamily="34" charset="0"/>
                <a:ea typeface="Verdana" pitchFamily="34" charset="0"/>
                <a:cs typeface="Verdana" pitchFamily="34" charset="0"/>
              </a:rPr>
              <a:t>CGI::Session;</a:t>
            </a:r>
          </a:p>
          <a:p>
            <a:pPr marL="0" indent="0" defTabSz="274320">
              <a:spcAft>
                <a:spcPts val="0"/>
              </a:spcAft>
              <a:buNone/>
              <a:tabLst>
                <a:tab pos="182880" algn="l"/>
                <a:tab pos="411480" algn="l"/>
                <a:tab pos="685800" algn="l"/>
                <a:tab pos="960120" algn="l"/>
              </a:tabLst>
            </a:pPr>
            <a:r>
              <a:rPr lang="en-US" sz="600" b="0" dirty="0" smtClean="0">
                <a:latin typeface="Arial Narrow" panose="020B0606020202030204" pitchFamily="34" charset="0"/>
                <a:ea typeface="Verdana" pitchFamily="34" charset="0"/>
                <a:cs typeface="Verdana" pitchFamily="34" charset="0"/>
              </a:rPr>
              <a:t>46	use </a:t>
            </a:r>
            <a:r>
              <a:rPr lang="en-US" sz="600" b="0" dirty="0">
                <a:latin typeface="Arial Narrow" panose="020B0606020202030204" pitchFamily="34" charset="0"/>
                <a:ea typeface="Verdana" pitchFamily="34" charset="0"/>
                <a:cs typeface="Verdana" pitchFamily="34" charset="0"/>
              </a:rPr>
              <a:t>CGI::Cookie</a:t>
            </a:r>
            <a:r>
              <a:rPr lang="en-US" sz="600" b="0" dirty="0" smtClean="0">
                <a:latin typeface="Arial Narrow" panose="020B0606020202030204" pitchFamily="34" charset="0"/>
                <a:ea typeface="Verdana" pitchFamily="34" charset="0"/>
                <a:cs typeface="Verdana" pitchFamily="34" charset="0"/>
              </a:rPr>
              <a:t>;</a:t>
            </a:r>
          </a:p>
          <a:p>
            <a:pPr marL="0" indent="0" defTabSz="274320">
              <a:spcAft>
                <a:spcPts val="0"/>
              </a:spcAft>
              <a:buNone/>
              <a:tabLst>
                <a:tab pos="182880" algn="l"/>
                <a:tab pos="411480" algn="l"/>
                <a:tab pos="685800" algn="l"/>
                <a:tab pos="960120" algn="l"/>
              </a:tabLst>
            </a:pPr>
            <a:r>
              <a:rPr lang="en-US" sz="600" b="0" dirty="0" smtClean="0">
                <a:latin typeface="Arial Narrow" panose="020B0606020202030204" pitchFamily="34" charset="0"/>
                <a:ea typeface="Verdana" pitchFamily="34" charset="0"/>
                <a:cs typeface="Verdana" pitchFamily="34" charset="0"/>
              </a:rPr>
              <a:t>47	use DBI;</a:t>
            </a:r>
          </a:p>
          <a:p>
            <a:pPr marL="0" indent="0" defTabSz="274320">
              <a:spcAft>
                <a:spcPts val="0"/>
              </a:spcAft>
              <a:buNone/>
              <a:tabLst>
                <a:tab pos="182880" algn="l"/>
                <a:tab pos="411480" algn="l"/>
                <a:tab pos="685800" algn="l"/>
                <a:tab pos="960120" algn="l"/>
              </a:tabLst>
            </a:pPr>
            <a:r>
              <a:rPr lang="en-US" sz="600" b="0" dirty="0" smtClean="0">
                <a:latin typeface="Arial Narrow" panose="020B0606020202030204" pitchFamily="34" charset="0"/>
                <a:ea typeface="Verdana" pitchFamily="34" charset="0"/>
                <a:cs typeface="Verdana" pitchFamily="34" charset="0"/>
              </a:rPr>
              <a:t>48</a:t>
            </a:r>
            <a:r>
              <a:rPr lang="en-US" sz="600" b="0" dirty="0">
                <a:latin typeface="Arial Narrow" panose="020B0606020202030204" pitchFamily="34" charset="0"/>
                <a:ea typeface="Verdana" pitchFamily="34" charset="0"/>
                <a:cs typeface="Verdana" pitchFamily="34" charset="0"/>
              </a:rPr>
              <a:t>	use MIME::Base64;</a:t>
            </a:r>
          </a:p>
          <a:p>
            <a:pPr marL="0" indent="0" defTabSz="274320">
              <a:spcAft>
                <a:spcPts val="0"/>
              </a:spcAft>
              <a:buNone/>
              <a:tabLst>
                <a:tab pos="182880" algn="l"/>
                <a:tab pos="411480" algn="l"/>
                <a:tab pos="685800" algn="l"/>
                <a:tab pos="960120" algn="l"/>
              </a:tabLst>
            </a:pPr>
            <a:r>
              <a:rPr lang="en-US" sz="600" b="0" dirty="0" smtClean="0">
                <a:latin typeface="Arial Narrow" panose="020B0606020202030204" pitchFamily="34" charset="0"/>
                <a:ea typeface="Verdana" pitchFamily="34" charset="0"/>
                <a:cs typeface="Verdana" pitchFamily="34" charset="0"/>
              </a:rPr>
              <a:t>49</a:t>
            </a:r>
            <a:r>
              <a:rPr lang="en-US" sz="600" b="0" dirty="0">
                <a:latin typeface="Arial Narrow" panose="020B0606020202030204" pitchFamily="34" charset="0"/>
                <a:ea typeface="Verdana" pitchFamily="34" charset="0"/>
                <a:cs typeface="Verdana" pitchFamily="34" charset="0"/>
              </a:rPr>
              <a:t>	use lib "/</a:t>
            </a:r>
            <a:r>
              <a:rPr lang="en-US" sz="600" b="0" dirty="0" err="1" smtClean="0">
                <a:latin typeface="Arial Narrow" panose="020B0606020202030204" pitchFamily="34" charset="0"/>
                <a:ea typeface="Verdana" pitchFamily="34" charset="0"/>
                <a:cs typeface="Verdana" pitchFamily="34" charset="0"/>
              </a:rPr>
              <a:t>etc</a:t>
            </a:r>
            <a:r>
              <a:rPr lang="en-US" sz="600" b="0" dirty="0" smtClean="0">
                <a:latin typeface="Arial Narrow" panose="020B0606020202030204" pitchFamily="34" charset="0"/>
                <a:ea typeface="Verdana" pitchFamily="34" charset="0"/>
                <a:cs typeface="Verdana" pitchFamily="34" charset="0"/>
              </a:rPr>
              <a:t>/apache2/modules";</a:t>
            </a:r>
          </a:p>
          <a:p>
            <a:pPr marL="0" indent="0" defTabSz="274320">
              <a:spcAft>
                <a:spcPts val="0"/>
              </a:spcAft>
              <a:buNone/>
              <a:tabLst>
                <a:tab pos="182880" algn="l"/>
                <a:tab pos="411480" algn="l"/>
                <a:tab pos="685800" algn="l"/>
                <a:tab pos="960120" algn="l"/>
              </a:tabLst>
            </a:pPr>
            <a:r>
              <a:rPr lang="en-US" sz="600" b="0" dirty="0" smtClean="0">
                <a:latin typeface="Arial Narrow" panose="020B0606020202030204" pitchFamily="34" charset="0"/>
                <a:ea typeface="Verdana" pitchFamily="34" charset="0"/>
                <a:cs typeface="Verdana" pitchFamily="34" charset="0"/>
              </a:rPr>
              <a:t>50</a:t>
            </a:r>
            <a:r>
              <a:rPr lang="en-US" sz="600" b="0" dirty="0">
                <a:latin typeface="Arial Narrow" panose="020B0606020202030204" pitchFamily="34" charset="0"/>
                <a:ea typeface="Verdana" pitchFamily="34" charset="0"/>
                <a:cs typeface="Verdana" pitchFamily="34" charset="0"/>
              </a:rPr>
              <a:t>	use </a:t>
            </a:r>
            <a:r>
              <a:rPr lang="en-US" sz="600" b="0" dirty="0" err="1">
                <a:latin typeface="Arial Narrow" panose="020B0606020202030204" pitchFamily="34" charset="0"/>
                <a:ea typeface="Verdana" pitchFamily="34" charset="0"/>
                <a:cs typeface="Verdana" pitchFamily="34" charset="0"/>
              </a:rPr>
              <a:t>DBAuth</a:t>
            </a:r>
            <a:r>
              <a:rPr lang="en-US" sz="600" b="0" dirty="0" smtClean="0">
                <a:latin typeface="Arial Narrow" panose="020B0606020202030204" pitchFamily="34" charset="0"/>
                <a:ea typeface="Verdana" pitchFamily="34" charset="0"/>
                <a:cs typeface="Verdana" pitchFamily="34" charset="0"/>
              </a:rPr>
              <a:t>;</a:t>
            </a:r>
            <a:endParaRPr lang="en-US" sz="600" b="0" dirty="0">
              <a:latin typeface="Arial Narrow" panose="020B0606020202030204" pitchFamily="34" charset="0"/>
              <a:ea typeface="Verdana" pitchFamily="34" charset="0"/>
              <a:cs typeface="Verdana" pitchFamily="34" charset="0"/>
            </a:endParaRPr>
          </a:p>
        </p:txBody>
      </p:sp>
      <p:sp>
        <p:nvSpPr>
          <p:cNvPr id="9" name="Content Placeholder 8"/>
          <p:cNvSpPr>
            <a:spLocks noGrp="1"/>
          </p:cNvSpPr>
          <p:nvPr>
            <p:ph sz="half" idx="2"/>
          </p:nvPr>
        </p:nvSpPr>
        <p:spPr>
          <a:xfrm>
            <a:off x="4800600" y="1498596"/>
            <a:ext cx="4191000" cy="4673604"/>
          </a:xfrm>
        </p:spPr>
        <p:txBody>
          <a:bodyPr rIns="0"/>
          <a:lstStyle/>
          <a:p>
            <a:pPr marL="0" indent="0" defTabSz="274320">
              <a:spcAft>
                <a:spcPts val="0"/>
              </a:spcAft>
              <a:buNone/>
              <a:tabLst>
                <a:tab pos="182880" algn="l"/>
                <a:tab pos="411480" algn="l"/>
                <a:tab pos="685800" algn="l"/>
                <a:tab pos="960120" algn="l"/>
              </a:tabLst>
            </a:pPr>
            <a:r>
              <a:rPr lang="en-US" sz="600" b="0" dirty="0" smtClean="0">
                <a:latin typeface="Arial Narrow" panose="020B0606020202030204" pitchFamily="34" charset="0"/>
                <a:ea typeface="Verdana" pitchFamily="34" charset="0"/>
                <a:cs typeface="Verdana" pitchFamily="34" charset="0"/>
              </a:rPr>
              <a:t>51	use </a:t>
            </a:r>
            <a:r>
              <a:rPr lang="en-US" sz="600" b="0" dirty="0">
                <a:latin typeface="Arial Narrow" panose="020B0606020202030204" pitchFamily="34" charset="0"/>
                <a:ea typeface="Verdana" pitchFamily="34" charset="0"/>
                <a:cs typeface="Verdana" pitchFamily="34" charset="0"/>
              </a:rPr>
              <a:t>IO::File;</a:t>
            </a:r>
          </a:p>
          <a:p>
            <a:pPr marL="0" indent="0" defTabSz="274320">
              <a:spcAft>
                <a:spcPts val="0"/>
              </a:spcAft>
              <a:buNone/>
              <a:tabLst>
                <a:tab pos="182880" algn="l"/>
                <a:tab pos="411480" algn="l"/>
                <a:tab pos="685800" algn="l"/>
                <a:tab pos="960120" algn="l"/>
              </a:tabLst>
            </a:pPr>
            <a:r>
              <a:rPr lang="en-US" sz="600" b="0" dirty="0" smtClean="0">
                <a:latin typeface="Arial Narrow" panose="020B0606020202030204" pitchFamily="34" charset="0"/>
                <a:ea typeface="Verdana" pitchFamily="34" charset="0"/>
                <a:cs typeface="Verdana" pitchFamily="34" charset="0"/>
              </a:rPr>
              <a:t>52	use </a:t>
            </a:r>
            <a:r>
              <a:rPr lang="en-US" sz="600" b="0" dirty="0">
                <a:latin typeface="Arial Narrow" panose="020B0606020202030204" pitchFamily="34" charset="0"/>
                <a:ea typeface="Verdana" pitchFamily="34" charset="0"/>
                <a:cs typeface="Verdana" pitchFamily="34" charset="0"/>
              </a:rPr>
              <a:t>URI::Escape;</a:t>
            </a:r>
          </a:p>
          <a:p>
            <a:pPr marL="0" indent="0" defTabSz="274320">
              <a:spcAft>
                <a:spcPts val="0"/>
              </a:spcAft>
              <a:buNone/>
              <a:tabLst>
                <a:tab pos="182880" algn="l"/>
                <a:tab pos="411480" algn="l"/>
                <a:tab pos="685800" algn="l"/>
                <a:tab pos="960120" algn="l"/>
              </a:tabLst>
            </a:pPr>
            <a:r>
              <a:rPr lang="en-US" sz="600" b="0" dirty="0" smtClean="0">
                <a:latin typeface="Arial Narrow" panose="020B0606020202030204" pitchFamily="34" charset="0"/>
                <a:ea typeface="Verdana" pitchFamily="34" charset="0"/>
                <a:cs typeface="Verdana" pitchFamily="34" charset="0"/>
              </a:rPr>
              <a:t>53	use </a:t>
            </a:r>
            <a:r>
              <a:rPr lang="en-US" sz="600" b="0" dirty="0">
                <a:latin typeface="Arial Narrow" panose="020B0606020202030204" pitchFamily="34" charset="0"/>
                <a:ea typeface="Verdana" pitchFamily="34" charset="0"/>
                <a:cs typeface="Verdana" pitchFamily="34" charset="0"/>
              </a:rPr>
              <a:t>Digest::MD5 </a:t>
            </a:r>
            <a:r>
              <a:rPr lang="en-US" sz="600" b="0" dirty="0" err="1">
                <a:latin typeface="Arial Narrow" panose="020B0606020202030204" pitchFamily="34" charset="0"/>
                <a:ea typeface="Verdana" pitchFamily="34" charset="0"/>
                <a:cs typeface="Verdana" pitchFamily="34" charset="0"/>
              </a:rPr>
              <a:t>qw</a:t>
            </a:r>
            <a:r>
              <a:rPr lang="en-US" sz="600" b="0" dirty="0">
                <a:latin typeface="Arial Narrow" panose="020B0606020202030204" pitchFamily="34" charset="0"/>
                <a:ea typeface="Verdana" pitchFamily="34" charset="0"/>
                <a:cs typeface="Verdana" pitchFamily="34" charset="0"/>
              </a:rPr>
              <a:t>(md5_hex);</a:t>
            </a:r>
          </a:p>
          <a:p>
            <a:pPr marL="0" indent="0" defTabSz="274320">
              <a:spcAft>
                <a:spcPts val="0"/>
              </a:spcAft>
              <a:buNone/>
              <a:tabLst>
                <a:tab pos="182880" algn="l"/>
                <a:tab pos="411480" algn="l"/>
                <a:tab pos="685800" algn="l"/>
                <a:tab pos="960120" algn="l"/>
              </a:tabLst>
            </a:pPr>
            <a:r>
              <a:rPr lang="en-US" sz="600" b="0" dirty="0" smtClean="0">
                <a:latin typeface="Arial Narrow" panose="020B0606020202030204" pitchFamily="34" charset="0"/>
                <a:ea typeface="Verdana" pitchFamily="34" charset="0"/>
                <a:cs typeface="Verdana" pitchFamily="34" charset="0"/>
              </a:rPr>
              <a:t>54</a:t>
            </a:r>
            <a:endParaRPr lang="en-US" sz="600" b="0" dirty="0">
              <a:latin typeface="Arial Narrow" panose="020B0606020202030204" pitchFamily="34" charset="0"/>
              <a:ea typeface="Verdana" pitchFamily="34" charset="0"/>
              <a:cs typeface="Verdana" pitchFamily="34" charset="0"/>
            </a:endParaRPr>
          </a:p>
          <a:p>
            <a:pPr marL="0" indent="0" defTabSz="274320">
              <a:spcAft>
                <a:spcPts val="0"/>
              </a:spcAft>
              <a:buNone/>
              <a:tabLst>
                <a:tab pos="182880" algn="l"/>
                <a:tab pos="411480" algn="l"/>
                <a:tab pos="685800" algn="l"/>
                <a:tab pos="960120" algn="l"/>
              </a:tabLst>
            </a:pPr>
            <a:r>
              <a:rPr lang="en-US" sz="600" b="0" dirty="0" smtClean="0">
                <a:latin typeface="Arial Narrow" panose="020B0606020202030204" pitchFamily="34" charset="0"/>
                <a:ea typeface="Verdana" pitchFamily="34" charset="0"/>
                <a:cs typeface="Verdana" pitchFamily="34" charset="0"/>
              </a:rPr>
              <a:t>55	# </a:t>
            </a:r>
            <a:r>
              <a:rPr lang="en-US" sz="600" b="0" dirty="0">
                <a:latin typeface="Arial Narrow" panose="020B0606020202030204" pitchFamily="34" charset="0"/>
                <a:ea typeface="Verdana" pitchFamily="34" charset="0"/>
                <a:cs typeface="Verdana" pitchFamily="34" charset="0"/>
              </a:rPr>
              <a:t>Create a new instance of a CGI object that is used to manage the request and response.</a:t>
            </a:r>
          </a:p>
          <a:p>
            <a:pPr marL="0" indent="0" defTabSz="274320">
              <a:spcAft>
                <a:spcPts val="0"/>
              </a:spcAft>
              <a:buNone/>
              <a:tabLst>
                <a:tab pos="182880" algn="l"/>
                <a:tab pos="411480" algn="l"/>
                <a:tab pos="685800" algn="l"/>
                <a:tab pos="960120" algn="l"/>
              </a:tabLst>
            </a:pPr>
            <a:r>
              <a:rPr lang="en-US" sz="600" b="0" dirty="0" smtClean="0">
                <a:latin typeface="Arial Narrow" panose="020B0606020202030204" pitchFamily="34" charset="0"/>
                <a:ea typeface="Verdana" pitchFamily="34" charset="0"/>
                <a:cs typeface="Verdana" pitchFamily="34" charset="0"/>
              </a:rPr>
              <a:t>56</a:t>
            </a:r>
            <a:endParaRPr lang="en-US" sz="600" b="0" dirty="0">
              <a:latin typeface="Arial Narrow" panose="020B0606020202030204" pitchFamily="34" charset="0"/>
              <a:ea typeface="Verdana" pitchFamily="34" charset="0"/>
              <a:cs typeface="Verdana" pitchFamily="34" charset="0"/>
            </a:endParaRPr>
          </a:p>
          <a:p>
            <a:pPr marL="0" indent="0" defTabSz="274320">
              <a:spcAft>
                <a:spcPts val="0"/>
              </a:spcAft>
              <a:buNone/>
              <a:tabLst>
                <a:tab pos="182880" algn="l"/>
                <a:tab pos="411480" algn="l"/>
                <a:tab pos="685800" algn="l"/>
                <a:tab pos="960120" algn="l"/>
              </a:tabLst>
            </a:pPr>
            <a:r>
              <a:rPr lang="en-US" sz="600" b="0" dirty="0" smtClean="0">
                <a:latin typeface="Arial Narrow" panose="020B0606020202030204" pitchFamily="34" charset="0"/>
                <a:ea typeface="Verdana" pitchFamily="34" charset="0"/>
                <a:cs typeface="Verdana" pitchFamily="34" charset="0"/>
              </a:rPr>
              <a:t>57	my </a:t>
            </a:r>
            <a:r>
              <a:rPr lang="en-US" sz="600" b="0" dirty="0">
                <a:latin typeface="Arial Narrow" panose="020B0606020202030204" pitchFamily="34" charset="0"/>
                <a:ea typeface="Verdana" pitchFamily="34" charset="0"/>
                <a:cs typeface="Verdana" pitchFamily="34" charset="0"/>
              </a:rPr>
              <a:t>$</a:t>
            </a:r>
            <a:r>
              <a:rPr lang="en-US" sz="600" b="0" dirty="0" err="1">
                <a:latin typeface="Arial Narrow" panose="020B0606020202030204" pitchFamily="34" charset="0"/>
                <a:ea typeface="Verdana" pitchFamily="34" charset="0"/>
                <a:cs typeface="Verdana" pitchFamily="34" charset="0"/>
              </a:rPr>
              <a:t>cgi</a:t>
            </a:r>
            <a:r>
              <a:rPr lang="en-US" sz="600" b="0" dirty="0">
                <a:latin typeface="Arial Narrow" panose="020B0606020202030204" pitchFamily="34" charset="0"/>
                <a:ea typeface="Verdana" pitchFamily="34" charset="0"/>
                <a:cs typeface="Verdana" pitchFamily="34" charset="0"/>
              </a:rPr>
              <a:t> = new CGI;</a:t>
            </a:r>
          </a:p>
          <a:p>
            <a:pPr marL="0" indent="0" defTabSz="274320">
              <a:spcAft>
                <a:spcPts val="0"/>
              </a:spcAft>
              <a:buNone/>
              <a:tabLst>
                <a:tab pos="182880" algn="l"/>
                <a:tab pos="411480" algn="l"/>
                <a:tab pos="685800" algn="l"/>
                <a:tab pos="960120" algn="l"/>
              </a:tabLst>
            </a:pPr>
            <a:r>
              <a:rPr lang="en-US" sz="600" b="0" dirty="0" smtClean="0">
                <a:latin typeface="Arial Narrow" panose="020B0606020202030204" pitchFamily="34" charset="0"/>
                <a:ea typeface="Verdana" pitchFamily="34" charset="0"/>
                <a:cs typeface="Verdana" pitchFamily="34" charset="0"/>
              </a:rPr>
              <a:t>58</a:t>
            </a:r>
            <a:endParaRPr lang="en-US" sz="600" b="0" dirty="0">
              <a:latin typeface="Arial Narrow" panose="020B0606020202030204" pitchFamily="34" charset="0"/>
              <a:ea typeface="Verdana" pitchFamily="34" charset="0"/>
              <a:cs typeface="Verdana" pitchFamily="34" charset="0"/>
            </a:endParaRPr>
          </a:p>
          <a:p>
            <a:pPr marL="0" indent="0" defTabSz="274320">
              <a:spcAft>
                <a:spcPts val="0"/>
              </a:spcAft>
              <a:buNone/>
              <a:tabLst>
                <a:tab pos="182880" algn="l"/>
                <a:tab pos="411480" algn="l"/>
                <a:tab pos="685800" algn="l"/>
                <a:tab pos="960120" algn="l"/>
              </a:tabLst>
            </a:pPr>
            <a:r>
              <a:rPr lang="en-US" sz="600" b="0" dirty="0" smtClean="0">
                <a:latin typeface="Arial Narrow" panose="020B0606020202030204" pitchFamily="34" charset="0"/>
                <a:ea typeface="Verdana" pitchFamily="34" charset="0"/>
                <a:cs typeface="Verdana" pitchFamily="34" charset="0"/>
              </a:rPr>
              <a:t>59	# </a:t>
            </a:r>
            <a:r>
              <a:rPr lang="en-US" sz="600" b="0" dirty="0">
                <a:latin typeface="Arial Narrow" panose="020B0606020202030204" pitchFamily="34" charset="0"/>
                <a:ea typeface="Verdana" pitchFamily="34" charset="0"/>
                <a:cs typeface="Verdana" pitchFamily="34" charset="0"/>
              </a:rPr>
              <a:t>Attempt to load an existing session. If an existing session isn't found, then create a new one. The value of </a:t>
            </a:r>
            <a:r>
              <a:rPr lang="en-US" sz="600" b="0" dirty="0" err="1">
                <a:latin typeface="Arial Narrow" panose="020B0606020202030204" pitchFamily="34" charset="0"/>
                <a:ea typeface="Verdana" pitchFamily="34" charset="0"/>
                <a:cs typeface="Verdana" pitchFamily="34" charset="0"/>
              </a:rPr>
              <a:t>undef</a:t>
            </a:r>
            <a:r>
              <a:rPr lang="en-US" sz="600" b="0" dirty="0">
                <a:latin typeface="Arial Narrow" panose="020B0606020202030204" pitchFamily="34" charset="0"/>
                <a:ea typeface="Verdana" pitchFamily="34" charset="0"/>
                <a:cs typeface="Verdana" pitchFamily="34" charset="0"/>
              </a:rPr>
              <a:t> for the first</a:t>
            </a:r>
          </a:p>
          <a:p>
            <a:pPr marL="0" indent="0" defTabSz="274320">
              <a:spcAft>
                <a:spcPts val="0"/>
              </a:spcAft>
              <a:buNone/>
              <a:tabLst>
                <a:tab pos="182880" algn="l"/>
                <a:tab pos="411480" algn="l"/>
                <a:tab pos="685800" algn="l"/>
                <a:tab pos="960120" algn="l"/>
              </a:tabLst>
            </a:pPr>
            <a:r>
              <a:rPr lang="en-US" sz="600" b="0" dirty="0" smtClean="0">
                <a:latin typeface="Arial Narrow" panose="020B0606020202030204" pitchFamily="34" charset="0"/>
                <a:ea typeface="Verdana" pitchFamily="34" charset="0"/>
                <a:cs typeface="Verdana" pitchFamily="34" charset="0"/>
              </a:rPr>
              <a:t>60	# </a:t>
            </a:r>
            <a:r>
              <a:rPr lang="en-US" sz="600" b="0" dirty="0">
                <a:latin typeface="Arial Narrow" panose="020B0606020202030204" pitchFamily="34" charset="0"/>
                <a:ea typeface="Verdana" pitchFamily="34" charset="0"/>
                <a:cs typeface="Verdana" pitchFamily="34" charset="0"/>
              </a:rPr>
              <a:t>parameter directs the server to look for and save the session data in a file on the server. (this is the default) By passing the $</a:t>
            </a:r>
            <a:r>
              <a:rPr lang="en-US" sz="600" b="0" dirty="0" err="1">
                <a:latin typeface="Arial Narrow" panose="020B0606020202030204" pitchFamily="34" charset="0"/>
                <a:ea typeface="Verdana" pitchFamily="34" charset="0"/>
                <a:cs typeface="Verdana" pitchFamily="34" charset="0"/>
              </a:rPr>
              <a:t>cgi</a:t>
            </a:r>
            <a:endParaRPr lang="en-US" sz="600" b="0" dirty="0">
              <a:latin typeface="Arial Narrow" panose="020B0606020202030204" pitchFamily="34" charset="0"/>
              <a:ea typeface="Verdana" pitchFamily="34" charset="0"/>
              <a:cs typeface="Verdana" pitchFamily="34" charset="0"/>
            </a:endParaRPr>
          </a:p>
          <a:p>
            <a:pPr marL="0" indent="0" defTabSz="274320">
              <a:spcAft>
                <a:spcPts val="0"/>
              </a:spcAft>
              <a:buNone/>
              <a:tabLst>
                <a:tab pos="182880" algn="l"/>
                <a:tab pos="411480" algn="l"/>
                <a:tab pos="685800" algn="l"/>
                <a:tab pos="960120" algn="l"/>
              </a:tabLst>
            </a:pPr>
            <a:r>
              <a:rPr lang="en-US" sz="600" b="0" dirty="0" smtClean="0">
                <a:latin typeface="Arial Narrow" panose="020B0606020202030204" pitchFamily="34" charset="0"/>
                <a:ea typeface="Verdana" pitchFamily="34" charset="0"/>
                <a:cs typeface="Verdana" pitchFamily="34" charset="0"/>
              </a:rPr>
              <a:t>61	# </a:t>
            </a:r>
            <a:r>
              <a:rPr lang="en-US" sz="600" b="0" dirty="0">
                <a:latin typeface="Arial Narrow" panose="020B0606020202030204" pitchFamily="34" charset="0"/>
                <a:ea typeface="Verdana" pitchFamily="34" charset="0"/>
                <a:cs typeface="Verdana" pitchFamily="34" charset="0"/>
              </a:rPr>
              <a:t>object as the second parameter, the server will try to retrieve the session id from either a cookie named CGISESSID sent along</a:t>
            </a:r>
          </a:p>
          <a:p>
            <a:pPr marL="0" indent="0" defTabSz="274320">
              <a:spcAft>
                <a:spcPts val="0"/>
              </a:spcAft>
              <a:buNone/>
              <a:tabLst>
                <a:tab pos="182880" algn="l"/>
                <a:tab pos="411480" algn="l"/>
                <a:tab pos="685800" algn="l"/>
                <a:tab pos="960120" algn="l"/>
              </a:tabLst>
            </a:pPr>
            <a:r>
              <a:rPr lang="en-US" sz="600" b="0" dirty="0" smtClean="0">
                <a:latin typeface="Arial Narrow" panose="020B0606020202030204" pitchFamily="34" charset="0"/>
                <a:ea typeface="Verdana" pitchFamily="34" charset="0"/>
                <a:cs typeface="Verdana" pitchFamily="34" charset="0"/>
              </a:rPr>
              <a:t>62	# </a:t>
            </a:r>
            <a:r>
              <a:rPr lang="en-US" sz="600" b="0" dirty="0">
                <a:latin typeface="Arial Narrow" panose="020B0606020202030204" pitchFamily="34" charset="0"/>
                <a:ea typeface="Verdana" pitchFamily="34" charset="0"/>
                <a:cs typeface="Verdana" pitchFamily="34" charset="0"/>
              </a:rPr>
              <a:t>with the request or a query string parameter named CGISESSID. If the server fails to find an id that matches an existing session,</a:t>
            </a:r>
          </a:p>
          <a:p>
            <a:pPr marL="0" indent="0" defTabSz="274320">
              <a:spcAft>
                <a:spcPts val="0"/>
              </a:spcAft>
              <a:buNone/>
              <a:tabLst>
                <a:tab pos="182880" algn="l"/>
                <a:tab pos="411480" algn="l"/>
                <a:tab pos="685800" algn="l"/>
                <a:tab pos="960120" algn="l"/>
              </a:tabLst>
            </a:pPr>
            <a:r>
              <a:rPr lang="en-US" sz="600" b="0" dirty="0" smtClean="0">
                <a:latin typeface="Arial Narrow" panose="020B0606020202030204" pitchFamily="34" charset="0"/>
                <a:ea typeface="Verdana" pitchFamily="34" charset="0"/>
                <a:cs typeface="Verdana" pitchFamily="34" charset="0"/>
              </a:rPr>
              <a:t>63	# </a:t>
            </a:r>
            <a:r>
              <a:rPr lang="en-US" sz="600" b="0" dirty="0">
                <a:latin typeface="Arial Narrow" panose="020B0606020202030204" pitchFamily="34" charset="0"/>
                <a:ea typeface="Verdana" pitchFamily="34" charset="0"/>
                <a:cs typeface="Verdana" pitchFamily="34" charset="0"/>
              </a:rPr>
              <a:t>then it creates and saves a new session. The third parameter directs the server to save the session data on the server as a file</a:t>
            </a:r>
          </a:p>
          <a:p>
            <a:pPr marL="0" indent="0" defTabSz="274320">
              <a:spcAft>
                <a:spcPts val="0"/>
              </a:spcAft>
              <a:buNone/>
              <a:tabLst>
                <a:tab pos="182880" algn="l"/>
                <a:tab pos="411480" algn="l"/>
                <a:tab pos="685800" algn="l"/>
                <a:tab pos="960120" algn="l"/>
              </a:tabLst>
            </a:pPr>
            <a:r>
              <a:rPr lang="en-US" sz="600" b="0" dirty="0" smtClean="0">
                <a:latin typeface="Arial Narrow" panose="020B0606020202030204" pitchFamily="34" charset="0"/>
                <a:ea typeface="Verdana" pitchFamily="34" charset="0"/>
                <a:cs typeface="Verdana" pitchFamily="34" charset="0"/>
              </a:rPr>
              <a:t>64	# </a:t>
            </a:r>
            <a:r>
              <a:rPr lang="en-US" sz="600" b="0" dirty="0">
                <a:latin typeface="Arial Narrow" panose="020B0606020202030204" pitchFamily="34" charset="0"/>
                <a:ea typeface="Verdana" pitchFamily="34" charset="0"/>
                <a:cs typeface="Verdana" pitchFamily="34" charset="0"/>
              </a:rPr>
              <a:t>in the /</a:t>
            </a:r>
            <a:r>
              <a:rPr lang="en-US" sz="600" b="0" dirty="0" err="1">
                <a:latin typeface="Arial Narrow" panose="020B0606020202030204" pitchFamily="34" charset="0"/>
                <a:ea typeface="Verdana" pitchFamily="34" charset="0"/>
                <a:cs typeface="Verdana" pitchFamily="34" charset="0"/>
              </a:rPr>
              <a:t>tmp</a:t>
            </a:r>
            <a:r>
              <a:rPr lang="en-US" sz="600" b="0" dirty="0">
                <a:latin typeface="Arial Narrow" panose="020B0606020202030204" pitchFamily="34" charset="0"/>
                <a:ea typeface="Verdana" pitchFamily="34" charset="0"/>
                <a:cs typeface="Verdana" pitchFamily="34" charset="0"/>
              </a:rPr>
              <a:t> directory.</a:t>
            </a:r>
          </a:p>
          <a:p>
            <a:pPr marL="0" indent="0" defTabSz="274320">
              <a:spcAft>
                <a:spcPts val="0"/>
              </a:spcAft>
              <a:buNone/>
              <a:tabLst>
                <a:tab pos="182880" algn="l"/>
                <a:tab pos="411480" algn="l"/>
                <a:tab pos="685800" algn="l"/>
                <a:tab pos="960120" algn="l"/>
              </a:tabLst>
            </a:pPr>
            <a:r>
              <a:rPr lang="en-US" sz="600" b="0" dirty="0" smtClean="0">
                <a:latin typeface="Arial Narrow" panose="020B0606020202030204" pitchFamily="34" charset="0"/>
                <a:ea typeface="Verdana" pitchFamily="34" charset="0"/>
                <a:cs typeface="Verdana" pitchFamily="34" charset="0"/>
              </a:rPr>
              <a:t>65</a:t>
            </a:r>
            <a:endParaRPr lang="en-US" sz="600" b="0" dirty="0">
              <a:latin typeface="Arial Narrow" panose="020B0606020202030204" pitchFamily="34" charset="0"/>
              <a:ea typeface="Verdana" pitchFamily="34" charset="0"/>
              <a:cs typeface="Verdana" pitchFamily="34" charset="0"/>
            </a:endParaRPr>
          </a:p>
          <a:p>
            <a:pPr marL="0" indent="0" defTabSz="274320">
              <a:spcAft>
                <a:spcPts val="0"/>
              </a:spcAft>
              <a:buNone/>
              <a:tabLst>
                <a:tab pos="182880" algn="l"/>
                <a:tab pos="411480" algn="l"/>
                <a:tab pos="685800" algn="l"/>
                <a:tab pos="960120" algn="l"/>
              </a:tabLst>
            </a:pPr>
            <a:r>
              <a:rPr lang="en-US" sz="600" b="0" dirty="0" smtClean="0">
                <a:latin typeface="Arial Narrow" panose="020B0606020202030204" pitchFamily="34" charset="0"/>
                <a:ea typeface="Verdana" pitchFamily="34" charset="0"/>
                <a:cs typeface="Verdana" pitchFamily="34" charset="0"/>
              </a:rPr>
              <a:t>66	my </a:t>
            </a:r>
            <a:r>
              <a:rPr lang="en-US" sz="600" b="0" dirty="0">
                <a:latin typeface="Arial Narrow" panose="020B0606020202030204" pitchFamily="34" charset="0"/>
                <a:ea typeface="Verdana" pitchFamily="34" charset="0"/>
                <a:cs typeface="Verdana" pitchFamily="34" charset="0"/>
              </a:rPr>
              <a:t>$session = new CGI::Session(</a:t>
            </a:r>
            <a:r>
              <a:rPr lang="en-US" sz="600" b="0" dirty="0" err="1">
                <a:latin typeface="Arial Narrow" panose="020B0606020202030204" pitchFamily="34" charset="0"/>
                <a:ea typeface="Verdana" pitchFamily="34" charset="0"/>
                <a:cs typeface="Verdana" pitchFamily="34" charset="0"/>
              </a:rPr>
              <a:t>undef</a:t>
            </a:r>
            <a:r>
              <a:rPr lang="en-US" sz="600" b="0" dirty="0">
                <a:latin typeface="Arial Narrow" panose="020B0606020202030204" pitchFamily="34" charset="0"/>
                <a:ea typeface="Verdana" pitchFamily="34" charset="0"/>
                <a:cs typeface="Verdana" pitchFamily="34" charset="0"/>
              </a:rPr>
              <a:t>, $</a:t>
            </a:r>
            <a:r>
              <a:rPr lang="en-US" sz="600" b="0" dirty="0" err="1">
                <a:latin typeface="Arial Narrow" panose="020B0606020202030204" pitchFamily="34" charset="0"/>
                <a:ea typeface="Verdana" pitchFamily="34" charset="0"/>
                <a:cs typeface="Verdana" pitchFamily="34" charset="0"/>
              </a:rPr>
              <a:t>cgi</a:t>
            </a:r>
            <a:r>
              <a:rPr lang="en-US" sz="600" b="0" dirty="0">
                <a:latin typeface="Arial Narrow" panose="020B0606020202030204" pitchFamily="34" charset="0"/>
                <a:ea typeface="Verdana" pitchFamily="34" charset="0"/>
                <a:cs typeface="Verdana" pitchFamily="34" charset="0"/>
              </a:rPr>
              <a:t>, {Directory=&gt;'/</a:t>
            </a:r>
            <a:r>
              <a:rPr lang="en-US" sz="600" b="0" dirty="0" err="1">
                <a:latin typeface="Arial Narrow" panose="020B0606020202030204" pitchFamily="34" charset="0"/>
                <a:ea typeface="Verdana" pitchFamily="34" charset="0"/>
                <a:cs typeface="Verdana" pitchFamily="34" charset="0"/>
              </a:rPr>
              <a:t>tmp</a:t>
            </a:r>
            <a:r>
              <a:rPr lang="en-US" sz="600" b="0" dirty="0">
                <a:latin typeface="Arial Narrow" panose="020B0606020202030204" pitchFamily="34" charset="0"/>
                <a:ea typeface="Verdana" pitchFamily="34" charset="0"/>
                <a:cs typeface="Verdana" pitchFamily="34" charset="0"/>
              </a:rPr>
              <a:t>'});</a:t>
            </a:r>
          </a:p>
          <a:p>
            <a:pPr marL="0" indent="0" defTabSz="274320">
              <a:spcAft>
                <a:spcPts val="0"/>
              </a:spcAft>
              <a:buNone/>
              <a:tabLst>
                <a:tab pos="182880" algn="l"/>
                <a:tab pos="411480" algn="l"/>
                <a:tab pos="685800" algn="l"/>
                <a:tab pos="960120" algn="l"/>
              </a:tabLst>
            </a:pPr>
            <a:r>
              <a:rPr lang="en-US" sz="600" b="0" dirty="0" smtClean="0">
                <a:latin typeface="Arial Narrow" panose="020B0606020202030204" pitchFamily="34" charset="0"/>
                <a:ea typeface="Verdana" pitchFamily="34" charset="0"/>
                <a:cs typeface="Verdana" pitchFamily="34" charset="0"/>
              </a:rPr>
              <a:t>67</a:t>
            </a:r>
            <a:endParaRPr lang="en-US" sz="600" b="0" dirty="0">
              <a:latin typeface="Arial Narrow" panose="020B0606020202030204" pitchFamily="34" charset="0"/>
              <a:ea typeface="Verdana" pitchFamily="34" charset="0"/>
              <a:cs typeface="Verdana" pitchFamily="34" charset="0"/>
            </a:endParaRPr>
          </a:p>
          <a:p>
            <a:pPr marL="0" indent="0" defTabSz="274320">
              <a:spcAft>
                <a:spcPts val="0"/>
              </a:spcAft>
              <a:buNone/>
              <a:tabLst>
                <a:tab pos="182880" algn="l"/>
                <a:tab pos="411480" algn="l"/>
                <a:tab pos="685800" algn="l"/>
                <a:tab pos="960120" algn="l"/>
              </a:tabLst>
            </a:pPr>
            <a:r>
              <a:rPr lang="en-US" sz="600" b="0" dirty="0" smtClean="0">
                <a:latin typeface="Arial Narrow" panose="020B0606020202030204" pitchFamily="34" charset="0"/>
                <a:ea typeface="Verdana" pitchFamily="34" charset="0"/>
                <a:cs typeface="Verdana" pitchFamily="34" charset="0"/>
              </a:rPr>
              <a:t>68	# </a:t>
            </a:r>
            <a:r>
              <a:rPr lang="en-US" sz="600" b="0" dirty="0">
                <a:latin typeface="Arial Narrow" panose="020B0606020202030204" pitchFamily="34" charset="0"/>
                <a:ea typeface="Verdana" pitchFamily="34" charset="0"/>
                <a:cs typeface="Verdana" pitchFamily="34" charset="0"/>
              </a:rPr>
              <a:t>Open up a connection to the database. If a connection can't be established, then die. Note that $</a:t>
            </a:r>
            <a:r>
              <a:rPr lang="en-US" sz="600" b="0" dirty="0" err="1" smtClean="0">
                <a:latin typeface="Arial Narrow" panose="020B0606020202030204" pitchFamily="34" charset="0"/>
                <a:ea typeface="Verdana" pitchFamily="34" charset="0"/>
                <a:cs typeface="Verdana" pitchFamily="34" charset="0"/>
              </a:rPr>
              <a:t>dbname</a:t>
            </a:r>
            <a:r>
              <a:rPr lang="en-US" sz="600" b="0" dirty="0" smtClean="0">
                <a:latin typeface="Arial Narrow" panose="020B0606020202030204" pitchFamily="34" charset="0"/>
                <a:ea typeface="Verdana" pitchFamily="34" charset="0"/>
                <a:cs typeface="Verdana" pitchFamily="34" charset="0"/>
              </a:rPr>
              <a:t>, $</a:t>
            </a:r>
            <a:r>
              <a:rPr lang="en-US" sz="600" b="0" dirty="0" err="1" smtClean="0">
                <a:latin typeface="Arial Narrow" panose="020B0606020202030204" pitchFamily="34" charset="0"/>
                <a:ea typeface="Verdana" pitchFamily="34" charset="0"/>
                <a:cs typeface="Verdana" pitchFamily="34" charset="0"/>
              </a:rPr>
              <a:t>dbhost</a:t>
            </a:r>
            <a:r>
              <a:rPr lang="en-US" sz="600" b="0" dirty="0" smtClean="0">
                <a:latin typeface="Arial Narrow" panose="020B0606020202030204" pitchFamily="34" charset="0"/>
                <a:ea typeface="Verdana" pitchFamily="34" charset="0"/>
                <a:cs typeface="Verdana" pitchFamily="34" charset="0"/>
              </a:rPr>
              <a:t>, $</a:t>
            </a:r>
            <a:r>
              <a:rPr lang="en-US" sz="600" b="0" dirty="0" err="1" smtClean="0">
                <a:latin typeface="Arial Narrow" panose="020B0606020202030204" pitchFamily="34" charset="0"/>
                <a:ea typeface="Verdana" pitchFamily="34" charset="0"/>
                <a:cs typeface="Verdana" pitchFamily="34" charset="0"/>
              </a:rPr>
              <a:t>dbuser</a:t>
            </a:r>
            <a:r>
              <a:rPr lang="en-US" sz="600" b="0" dirty="0" smtClean="0">
                <a:latin typeface="Arial Narrow" panose="020B0606020202030204" pitchFamily="34" charset="0"/>
                <a:ea typeface="Verdana" pitchFamily="34" charset="0"/>
                <a:cs typeface="Verdana" pitchFamily="34" charset="0"/>
              </a:rPr>
              <a:t>, and</a:t>
            </a:r>
          </a:p>
          <a:p>
            <a:pPr marL="0" indent="0" defTabSz="274320">
              <a:spcAft>
                <a:spcPts val="0"/>
              </a:spcAft>
              <a:buNone/>
              <a:tabLst>
                <a:tab pos="182880" algn="l"/>
                <a:tab pos="411480" algn="l"/>
                <a:tab pos="685800" algn="l"/>
                <a:tab pos="960120" algn="l"/>
              </a:tabLst>
            </a:pPr>
            <a:r>
              <a:rPr lang="en-US" sz="600" b="0" dirty="0" smtClean="0">
                <a:latin typeface="Arial Narrow" panose="020B0606020202030204" pitchFamily="34" charset="0"/>
                <a:ea typeface="Verdana" pitchFamily="34" charset="0"/>
                <a:cs typeface="Verdana" pitchFamily="34" charset="0"/>
              </a:rPr>
              <a:t>69	# $</a:t>
            </a:r>
            <a:r>
              <a:rPr lang="en-US" sz="600" b="0" dirty="0" err="1" smtClean="0">
                <a:latin typeface="Arial Narrow" panose="020B0606020202030204" pitchFamily="34" charset="0"/>
                <a:ea typeface="Verdana" pitchFamily="34" charset="0"/>
                <a:cs typeface="Verdana" pitchFamily="34" charset="0"/>
              </a:rPr>
              <a:t>dbpw</a:t>
            </a:r>
            <a:r>
              <a:rPr lang="en-US" sz="600" b="0" dirty="0" smtClean="0">
                <a:latin typeface="Arial Narrow" panose="020B0606020202030204" pitchFamily="34" charset="0"/>
                <a:ea typeface="Verdana" pitchFamily="34" charset="0"/>
                <a:cs typeface="Verdana" pitchFamily="34" charset="0"/>
              </a:rPr>
              <a:t> come from the </a:t>
            </a:r>
            <a:r>
              <a:rPr lang="en-US" sz="600" b="0" dirty="0">
                <a:latin typeface="Arial Narrow" panose="020B0606020202030204" pitchFamily="34" charset="0"/>
                <a:ea typeface="Verdana" pitchFamily="34" charset="0"/>
                <a:cs typeface="Verdana" pitchFamily="34" charset="0"/>
              </a:rPr>
              <a:t>DBAuth.pm file.</a:t>
            </a:r>
          </a:p>
          <a:p>
            <a:pPr marL="0" indent="0" defTabSz="274320">
              <a:spcAft>
                <a:spcPts val="0"/>
              </a:spcAft>
              <a:buNone/>
              <a:tabLst>
                <a:tab pos="182880" algn="l"/>
                <a:tab pos="411480" algn="l"/>
                <a:tab pos="685800" algn="l"/>
                <a:tab pos="960120" algn="l"/>
              </a:tabLst>
            </a:pPr>
            <a:r>
              <a:rPr lang="en-US" sz="600" b="0" dirty="0" smtClean="0">
                <a:latin typeface="Arial Narrow" panose="020B0606020202030204" pitchFamily="34" charset="0"/>
                <a:ea typeface="Verdana" pitchFamily="34" charset="0"/>
                <a:cs typeface="Verdana" pitchFamily="34" charset="0"/>
              </a:rPr>
              <a:t>70</a:t>
            </a:r>
            <a:endParaRPr lang="en-US" sz="600" b="0" dirty="0">
              <a:latin typeface="Arial Narrow" panose="020B0606020202030204" pitchFamily="34" charset="0"/>
              <a:ea typeface="Verdana" pitchFamily="34" charset="0"/>
              <a:cs typeface="Verdana" pitchFamily="34" charset="0"/>
            </a:endParaRPr>
          </a:p>
          <a:p>
            <a:pPr marL="0" indent="0" defTabSz="274320">
              <a:spcAft>
                <a:spcPts val="0"/>
              </a:spcAft>
              <a:buNone/>
              <a:tabLst>
                <a:tab pos="182880" algn="l"/>
                <a:tab pos="411480" algn="l"/>
                <a:tab pos="685800" algn="l"/>
                <a:tab pos="960120" algn="l"/>
              </a:tabLst>
            </a:pPr>
            <a:r>
              <a:rPr lang="en-US" sz="600" b="0" dirty="0" smtClean="0">
                <a:latin typeface="Arial Narrow" panose="020B0606020202030204" pitchFamily="34" charset="0"/>
                <a:ea typeface="Verdana" pitchFamily="34" charset="0"/>
                <a:cs typeface="Verdana" pitchFamily="34" charset="0"/>
              </a:rPr>
              <a:t>71	my </a:t>
            </a:r>
            <a:r>
              <a:rPr lang="en-US" sz="600" b="0" dirty="0">
                <a:latin typeface="Arial Narrow" panose="020B0606020202030204" pitchFamily="34" charset="0"/>
                <a:ea typeface="Verdana" pitchFamily="34" charset="0"/>
                <a:cs typeface="Verdana" pitchFamily="34" charset="0"/>
              </a:rPr>
              <a:t>$</a:t>
            </a:r>
            <a:r>
              <a:rPr lang="en-US" sz="600" b="0" dirty="0" err="1">
                <a:latin typeface="Arial Narrow" panose="020B0606020202030204" pitchFamily="34" charset="0"/>
                <a:ea typeface="Verdana" pitchFamily="34" charset="0"/>
                <a:cs typeface="Verdana" pitchFamily="34" charset="0"/>
              </a:rPr>
              <a:t>dsn</a:t>
            </a:r>
            <a:r>
              <a:rPr lang="en-US" sz="600" b="0" dirty="0">
                <a:latin typeface="Arial Narrow" panose="020B0606020202030204" pitchFamily="34" charset="0"/>
                <a:ea typeface="Verdana" pitchFamily="34" charset="0"/>
                <a:cs typeface="Verdana" pitchFamily="34" charset="0"/>
              </a:rPr>
              <a:t> = "</a:t>
            </a:r>
            <a:r>
              <a:rPr lang="en-US" sz="600" b="0" dirty="0" err="1">
                <a:latin typeface="Arial Narrow" panose="020B0606020202030204" pitchFamily="34" charset="0"/>
                <a:ea typeface="Verdana" pitchFamily="34" charset="0"/>
                <a:cs typeface="Verdana" pitchFamily="34" charset="0"/>
              </a:rPr>
              <a:t>DBI:mysql:database</a:t>
            </a:r>
            <a:r>
              <a:rPr lang="en-US" sz="600" b="0" dirty="0">
                <a:latin typeface="Arial Narrow" panose="020B0606020202030204" pitchFamily="34" charset="0"/>
                <a:ea typeface="Verdana" pitchFamily="34" charset="0"/>
                <a:cs typeface="Verdana" pitchFamily="34" charset="0"/>
              </a:rPr>
              <a:t>=$</a:t>
            </a:r>
            <a:r>
              <a:rPr lang="en-US" sz="600" b="0" dirty="0" err="1">
                <a:latin typeface="Arial Narrow" panose="020B0606020202030204" pitchFamily="34" charset="0"/>
                <a:ea typeface="Verdana" pitchFamily="34" charset="0"/>
                <a:cs typeface="Verdana" pitchFamily="34" charset="0"/>
              </a:rPr>
              <a:t>dbname;host</a:t>
            </a:r>
            <a:r>
              <a:rPr lang="en-US" sz="600" b="0" dirty="0">
                <a:latin typeface="Arial Narrow" panose="020B0606020202030204" pitchFamily="34" charset="0"/>
                <a:ea typeface="Verdana" pitchFamily="34" charset="0"/>
                <a:cs typeface="Verdana" pitchFamily="34" charset="0"/>
              </a:rPr>
              <a:t>=$</a:t>
            </a:r>
            <a:r>
              <a:rPr lang="en-US" sz="600" b="0" dirty="0" err="1">
                <a:latin typeface="Arial Narrow" panose="020B0606020202030204" pitchFamily="34" charset="0"/>
                <a:ea typeface="Verdana" pitchFamily="34" charset="0"/>
                <a:cs typeface="Verdana" pitchFamily="34" charset="0"/>
              </a:rPr>
              <a:t>dbhost</a:t>
            </a:r>
            <a:r>
              <a:rPr lang="en-US" sz="600" b="0" dirty="0">
                <a:latin typeface="Arial Narrow" panose="020B0606020202030204" pitchFamily="34" charset="0"/>
                <a:ea typeface="Verdana" pitchFamily="34" charset="0"/>
                <a:cs typeface="Verdana" pitchFamily="34" charset="0"/>
              </a:rPr>
              <a:t>";</a:t>
            </a:r>
          </a:p>
          <a:p>
            <a:pPr marL="0" indent="0" defTabSz="274320">
              <a:spcAft>
                <a:spcPts val="0"/>
              </a:spcAft>
              <a:buNone/>
              <a:tabLst>
                <a:tab pos="182880" algn="l"/>
                <a:tab pos="411480" algn="l"/>
                <a:tab pos="685800" algn="l"/>
                <a:tab pos="960120" algn="l"/>
              </a:tabLst>
            </a:pPr>
            <a:r>
              <a:rPr lang="en-US" sz="600" b="0" dirty="0" smtClean="0">
                <a:latin typeface="Arial Narrow" panose="020B0606020202030204" pitchFamily="34" charset="0"/>
                <a:ea typeface="Verdana" pitchFamily="34" charset="0"/>
                <a:cs typeface="Verdana" pitchFamily="34" charset="0"/>
              </a:rPr>
              <a:t>72	my </a:t>
            </a:r>
            <a:r>
              <a:rPr lang="en-US" sz="600" b="0" dirty="0">
                <a:latin typeface="Arial Narrow" panose="020B0606020202030204" pitchFamily="34" charset="0"/>
                <a:ea typeface="Verdana" pitchFamily="34" charset="0"/>
                <a:cs typeface="Verdana" pitchFamily="34" charset="0"/>
              </a:rPr>
              <a:t>$</a:t>
            </a:r>
            <a:r>
              <a:rPr lang="en-US" sz="600" b="0" dirty="0" err="1">
                <a:latin typeface="Arial Narrow" panose="020B0606020202030204" pitchFamily="34" charset="0"/>
                <a:ea typeface="Verdana" pitchFamily="34" charset="0"/>
                <a:cs typeface="Verdana" pitchFamily="34" charset="0"/>
              </a:rPr>
              <a:t>dbh</a:t>
            </a:r>
            <a:r>
              <a:rPr lang="en-US" sz="600" b="0" dirty="0">
                <a:latin typeface="Arial Narrow" panose="020B0606020202030204" pitchFamily="34" charset="0"/>
                <a:ea typeface="Verdana" pitchFamily="34" charset="0"/>
                <a:cs typeface="Verdana" pitchFamily="34" charset="0"/>
              </a:rPr>
              <a:t> = DBI-&gt;connect($dsn,$dbuser,decode_base64($</a:t>
            </a:r>
            <a:r>
              <a:rPr lang="en-US" sz="600" b="0" dirty="0" err="1">
                <a:latin typeface="Arial Narrow" panose="020B0606020202030204" pitchFamily="34" charset="0"/>
                <a:ea typeface="Verdana" pitchFamily="34" charset="0"/>
                <a:cs typeface="Verdana" pitchFamily="34" charset="0"/>
              </a:rPr>
              <a:t>dbpw</a:t>
            </a:r>
            <a:r>
              <a:rPr lang="en-US" sz="600" b="0" dirty="0">
                <a:latin typeface="Arial Narrow" panose="020B0606020202030204" pitchFamily="34" charset="0"/>
                <a:ea typeface="Verdana" pitchFamily="34" charset="0"/>
                <a:cs typeface="Verdana" pitchFamily="34" charset="0"/>
              </a:rPr>
              <a:t>)) or die "Could not connect to DB.";</a:t>
            </a:r>
          </a:p>
          <a:p>
            <a:pPr marL="0" indent="0" defTabSz="274320">
              <a:spcAft>
                <a:spcPts val="0"/>
              </a:spcAft>
              <a:buNone/>
              <a:tabLst>
                <a:tab pos="182880" algn="l"/>
                <a:tab pos="411480" algn="l"/>
                <a:tab pos="685800" algn="l"/>
                <a:tab pos="960120" algn="l"/>
              </a:tabLst>
            </a:pPr>
            <a:r>
              <a:rPr lang="en-US" sz="600" b="0" dirty="0" smtClean="0">
                <a:latin typeface="Arial Narrow" panose="020B0606020202030204" pitchFamily="34" charset="0"/>
                <a:ea typeface="Verdana" pitchFamily="34" charset="0"/>
                <a:cs typeface="Verdana" pitchFamily="34" charset="0"/>
              </a:rPr>
              <a:t>73</a:t>
            </a:r>
            <a:endParaRPr lang="en-US" sz="600" b="0" dirty="0">
              <a:latin typeface="Arial Narrow" panose="020B0606020202030204" pitchFamily="34" charset="0"/>
              <a:ea typeface="Verdana" pitchFamily="34" charset="0"/>
              <a:cs typeface="Verdana" pitchFamily="34" charset="0"/>
            </a:endParaRPr>
          </a:p>
          <a:p>
            <a:pPr marL="0" indent="0" defTabSz="274320">
              <a:spcAft>
                <a:spcPts val="0"/>
              </a:spcAft>
              <a:buNone/>
              <a:tabLst>
                <a:tab pos="182880" algn="l"/>
                <a:tab pos="411480" algn="l"/>
                <a:tab pos="685800" algn="l"/>
                <a:tab pos="960120" algn="l"/>
              </a:tabLst>
            </a:pPr>
            <a:r>
              <a:rPr lang="en-US" sz="600" b="0" dirty="0" smtClean="0">
                <a:latin typeface="Arial Narrow" panose="020B0606020202030204" pitchFamily="34" charset="0"/>
                <a:ea typeface="Verdana" pitchFamily="34" charset="0"/>
                <a:cs typeface="Verdana" pitchFamily="34" charset="0"/>
              </a:rPr>
              <a:t>74	# </a:t>
            </a:r>
            <a:r>
              <a:rPr lang="en-US" sz="600" b="0" dirty="0">
                <a:latin typeface="Arial Narrow" panose="020B0606020202030204" pitchFamily="34" charset="0"/>
                <a:ea typeface="Verdana" pitchFamily="34" charset="0"/>
                <a:cs typeface="Verdana" pitchFamily="34" charset="0"/>
              </a:rPr>
              <a:t>Open the log file as this will be used to log good and bad authentication attempts.</a:t>
            </a:r>
          </a:p>
          <a:p>
            <a:pPr marL="0" indent="0" defTabSz="274320">
              <a:spcAft>
                <a:spcPts val="0"/>
              </a:spcAft>
              <a:buNone/>
              <a:tabLst>
                <a:tab pos="182880" algn="l"/>
                <a:tab pos="411480" algn="l"/>
                <a:tab pos="685800" algn="l"/>
                <a:tab pos="960120" algn="l"/>
              </a:tabLst>
            </a:pPr>
            <a:r>
              <a:rPr lang="en-US" sz="600" b="0" dirty="0" smtClean="0">
                <a:latin typeface="Arial Narrow" panose="020B0606020202030204" pitchFamily="34" charset="0"/>
                <a:ea typeface="Verdana" pitchFamily="34" charset="0"/>
                <a:cs typeface="Verdana" pitchFamily="34" charset="0"/>
              </a:rPr>
              <a:t>75</a:t>
            </a:r>
            <a:endParaRPr lang="en-US" sz="600" b="0" dirty="0">
              <a:latin typeface="Arial Narrow" panose="020B0606020202030204" pitchFamily="34" charset="0"/>
              <a:ea typeface="Verdana" pitchFamily="34" charset="0"/>
              <a:cs typeface="Verdana" pitchFamily="34" charset="0"/>
            </a:endParaRPr>
          </a:p>
          <a:p>
            <a:pPr marL="0" indent="0" defTabSz="274320">
              <a:spcAft>
                <a:spcPts val="0"/>
              </a:spcAft>
              <a:buNone/>
              <a:tabLst>
                <a:tab pos="182880" algn="l"/>
                <a:tab pos="411480" algn="l"/>
                <a:tab pos="685800" algn="l"/>
                <a:tab pos="960120" algn="l"/>
              </a:tabLst>
            </a:pPr>
            <a:r>
              <a:rPr lang="en-US" sz="600" b="0" dirty="0" smtClean="0">
                <a:latin typeface="Arial Narrow" panose="020B0606020202030204" pitchFamily="34" charset="0"/>
                <a:ea typeface="Verdana" pitchFamily="34" charset="0"/>
                <a:cs typeface="Verdana" pitchFamily="34" charset="0"/>
              </a:rPr>
              <a:t>76	my </a:t>
            </a:r>
            <a:r>
              <a:rPr lang="en-US" sz="600" b="0" dirty="0">
                <a:latin typeface="Arial Narrow" panose="020B0606020202030204" pitchFamily="34" charset="0"/>
                <a:ea typeface="Verdana" pitchFamily="34" charset="0"/>
                <a:cs typeface="Verdana" pitchFamily="34" charset="0"/>
              </a:rPr>
              <a:t>$</a:t>
            </a:r>
            <a:r>
              <a:rPr lang="en-US" sz="600" b="0" dirty="0" err="1">
                <a:latin typeface="Arial Narrow" panose="020B0606020202030204" pitchFamily="34" charset="0"/>
                <a:ea typeface="Verdana" pitchFamily="34" charset="0"/>
                <a:cs typeface="Verdana" pitchFamily="34" charset="0"/>
              </a:rPr>
              <a:t>fh</a:t>
            </a:r>
            <a:r>
              <a:rPr lang="en-US" sz="600" b="0" dirty="0">
                <a:latin typeface="Arial Narrow" panose="020B0606020202030204" pitchFamily="34" charset="0"/>
                <a:ea typeface="Verdana" pitchFamily="34" charset="0"/>
                <a:cs typeface="Verdana" pitchFamily="34" charset="0"/>
              </a:rPr>
              <a:t>=new IO::File;</a:t>
            </a:r>
          </a:p>
          <a:p>
            <a:pPr marL="0" indent="0" defTabSz="274320">
              <a:spcAft>
                <a:spcPts val="0"/>
              </a:spcAft>
              <a:buNone/>
              <a:tabLst>
                <a:tab pos="182880" algn="l"/>
                <a:tab pos="411480" algn="l"/>
                <a:tab pos="685800" algn="l"/>
                <a:tab pos="960120" algn="l"/>
              </a:tabLst>
            </a:pPr>
            <a:r>
              <a:rPr lang="en-US" sz="600" b="0" dirty="0" smtClean="0">
                <a:latin typeface="Arial Narrow" panose="020B0606020202030204" pitchFamily="34" charset="0"/>
                <a:ea typeface="Verdana" pitchFamily="34" charset="0"/>
                <a:cs typeface="Verdana" pitchFamily="34" charset="0"/>
              </a:rPr>
              <a:t>77	$</a:t>
            </a:r>
            <a:r>
              <a:rPr lang="en-US" sz="600" b="0" dirty="0" err="1" smtClean="0">
                <a:latin typeface="Arial Narrow" panose="020B0606020202030204" pitchFamily="34" charset="0"/>
                <a:ea typeface="Verdana" pitchFamily="34" charset="0"/>
                <a:cs typeface="Verdana" pitchFamily="34" charset="0"/>
              </a:rPr>
              <a:t>fh</a:t>
            </a:r>
            <a:r>
              <a:rPr lang="en-US" sz="600" b="0" dirty="0" smtClean="0">
                <a:latin typeface="Arial Narrow" panose="020B0606020202030204" pitchFamily="34" charset="0"/>
                <a:ea typeface="Verdana" pitchFamily="34" charset="0"/>
                <a:cs typeface="Verdana" pitchFamily="34" charset="0"/>
              </a:rPr>
              <a:t>-</a:t>
            </a:r>
            <a:r>
              <a:rPr lang="en-US" sz="600" b="0" dirty="0">
                <a:latin typeface="Arial Narrow" panose="020B0606020202030204" pitchFamily="34" charset="0"/>
                <a:ea typeface="Verdana" pitchFamily="34" charset="0"/>
                <a:cs typeface="Verdana" pitchFamily="34" charset="0"/>
              </a:rPr>
              <a:t>&gt;open('&gt;&gt; /</a:t>
            </a:r>
            <a:r>
              <a:rPr lang="en-US" sz="600" b="0" dirty="0" err="1">
                <a:latin typeface="Arial Narrow" panose="020B0606020202030204" pitchFamily="34" charset="0"/>
                <a:ea typeface="Verdana" pitchFamily="34" charset="0"/>
                <a:cs typeface="Verdana" pitchFamily="34" charset="0"/>
              </a:rPr>
              <a:t>tmp</a:t>
            </a:r>
            <a:r>
              <a:rPr lang="en-US" sz="600" b="0" dirty="0">
                <a:latin typeface="Arial Narrow" panose="020B0606020202030204" pitchFamily="34" charset="0"/>
                <a:ea typeface="Verdana" pitchFamily="34" charset="0"/>
                <a:cs typeface="Verdana" pitchFamily="34" charset="0"/>
              </a:rPr>
              <a:t>/accesslog.log');</a:t>
            </a:r>
          </a:p>
          <a:p>
            <a:pPr marL="0" indent="0" defTabSz="274320">
              <a:spcAft>
                <a:spcPts val="0"/>
              </a:spcAft>
              <a:buNone/>
              <a:tabLst>
                <a:tab pos="182880" algn="l"/>
                <a:tab pos="411480" algn="l"/>
                <a:tab pos="685800" algn="l"/>
                <a:tab pos="960120" algn="l"/>
              </a:tabLst>
            </a:pPr>
            <a:r>
              <a:rPr lang="en-US" sz="600" b="0" dirty="0" smtClean="0">
                <a:latin typeface="Arial Narrow" panose="020B0606020202030204" pitchFamily="34" charset="0"/>
                <a:ea typeface="Verdana" pitchFamily="34" charset="0"/>
                <a:cs typeface="Verdana" pitchFamily="34" charset="0"/>
              </a:rPr>
              <a:t>78	my </a:t>
            </a:r>
            <a:r>
              <a:rPr lang="en-US" sz="600" b="0" dirty="0">
                <a:latin typeface="Arial Narrow" panose="020B0606020202030204" pitchFamily="34" charset="0"/>
                <a:ea typeface="Verdana" pitchFamily="34" charset="0"/>
                <a:cs typeface="Verdana" pitchFamily="34" charset="0"/>
              </a:rPr>
              <a:t>$date = scalar(</a:t>
            </a:r>
            <a:r>
              <a:rPr lang="en-US" sz="600" b="0" dirty="0" err="1">
                <a:latin typeface="Arial Narrow" panose="020B0606020202030204" pitchFamily="34" charset="0"/>
                <a:ea typeface="Verdana" pitchFamily="34" charset="0"/>
                <a:cs typeface="Verdana" pitchFamily="34" charset="0"/>
              </a:rPr>
              <a:t>localtime</a:t>
            </a:r>
            <a:r>
              <a:rPr lang="en-US" sz="600" b="0" dirty="0">
                <a:latin typeface="Arial Narrow" panose="020B0606020202030204" pitchFamily="34" charset="0"/>
                <a:ea typeface="Verdana" pitchFamily="34" charset="0"/>
                <a:cs typeface="Verdana" pitchFamily="34" charset="0"/>
              </a:rPr>
              <a:t>);</a:t>
            </a:r>
          </a:p>
          <a:p>
            <a:pPr marL="0" indent="0" defTabSz="274320">
              <a:spcAft>
                <a:spcPts val="0"/>
              </a:spcAft>
              <a:buNone/>
              <a:tabLst>
                <a:tab pos="182880" algn="l"/>
                <a:tab pos="411480" algn="l"/>
                <a:tab pos="685800" algn="l"/>
                <a:tab pos="960120" algn="l"/>
              </a:tabLst>
            </a:pPr>
            <a:r>
              <a:rPr lang="en-US" sz="600" b="0" dirty="0" smtClean="0">
                <a:latin typeface="Arial Narrow" panose="020B0606020202030204" pitchFamily="34" charset="0"/>
                <a:ea typeface="Verdana" pitchFamily="34" charset="0"/>
                <a:cs typeface="Verdana" pitchFamily="34" charset="0"/>
              </a:rPr>
              <a:t>79</a:t>
            </a:r>
            <a:endParaRPr lang="en-US" sz="600" b="0" dirty="0">
              <a:latin typeface="Arial Narrow" panose="020B0606020202030204" pitchFamily="34" charset="0"/>
              <a:ea typeface="Verdana" pitchFamily="34" charset="0"/>
              <a:cs typeface="Verdana" pitchFamily="34" charset="0"/>
            </a:endParaRPr>
          </a:p>
          <a:p>
            <a:pPr marL="0" indent="0" defTabSz="274320">
              <a:spcAft>
                <a:spcPts val="0"/>
              </a:spcAft>
              <a:buNone/>
              <a:tabLst>
                <a:tab pos="182880" algn="l"/>
                <a:tab pos="411480" algn="l"/>
                <a:tab pos="685800" algn="l"/>
                <a:tab pos="960120" algn="l"/>
              </a:tabLst>
            </a:pPr>
            <a:r>
              <a:rPr lang="en-US" sz="600" b="0" dirty="0" smtClean="0">
                <a:latin typeface="Arial Narrow" panose="020B0606020202030204" pitchFamily="34" charset="0"/>
                <a:ea typeface="Verdana" pitchFamily="34" charset="0"/>
                <a:cs typeface="Verdana" pitchFamily="34" charset="0"/>
              </a:rPr>
              <a:t>80	# </a:t>
            </a:r>
            <a:r>
              <a:rPr lang="en-US" sz="600" b="0" dirty="0">
                <a:latin typeface="Arial Narrow" panose="020B0606020202030204" pitchFamily="34" charset="0"/>
                <a:ea typeface="Verdana" pitchFamily="34" charset="0"/>
                <a:cs typeface="Verdana" pitchFamily="34" charset="0"/>
              </a:rPr>
              <a:t>Grab the username and password provided as parameters in the request.</a:t>
            </a:r>
          </a:p>
          <a:p>
            <a:pPr marL="0" indent="0" defTabSz="274320">
              <a:spcAft>
                <a:spcPts val="0"/>
              </a:spcAft>
              <a:buNone/>
              <a:tabLst>
                <a:tab pos="182880" algn="l"/>
                <a:tab pos="411480" algn="l"/>
                <a:tab pos="685800" algn="l"/>
                <a:tab pos="960120" algn="l"/>
              </a:tabLst>
            </a:pPr>
            <a:r>
              <a:rPr lang="en-US" sz="600" b="0" dirty="0" smtClean="0">
                <a:latin typeface="Arial Narrow" panose="020B0606020202030204" pitchFamily="34" charset="0"/>
                <a:ea typeface="Verdana" pitchFamily="34" charset="0"/>
                <a:cs typeface="Verdana" pitchFamily="34" charset="0"/>
              </a:rPr>
              <a:t>81</a:t>
            </a:r>
            <a:endParaRPr lang="en-US" sz="600" b="0" dirty="0">
              <a:latin typeface="Arial Narrow" panose="020B0606020202030204" pitchFamily="34" charset="0"/>
              <a:ea typeface="Verdana" pitchFamily="34" charset="0"/>
              <a:cs typeface="Verdana" pitchFamily="34" charset="0"/>
            </a:endParaRPr>
          </a:p>
          <a:p>
            <a:pPr marL="0" indent="0" defTabSz="274320">
              <a:spcAft>
                <a:spcPts val="0"/>
              </a:spcAft>
              <a:buNone/>
              <a:tabLst>
                <a:tab pos="182880" algn="l"/>
                <a:tab pos="411480" algn="l"/>
                <a:tab pos="685800" algn="l"/>
                <a:tab pos="960120" algn="l"/>
              </a:tabLst>
            </a:pPr>
            <a:r>
              <a:rPr lang="en-US" sz="600" b="0" dirty="0" smtClean="0">
                <a:latin typeface="Arial Narrow" panose="020B0606020202030204" pitchFamily="34" charset="0"/>
                <a:ea typeface="Verdana" pitchFamily="34" charset="0"/>
                <a:cs typeface="Verdana" pitchFamily="34" charset="0"/>
              </a:rPr>
              <a:t>82	my </a:t>
            </a:r>
            <a:r>
              <a:rPr lang="en-US" sz="600" b="0" dirty="0">
                <a:latin typeface="Arial Narrow" panose="020B0606020202030204" pitchFamily="34" charset="0"/>
                <a:ea typeface="Verdana" pitchFamily="34" charset="0"/>
                <a:cs typeface="Verdana" pitchFamily="34" charset="0"/>
              </a:rPr>
              <a:t>$</a:t>
            </a:r>
            <a:r>
              <a:rPr lang="en-US" sz="600" b="0" dirty="0" err="1">
                <a:latin typeface="Arial Narrow" panose="020B0606020202030204" pitchFamily="34" charset="0"/>
                <a:ea typeface="Verdana" pitchFamily="34" charset="0"/>
                <a:cs typeface="Verdana" pitchFamily="34" charset="0"/>
              </a:rPr>
              <a:t>req</a:t>
            </a:r>
            <a:r>
              <a:rPr lang="en-US" sz="600" b="0" dirty="0">
                <a:latin typeface="Arial Narrow" panose="020B0606020202030204" pitchFamily="34" charset="0"/>
                <a:ea typeface="Verdana" pitchFamily="34" charset="0"/>
                <a:cs typeface="Verdana" pitchFamily="34" charset="0"/>
              </a:rPr>
              <a:t> = new CGI::Request;</a:t>
            </a:r>
          </a:p>
          <a:p>
            <a:pPr marL="0" indent="0" defTabSz="274320">
              <a:spcAft>
                <a:spcPts val="0"/>
              </a:spcAft>
              <a:buNone/>
              <a:tabLst>
                <a:tab pos="182880" algn="l"/>
                <a:tab pos="411480" algn="l"/>
                <a:tab pos="685800" algn="l"/>
                <a:tab pos="960120" algn="l"/>
              </a:tabLst>
            </a:pPr>
            <a:r>
              <a:rPr lang="en-US" sz="600" b="0" dirty="0" smtClean="0">
                <a:latin typeface="Arial Narrow" panose="020B0606020202030204" pitchFamily="34" charset="0"/>
                <a:ea typeface="Verdana" pitchFamily="34" charset="0"/>
                <a:cs typeface="Verdana" pitchFamily="34" charset="0"/>
              </a:rPr>
              <a:t>83</a:t>
            </a:r>
            <a:endParaRPr lang="en-US" sz="600" b="0" dirty="0">
              <a:latin typeface="Arial Narrow" panose="020B0606020202030204" pitchFamily="34" charset="0"/>
              <a:ea typeface="Verdana" pitchFamily="34" charset="0"/>
              <a:cs typeface="Verdana" pitchFamily="34" charset="0"/>
            </a:endParaRPr>
          </a:p>
          <a:p>
            <a:pPr marL="0" indent="0" defTabSz="274320">
              <a:spcAft>
                <a:spcPts val="0"/>
              </a:spcAft>
              <a:buNone/>
              <a:tabLst>
                <a:tab pos="182880" algn="l"/>
                <a:tab pos="411480" algn="l"/>
                <a:tab pos="685800" algn="l"/>
                <a:tab pos="960120" algn="l"/>
              </a:tabLst>
            </a:pPr>
            <a:r>
              <a:rPr lang="en-US" sz="600" b="0" dirty="0" smtClean="0">
                <a:latin typeface="Arial Narrow" panose="020B0606020202030204" pitchFamily="34" charset="0"/>
                <a:ea typeface="Verdana" pitchFamily="34" charset="0"/>
                <a:cs typeface="Verdana" pitchFamily="34" charset="0"/>
              </a:rPr>
              <a:t>84	my </a:t>
            </a:r>
            <a:r>
              <a:rPr lang="en-US" sz="600" b="0" dirty="0">
                <a:latin typeface="Arial Narrow" panose="020B0606020202030204" pitchFamily="34" charset="0"/>
                <a:ea typeface="Verdana" pitchFamily="34" charset="0"/>
                <a:cs typeface="Verdana" pitchFamily="34" charset="0"/>
              </a:rPr>
              <a:t>$</a:t>
            </a:r>
            <a:r>
              <a:rPr lang="en-US" sz="600" b="0" dirty="0" err="1">
                <a:latin typeface="Arial Narrow" panose="020B0606020202030204" pitchFamily="34" charset="0"/>
                <a:ea typeface="Verdana" pitchFamily="34" charset="0"/>
                <a:cs typeface="Verdana" pitchFamily="34" charset="0"/>
              </a:rPr>
              <a:t>uname</a:t>
            </a:r>
            <a:r>
              <a:rPr lang="en-US" sz="600" b="0" dirty="0">
                <a:latin typeface="Arial Narrow" panose="020B0606020202030204" pitchFamily="34" charset="0"/>
                <a:ea typeface="Verdana" pitchFamily="34" charset="0"/>
                <a:cs typeface="Verdana" pitchFamily="34" charset="0"/>
              </a:rPr>
              <a:t> = $</a:t>
            </a:r>
            <a:r>
              <a:rPr lang="en-US" sz="600" b="0" dirty="0" err="1">
                <a:latin typeface="Arial Narrow" panose="020B0606020202030204" pitchFamily="34" charset="0"/>
                <a:ea typeface="Verdana" pitchFamily="34" charset="0"/>
                <a:cs typeface="Verdana" pitchFamily="34" charset="0"/>
              </a:rPr>
              <a:t>req</a:t>
            </a:r>
            <a:r>
              <a:rPr lang="en-US" sz="600" b="0" dirty="0">
                <a:latin typeface="Arial Narrow" panose="020B0606020202030204" pitchFamily="34" charset="0"/>
                <a:ea typeface="Verdana" pitchFamily="34" charset="0"/>
                <a:cs typeface="Verdana" pitchFamily="34" charset="0"/>
              </a:rPr>
              <a:t>-&gt;</a:t>
            </a:r>
            <a:r>
              <a:rPr lang="en-US" sz="600" b="0" dirty="0" err="1">
                <a:latin typeface="Arial Narrow" panose="020B0606020202030204" pitchFamily="34" charset="0"/>
                <a:ea typeface="Verdana" pitchFamily="34" charset="0"/>
                <a:cs typeface="Verdana" pitchFamily="34" charset="0"/>
              </a:rPr>
              <a:t>param</a:t>
            </a:r>
            <a:r>
              <a:rPr lang="en-US" sz="600" b="0" dirty="0">
                <a:latin typeface="Arial Narrow" panose="020B0606020202030204" pitchFamily="34" charset="0"/>
                <a:ea typeface="Verdana" pitchFamily="34" charset="0"/>
                <a:cs typeface="Verdana" pitchFamily="34" charset="0"/>
              </a:rPr>
              <a:t>('user');</a:t>
            </a:r>
          </a:p>
          <a:p>
            <a:pPr marL="0" indent="0" defTabSz="274320">
              <a:spcAft>
                <a:spcPts val="0"/>
              </a:spcAft>
              <a:buNone/>
              <a:tabLst>
                <a:tab pos="182880" algn="l"/>
                <a:tab pos="411480" algn="l"/>
                <a:tab pos="685800" algn="l"/>
                <a:tab pos="960120" algn="l"/>
              </a:tabLst>
            </a:pPr>
            <a:r>
              <a:rPr lang="en-US" sz="600" b="0" dirty="0" smtClean="0">
                <a:latin typeface="Arial Narrow" panose="020B0606020202030204" pitchFamily="34" charset="0"/>
                <a:ea typeface="Verdana" pitchFamily="34" charset="0"/>
                <a:cs typeface="Verdana" pitchFamily="34" charset="0"/>
              </a:rPr>
              <a:t>85	my </a:t>
            </a:r>
            <a:r>
              <a:rPr lang="en-US" sz="600" b="0" dirty="0">
                <a:latin typeface="Arial Narrow" panose="020B0606020202030204" pitchFamily="34" charset="0"/>
                <a:ea typeface="Verdana" pitchFamily="34" charset="0"/>
                <a:cs typeface="Verdana" pitchFamily="34" charset="0"/>
              </a:rPr>
              <a:t>$</a:t>
            </a:r>
            <a:r>
              <a:rPr lang="en-US" sz="600" b="0" dirty="0" err="1">
                <a:latin typeface="Arial Narrow" panose="020B0606020202030204" pitchFamily="34" charset="0"/>
                <a:ea typeface="Verdana" pitchFamily="34" charset="0"/>
                <a:cs typeface="Verdana" pitchFamily="34" charset="0"/>
              </a:rPr>
              <a:t>pword</a:t>
            </a:r>
            <a:r>
              <a:rPr lang="en-US" sz="600" b="0" dirty="0">
                <a:latin typeface="Arial Narrow" panose="020B0606020202030204" pitchFamily="34" charset="0"/>
                <a:ea typeface="Verdana" pitchFamily="34" charset="0"/>
                <a:cs typeface="Verdana" pitchFamily="34" charset="0"/>
              </a:rPr>
              <a:t> = $</a:t>
            </a:r>
            <a:r>
              <a:rPr lang="en-US" sz="600" b="0" dirty="0" err="1">
                <a:latin typeface="Arial Narrow" panose="020B0606020202030204" pitchFamily="34" charset="0"/>
                <a:ea typeface="Verdana" pitchFamily="34" charset="0"/>
                <a:cs typeface="Verdana" pitchFamily="34" charset="0"/>
              </a:rPr>
              <a:t>req</a:t>
            </a:r>
            <a:r>
              <a:rPr lang="en-US" sz="600" b="0" dirty="0">
                <a:latin typeface="Arial Narrow" panose="020B0606020202030204" pitchFamily="34" charset="0"/>
                <a:ea typeface="Verdana" pitchFamily="34" charset="0"/>
                <a:cs typeface="Verdana" pitchFamily="34" charset="0"/>
              </a:rPr>
              <a:t>-&gt;</a:t>
            </a:r>
            <a:r>
              <a:rPr lang="en-US" sz="600" b="0" dirty="0" err="1">
                <a:latin typeface="Arial Narrow" panose="020B0606020202030204" pitchFamily="34" charset="0"/>
                <a:ea typeface="Verdana" pitchFamily="34" charset="0"/>
                <a:cs typeface="Verdana" pitchFamily="34" charset="0"/>
              </a:rPr>
              <a:t>param</a:t>
            </a:r>
            <a:r>
              <a:rPr lang="en-US" sz="600" b="0" dirty="0">
                <a:latin typeface="Arial Narrow" panose="020B0606020202030204" pitchFamily="34" charset="0"/>
                <a:ea typeface="Verdana" pitchFamily="34" charset="0"/>
                <a:cs typeface="Verdana" pitchFamily="34" charset="0"/>
              </a:rPr>
              <a:t>('password');</a:t>
            </a:r>
          </a:p>
          <a:p>
            <a:pPr marL="0" indent="0" defTabSz="274320">
              <a:spcAft>
                <a:spcPts val="0"/>
              </a:spcAft>
              <a:buNone/>
              <a:tabLst>
                <a:tab pos="182880" algn="l"/>
                <a:tab pos="411480" algn="l"/>
                <a:tab pos="685800" algn="l"/>
                <a:tab pos="960120" algn="l"/>
              </a:tabLst>
            </a:pPr>
            <a:r>
              <a:rPr lang="en-US" sz="600" b="0" dirty="0" smtClean="0">
                <a:latin typeface="Arial Narrow" panose="020B0606020202030204" pitchFamily="34" charset="0"/>
                <a:ea typeface="Verdana" pitchFamily="34" charset="0"/>
                <a:cs typeface="Verdana" pitchFamily="34" charset="0"/>
              </a:rPr>
              <a:t>86</a:t>
            </a:r>
            <a:endParaRPr lang="en-US" sz="600" b="0" dirty="0">
              <a:latin typeface="Arial Narrow" panose="020B0606020202030204" pitchFamily="34" charset="0"/>
              <a:ea typeface="Verdana" pitchFamily="34" charset="0"/>
              <a:cs typeface="Verdana" pitchFamily="34" charset="0"/>
            </a:endParaRPr>
          </a:p>
          <a:p>
            <a:pPr marL="0" indent="0" defTabSz="274320">
              <a:spcAft>
                <a:spcPts val="0"/>
              </a:spcAft>
              <a:buNone/>
              <a:tabLst>
                <a:tab pos="182880" algn="l"/>
                <a:tab pos="411480" algn="l"/>
                <a:tab pos="685800" algn="l"/>
                <a:tab pos="960120" algn="l"/>
              </a:tabLst>
            </a:pPr>
            <a:r>
              <a:rPr lang="en-US" sz="600" b="0" dirty="0" smtClean="0">
                <a:latin typeface="Arial Narrow" panose="020B0606020202030204" pitchFamily="34" charset="0"/>
                <a:ea typeface="Verdana" pitchFamily="34" charset="0"/>
                <a:cs typeface="Verdana" pitchFamily="34" charset="0"/>
              </a:rPr>
              <a:t>87	# </a:t>
            </a:r>
            <a:r>
              <a:rPr lang="en-US" sz="600" b="0" dirty="0">
                <a:latin typeface="Arial Narrow" panose="020B0606020202030204" pitchFamily="34" charset="0"/>
                <a:ea typeface="Verdana" pitchFamily="34" charset="0"/>
                <a:cs typeface="Verdana" pitchFamily="34" charset="0"/>
              </a:rPr>
              <a:t>Make sure that the user name is </a:t>
            </a:r>
            <a:r>
              <a:rPr lang="en-US" sz="600" b="0" dirty="0" err="1">
                <a:latin typeface="Arial Narrow" panose="020B0606020202030204" pitchFamily="34" charset="0"/>
                <a:ea typeface="Verdana" pitchFamily="34" charset="0"/>
                <a:cs typeface="Verdana" pitchFamily="34" charset="0"/>
              </a:rPr>
              <a:t>unescaped</a:t>
            </a:r>
            <a:r>
              <a:rPr lang="en-US" sz="600" b="0" dirty="0">
                <a:latin typeface="Arial Narrow" panose="020B0606020202030204" pitchFamily="34" charset="0"/>
                <a:ea typeface="Verdana" pitchFamily="34" charset="0"/>
                <a:cs typeface="Verdana" pitchFamily="34" charset="0"/>
              </a:rPr>
              <a:t>. (convert %XX sequences to their actual character)</a:t>
            </a:r>
          </a:p>
          <a:p>
            <a:pPr marL="0" indent="0" defTabSz="274320">
              <a:spcAft>
                <a:spcPts val="0"/>
              </a:spcAft>
              <a:buNone/>
              <a:tabLst>
                <a:tab pos="182880" algn="l"/>
                <a:tab pos="411480" algn="l"/>
                <a:tab pos="685800" algn="l"/>
                <a:tab pos="960120" algn="l"/>
              </a:tabLst>
            </a:pPr>
            <a:r>
              <a:rPr lang="en-US" sz="600" b="0" dirty="0" smtClean="0">
                <a:latin typeface="Arial Narrow" panose="020B0606020202030204" pitchFamily="34" charset="0"/>
                <a:ea typeface="Verdana" pitchFamily="34" charset="0"/>
                <a:cs typeface="Verdana" pitchFamily="34" charset="0"/>
              </a:rPr>
              <a:t>88</a:t>
            </a:r>
            <a:endParaRPr lang="en-US" sz="600" b="0" dirty="0">
              <a:latin typeface="Arial Narrow" panose="020B0606020202030204" pitchFamily="34" charset="0"/>
              <a:ea typeface="Verdana" pitchFamily="34" charset="0"/>
              <a:cs typeface="Verdana" pitchFamily="34" charset="0"/>
            </a:endParaRPr>
          </a:p>
          <a:p>
            <a:pPr marL="0" indent="0" defTabSz="274320">
              <a:spcAft>
                <a:spcPts val="0"/>
              </a:spcAft>
              <a:buNone/>
              <a:tabLst>
                <a:tab pos="182880" algn="l"/>
                <a:tab pos="411480" algn="l"/>
                <a:tab pos="685800" algn="l"/>
                <a:tab pos="960120" algn="l"/>
              </a:tabLst>
            </a:pPr>
            <a:r>
              <a:rPr lang="en-US" sz="600" b="0" dirty="0" smtClean="0">
                <a:latin typeface="Arial Narrow" panose="020B0606020202030204" pitchFamily="34" charset="0"/>
                <a:ea typeface="Verdana" pitchFamily="34" charset="0"/>
                <a:cs typeface="Verdana" pitchFamily="34" charset="0"/>
              </a:rPr>
              <a:t>89	$</a:t>
            </a:r>
            <a:r>
              <a:rPr lang="en-US" sz="600" b="0" dirty="0" err="1" smtClean="0">
                <a:latin typeface="Arial Narrow" panose="020B0606020202030204" pitchFamily="34" charset="0"/>
                <a:ea typeface="Verdana" pitchFamily="34" charset="0"/>
                <a:cs typeface="Verdana" pitchFamily="34" charset="0"/>
              </a:rPr>
              <a:t>uname</a:t>
            </a:r>
            <a:r>
              <a:rPr lang="en-US" sz="600" b="0" dirty="0" smtClean="0">
                <a:latin typeface="Arial Narrow" panose="020B0606020202030204" pitchFamily="34" charset="0"/>
                <a:ea typeface="Verdana" pitchFamily="34" charset="0"/>
                <a:cs typeface="Verdana" pitchFamily="34" charset="0"/>
              </a:rPr>
              <a:t> </a:t>
            </a:r>
            <a:r>
              <a:rPr lang="en-US" sz="600" b="0" dirty="0">
                <a:latin typeface="Arial Narrow" panose="020B0606020202030204" pitchFamily="34" charset="0"/>
                <a:ea typeface="Verdana" pitchFamily="34" charset="0"/>
                <a:cs typeface="Verdana" pitchFamily="34" charset="0"/>
              </a:rPr>
              <a:t>= </a:t>
            </a:r>
            <a:r>
              <a:rPr lang="en-US" sz="600" b="0" dirty="0" err="1">
                <a:latin typeface="Arial Narrow" panose="020B0606020202030204" pitchFamily="34" charset="0"/>
                <a:ea typeface="Verdana" pitchFamily="34" charset="0"/>
                <a:cs typeface="Verdana" pitchFamily="34" charset="0"/>
              </a:rPr>
              <a:t>uri_unescape</a:t>
            </a:r>
            <a:r>
              <a:rPr lang="en-US" sz="600" b="0" dirty="0">
                <a:latin typeface="Arial Narrow" panose="020B0606020202030204" pitchFamily="34" charset="0"/>
                <a:ea typeface="Verdana" pitchFamily="34" charset="0"/>
                <a:cs typeface="Verdana" pitchFamily="34" charset="0"/>
              </a:rPr>
              <a:t>($</a:t>
            </a:r>
            <a:r>
              <a:rPr lang="en-US" sz="600" b="0" dirty="0" err="1">
                <a:latin typeface="Arial Narrow" panose="020B0606020202030204" pitchFamily="34" charset="0"/>
                <a:ea typeface="Verdana" pitchFamily="34" charset="0"/>
                <a:cs typeface="Verdana" pitchFamily="34" charset="0"/>
              </a:rPr>
              <a:t>uname</a:t>
            </a:r>
            <a:r>
              <a:rPr lang="en-US" sz="600" b="0" dirty="0">
                <a:latin typeface="Arial Narrow" panose="020B0606020202030204" pitchFamily="34" charset="0"/>
                <a:ea typeface="Verdana" pitchFamily="34" charset="0"/>
                <a:cs typeface="Verdana" pitchFamily="34" charset="0"/>
              </a:rPr>
              <a:t>);</a:t>
            </a:r>
          </a:p>
          <a:p>
            <a:pPr marL="0" indent="0" defTabSz="274320">
              <a:spcAft>
                <a:spcPts val="0"/>
              </a:spcAft>
              <a:buNone/>
              <a:tabLst>
                <a:tab pos="182880" algn="l"/>
                <a:tab pos="411480" algn="l"/>
                <a:tab pos="685800" algn="l"/>
                <a:tab pos="960120" algn="l"/>
              </a:tabLst>
            </a:pPr>
            <a:r>
              <a:rPr lang="en-US" sz="600" b="0" dirty="0" smtClean="0">
                <a:latin typeface="Arial Narrow" panose="020B0606020202030204" pitchFamily="34" charset="0"/>
                <a:ea typeface="Verdana" pitchFamily="34" charset="0"/>
                <a:cs typeface="Verdana" pitchFamily="34" charset="0"/>
              </a:rPr>
              <a:t>90</a:t>
            </a:r>
            <a:endParaRPr lang="en-US" sz="600" b="0" dirty="0">
              <a:latin typeface="Arial Narrow" panose="020B0606020202030204" pitchFamily="34" charset="0"/>
              <a:ea typeface="Verdana" pitchFamily="34" charset="0"/>
              <a:cs typeface="Verdana" pitchFamily="34" charset="0"/>
            </a:endParaRPr>
          </a:p>
          <a:p>
            <a:pPr marL="0" indent="0" defTabSz="274320">
              <a:spcAft>
                <a:spcPts val="0"/>
              </a:spcAft>
              <a:buNone/>
              <a:tabLst>
                <a:tab pos="182880" algn="l"/>
                <a:tab pos="411480" algn="l"/>
                <a:tab pos="685800" algn="l"/>
                <a:tab pos="960120" algn="l"/>
              </a:tabLst>
            </a:pPr>
            <a:r>
              <a:rPr lang="en-US" sz="600" b="0" dirty="0" smtClean="0">
                <a:latin typeface="Arial Narrow" panose="020B0606020202030204" pitchFamily="34" charset="0"/>
                <a:ea typeface="Verdana" pitchFamily="34" charset="0"/>
                <a:cs typeface="Verdana" pitchFamily="34" charset="0"/>
              </a:rPr>
              <a:t>91	# </a:t>
            </a:r>
            <a:r>
              <a:rPr lang="en-US" sz="600" b="0" dirty="0">
                <a:latin typeface="Arial Narrow" panose="020B0606020202030204" pitchFamily="34" charset="0"/>
                <a:ea typeface="Verdana" pitchFamily="34" charset="0"/>
                <a:cs typeface="Verdana" pitchFamily="34" charset="0"/>
              </a:rPr>
              <a:t>Calculate the MD5 hash for the provided password. The database stores the hashes and not the actual passwords, so</a:t>
            </a:r>
          </a:p>
          <a:p>
            <a:pPr marL="0" indent="0" defTabSz="274320">
              <a:spcAft>
                <a:spcPts val="0"/>
              </a:spcAft>
              <a:buNone/>
              <a:tabLst>
                <a:tab pos="182880" algn="l"/>
                <a:tab pos="411480" algn="l"/>
                <a:tab pos="685800" algn="l"/>
                <a:tab pos="960120" algn="l"/>
              </a:tabLst>
            </a:pPr>
            <a:r>
              <a:rPr lang="en-US" sz="600" b="0" dirty="0" smtClean="0">
                <a:latin typeface="Arial Narrow" panose="020B0606020202030204" pitchFamily="34" charset="0"/>
                <a:ea typeface="Verdana" pitchFamily="34" charset="0"/>
                <a:cs typeface="Verdana" pitchFamily="34" charset="0"/>
              </a:rPr>
              <a:t>92	# </a:t>
            </a:r>
            <a:r>
              <a:rPr lang="en-US" sz="600" b="0" dirty="0">
                <a:latin typeface="Arial Narrow" panose="020B0606020202030204" pitchFamily="34" charset="0"/>
                <a:ea typeface="Verdana" pitchFamily="34" charset="0"/>
                <a:cs typeface="Verdana" pitchFamily="34" charset="0"/>
              </a:rPr>
              <a:t>we will be comparing these hashes to authenticate the user.</a:t>
            </a:r>
          </a:p>
          <a:p>
            <a:pPr marL="0" indent="0" defTabSz="274320">
              <a:spcAft>
                <a:spcPts val="0"/>
              </a:spcAft>
              <a:buNone/>
              <a:tabLst>
                <a:tab pos="182880" algn="l"/>
                <a:tab pos="411480" algn="l"/>
                <a:tab pos="685800" algn="l"/>
                <a:tab pos="960120" algn="l"/>
              </a:tabLst>
            </a:pPr>
            <a:r>
              <a:rPr lang="en-US" sz="600" b="0" dirty="0" smtClean="0">
                <a:latin typeface="Arial Narrow" panose="020B0606020202030204" pitchFamily="34" charset="0"/>
                <a:ea typeface="Verdana" pitchFamily="34" charset="0"/>
                <a:cs typeface="Verdana" pitchFamily="34" charset="0"/>
              </a:rPr>
              <a:t>93</a:t>
            </a:r>
            <a:endParaRPr lang="en-US" sz="600" b="0" dirty="0">
              <a:latin typeface="Arial Narrow" panose="020B0606020202030204" pitchFamily="34" charset="0"/>
              <a:ea typeface="Verdana" pitchFamily="34" charset="0"/>
              <a:cs typeface="Verdana" pitchFamily="34" charset="0"/>
            </a:endParaRPr>
          </a:p>
          <a:p>
            <a:pPr marL="0" indent="0" defTabSz="274320">
              <a:spcAft>
                <a:spcPts val="0"/>
              </a:spcAft>
              <a:buNone/>
              <a:tabLst>
                <a:tab pos="182880" algn="l"/>
                <a:tab pos="411480" algn="l"/>
                <a:tab pos="685800" algn="l"/>
                <a:tab pos="960120" algn="l"/>
              </a:tabLst>
            </a:pPr>
            <a:r>
              <a:rPr lang="en-US" sz="600" b="0" dirty="0" smtClean="0">
                <a:latin typeface="Arial Narrow" panose="020B0606020202030204" pitchFamily="34" charset="0"/>
                <a:ea typeface="Verdana" pitchFamily="34" charset="0"/>
                <a:cs typeface="Verdana" pitchFamily="34" charset="0"/>
              </a:rPr>
              <a:t>94	my </a:t>
            </a:r>
            <a:r>
              <a:rPr lang="en-US" sz="600" b="0" dirty="0">
                <a:latin typeface="Arial Narrow" panose="020B0606020202030204" pitchFamily="34" charset="0"/>
                <a:ea typeface="Verdana" pitchFamily="34" charset="0"/>
                <a:cs typeface="Verdana" pitchFamily="34" charset="0"/>
              </a:rPr>
              <a:t>$</a:t>
            </a:r>
            <a:r>
              <a:rPr lang="en-US" sz="600" b="0" dirty="0" err="1">
                <a:latin typeface="Arial Narrow" panose="020B0606020202030204" pitchFamily="34" charset="0"/>
                <a:ea typeface="Verdana" pitchFamily="34" charset="0"/>
                <a:cs typeface="Verdana" pitchFamily="34" charset="0"/>
              </a:rPr>
              <a:t>hashp</a:t>
            </a:r>
            <a:r>
              <a:rPr lang="en-US" sz="600" b="0" dirty="0">
                <a:latin typeface="Arial Narrow" panose="020B0606020202030204" pitchFamily="34" charset="0"/>
                <a:ea typeface="Verdana" pitchFamily="34" charset="0"/>
                <a:cs typeface="Verdana" pitchFamily="34" charset="0"/>
              </a:rPr>
              <a:t> = md5_hex($</a:t>
            </a:r>
            <a:r>
              <a:rPr lang="en-US" sz="600" b="0" dirty="0" err="1">
                <a:latin typeface="Arial Narrow" panose="020B0606020202030204" pitchFamily="34" charset="0"/>
                <a:ea typeface="Verdana" pitchFamily="34" charset="0"/>
                <a:cs typeface="Verdana" pitchFamily="34" charset="0"/>
              </a:rPr>
              <a:t>pword</a:t>
            </a:r>
            <a:r>
              <a:rPr lang="en-US" sz="600" b="0" dirty="0">
                <a:latin typeface="Arial Narrow" panose="020B0606020202030204" pitchFamily="34" charset="0"/>
                <a:ea typeface="Verdana" pitchFamily="34" charset="0"/>
                <a:cs typeface="Verdana" pitchFamily="34" charset="0"/>
              </a:rPr>
              <a:t>);</a:t>
            </a:r>
          </a:p>
          <a:p>
            <a:pPr marL="0" indent="0" defTabSz="274320">
              <a:spcAft>
                <a:spcPts val="0"/>
              </a:spcAft>
              <a:buNone/>
              <a:tabLst>
                <a:tab pos="182880" algn="l"/>
                <a:tab pos="411480" algn="l"/>
                <a:tab pos="685800" algn="l"/>
                <a:tab pos="960120" algn="l"/>
              </a:tabLst>
            </a:pPr>
            <a:r>
              <a:rPr lang="en-US" sz="600" b="0" dirty="0" smtClean="0">
                <a:latin typeface="Arial Narrow" panose="020B0606020202030204" pitchFamily="34" charset="0"/>
                <a:ea typeface="Verdana" pitchFamily="34" charset="0"/>
                <a:cs typeface="Verdana" pitchFamily="34" charset="0"/>
              </a:rPr>
              <a:t>95</a:t>
            </a:r>
            <a:endParaRPr lang="en-US" sz="600" b="0" dirty="0">
              <a:latin typeface="Arial Narrow" panose="020B0606020202030204" pitchFamily="34" charset="0"/>
              <a:ea typeface="Verdana" pitchFamily="34" charset="0"/>
              <a:cs typeface="Verdana" pitchFamily="34" charset="0"/>
            </a:endParaRPr>
          </a:p>
          <a:p>
            <a:pPr marL="0" indent="0" defTabSz="274320">
              <a:spcAft>
                <a:spcPts val="0"/>
              </a:spcAft>
              <a:buNone/>
              <a:tabLst>
                <a:tab pos="182880" algn="l"/>
                <a:tab pos="411480" algn="l"/>
                <a:tab pos="685800" algn="l"/>
                <a:tab pos="960120" algn="l"/>
              </a:tabLst>
            </a:pPr>
            <a:r>
              <a:rPr lang="en-US" sz="600" b="0" dirty="0" smtClean="0">
                <a:latin typeface="Arial Narrow" panose="020B0606020202030204" pitchFamily="34" charset="0"/>
                <a:ea typeface="Verdana" pitchFamily="34" charset="0"/>
                <a:cs typeface="Verdana" pitchFamily="34" charset="0"/>
              </a:rPr>
              <a:t>96	# </a:t>
            </a:r>
            <a:r>
              <a:rPr lang="en-US" sz="600" b="0" dirty="0">
                <a:latin typeface="Arial Narrow" panose="020B0606020202030204" pitchFamily="34" charset="0"/>
                <a:ea typeface="Verdana" pitchFamily="34" charset="0"/>
                <a:cs typeface="Verdana" pitchFamily="34" charset="0"/>
              </a:rPr>
              <a:t>Use a prepared statement to search the database for an active (state = 1) user record with the provided username</a:t>
            </a:r>
          </a:p>
          <a:p>
            <a:pPr marL="0" indent="0" defTabSz="274320">
              <a:spcAft>
                <a:spcPts val="0"/>
              </a:spcAft>
              <a:buNone/>
              <a:tabLst>
                <a:tab pos="182880" algn="l"/>
                <a:tab pos="411480" algn="l"/>
                <a:tab pos="685800" algn="l"/>
                <a:tab pos="960120" algn="l"/>
              </a:tabLst>
            </a:pPr>
            <a:r>
              <a:rPr lang="en-US" sz="600" b="0" dirty="0" smtClean="0">
                <a:latin typeface="Arial Narrow" panose="020B0606020202030204" pitchFamily="34" charset="0"/>
                <a:ea typeface="Verdana" pitchFamily="34" charset="0"/>
                <a:cs typeface="Verdana" pitchFamily="34" charset="0"/>
              </a:rPr>
              <a:t>97	# </a:t>
            </a:r>
            <a:r>
              <a:rPr lang="en-US" sz="600" b="0" dirty="0">
                <a:latin typeface="Arial Narrow" panose="020B0606020202030204" pitchFamily="34" charset="0"/>
                <a:ea typeface="Verdana" pitchFamily="34" charset="0"/>
                <a:cs typeface="Verdana" pitchFamily="34" charset="0"/>
              </a:rPr>
              <a:t>and password. </a:t>
            </a:r>
          </a:p>
          <a:p>
            <a:pPr marL="0" indent="0" defTabSz="274320">
              <a:spcAft>
                <a:spcPts val="0"/>
              </a:spcAft>
              <a:buNone/>
              <a:tabLst>
                <a:tab pos="182880" algn="l"/>
                <a:tab pos="411480" algn="l"/>
                <a:tab pos="685800" algn="l"/>
                <a:tab pos="960120" algn="l"/>
              </a:tabLst>
            </a:pPr>
            <a:r>
              <a:rPr lang="en-US" sz="600" b="0" dirty="0" smtClean="0">
                <a:latin typeface="Arial Narrow" panose="020B0606020202030204" pitchFamily="34" charset="0"/>
                <a:ea typeface="Verdana" pitchFamily="34" charset="0"/>
                <a:cs typeface="Verdana" pitchFamily="34" charset="0"/>
              </a:rPr>
              <a:t>98</a:t>
            </a:r>
            <a:endParaRPr lang="en-US" sz="600" b="0" dirty="0">
              <a:latin typeface="Arial Narrow" panose="020B0606020202030204" pitchFamily="34" charset="0"/>
              <a:ea typeface="Verdana" pitchFamily="34" charset="0"/>
              <a:cs typeface="Verdana" pitchFamily="34" charset="0"/>
            </a:endParaRPr>
          </a:p>
          <a:p>
            <a:pPr marL="0" indent="0" defTabSz="274320">
              <a:spcAft>
                <a:spcPts val="0"/>
              </a:spcAft>
              <a:buNone/>
              <a:tabLst>
                <a:tab pos="182880" algn="l"/>
                <a:tab pos="411480" algn="l"/>
                <a:tab pos="685800" algn="l"/>
                <a:tab pos="960120" algn="l"/>
              </a:tabLst>
            </a:pPr>
            <a:r>
              <a:rPr lang="en-US" sz="600" b="0" dirty="0" smtClean="0">
                <a:latin typeface="Arial Narrow" panose="020B0606020202030204" pitchFamily="34" charset="0"/>
                <a:ea typeface="Verdana" pitchFamily="34" charset="0"/>
                <a:cs typeface="Verdana" pitchFamily="34" charset="0"/>
              </a:rPr>
              <a:t>99	my </a:t>
            </a:r>
            <a:r>
              <a:rPr lang="en-US" sz="600" b="0" dirty="0">
                <a:latin typeface="Arial Narrow" panose="020B0606020202030204" pitchFamily="34" charset="0"/>
                <a:ea typeface="Verdana" pitchFamily="34" charset="0"/>
                <a:cs typeface="Verdana" pitchFamily="34" charset="0"/>
              </a:rPr>
              <a:t>$</a:t>
            </a:r>
            <a:r>
              <a:rPr lang="en-US" sz="600" b="0" dirty="0" err="1">
                <a:latin typeface="Arial Narrow" panose="020B0606020202030204" pitchFamily="34" charset="0"/>
                <a:ea typeface="Verdana" pitchFamily="34" charset="0"/>
                <a:cs typeface="Verdana" pitchFamily="34" charset="0"/>
              </a:rPr>
              <a:t>sql</a:t>
            </a:r>
            <a:r>
              <a:rPr lang="en-US" sz="600" b="0" dirty="0">
                <a:latin typeface="Arial Narrow" panose="020B0606020202030204" pitchFamily="34" charset="0"/>
                <a:ea typeface="Verdana" pitchFamily="34" charset="0"/>
                <a:cs typeface="Verdana" pitchFamily="34" charset="0"/>
              </a:rPr>
              <a:t>=$</a:t>
            </a:r>
            <a:r>
              <a:rPr lang="en-US" sz="600" b="0" dirty="0" err="1">
                <a:latin typeface="Arial Narrow" panose="020B0606020202030204" pitchFamily="34" charset="0"/>
                <a:ea typeface="Verdana" pitchFamily="34" charset="0"/>
                <a:cs typeface="Verdana" pitchFamily="34" charset="0"/>
              </a:rPr>
              <a:t>dbh</a:t>
            </a:r>
            <a:r>
              <a:rPr lang="en-US" sz="600" b="0" dirty="0">
                <a:latin typeface="Arial Narrow" panose="020B0606020202030204" pitchFamily="34" charset="0"/>
                <a:ea typeface="Verdana" pitchFamily="34" charset="0"/>
                <a:cs typeface="Verdana" pitchFamily="34" charset="0"/>
              </a:rPr>
              <a:t>-&gt;prepare("SELECT </a:t>
            </a:r>
            <a:r>
              <a:rPr lang="en-US" sz="600" b="0" dirty="0" err="1">
                <a:latin typeface="Arial Narrow" panose="020B0606020202030204" pitchFamily="34" charset="0"/>
                <a:ea typeface="Verdana" pitchFamily="34" charset="0"/>
                <a:cs typeface="Verdana" pitchFamily="34" charset="0"/>
              </a:rPr>
              <a:t>first,last,admin</a:t>
            </a:r>
            <a:r>
              <a:rPr lang="en-US" sz="600" b="0" dirty="0">
                <a:latin typeface="Arial Narrow" panose="020B0606020202030204" pitchFamily="34" charset="0"/>
                <a:ea typeface="Verdana" pitchFamily="34" charset="0"/>
                <a:cs typeface="Verdana" pitchFamily="34" charset="0"/>
              </a:rPr>
              <a:t> FROM users WHERE </a:t>
            </a:r>
            <a:r>
              <a:rPr lang="en-US" sz="600" b="0" dirty="0" err="1">
                <a:latin typeface="Arial Narrow" panose="020B0606020202030204" pitchFamily="34" charset="0"/>
                <a:ea typeface="Verdana" pitchFamily="34" charset="0"/>
                <a:cs typeface="Verdana" pitchFamily="34" charset="0"/>
              </a:rPr>
              <a:t>uname</a:t>
            </a:r>
            <a:r>
              <a:rPr lang="en-US" sz="600" b="0" dirty="0">
                <a:latin typeface="Arial Narrow" panose="020B0606020202030204" pitchFamily="34" charset="0"/>
                <a:ea typeface="Verdana" pitchFamily="34" charset="0"/>
                <a:cs typeface="Verdana" pitchFamily="34" charset="0"/>
              </a:rPr>
              <a:t>='$</a:t>
            </a:r>
            <a:r>
              <a:rPr lang="en-US" sz="600" b="0" dirty="0" err="1">
                <a:latin typeface="Arial Narrow" panose="020B0606020202030204" pitchFamily="34" charset="0"/>
                <a:ea typeface="Verdana" pitchFamily="34" charset="0"/>
                <a:cs typeface="Verdana" pitchFamily="34" charset="0"/>
              </a:rPr>
              <a:t>uname</a:t>
            </a:r>
            <a:r>
              <a:rPr lang="en-US" sz="600" b="0" dirty="0">
                <a:latin typeface="Arial Narrow" panose="020B0606020202030204" pitchFamily="34" charset="0"/>
                <a:ea typeface="Verdana" pitchFamily="34" charset="0"/>
                <a:cs typeface="Verdana" pitchFamily="34" charset="0"/>
              </a:rPr>
              <a:t>' AND </a:t>
            </a:r>
            <a:r>
              <a:rPr lang="en-US" sz="600" b="0" dirty="0" err="1">
                <a:latin typeface="Arial Narrow" panose="020B0606020202030204" pitchFamily="34" charset="0"/>
                <a:ea typeface="Verdana" pitchFamily="34" charset="0"/>
                <a:cs typeface="Verdana" pitchFamily="34" charset="0"/>
              </a:rPr>
              <a:t>pword</a:t>
            </a:r>
            <a:r>
              <a:rPr lang="en-US" sz="600" b="0" dirty="0">
                <a:latin typeface="Arial Narrow" panose="020B0606020202030204" pitchFamily="34" charset="0"/>
                <a:ea typeface="Verdana" pitchFamily="34" charset="0"/>
                <a:cs typeface="Verdana" pitchFamily="34" charset="0"/>
              </a:rPr>
              <a:t> LIKE BINARY '$</a:t>
            </a:r>
            <a:r>
              <a:rPr lang="en-US" sz="600" b="0" dirty="0" err="1">
                <a:latin typeface="Arial Narrow" panose="020B0606020202030204" pitchFamily="34" charset="0"/>
                <a:ea typeface="Verdana" pitchFamily="34" charset="0"/>
                <a:cs typeface="Verdana" pitchFamily="34" charset="0"/>
              </a:rPr>
              <a:t>hashp</a:t>
            </a:r>
            <a:r>
              <a:rPr lang="en-US" sz="600" b="0" dirty="0">
                <a:latin typeface="Arial Narrow" panose="020B0606020202030204" pitchFamily="34" charset="0"/>
                <a:ea typeface="Verdana" pitchFamily="34" charset="0"/>
                <a:cs typeface="Verdana" pitchFamily="34" charset="0"/>
              </a:rPr>
              <a:t>' AND state=1");</a:t>
            </a:r>
          </a:p>
          <a:p>
            <a:pPr marL="0" indent="0" defTabSz="274320">
              <a:spcAft>
                <a:spcPts val="0"/>
              </a:spcAft>
              <a:buNone/>
              <a:tabLst>
                <a:tab pos="182880" algn="l"/>
                <a:tab pos="411480" algn="l"/>
                <a:tab pos="685800" algn="l"/>
                <a:tab pos="960120" algn="l"/>
              </a:tabLst>
            </a:pPr>
            <a:r>
              <a:rPr lang="en-US" sz="600" b="0" dirty="0" smtClean="0">
                <a:latin typeface="Arial Narrow" panose="020B0606020202030204" pitchFamily="34" charset="0"/>
                <a:ea typeface="Verdana" pitchFamily="34" charset="0"/>
                <a:cs typeface="Verdana" pitchFamily="34" charset="0"/>
              </a:rPr>
              <a:t>100	$</a:t>
            </a:r>
            <a:r>
              <a:rPr lang="en-US" sz="600" b="0" dirty="0" err="1" smtClean="0">
                <a:latin typeface="Arial Narrow" panose="020B0606020202030204" pitchFamily="34" charset="0"/>
                <a:ea typeface="Verdana" pitchFamily="34" charset="0"/>
                <a:cs typeface="Verdana" pitchFamily="34" charset="0"/>
              </a:rPr>
              <a:t>sql</a:t>
            </a:r>
            <a:r>
              <a:rPr lang="en-US" sz="600" b="0" dirty="0" smtClean="0">
                <a:latin typeface="Arial Narrow" panose="020B0606020202030204" pitchFamily="34" charset="0"/>
                <a:ea typeface="Verdana" pitchFamily="34" charset="0"/>
                <a:cs typeface="Verdana" pitchFamily="34" charset="0"/>
              </a:rPr>
              <a:t>-</a:t>
            </a:r>
            <a:r>
              <a:rPr lang="en-US" sz="600" b="0" dirty="0">
                <a:latin typeface="Arial Narrow" panose="020B0606020202030204" pitchFamily="34" charset="0"/>
                <a:ea typeface="Verdana" pitchFamily="34" charset="0"/>
                <a:cs typeface="Verdana" pitchFamily="34" charset="0"/>
              </a:rPr>
              <a:t>&gt;execute;	</a:t>
            </a:r>
          </a:p>
        </p:txBody>
      </p:sp>
    </p:spTree>
    <p:extLst>
      <p:ext uri="{BB962C8B-B14F-4D97-AF65-F5344CB8AC3E}">
        <p14:creationId xmlns:p14="http://schemas.microsoft.com/office/powerpoint/2010/main" val="328584084"/>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dirty="0"/>
              <a:t>Exercise </a:t>
            </a:r>
            <a:r>
              <a:rPr lang="en-US" dirty="0" smtClean="0"/>
              <a:t>#3 : </a:t>
            </a:r>
            <a:r>
              <a:rPr lang="en-US" dirty="0" err="1" smtClean="0"/>
              <a:t>authenticate.cgi</a:t>
            </a:r>
            <a:r>
              <a:rPr lang="en-US" dirty="0" smtClean="0"/>
              <a:t> (cont.)</a:t>
            </a:r>
            <a:endParaRPr lang="en-US" dirty="0"/>
          </a:p>
        </p:txBody>
      </p:sp>
      <p:sp>
        <p:nvSpPr>
          <p:cNvPr id="7" name="Content Placeholder 6"/>
          <p:cNvSpPr>
            <a:spLocks noGrp="1"/>
          </p:cNvSpPr>
          <p:nvPr>
            <p:ph sz="half" idx="1"/>
          </p:nvPr>
        </p:nvSpPr>
        <p:spPr>
          <a:xfrm>
            <a:off x="609600" y="1498596"/>
            <a:ext cx="4191000" cy="4672584"/>
          </a:xfrm>
        </p:spPr>
        <p:txBody>
          <a:bodyPr rIns="0">
            <a:noAutofit/>
          </a:bodyPr>
          <a:lstStyle/>
          <a:p>
            <a:pPr marL="0" indent="0" defTabSz="274320">
              <a:spcAft>
                <a:spcPts val="0"/>
              </a:spcAft>
              <a:buNone/>
              <a:tabLst>
                <a:tab pos="182880" algn="l"/>
                <a:tab pos="411480" algn="l"/>
                <a:tab pos="685800" algn="l"/>
                <a:tab pos="960120" algn="l"/>
              </a:tabLst>
            </a:pPr>
            <a:r>
              <a:rPr lang="en-US" sz="600" b="0" dirty="0" smtClean="0">
                <a:latin typeface="Arial Narrow" panose="020B0606020202030204" pitchFamily="34" charset="0"/>
                <a:ea typeface="Verdana" pitchFamily="34" charset="0"/>
                <a:cs typeface="Verdana" pitchFamily="34" charset="0"/>
              </a:rPr>
              <a:t>101</a:t>
            </a:r>
            <a:endParaRPr lang="en-US" sz="600" b="0" dirty="0">
              <a:latin typeface="Arial Narrow" panose="020B0606020202030204" pitchFamily="34" charset="0"/>
              <a:ea typeface="Verdana" pitchFamily="34" charset="0"/>
              <a:cs typeface="Verdana" pitchFamily="34" charset="0"/>
            </a:endParaRPr>
          </a:p>
          <a:p>
            <a:pPr marL="0" indent="0" defTabSz="274320">
              <a:spcAft>
                <a:spcPts val="0"/>
              </a:spcAft>
              <a:buNone/>
              <a:tabLst>
                <a:tab pos="182880" algn="l"/>
                <a:tab pos="411480" algn="l"/>
                <a:tab pos="685800" algn="l"/>
                <a:tab pos="960120" algn="l"/>
              </a:tabLst>
            </a:pPr>
            <a:r>
              <a:rPr lang="en-US" sz="600" b="0" dirty="0" smtClean="0">
                <a:latin typeface="Arial Narrow" panose="020B0606020202030204" pitchFamily="34" charset="0"/>
                <a:ea typeface="Verdana" pitchFamily="34" charset="0"/>
                <a:cs typeface="Verdana" pitchFamily="34" charset="0"/>
              </a:rPr>
              <a:t>102	# </a:t>
            </a:r>
            <a:r>
              <a:rPr lang="en-US" sz="600" b="0" dirty="0">
                <a:latin typeface="Arial Narrow" panose="020B0606020202030204" pitchFamily="34" charset="0"/>
                <a:ea typeface="Verdana" pitchFamily="34" charset="0"/>
                <a:cs typeface="Verdana" pitchFamily="34" charset="0"/>
              </a:rPr>
              <a:t>If no row was returned from the database, then the login failed. No records were found matching the provided</a:t>
            </a:r>
          </a:p>
          <a:p>
            <a:pPr marL="0" indent="0" defTabSz="274320">
              <a:spcAft>
                <a:spcPts val="0"/>
              </a:spcAft>
              <a:buNone/>
              <a:tabLst>
                <a:tab pos="182880" algn="l"/>
                <a:tab pos="411480" algn="l"/>
                <a:tab pos="685800" algn="l"/>
                <a:tab pos="960120" algn="l"/>
              </a:tabLst>
            </a:pPr>
            <a:r>
              <a:rPr lang="en-US" sz="600" b="0" dirty="0" smtClean="0">
                <a:latin typeface="Arial Narrow" panose="020B0606020202030204" pitchFamily="34" charset="0"/>
                <a:ea typeface="Verdana" pitchFamily="34" charset="0"/>
                <a:cs typeface="Verdana" pitchFamily="34" charset="0"/>
              </a:rPr>
              <a:t>103	# </a:t>
            </a:r>
            <a:r>
              <a:rPr lang="en-US" sz="600" b="0" dirty="0">
                <a:latin typeface="Arial Narrow" panose="020B0606020202030204" pitchFamily="34" charset="0"/>
                <a:ea typeface="Verdana" pitchFamily="34" charset="0"/>
                <a:cs typeface="Verdana" pitchFamily="34" charset="0"/>
              </a:rPr>
              <a:t>username and password. Notify the user and ask them to try again. If a matching row was found, then login</a:t>
            </a:r>
          </a:p>
          <a:p>
            <a:pPr marL="0" indent="0" defTabSz="274320">
              <a:spcAft>
                <a:spcPts val="0"/>
              </a:spcAft>
              <a:buNone/>
              <a:tabLst>
                <a:tab pos="182880" algn="l"/>
                <a:tab pos="411480" algn="l"/>
                <a:tab pos="685800" algn="l"/>
                <a:tab pos="960120" algn="l"/>
              </a:tabLst>
            </a:pPr>
            <a:r>
              <a:rPr lang="en-US" sz="600" b="0" dirty="0" smtClean="0">
                <a:latin typeface="Arial Narrow" panose="020B0606020202030204" pitchFamily="34" charset="0"/>
                <a:ea typeface="Verdana" pitchFamily="34" charset="0"/>
                <a:cs typeface="Verdana" pitchFamily="34" charset="0"/>
              </a:rPr>
              <a:t>104	# </a:t>
            </a:r>
            <a:r>
              <a:rPr lang="en-US" sz="600" b="0" dirty="0">
                <a:latin typeface="Arial Narrow" panose="020B0606020202030204" pitchFamily="34" charset="0"/>
                <a:ea typeface="Verdana" pitchFamily="34" charset="0"/>
                <a:cs typeface="Verdana" pitchFamily="34" charset="0"/>
              </a:rPr>
              <a:t>succeeded. Log the successful login in the log file and then redirect the user to their appropriate landing page.</a:t>
            </a:r>
          </a:p>
          <a:p>
            <a:pPr marL="0" indent="0" defTabSz="274320">
              <a:spcAft>
                <a:spcPts val="0"/>
              </a:spcAft>
              <a:buNone/>
              <a:tabLst>
                <a:tab pos="182880" algn="l"/>
                <a:tab pos="411480" algn="l"/>
                <a:tab pos="685800" algn="l"/>
                <a:tab pos="960120" algn="l"/>
              </a:tabLst>
            </a:pPr>
            <a:r>
              <a:rPr lang="en-US" sz="600" b="0" dirty="0" smtClean="0">
                <a:latin typeface="Arial Narrow" panose="020B0606020202030204" pitchFamily="34" charset="0"/>
                <a:ea typeface="Verdana" pitchFamily="34" charset="0"/>
                <a:cs typeface="Verdana" pitchFamily="34" charset="0"/>
              </a:rPr>
              <a:t>105</a:t>
            </a:r>
            <a:endParaRPr lang="en-US" sz="600" b="0" dirty="0">
              <a:latin typeface="Arial Narrow" panose="020B0606020202030204" pitchFamily="34" charset="0"/>
              <a:ea typeface="Verdana" pitchFamily="34" charset="0"/>
              <a:cs typeface="Verdana" pitchFamily="34" charset="0"/>
            </a:endParaRPr>
          </a:p>
          <a:p>
            <a:pPr marL="0" indent="0" defTabSz="274320">
              <a:spcAft>
                <a:spcPts val="0"/>
              </a:spcAft>
              <a:buNone/>
              <a:tabLst>
                <a:tab pos="182880" algn="l"/>
                <a:tab pos="411480" algn="l"/>
                <a:tab pos="685800" algn="l"/>
                <a:tab pos="960120" algn="l"/>
              </a:tabLst>
            </a:pPr>
            <a:r>
              <a:rPr lang="en-US" sz="600" b="0" dirty="0" smtClean="0">
                <a:latin typeface="Arial Narrow" panose="020B0606020202030204" pitchFamily="34" charset="0"/>
                <a:ea typeface="Verdana" pitchFamily="34" charset="0"/>
                <a:cs typeface="Verdana" pitchFamily="34" charset="0"/>
              </a:rPr>
              <a:t>106	if </a:t>
            </a:r>
            <a:r>
              <a:rPr lang="en-US" sz="600" b="0" dirty="0">
                <a:latin typeface="Arial Narrow" panose="020B0606020202030204" pitchFamily="34" charset="0"/>
                <a:ea typeface="Verdana" pitchFamily="34" charset="0"/>
                <a:cs typeface="Verdana" pitchFamily="34" charset="0"/>
              </a:rPr>
              <a:t>($</a:t>
            </a:r>
            <a:r>
              <a:rPr lang="en-US" sz="600" b="0" dirty="0" err="1">
                <a:latin typeface="Arial Narrow" panose="020B0606020202030204" pitchFamily="34" charset="0"/>
                <a:ea typeface="Verdana" pitchFamily="34" charset="0"/>
                <a:cs typeface="Verdana" pitchFamily="34" charset="0"/>
              </a:rPr>
              <a:t>sql</a:t>
            </a:r>
            <a:r>
              <a:rPr lang="en-US" sz="600" b="0" dirty="0">
                <a:latin typeface="Arial Narrow" panose="020B0606020202030204" pitchFamily="34" charset="0"/>
                <a:ea typeface="Verdana" pitchFamily="34" charset="0"/>
                <a:cs typeface="Verdana" pitchFamily="34" charset="0"/>
              </a:rPr>
              <a:t>-&gt;rows == 0) { </a:t>
            </a:r>
          </a:p>
          <a:p>
            <a:pPr marL="0" indent="0" defTabSz="274320">
              <a:spcAft>
                <a:spcPts val="0"/>
              </a:spcAft>
              <a:buNone/>
              <a:tabLst>
                <a:tab pos="182880" algn="l"/>
                <a:tab pos="411480" algn="l"/>
                <a:tab pos="685800" algn="l"/>
                <a:tab pos="960120" algn="l"/>
              </a:tabLst>
            </a:pPr>
            <a:r>
              <a:rPr lang="en-US" sz="600" b="0" dirty="0" smtClean="0">
                <a:latin typeface="Arial Narrow" panose="020B0606020202030204" pitchFamily="34" charset="0"/>
                <a:ea typeface="Verdana" pitchFamily="34" charset="0"/>
                <a:cs typeface="Verdana" pitchFamily="34" charset="0"/>
              </a:rPr>
              <a:t>107</a:t>
            </a:r>
            <a:endParaRPr lang="en-US" sz="600" b="0" dirty="0">
              <a:latin typeface="Arial Narrow" panose="020B0606020202030204" pitchFamily="34" charset="0"/>
              <a:ea typeface="Verdana" pitchFamily="34" charset="0"/>
              <a:cs typeface="Verdana" pitchFamily="34" charset="0"/>
            </a:endParaRPr>
          </a:p>
          <a:p>
            <a:pPr marL="0" indent="0" defTabSz="274320">
              <a:spcAft>
                <a:spcPts val="0"/>
              </a:spcAft>
              <a:buNone/>
              <a:tabLst>
                <a:tab pos="182880" algn="l"/>
                <a:tab pos="411480" algn="l"/>
                <a:tab pos="685800" algn="l"/>
                <a:tab pos="960120" algn="l"/>
              </a:tabLst>
            </a:pPr>
            <a:r>
              <a:rPr lang="en-US" sz="600" b="0" dirty="0" smtClean="0">
                <a:latin typeface="Arial Narrow" panose="020B0606020202030204" pitchFamily="34" charset="0"/>
                <a:ea typeface="Verdana" pitchFamily="34" charset="0"/>
                <a:cs typeface="Verdana" pitchFamily="34" charset="0"/>
              </a:rPr>
              <a:t>108	</a:t>
            </a:r>
            <a:r>
              <a:rPr lang="en-US" sz="600" b="0" dirty="0">
                <a:latin typeface="Arial Narrow" panose="020B0606020202030204" pitchFamily="34" charset="0"/>
                <a:ea typeface="Verdana" pitchFamily="34" charset="0"/>
                <a:cs typeface="Verdana" pitchFamily="34" charset="0"/>
              </a:rPr>
              <a:t>	# Print the opening parts of the HTML page.</a:t>
            </a:r>
          </a:p>
          <a:p>
            <a:pPr marL="0" indent="0" defTabSz="274320">
              <a:spcAft>
                <a:spcPts val="0"/>
              </a:spcAft>
              <a:buNone/>
              <a:tabLst>
                <a:tab pos="182880" algn="l"/>
                <a:tab pos="411480" algn="l"/>
                <a:tab pos="685800" algn="l"/>
                <a:tab pos="960120" algn="l"/>
              </a:tabLst>
            </a:pPr>
            <a:r>
              <a:rPr lang="en-US" sz="600" b="0" dirty="0" smtClean="0">
                <a:latin typeface="Arial Narrow" panose="020B0606020202030204" pitchFamily="34" charset="0"/>
                <a:ea typeface="Verdana" pitchFamily="34" charset="0"/>
                <a:cs typeface="Verdana" pitchFamily="34" charset="0"/>
              </a:rPr>
              <a:t>109</a:t>
            </a:r>
            <a:endParaRPr lang="en-US" sz="600" b="0" dirty="0">
              <a:latin typeface="Arial Narrow" panose="020B0606020202030204" pitchFamily="34" charset="0"/>
              <a:ea typeface="Verdana" pitchFamily="34" charset="0"/>
              <a:cs typeface="Verdana" pitchFamily="34" charset="0"/>
            </a:endParaRPr>
          </a:p>
          <a:p>
            <a:pPr marL="0" indent="0" defTabSz="274320">
              <a:spcAft>
                <a:spcPts val="0"/>
              </a:spcAft>
              <a:buNone/>
              <a:tabLst>
                <a:tab pos="182880" algn="l"/>
                <a:tab pos="411480" algn="l"/>
                <a:tab pos="685800" algn="l"/>
                <a:tab pos="960120" algn="l"/>
              </a:tabLst>
            </a:pPr>
            <a:r>
              <a:rPr lang="en-US" sz="600" b="0" dirty="0" smtClean="0">
                <a:latin typeface="Arial Narrow" panose="020B0606020202030204" pitchFamily="34" charset="0"/>
                <a:ea typeface="Verdana" pitchFamily="34" charset="0"/>
                <a:cs typeface="Verdana" pitchFamily="34" charset="0"/>
              </a:rPr>
              <a:t>110	</a:t>
            </a:r>
            <a:r>
              <a:rPr lang="en-US" sz="600" b="0" dirty="0">
                <a:latin typeface="Arial Narrow" panose="020B0606020202030204" pitchFamily="34" charset="0"/>
                <a:ea typeface="Verdana" pitchFamily="34" charset="0"/>
                <a:cs typeface="Verdana" pitchFamily="34" charset="0"/>
              </a:rPr>
              <a:t>	print "</a:t>
            </a:r>
            <a:r>
              <a:rPr lang="en-US" sz="600" b="0" dirty="0" err="1">
                <a:latin typeface="Arial Narrow" panose="020B0606020202030204" pitchFamily="34" charset="0"/>
                <a:ea typeface="Verdana" pitchFamily="34" charset="0"/>
                <a:cs typeface="Verdana" pitchFamily="34" charset="0"/>
              </a:rPr>
              <a:t>Content-type:text</a:t>
            </a:r>
            <a:r>
              <a:rPr lang="en-US" sz="600" b="0" dirty="0">
                <a:latin typeface="Arial Narrow" panose="020B0606020202030204" pitchFamily="34" charset="0"/>
                <a:ea typeface="Verdana" pitchFamily="34" charset="0"/>
                <a:cs typeface="Verdana" pitchFamily="34" charset="0"/>
              </a:rPr>
              <a:t>/html\n\n";</a:t>
            </a:r>
          </a:p>
          <a:p>
            <a:pPr marL="0" indent="0" defTabSz="274320">
              <a:spcAft>
                <a:spcPts val="0"/>
              </a:spcAft>
              <a:buNone/>
              <a:tabLst>
                <a:tab pos="182880" algn="l"/>
                <a:tab pos="411480" algn="l"/>
                <a:tab pos="685800" algn="l"/>
                <a:tab pos="960120" algn="l"/>
              </a:tabLst>
            </a:pPr>
            <a:r>
              <a:rPr lang="en-US" sz="600" b="0" dirty="0" smtClean="0">
                <a:latin typeface="Arial Narrow" panose="020B0606020202030204" pitchFamily="34" charset="0"/>
                <a:ea typeface="Verdana" pitchFamily="34" charset="0"/>
                <a:cs typeface="Verdana" pitchFamily="34" charset="0"/>
              </a:rPr>
              <a:t>111</a:t>
            </a:r>
            <a:endParaRPr lang="en-US" sz="600" b="0" dirty="0">
              <a:latin typeface="Arial Narrow" panose="020B0606020202030204" pitchFamily="34" charset="0"/>
              <a:ea typeface="Verdana" pitchFamily="34" charset="0"/>
              <a:cs typeface="Verdana" pitchFamily="34" charset="0"/>
            </a:endParaRPr>
          </a:p>
          <a:p>
            <a:pPr marL="0" indent="0" defTabSz="274320">
              <a:spcAft>
                <a:spcPts val="0"/>
              </a:spcAft>
              <a:buNone/>
              <a:tabLst>
                <a:tab pos="182880" algn="l"/>
                <a:tab pos="411480" algn="l"/>
                <a:tab pos="685800" algn="l"/>
                <a:tab pos="960120" algn="l"/>
              </a:tabLst>
            </a:pPr>
            <a:r>
              <a:rPr lang="en-US" sz="600" b="0" dirty="0" smtClean="0">
                <a:latin typeface="Arial Narrow" panose="020B0606020202030204" pitchFamily="34" charset="0"/>
                <a:ea typeface="Verdana" pitchFamily="34" charset="0"/>
                <a:cs typeface="Verdana" pitchFamily="34" charset="0"/>
              </a:rPr>
              <a:t>112	</a:t>
            </a:r>
            <a:r>
              <a:rPr lang="en-US" sz="600" b="0" dirty="0">
                <a:latin typeface="Arial Narrow" panose="020B0606020202030204" pitchFamily="34" charset="0"/>
                <a:ea typeface="Verdana" pitchFamily="34" charset="0"/>
                <a:cs typeface="Verdana" pitchFamily="34" charset="0"/>
              </a:rPr>
              <a:t>	print &lt;&lt;END;</a:t>
            </a:r>
          </a:p>
          <a:p>
            <a:pPr marL="0" indent="0" defTabSz="274320">
              <a:spcAft>
                <a:spcPts val="0"/>
              </a:spcAft>
              <a:buNone/>
              <a:tabLst>
                <a:tab pos="182880" algn="l"/>
                <a:tab pos="411480" algn="l"/>
                <a:tab pos="685800" algn="l"/>
                <a:tab pos="960120" algn="l"/>
              </a:tabLst>
            </a:pPr>
            <a:r>
              <a:rPr lang="en-US" sz="600" b="0" dirty="0" smtClean="0">
                <a:latin typeface="Arial Narrow" panose="020B0606020202030204" pitchFamily="34" charset="0"/>
                <a:ea typeface="Verdana" pitchFamily="34" charset="0"/>
                <a:cs typeface="Verdana" pitchFamily="34" charset="0"/>
              </a:rPr>
              <a:t>113	</a:t>
            </a:r>
            <a:r>
              <a:rPr lang="en-US" sz="600" b="0" dirty="0">
                <a:latin typeface="Arial Narrow" panose="020B0606020202030204" pitchFamily="34" charset="0"/>
                <a:ea typeface="Verdana" pitchFamily="34" charset="0"/>
                <a:cs typeface="Verdana" pitchFamily="34" charset="0"/>
              </a:rPr>
              <a:t>	&lt;html&gt;</a:t>
            </a:r>
          </a:p>
          <a:p>
            <a:pPr marL="0" indent="0" defTabSz="274320">
              <a:spcAft>
                <a:spcPts val="0"/>
              </a:spcAft>
              <a:buNone/>
              <a:tabLst>
                <a:tab pos="182880" algn="l"/>
                <a:tab pos="411480" algn="l"/>
                <a:tab pos="685800" algn="l"/>
                <a:tab pos="960120" algn="l"/>
              </a:tabLst>
            </a:pPr>
            <a:r>
              <a:rPr lang="en-US" sz="600" b="0" dirty="0" smtClean="0">
                <a:latin typeface="Arial Narrow" panose="020B0606020202030204" pitchFamily="34" charset="0"/>
                <a:ea typeface="Verdana" pitchFamily="34" charset="0"/>
                <a:cs typeface="Verdana" pitchFamily="34" charset="0"/>
              </a:rPr>
              <a:t>114	</a:t>
            </a:r>
            <a:r>
              <a:rPr lang="en-US" sz="600" b="0" dirty="0">
                <a:latin typeface="Arial Narrow" panose="020B0606020202030204" pitchFamily="34" charset="0"/>
                <a:ea typeface="Verdana" pitchFamily="34" charset="0"/>
                <a:cs typeface="Verdana" pitchFamily="34" charset="0"/>
              </a:rPr>
              <a:t>	&lt;head&gt;</a:t>
            </a:r>
          </a:p>
          <a:p>
            <a:pPr marL="0" indent="0" defTabSz="274320">
              <a:spcAft>
                <a:spcPts val="0"/>
              </a:spcAft>
              <a:buNone/>
              <a:tabLst>
                <a:tab pos="182880" algn="l"/>
                <a:tab pos="411480" algn="l"/>
                <a:tab pos="685800" algn="l"/>
                <a:tab pos="960120" algn="l"/>
              </a:tabLst>
            </a:pPr>
            <a:r>
              <a:rPr lang="en-US" sz="600" b="0" dirty="0" smtClean="0">
                <a:latin typeface="Arial Narrow" panose="020B0606020202030204" pitchFamily="34" charset="0"/>
                <a:ea typeface="Verdana" pitchFamily="34" charset="0"/>
                <a:cs typeface="Verdana" pitchFamily="34" charset="0"/>
              </a:rPr>
              <a:t>115	</a:t>
            </a:r>
            <a:r>
              <a:rPr lang="en-US" sz="600" b="0" dirty="0">
                <a:latin typeface="Arial Narrow" panose="020B0606020202030204" pitchFamily="34" charset="0"/>
                <a:ea typeface="Verdana" pitchFamily="34" charset="0"/>
                <a:cs typeface="Verdana" pitchFamily="34" charset="0"/>
              </a:rPr>
              <a:t>		&lt;title&gt;Login&lt;/title&gt;</a:t>
            </a:r>
          </a:p>
          <a:p>
            <a:pPr marL="0" indent="0" defTabSz="274320">
              <a:spcAft>
                <a:spcPts val="0"/>
              </a:spcAft>
              <a:buNone/>
              <a:tabLst>
                <a:tab pos="182880" algn="l"/>
                <a:tab pos="411480" algn="l"/>
                <a:tab pos="685800" algn="l"/>
                <a:tab pos="960120" algn="l"/>
              </a:tabLst>
            </a:pPr>
            <a:r>
              <a:rPr lang="en-US" sz="600" b="0" dirty="0" smtClean="0">
                <a:latin typeface="Arial Narrow" panose="020B0606020202030204" pitchFamily="34" charset="0"/>
                <a:ea typeface="Verdana" pitchFamily="34" charset="0"/>
                <a:cs typeface="Verdana" pitchFamily="34" charset="0"/>
              </a:rPr>
              <a:t>116	</a:t>
            </a:r>
            <a:r>
              <a:rPr lang="en-US" sz="600" b="0" dirty="0">
                <a:latin typeface="Arial Narrow" panose="020B0606020202030204" pitchFamily="34" charset="0"/>
                <a:ea typeface="Verdana" pitchFamily="34" charset="0"/>
                <a:cs typeface="Verdana" pitchFamily="34" charset="0"/>
              </a:rPr>
              <a:t>	&lt;/head&gt;</a:t>
            </a:r>
          </a:p>
          <a:p>
            <a:pPr marL="0" indent="0" defTabSz="274320">
              <a:spcAft>
                <a:spcPts val="0"/>
              </a:spcAft>
              <a:buNone/>
              <a:tabLst>
                <a:tab pos="182880" algn="l"/>
                <a:tab pos="411480" algn="l"/>
                <a:tab pos="685800" algn="l"/>
                <a:tab pos="960120" algn="l"/>
              </a:tabLst>
            </a:pPr>
            <a:r>
              <a:rPr lang="en-US" sz="600" b="0" dirty="0" smtClean="0">
                <a:latin typeface="Arial Narrow" panose="020B0606020202030204" pitchFamily="34" charset="0"/>
                <a:ea typeface="Verdana" pitchFamily="34" charset="0"/>
                <a:cs typeface="Verdana" pitchFamily="34" charset="0"/>
              </a:rPr>
              <a:t>117	</a:t>
            </a:r>
            <a:r>
              <a:rPr lang="en-US" sz="600" b="0" dirty="0">
                <a:latin typeface="Arial Narrow" panose="020B0606020202030204" pitchFamily="34" charset="0"/>
                <a:ea typeface="Verdana" pitchFamily="34" charset="0"/>
                <a:cs typeface="Verdana" pitchFamily="34" charset="0"/>
              </a:rPr>
              <a:t>	&lt;body&gt;</a:t>
            </a:r>
          </a:p>
          <a:p>
            <a:pPr marL="0" indent="0" defTabSz="274320">
              <a:spcAft>
                <a:spcPts val="0"/>
              </a:spcAft>
              <a:buNone/>
              <a:tabLst>
                <a:tab pos="182880" algn="l"/>
                <a:tab pos="411480" algn="l"/>
                <a:tab pos="685800" algn="l"/>
                <a:tab pos="960120" algn="l"/>
              </a:tabLst>
            </a:pPr>
            <a:r>
              <a:rPr lang="en-US" sz="600" b="0" dirty="0" smtClean="0">
                <a:latin typeface="Arial Narrow" panose="020B0606020202030204" pitchFamily="34" charset="0"/>
                <a:ea typeface="Verdana" pitchFamily="34" charset="0"/>
                <a:cs typeface="Verdana" pitchFamily="34" charset="0"/>
              </a:rPr>
              <a:t>118	</a:t>
            </a:r>
            <a:r>
              <a:rPr lang="en-US" sz="600" b="0" dirty="0">
                <a:latin typeface="Arial Narrow" panose="020B0606020202030204" pitchFamily="34" charset="0"/>
                <a:ea typeface="Verdana" pitchFamily="34" charset="0"/>
                <a:cs typeface="Verdana" pitchFamily="34" charset="0"/>
              </a:rPr>
              <a:t>		&lt;table border=0&gt;</a:t>
            </a:r>
          </a:p>
          <a:p>
            <a:pPr marL="0" indent="0" defTabSz="274320">
              <a:spcAft>
                <a:spcPts val="0"/>
              </a:spcAft>
              <a:buNone/>
              <a:tabLst>
                <a:tab pos="182880" algn="l"/>
                <a:tab pos="411480" algn="l"/>
                <a:tab pos="685800" algn="l"/>
                <a:tab pos="960120" algn="l"/>
              </a:tabLst>
            </a:pPr>
            <a:r>
              <a:rPr lang="en-US" sz="600" b="0" dirty="0" smtClean="0">
                <a:latin typeface="Arial Narrow" panose="020B0606020202030204" pitchFamily="34" charset="0"/>
                <a:ea typeface="Verdana" pitchFamily="34" charset="0"/>
                <a:cs typeface="Verdana" pitchFamily="34" charset="0"/>
              </a:rPr>
              <a:t>119	</a:t>
            </a:r>
            <a:r>
              <a:rPr lang="en-US" sz="600" b="0" dirty="0">
                <a:latin typeface="Arial Narrow" panose="020B0606020202030204" pitchFamily="34" charset="0"/>
                <a:ea typeface="Verdana" pitchFamily="34" charset="0"/>
                <a:cs typeface="Verdana" pitchFamily="34" charset="0"/>
              </a:rPr>
              <a:t>		</a:t>
            </a:r>
            <a:r>
              <a:rPr lang="en-US" sz="600" b="0" dirty="0" smtClean="0">
                <a:latin typeface="Arial Narrow" panose="020B0606020202030204" pitchFamily="34" charset="0"/>
                <a:ea typeface="Verdana" pitchFamily="34" charset="0"/>
                <a:cs typeface="Verdana" pitchFamily="34" charset="0"/>
              </a:rPr>
              <a:t>&lt;</a:t>
            </a:r>
            <a:r>
              <a:rPr lang="en-US" sz="600" b="0" dirty="0" err="1">
                <a:latin typeface="Arial Narrow" panose="020B0606020202030204" pitchFamily="34" charset="0"/>
                <a:ea typeface="Verdana" pitchFamily="34" charset="0"/>
                <a:cs typeface="Verdana" pitchFamily="34" charset="0"/>
              </a:rPr>
              <a:t>tr</a:t>
            </a:r>
            <a:r>
              <a:rPr lang="en-US" sz="600" b="0" dirty="0">
                <a:latin typeface="Arial Narrow" panose="020B0606020202030204" pitchFamily="34" charset="0"/>
                <a:ea typeface="Verdana" pitchFamily="34" charset="0"/>
                <a:cs typeface="Verdana" pitchFamily="34" charset="0"/>
              </a:rPr>
              <a:t>&gt;</a:t>
            </a:r>
          </a:p>
          <a:p>
            <a:pPr marL="0" indent="0" defTabSz="274320">
              <a:spcAft>
                <a:spcPts val="0"/>
              </a:spcAft>
              <a:buNone/>
              <a:tabLst>
                <a:tab pos="182880" algn="l"/>
                <a:tab pos="411480" algn="l"/>
                <a:tab pos="685800" algn="l"/>
                <a:tab pos="960120" algn="l"/>
              </a:tabLst>
            </a:pPr>
            <a:r>
              <a:rPr lang="en-US" sz="600" b="0" dirty="0" smtClean="0">
                <a:latin typeface="Arial Narrow" panose="020B0606020202030204" pitchFamily="34" charset="0"/>
                <a:ea typeface="Verdana" pitchFamily="34" charset="0"/>
                <a:cs typeface="Verdana" pitchFamily="34" charset="0"/>
              </a:rPr>
              <a:t>120	</a:t>
            </a:r>
            <a:r>
              <a:rPr lang="en-US" sz="600" b="0" dirty="0">
                <a:latin typeface="Arial Narrow" panose="020B0606020202030204" pitchFamily="34" charset="0"/>
                <a:ea typeface="Verdana" pitchFamily="34" charset="0"/>
                <a:cs typeface="Verdana" pitchFamily="34" charset="0"/>
              </a:rPr>
              <a:t>			</a:t>
            </a:r>
            <a:r>
              <a:rPr lang="en-US" sz="600" b="0" dirty="0" smtClean="0">
                <a:latin typeface="Arial Narrow" panose="020B0606020202030204" pitchFamily="34" charset="0"/>
                <a:ea typeface="Verdana" pitchFamily="34" charset="0"/>
                <a:cs typeface="Verdana" pitchFamily="34" charset="0"/>
              </a:rPr>
              <a:t>&lt;</a:t>
            </a:r>
            <a:r>
              <a:rPr lang="en-US" sz="600" b="0" dirty="0">
                <a:latin typeface="Arial Narrow" panose="020B0606020202030204" pitchFamily="34" charset="0"/>
                <a:ea typeface="Verdana" pitchFamily="34" charset="0"/>
                <a:cs typeface="Verdana" pitchFamily="34" charset="0"/>
              </a:rPr>
              <a:t>td&gt;&lt;</a:t>
            </a:r>
            <a:r>
              <a:rPr lang="en-US" sz="600" b="0" dirty="0" err="1">
                <a:latin typeface="Arial Narrow" panose="020B0606020202030204" pitchFamily="34" charset="0"/>
                <a:ea typeface="Verdana" pitchFamily="34" charset="0"/>
                <a:cs typeface="Verdana" pitchFamily="34" charset="0"/>
              </a:rPr>
              <a:t>img</a:t>
            </a:r>
            <a:r>
              <a:rPr lang="en-US" sz="600" b="0" dirty="0">
                <a:latin typeface="Arial Narrow" panose="020B0606020202030204" pitchFamily="34" charset="0"/>
                <a:ea typeface="Verdana" pitchFamily="34" charset="0"/>
                <a:cs typeface="Verdana" pitchFamily="34" charset="0"/>
              </a:rPr>
              <a:t> </a:t>
            </a:r>
            <a:r>
              <a:rPr lang="en-US" sz="600" b="0" dirty="0" err="1">
                <a:latin typeface="Arial Narrow" panose="020B0606020202030204" pitchFamily="34" charset="0"/>
                <a:ea typeface="Verdana" pitchFamily="34" charset="0"/>
                <a:cs typeface="Verdana" pitchFamily="34" charset="0"/>
              </a:rPr>
              <a:t>src</a:t>
            </a:r>
            <a:r>
              <a:rPr lang="en-US" sz="600" b="0" dirty="0">
                <a:latin typeface="Arial Narrow" panose="020B0606020202030204" pitchFamily="34" charset="0"/>
                <a:ea typeface="Verdana" pitchFamily="34" charset="0"/>
                <a:cs typeface="Verdana" pitchFamily="34" charset="0"/>
              </a:rPr>
              <a:t>="/images/InSQR.png" border=0 /&gt;&lt;/td&gt;</a:t>
            </a:r>
          </a:p>
          <a:p>
            <a:pPr marL="0" indent="0" defTabSz="274320">
              <a:spcAft>
                <a:spcPts val="0"/>
              </a:spcAft>
              <a:buNone/>
              <a:tabLst>
                <a:tab pos="182880" algn="l"/>
                <a:tab pos="411480" algn="l"/>
                <a:tab pos="685800" algn="l"/>
                <a:tab pos="960120" algn="l"/>
              </a:tabLst>
            </a:pPr>
            <a:r>
              <a:rPr lang="en-US" sz="600" b="0" dirty="0" smtClean="0">
                <a:latin typeface="Arial Narrow" panose="020B0606020202030204" pitchFamily="34" charset="0"/>
                <a:ea typeface="Verdana" pitchFamily="34" charset="0"/>
                <a:cs typeface="Verdana" pitchFamily="34" charset="0"/>
              </a:rPr>
              <a:t>121	</a:t>
            </a:r>
            <a:r>
              <a:rPr lang="en-US" sz="600" b="0" dirty="0">
                <a:latin typeface="Arial Narrow" panose="020B0606020202030204" pitchFamily="34" charset="0"/>
                <a:ea typeface="Verdana" pitchFamily="34" charset="0"/>
                <a:cs typeface="Verdana" pitchFamily="34" charset="0"/>
              </a:rPr>
              <a:t>			</a:t>
            </a:r>
            <a:r>
              <a:rPr lang="en-US" sz="600" b="0" dirty="0" smtClean="0">
                <a:latin typeface="Arial Narrow" panose="020B0606020202030204" pitchFamily="34" charset="0"/>
                <a:ea typeface="Verdana" pitchFamily="34" charset="0"/>
                <a:cs typeface="Verdana" pitchFamily="34" charset="0"/>
              </a:rPr>
              <a:t>&lt;</a:t>
            </a:r>
            <a:r>
              <a:rPr lang="en-US" sz="600" b="0" dirty="0">
                <a:latin typeface="Arial Narrow" panose="020B0606020202030204" pitchFamily="34" charset="0"/>
                <a:ea typeface="Verdana" pitchFamily="34" charset="0"/>
                <a:cs typeface="Verdana" pitchFamily="34" charset="0"/>
              </a:rPr>
              <a:t>td </a:t>
            </a:r>
            <a:r>
              <a:rPr lang="en-US" sz="600" b="0" dirty="0" err="1">
                <a:latin typeface="Arial Narrow" panose="020B0606020202030204" pitchFamily="34" charset="0"/>
                <a:ea typeface="Verdana" pitchFamily="34" charset="0"/>
                <a:cs typeface="Verdana" pitchFamily="34" charset="0"/>
              </a:rPr>
              <a:t>valign</a:t>
            </a:r>
            <a:r>
              <a:rPr lang="en-US" sz="600" b="0" dirty="0">
                <a:latin typeface="Arial Narrow" panose="020B0606020202030204" pitchFamily="34" charset="0"/>
                <a:ea typeface="Verdana" pitchFamily="34" charset="0"/>
                <a:cs typeface="Verdana" pitchFamily="34" charset="0"/>
              </a:rPr>
              <a:t>="middle"&gt;&lt;h1&gt;The </a:t>
            </a:r>
            <a:r>
              <a:rPr lang="en-US" sz="600" b="0" dirty="0" err="1">
                <a:latin typeface="Arial Narrow" panose="020B0606020202030204" pitchFamily="34" charset="0"/>
                <a:ea typeface="Verdana" pitchFamily="34" charset="0"/>
                <a:cs typeface="Verdana" pitchFamily="34" charset="0"/>
              </a:rPr>
              <a:t>InSQR</a:t>
            </a:r>
            <a:r>
              <a:rPr lang="en-US" sz="600" b="0" dirty="0">
                <a:latin typeface="Arial Narrow" panose="020B0606020202030204" pitchFamily="34" charset="0"/>
                <a:ea typeface="Verdana" pitchFamily="34" charset="0"/>
                <a:cs typeface="Verdana" pitchFamily="34" charset="0"/>
              </a:rPr>
              <a:t> Application&lt;/h1&gt;&lt;/td&gt;</a:t>
            </a:r>
          </a:p>
          <a:p>
            <a:pPr marL="0" indent="0" defTabSz="274320">
              <a:spcAft>
                <a:spcPts val="0"/>
              </a:spcAft>
              <a:buNone/>
              <a:tabLst>
                <a:tab pos="182880" algn="l"/>
                <a:tab pos="411480" algn="l"/>
                <a:tab pos="685800" algn="l"/>
                <a:tab pos="960120" algn="l"/>
              </a:tabLst>
            </a:pPr>
            <a:r>
              <a:rPr lang="en-US" sz="600" b="0" dirty="0" smtClean="0">
                <a:latin typeface="Arial Narrow" panose="020B0606020202030204" pitchFamily="34" charset="0"/>
                <a:ea typeface="Verdana" pitchFamily="34" charset="0"/>
                <a:cs typeface="Verdana" pitchFamily="34" charset="0"/>
              </a:rPr>
              <a:t>122	</a:t>
            </a:r>
            <a:r>
              <a:rPr lang="en-US" sz="600" b="0" dirty="0">
                <a:latin typeface="Arial Narrow" panose="020B0606020202030204" pitchFamily="34" charset="0"/>
                <a:ea typeface="Verdana" pitchFamily="34" charset="0"/>
                <a:cs typeface="Verdana" pitchFamily="34" charset="0"/>
              </a:rPr>
              <a:t>		</a:t>
            </a:r>
            <a:r>
              <a:rPr lang="en-US" sz="600" b="0" dirty="0" smtClean="0">
                <a:latin typeface="Arial Narrow" panose="020B0606020202030204" pitchFamily="34" charset="0"/>
                <a:ea typeface="Verdana" pitchFamily="34" charset="0"/>
                <a:cs typeface="Verdana" pitchFamily="34" charset="0"/>
              </a:rPr>
              <a:t>&lt;/</a:t>
            </a:r>
            <a:r>
              <a:rPr lang="en-US" sz="600" b="0" dirty="0" err="1">
                <a:latin typeface="Arial Narrow" panose="020B0606020202030204" pitchFamily="34" charset="0"/>
                <a:ea typeface="Verdana" pitchFamily="34" charset="0"/>
                <a:cs typeface="Verdana" pitchFamily="34" charset="0"/>
              </a:rPr>
              <a:t>tr</a:t>
            </a:r>
            <a:r>
              <a:rPr lang="en-US" sz="600" b="0" dirty="0">
                <a:latin typeface="Arial Narrow" panose="020B0606020202030204" pitchFamily="34" charset="0"/>
                <a:ea typeface="Verdana" pitchFamily="34" charset="0"/>
                <a:cs typeface="Verdana" pitchFamily="34" charset="0"/>
              </a:rPr>
              <a:t>&gt;</a:t>
            </a:r>
          </a:p>
          <a:p>
            <a:pPr marL="0" indent="0" defTabSz="274320">
              <a:spcAft>
                <a:spcPts val="0"/>
              </a:spcAft>
              <a:buNone/>
              <a:tabLst>
                <a:tab pos="182880" algn="l"/>
                <a:tab pos="411480" algn="l"/>
                <a:tab pos="685800" algn="l"/>
                <a:tab pos="960120" algn="l"/>
              </a:tabLst>
            </a:pPr>
            <a:r>
              <a:rPr lang="en-US" sz="600" b="0" dirty="0" smtClean="0">
                <a:latin typeface="Arial Narrow" panose="020B0606020202030204" pitchFamily="34" charset="0"/>
                <a:ea typeface="Verdana" pitchFamily="34" charset="0"/>
                <a:cs typeface="Verdana" pitchFamily="34" charset="0"/>
              </a:rPr>
              <a:t>123	</a:t>
            </a:r>
            <a:r>
              <a:rPr lang="en-US" sz="600" b="0" dirty="0">
                <a:latin typeface="Arial Narrow" panose="020B0606020202030204" pitchFamily="34" charset="0"/>
                <a:ea typeface="Verdana" pitchFamily="34" charset="0"/>
                <a:cs typeface="Verdana" pitchFamily="34" charset="0"/>
              </a:rPr>
              <a:t>		&lt;/table&gt;</a:t>
            </a:r>
          </a:p>
          <a:p>
            <a:pPr marL="0" indent="0" defTabSz="274320">
              <a:spcAft>
                <a:spcPts val="0"/>
              </a:spcAft>
              <a:buNone/>
              <a:tabLst>
                <a:tab pos="182880" algn="l"/>
                <a:tab pos="411480" algn="l"/>
                <a:tab pos="685800" algn="l"/>
                <a:tab pos="960120" algn="l"/>
              </a:tabLst>
            </a:pPr>
            <a:r>
              <a:rPr lang="en-US" sz="600" b="0" dirty="0" smtClean="0">
                <a:latin typeface="Arial Narrow" panose="020B0606020202030204" pitchFamily="34" charset="0"/>
                <a:ea typeface="Verdana" pitchFamily="34" charset="0"/>
                <a:cs typeface="Verdana" pitchFamily="34" charset="0"/>
              </a:rPr>
              <a:t>124	</a:t>
            </a:r>
            <a:r>
              <a:rPr lang="en-US" sz="600" b="0" dirty="0">
                <a:latin typeface="Arial Narrow" panose="020B0606020202030204" pitchFamily="34" charset="0"/>
                <a:ea typeface="Verdana" pitchFamily="34" charset="0"/>
                <a:cs typeface="Verdana" pitchFamily="34" charset="0"/>
              </a:rPr>
              <a:t>		&lt;!--#include virtual="/menu.html" --&gt;</a:t>
            </a:r>
          </a:p>
          <a:p>
            <a:pPr marL="0" indent="0" defTabSz="274320">
              <a:spcAft>
                <a:spcPts val="0"/>
              </a:spcAft>
              <a:buNone/>
              <a:tabLst>
                <a:tab pos="182880" algn="l"/>
                <a:tab pos="411480" algn="l"/>
                <a:tab pos="685800" algn="l"/>
                <a:tab pos="960120" algn="l"/>
              </a:tabLst>
            </a:pPr>
            <a:r>
              <a:rPr lang="en-US" sz="600" b="0" dirty="0" smtClean="0">
                <a:latin typeface="Arial Narrow" panose="020B0606020202030204" pitchFamily="34" charset="0"/>
                <a:ea typeface="Verdana" pitchFamily="34" charset="0"/>
                <a:cs typeface="Verdana" pitchFamily="34" charset="0"/>
              </a:rPr>
              <a:t>125	</a:t>
            </a:r>
            <a:r>
              <a:rPr lang="en-US" sz="600" b="0" dirty="0">
                <a:latin typeface="Arial Narrow" panose="020B0606020202030204" pitchFamily="34" charset="0"/>
                <a:ea typeface="Verdana" pitchFamily="34" charset="0"/>
                <a:cs typeface="Verdana" pitchFamily="34" charset="0"/>
              </a:rPr>
              <a:t>		&lt;</a:t>
            </a:r>
            <a:r>
              <a:rPr lang="en-US" sz="600" b="0" dirty="0" err="1">
                <a:latin typeface="Arial Narrow" panose="020B0606020202030204" pitchFamily="34" charset="0"/>
                <a:ea typeface="Verdana" pitchFamily="34" charset="0"/>
                <a:cs typeface="Verdana" pitchFamily="34" charset="0"/>
              </a:rPr>
              <a:t>br</a:t>
            </a:r>
            <a:r>
              <a:rPr lang="en-US" sz="600" b="0" dirty="0">
                <a:latin typeface="Arial Narrow" panose="020B0606020202030204" pitchFamily="34" charset="0"/>
                <a:ea typeface="Verdana" pitchFamily="34" charset="0"/>
                <a:cs typeface="Verdana" pitchFamily="34" charset="0"/>
              </a:rPr>
              <a:t>&gt;</a:t>
            </a:r>
          </a:p>
          <a:p>
            <a:pPr marL="0" indent="0" defTabSz="274320">
              <a:spcAft>
                <a:spcPts val="0"/>
              </a:spcAft>
              <a:buNone/>
              <a:tabLst>
                <a:tab pos="182880" algn="l"/>
                <a:tab pos="411480" algn="l"/>
                <a:tab pos="685800" algn="l"/>
                <a:tab pos="960120" algn="l"/>
              </a:tabLst>
            </a:pPr>
            <a:r>
              <a:rPr lang="en-US" sz="600" b="0" dirty="0" smtClean="0">
                <a:latin typeface="Arial Narrow" panose="020B0606020202030204" pitchFamily="34" charset="0"/>
                <a:ea typeface="Verdana" pitchFamily="34" charset="0"/>
                <a:cs typeface="Verdana" pitchFamily="34" charset="0"/>
              </a:rPr>
              <a:t>126</a:t>
            </a:r>
            <a:r>
              <a:rPr lang="en-US" sz="600" b="0" dirty="0">
                <a:latin typeface="Arial Narrow" panose="020B0606020202030204" pitchFamily="34" charset="0"/>
                <a:ea typeface="Verdana" pitchFamily="34" charset="0"/>
                <a:cs typeface="Verdana" pitchFamily="34" charset="0"/>
              </a:rPr>
              <a:t>		&lt;h2&gt;Login Failure&lt;/h2&gt;</a:t>
            </a:r>
          </a:p>
          <a:p>
            <a:pPr marL="0" indent="0" defTabSz="274320">
              <a:spcAft>
                <a:spcPts val="0"/>
              </a:spcAft>
              <a:buNone/>
              <a:tabLst>
                <a:tab pos="182880" algn="l"/>
                <a:tab pos="411480" algn="l"/>
                <a:tab pos="685800" algn="l"/>
                <a:tab pos="960120" algn="l"/>
              </a:tabLst>
            </a:pPr>
            <a:r>
              <a:rPr lang="en-US" sz="600" b="0" dirty="0" smtClean="0">
                <a:latin typeface="Arial Narrow" panose="020B0606020202030204" pitchFamily="34" charset="0"/>
                <a:ea typeface="Verdana" pitchFamily="34" charset="0"/>
                <a:cs typeface="Verdana" pitchFamily="34" charset="0"/>
              </a:rPr>
              <a:t>127	END</a:t>
            </a:r>
            <a:endParaRPr lang="en-US" sz="600" b="0" dirty="0">
              <a:latin typeface="Arial Narrow" panose="020B0606020202030204" pitchFamily="34" charset="0"/>
              <a:ea typeface="Verdana" pitchFamily="34" charset="0"/>
              <a:cs typeface="Verdana" pitchFamily="34" charset="0"/>
            </a:endParaRPr>
          </a:p>
          <a:p>
            <a:pPr marL="0" indent="0" defTabSz="274320">
              <a:spcAft>
                <a:spcPts val="0"/>
              </a:spcAft>
              <a:buNone/>
              <a:tabLst>
                <a:tab pos="182880" algn="l"/>
                <a:tab pos="411480" algn="l"/>
                <a:tab pos="685800" algn="l"/>
                <a:tab pos="960120" algn="l"/>
              </a:tabLst>
            </a:pPr>
            <a:r>
              <a:rPr lang="en-US" sz="600" b="0" dirty="0" smtClean="0">
                <a:latin typeface="Arial Narrow" panose="020B0606020202030204" pitchFamily="34" charset="0"/>
                <a:ea typeface="Verdana" pitchFamily="34" charset="0"/>
                <a:cs typeface="Verdana" pitchFamily="34" charset="0"/>
              </a:rPr>
              <a:t>128</a:t>
            </a:r>
            <a:endParaRPr lang="en-US" sz="600" b="0" dirty="0">
              <a:latin typeface="Arial Narrow" panose="020B0606020202030204" pitchFamily="34" charset="0"/>
              <a:ea typeface="Verdana" pitchFamily="34" charset="0"/>
              <a:cs typeface="Verdana" pitchFamily="34" charset="0"/>
            </a:endParaRPr>
          </a:p>
          <a:p>
            <a:pPr marL="0" indent="0" defTabSz="274320">
              <a:spcAft>
                <a:spcPts val="0"/>
              </a:spcAft>
              <a:buNone/>
              <a:tabLst>
                <a:tab pos="182880" algn="l"/>
                <a:tab pos="411480" algn="l"/>
                <a:tab pos="685800" algn="l"/>
                <a:tab pos="960120" algn="l"/>
              </a:tabLst>
            </a:pPr>
            <a:r>
              <a:rPr lang="en-US" sz="600" b="0" dirty="0" smtClean="0">
                <a:latin typeface="Arial Narrow" panose="020B0606020202030204" pitchFamily="34" charset="0"/>
                <a:ea typeface="Verdana" pitchFamily="34" charset="0"/>
                <a:cs typeface="Verdana" pitchFamily="34" charset="0"/>
              </a:rPr>
              <a:t>129	</a:t>
            </a:r>
            <a:r>
              <a:rPr lang="en-US" sz="600" b="0" dirty="0">
                <a:latin typeface="Arial Narrow" panose="020B0606020202030204" pitchFamily="34" charset="0"/>
                <a:ea typeface="Verdana" pitchFamily="34" charset="0"/>
                <a:cs typeface="Verdana" pitchFamily="34" charset="0"/>
              </a:rPr>
              <a:t>	# Use a prepared statement to check if the </a:t>
            </a:r>
            <a:r>
              <a:rPr lang="en-US" sz="600" b="0" dirty="0" err="1">
                <a:latin typeface="Arial Narrow" panose="020B0606020202030204" pitchFamily="34" charset="0"/>
                <a:ea typeface="Verdana" pitchFamily="34" charset="0"/>
                <a:cs typeface="Verdana" pitchFamily="34" charset="0"/>
              </a:rPr>
              <a:t>uname</a:t>
            </a:r>
            <a:r>
              <a:rPr lang="en-US" sz="600" b="0" dirty="0">
                <a:latin typeface="Arial Narrow" panose="020B0606020202030204" pitchFamily="34" charset="0"/>
                <a:ea typeface="Verdana" pitchFamily="34" charset="0"/>
                <a:cs typeface="Verdana" pitchFamily="34" charset="0"/>
              </a:rPr>
              <a:t> was what caused the login to fail.</a:t>
            </a:r>
          </a:p>
          <a:p>
            <a:pPr marL="0" indent="0" defTabSz="274320">
              <a:spcAft>
                <a:spcPts val="0"/>
              </a:spcAft>
              <a:buNone/>
              <a:tabLst>
                <a:tab pos="182880" algn="l"/>
                <a:tab pos="411480" algn="l"/>
                <a:tab pos="685800" algn="l"/>
                <a:tab pos="960120" algn="l"/>
              </a:tabLst>
            </a:pPr>
            <a:r>
              <a:rPr lang="en-US" sz="600" b="0" dirty="0" smtClean="0">
                <a:latin typeface="Arial Narrow" panose="020B0606020202030204" pitchFamily="34" charset="0"/>
                <a:ea typeface="Verdana" pitchFamily="34" charset="0"/>
                <a:cs typeface="Verdana" pitchFamily="34" charset="0"/>
              </a:rPr>
              <a:t>130</a:t>
            </a:r>
            <a:endParaRPr lang="en-US" sz="600" b="0" dirty="0">
              <a:latin typeface="Arial Narrow" panose="020B0606020202030204" pitchFamily="34" charset="0"/>
              <a:ea typeface="Verdana" pitchFamily="34" charset="0"/>
              <a:cs typeface="Verdana" pitchFamily="34" charset="0"/>
            </a:endParaRPr>
          </a:p>
          <a:p>
            <a:pPr marL="0" indent="0" defTabSz="274320">
              <a:spcAft>
                <a:spcPts val="0"/>
              </a:spcAft>
              <a:buNone/>
              <a:tabLst>
                <a:tab pos="182880" algn="l"/>
                <a:tab pos="411480" algn="l"/>
                <a:tab pos="685800" algn="l"/>
                <a:tab pos="960120" algn="l"/>
              </a:tabLst>
            </a:pPr>
            <a:r>
              <a:rPr lang="en-US" sz="600" b="0" dirty="0" smtClean="0">
                <a:latin typeface="Arial Narrow" panose="020B0606020202030204" pitchFamily="34" charset="0"/>
                <a:ea typeface="Verdana" pitchFamily="34" charset="0"/>
                <a:cs typeface="Verdana" pitchFamily="34" charset="0"/>
              </a:rPr>
              <a:t>131	</a:t>
            </a:r>
            <a:r>
              <a:rPr lang="en-US" sz="600" b="0" dirty="0">
                <a:latin typeface="Arial Narrow" panose="020B0606020202030204" pitchFamily="34" charset="0"/>
                <a:ea typeface="Verdana" pitchFamily="34" charset="0"/>
                <a:cs typeface="Verdana" pitchFamily="34" charset="0"/>
              </a:rPr>
              <a:t>	my $check =$</a:t>
            </a:r>
            <a:r>
              <a:rPr lang="en-US" sz="600" b="0" dirty="0" err="1">
                <a:latin typeface="Arial Narrow" panose="020B0606020202030204" pitchFamily="34" charset="0"/>
                <a:ea typeface="Verdana" pitchFamily="34" charset="0"/>
                <a:cs typeface="Verdana" pitchFamily="34" charset="0"/>
              </a:rPr>
              <a:t>dbh</a:t>
            </a:r>
            <a:r>
              <a:rPr lang="en-US" sz="600" b="0" dirty="0">
                <a:latin typeface="Arial Narrow" panose="020B0606020202030204" pitchFamily="34" charset="0"/>
                <a:ea typeface="Verdana" pitchFamily="34" charset="0"/>
                <a:cs typeface="Verdana" pitchFamily="34" charset="0"/>
              </a:rPr>
              <a:t>-&gt;prepare("SELECT </a:t>
            </a:r>
            <a:r>
              <a:rPr lang="en-US" sz="600" b="0" dirty="0" err="1">
                <a:latin typeface="Arial Narrow" panose="020B0606020202030204" pitchFamily="34" charset="0"/>
                <a:ea typeface="Verdana" pitchFamily="34" charset="0"/>
                <a:cs typeface="Verdana" pitchFamily="34" charset="0"/>
              </a:rPr>
              <a:t>uname</a:t>
            </a:r>
            <a:r>
              <a:rPr lang="en-US" sz="600" b="0" dirty="0">
                <a:latin typeface="Arial Narrow" panose="020B0606020202030204" pitchFamily="34" charset="0"/>
                <a:ea typeface="Verdana" pitchFamily="34" charset="0"/>
                <a:cs typeface="Verdana" pitchFamily="34" charset="0"/>
              </a:rPr>
              <a:t> FROM users WHERE </a:t>
            </a:r>
            <a:r>
              <a:rPr lang="en-US" sz="600" b="0" dirty="0" err="1">
                <a:latin typeface="Arial Narrow" panose="020B0606020202030204" pitchFamily="34" charset="0"/>
                <a:ea typeface="Verdana" pitchFamily="34" charset="0"/>
                <a:cs typeface="Verdana" pitchFamily="34" charset="0"/>
              </a:rPr>
              <a:t>uname</a:t>
            </a:r>
            <a:r>
              <a:rPr lang="en-US" sz="600" b="0" dirty="0">
                <a:latin typeface="Arial Narrow" panose="020B0606020202030204" pitchFamily="34" charset="0"/>
                <a:ea typeface="Verdana" pitchFamily="34" charset="0"/>
                <a:cs typeface="Verdana" pitchFamily="34" charset="0"/>
              </a:rPr>
              <a:t>=?");</a:t>
            </a:r>
          </a:p>
          <a:p>
            <a:pPr marL="0" indent="0" defTabSz="274320">
              <a:spcAft>
                <a:spcPts val="0"/>
              </a:spcAft>
              <a:buNone/>
              <a:tabLst>
                <a:tab pos="182880" algn="l"/>
                <a:tab pos="411480" algn="l"/>
                <a:tab pos="685800" algn="l"/>
                <a:tab pos="960120" algn="l"/>
              </a:tabLst>
            </a:pPr>
            <a:r>
              <a:rPr lang="en-US" sz="600" b="0" dirty="0" smtClean="0">
                <a:latin typeface="Arial Narrow" panose="020B0606020202030204" pitchFamily="34" charset="0"/>
                <a:ea typeface="Verdana" pitchFamily="34" charset="0"/>
                <a:cs typeface="Verdana" pitchFamily="34" charset="0"/>
              </a:rPr>
              <a:t>132	</a:t>
            </a:r>
            <a:r>
              <a:rPr lang="en-US" sz="600" b="0" dirty="0">
                <a:latin typeface="Arial Narrow" panose="020B0606020202030204" pitchFamily="34" charset="0"/>
                <a:ea typeface="Verdana" pitchFamily="34" charset="0"/>
                <a:cs typeface="Verdana" pitchFamily="34" charset="0"/>
              </a:rPr>
              <a:t>	$check-&gt;execute($</a:t>
            </a:r>
            <a:r>
              <a:rPr lang="en-US" sz="600" b="0" dirty="0" err="1">
                <a:latin typeface="Arial Narrow" panose="020B0606020202030204" pitchFamily="34" charset="0"/>
                <a:ea typeface="Verdana" pitchFamily="34" charset="0"/>
                <a:cs typeface="Verdana" pitchFamily="34" charset="0"/>
              </a:rPr>
              <a:t>uname</a:t>
            </a:r>
            <a:r>
              <a:rPr lang="en-US" sz="600" b="0" dirty="0">
                <a:latin typeface="Arial Narrow" panose="020B0606020202030204" pitchFamily="34" charset="0"/>
                <a:ea typeface="Verdana" pitchFamily="34" charset="0"/>
                <a:cs typeface="Verdana" pitchFamily="34" charset="0"/>
              </a:rPr>
              <a:t>);</a:t>
            </a:r>
          </a:p>
          <a:p>
            <a:pPr marL="0" indent="0" defTabSz="274320">
              <a:spcAft>
                <a:spcPts val="0"/>
              </a:spcAft>
              <a:buNone/>
              <a:tabLst>
                <a:tab pos="182880" algn="l"/>
                <a:tab pos="411480" algn="l"/>
                <a:tab pos="685800" algn="l"/>
                <a:tab pos="960120" algn="l"/>
              </a:tabLst>
            </a:pPr>
            <a:r>
              <a:rPr lang="en-US" sz="600" b="0" dirty="0" smtClean="0">
                <a:latin typeface="Arial Narrow" panose="020B0606020202030204" pitchFamily="34" charset="0"/>
                <a:ea typeface="Verdana" pitchFamily="34" charset="0"/>
                <a:cs typeface="Verdana" pitchFamily="34" charset="0"/>
              </a:rPr>
              <a:t>133</a:t>
            </a:r>
            <a:endParaRPr lang="en-US" sz="600" b="0" dirty="0">
              <a:latin typeface="Arial Narrow" panose="020B0606020202030204" pitchFamily="34" charset="0"/>
              <a:ea typeface="Verdana" pitchFamily="34" charset="0"/>
              <a:cs typeface="Verdana" pitchFamily="34" charset="0"/>
            </a:endParaRPr>
          </a:p>
          <a:p>
            <a:pPr marL="0" indent="0" defTabSz="274320">
              <a:spcAft>
                <a:spcPts val="0"/>
              </a:spcAft>
              <a:buNone/>
              <a:tabLst>
                <a:tab pos="182880" algn="l"/>
                <a:tab pos="411480" algn="l"/>
                <a:tab pos="685800" algn="l"/>
                <a:tab pos="960120" algn="l"/>
              </a:tabLst>
            </a:pPr>
            <a:r>
              <a:rPr lang="en-US" sz="600" b="0" dirty="0" smtClean="0">
                <a:latin typeface="Arial Narrow" panose="020B0606020202030204" pitchFamily="34" charset="0"/>
                <a:ea typeface="Verdana" pitchFamily="34" charset="0"/>
                <a:cs typeface="Verdana" pitchFamily="34" charset="0"/>
              </a:rPr>
              <a:t>134	</a:t>
            </a:r>
            <a:r>
              <a:rPr lang="en-US" sz="600" b="0" dirty="0">
                <a:latin typeface="Arial Narrow" panose="020B0606020202030204" pitchFamily="34" charset="0"/>
                <a:ea typeface="Verdana" pitchFamily="34" charset="0"/>
                <a:cs typeface="Verdana" pitchFamily="34" charset="0"/>
              </a:rPr>
              <a:t>	# If we can't find a matching </a:t>
            </a:r>
            <a:r>
              <a:rPr lang="en-US" sz="600" b="0" dirty="0" err="1">
                <a:latin typeface="Arial Narrow" panose="020B0606020202030204" pitchFamily="34" charset="0"/>
                <a:ea typeface="Verdana" pitchFamily="34" charset="0"/>
                <a:cs typeface="Verdana" pitchFamily="34" charset="0"/>
              </a:rPr>
              <a:t>uname</a:t>
            </a:r>
            <a:r>
              <a:rPr lang="en-US" sz="600" b="0" dirty="0">
                <a:latin typeface="Arial Narrow" panose="020B0606020202030204" pitchFamily="34" charset="0"/>
                <a:ea typeface="Verdana" pitchFamily="34" charset="0"/>
                <a:cs typeface="Verdana" pitchFamily="34" charset="0"/>
              </a:rPr>
              <a:t> in the database, then they must have entered the</a:t>
            </a:r>
          </a:p>
          <a:p>
            <a:pPr marL="0" indent="0" defTabSz="274320">
              <a:spcAft>
                <a:spcPts val="0"/>
              </a:spcAft>
              <a:buNone/>
              <a:tabLst>
                <a:tab pos="182880" algn="l"/>
                <a:tab pos="411480" algn="l"/>
                <a:tab pos="685800" algn="l"/>
                <a:tab pos="960120" algn="l"/>
              </a:tabLst>
            </a:pPr>
            <a:r>
              <a:rPr lang="en-US" sz="600" b="0" dirty="0" smtClean="0">
                <a:latin typeface="Arial Narrow" panose="020B0606020202030204" pitchFamily="34" charset="0"/>
                <a:ea typeface="Verdana" pitchFamily="34" charset="0"/>
                <a:cs typeface="Verdana" pitchFamily="34" charset="0"/>
              </a:rPr>
              <a:t>135	</a:t>
            </a:r>
            <a:r>
              <a:rPr lang="en-US" sz="600" b="0" dirty="0">
                <a:latin typeface="Arial Narrow" panose="020B0606020202030204" pitchFamily="34" charset="0"/>
                <a:ea typeface="Verdana" pitchFamily="34" charset="0"/>
                <a:cs typeface="Verdana" pitchFamily="34" charset="0"/>
              </a:rPr>
              <a:t>	# user name wrong. Also make sure to log the failed attempt so we can investigate</a:t>
            </a:r>
          </a:p>
          <a:p>
            <a:pPr marL="0" indent="0" defTabSz="274320">
              <a:spcAft>
                <a:spcPts val="0"/>
              </a:spcAft>
              <a:buNone/>
              <a:tabLst>
                <a:tab pos="182880" algn="l"/>
                <a:tab pos="411480" algn="l"/>
                <a:tab pos="685800" algn="l"/>
                <a:tab pos="960120" algn="l"/>
              </a:tabLst>
            </a:pPr>
            <a:r>
              <a:rPr lang="en-US" sz="600" b="0" dirty="0" smtClean="0">
                <a:latin typeface="Arial Narrow" panose="020B0606020202030204" pitchFamily="34" charset="0"/>
                <a:ea typeface="Verdana" pitchFamily="34" charset="0"/>
                <a:cs typeface="Verdana" pitchFamily="34" charset="0"/>
              </a:rPr>
              <a:t>136	</a:t>
            </a:r>
            <a:r>
              <a:rPr lang="en-US" sz="600" b="0" dirty="0">
                <a:latin typeface="Arial Narrow" panose="020B0606020202030204" pitchFamily="34" charset="0"/>
                <a:ea typeface="Verdana" pitchFamily="34" charset="0"/>
                <a:cs typeface="Verdana" pitchFamily="34" charset="0"/>
              </a:rPr>
              <a:t>	# attacks from someone trying to brute-force their way past our authentication. If</a:t>
            </a:r>
          </a:p>
          <a:p>
            <a:pPr marL="0" indent="0" defTabSz="274320">
              <a:spcAft>
                <a:spcPts val="0"/>
              </a:spcAft>
              <a:buNone/>
              <a:tabLst>
                <a:tab pos="182880" algn="l"/>
                <a:tab pos="411480" algn="l"/>
                <a:tab pos="685800" algn="l"/>
                <a:tab pos="960120" algn="l"/>
              </a:tabLst>
            </a:pPr>
            <a:r>
              <a:rPr lang="en-US" sz="600" b="0" dirty="0" smtClean="0">
                <a:latin typeface="Arial Narrow" panose="020B0606020202030204" pitchFamily="34" charset="0"/>
                <a:ea typeface="Verdana" pitchFamily="34" charset="0"/>
                <a:cs typeface="Verdana" pitchFamily="34" charset="0"/>
              </a:rPr>
              <a:t>137	</a:t>
            </a:r>
            <a:r>
              <a:rPr lang="en-US" sz="600" b="0" dirty="0">
                <a:latin typeface="Arial Narrow" panose="020B0606020202030204" pitchFamily="34" charset="0"/>
                <a:ea typeface="Verdana" pitchFamily="34" charset="0"/>
                <a:cs typeface="Verdana" pitchFamily="34" charset="0"/>
              </a:rPr>
              <a:t>	# we find a matching </a:t>
            </a:r>
            <a:r>
              <a:rPr lang="en-US" sz="600" b="0" dirty="0" err="1">
                <a:latin typeface="Arial Narrow" panose="020B0606020202030204" pitchFamily="34" charset="0"/>
                <a:ea typeface="Verdana" pitchFamily="34" charset="0"/>
                <a:cs typeface="Verdana" pitchFamily="34" charset="0"/>
              </a:rPr>
              <a:t>uname</a:t>
            </a:r>
            <a:r>
              <a:rPr lang="en-US" sz="600" b="0" dirty="0">
                <a:latin typeface="Arial Narrow" panose="020B0606020202030204" pitchFamily="34" charset="0"/>
                <a:ea typeface="Verdana" pitchFamily="34" charset="0"/>
                <a:cs typeface="Verdana" pitchFamily="34" charset="0"/>
              </a:rPr>
              <a:t>, then it must have been an incorrect password that caused</a:t>
            </a:r>
          </a:p>
          <a:p>
            <a:pPr marL="0" indent="0" defTabSz="274320">
              <a:spcAft>
                <a:spcPts val="0"/>
              </a:spcAft>
              <a:buNone/>
              <a:tabLst>
                <a:tab pos="182880" algn="l"/>
                <a:tab pos="411480" algn="l"/>
                <a:tab pos="685800" algn="l"/>
                <a:tab pos="960120" algn="l"/>
              </a:tabLst>
            </a:pPr>
            <a:r>
              <a:rPr lang="en-US" sz="600" b="0" dirty="0" smtClean="0">
                <a:latin typeface="Arial Narrow" panose="020B0606020202030204" pitchFamily="34" charset="0"/>
                <a:ea typeface="Verdana" pitchFamily="34" charset="0"/>
                <a:cs typeface="Verdana" pitchFamily="34" charset="0"/>
              </a:rPr>
              <a:t>138	</a:t>
            </a:r>
            <a:r>
              <a:rPr lang="en-US" sz="600" b="0" dirty="0">
                <a:latin typeface="Arial Narrow" panose="020B0606020202030204" pitchFamily="34" charset="0"/>
                <a:ea typeface="Verdana" pitchFamily="34" charset="0"/>
                <a:cs typeface="Verdana" pitchFamily="34" charset="0"/>
              </a:rPr>
              <a:t>	# the authentication to fail. Remind the user that passwords are case sensitive.</a:t>
            </a:r>
          </a:p>
          <a:p>
            <a:pPr marL="0" indent="0" defTabSz="274320">
              <a:spcAft>
                <a:spcPts val="0"/>
              </a:spcAft>
              <a:buNone/>
              <a:tabLst>
                <a:tab pos="182880" algn="l"/>
                <a:tab pos="411480" algn="l"/>
                <a:tab pos="685800" algn="l"/>
                <a:tab pos="960120" algn="l"/>
              </a:tabLst>
            </a:pPr>
            <a:r>
              <a:rPr lang="en-US" sz="600" b="0" dirty="0" smtClean="0">
                <a:latin typeface="Arial Narrow" panose="020B0606020202030204" pitchFamily="34" charset="0"/>
                <a:ea typeface="Verdana" pitchFamily="34" charset="0"/>
                <a:cs typeface="Verdana" pitchFamily="34" charset="0"/>
              </a:rPr>
              <a:t>139</a:t>
            </a:r>
            <a:endParaRPr lang="en-US" sz="600" b="0" dirty="0">
              <a:latin typeface="Arial Narrow" panose="020B0606020202030204" pitchFamily="34" charset="0"/>
              <a:ea typeface="Verdana" pitchFamily="34" charset="0"/>
              <a:cs typeface="Verdana" pitchFamily="34" charset="0"/>
            </a:endParaRPr>
          </a:p>
          <a:p>
            <a:pPr marL="0" indent="0" defTabSz="274320">
              <a:spcAft>
                <a:spcPts val="0"/>
              </a:spcAft>
              <a:buNone/>
              <a:tabLst>
                <a:tab pos="182880" algn="l"/>
                <a:tab pos="411480" algn="l"/>
                <a:tab pos="685800" algn="l"/>
                <a:tab pos="960120" algn="l"/>
              </a:tabLst>
            </a:pPr>
            <a:r>
              <a:rPr lang="en-US" sz="600" b="0" dirty="0" smtClean="0">
                <a:latin typeface="Arial Narrow" panose="020B0606020202030204" pitchFamily="34" charset="0"/>
                <a:ea typeface="Verdana" pitchFamily="34" charset="0"/>
                <a:cs typeface="Verdana" pitchFamily="34" charset="0"/>
              </a:rPr>
              <a:t>140	</a:t>
            </a:r>
            <a:r>
              <a:rPr lang="en-US" sz="600" b="0" dirty="0">
                <a:latin typeface="Arial Narrow" panose="020B0606020202030204" pitchFamily="34" charset="0"/>
                <a:ea typeface="Verdana" pitchFamily="34" charset="0"/>
                <a:cs typeface="Verdana" pitchFamily="34" charset="0"/>
              </a:rPr>
              <a:t>	if ($check-&gt;rows == 0) { </a:t>
            </a:r>
          </a:p>
          <a:p>
            <a:pPr marL="0" indent="0" defTabSz="274320">
              <a:spcAft>
                <a:spcPts val="0"/>
              </a:spcAft>
              <a:buNone/>
              <a:tabLst>
                <a:tab pos="182880" algn="l"/>
                <a:tab pos="411480" algn="l"/>
                <a:tab pos="685800" algn="l"/>
                <a:tab pos="960120" algn="l"/>
              </a:tabLst>
            </a:pPr>
            <a:r>
              <a:rPr lang="en-US" sz="600" b="0" dirty="0" smtClean="0">
                <a:latin typeface="Arial Narrow" panose="020B0606020202030204" pitchFamily="34" charset="0"/>
                <a:ea typeface="Verdana" pitchFamily="34" charset="0"/>
                <a:cs typeface="Verdana" pitchFamily="34" charset="0"/>
              </a:rPr>
              <a:t>141	</a:t>
            </a:r>
            <a:r>
              <a:rPr lang="en-US" sz="600" b="0" dirty="0">
                <a:latin typeface="Arial Narrow" panose="020B0606020202030204" pitchFamily="34" charset="0"/>
                <a:ea typeface="Verdana" pitchFamily="34" charset="0"/>
                <a:cs typeface="Verdana" pitchFamily="34" charset="0"/>
              </a:rPr>
              <a:t>		print $</a:t>
            </a:r>
            <a:r>
              <a:rPr lang="en-US" sz="600" b="0" dirty="0" err="1">
                <a:latin typeface="Arial Narrow" panose="020B0606020202030204" pitchFamily="34" charset="0"/>
                <a:ea typeface="Verdana" pitchFamily="34" charset="0"/>
                <a:cs typeface="Verdana" pitchFamily="34" charset="0"/>
              </a:rPr>
              <a:t>fh</a:t>
            </a:r>
            <a:r>
              <a:rPr lang="en-US" sz="600" b="0" dirty="0">
                <a:latin typeface="Arial Narrow" panose="020B0606020202030204" pitchFamily="34" charset="0"/>
                <a:ea typeface="Verdana" pitchFamily="34" charset="0"/>
                <a:cs typeface="Verdana" pitchFamily="34" charset="0"/>
              </a:rPr>
              <a:t> "$date: Login as $</a:t>
            </a:r>
            <a:r>
              <a:rPr lang="en-US" sz="600" b="0" dirty="0" err="1">
                <a:latin typeface="Arial Narrow" panose="020B0606020202030204" pitchFamily="34" charset="0"/>
                <a:ea typeface="Verdana" pitchFamily="34" charset="0"/>
                <a:cs typeface="Verdana" pitchFamily="34" charset="0"/>
              </a:rPr>
              <a:t>uname</a:t>
            </a:r>
            <a:r>
              <a:rPr lang="en-US" sz="600" b="0" dirty="0">
                <a:latin typeface="Arial Narrow" panose="020B0606020202030204" pitchFamily="34" charset="0"/>
                <a:ea typeface="Verdana" pitchFamily="34" charset="0"/>
                <a:cs typeface="Verdana" pitchFamily="34" charset="0"/>
              </a:rPr>
              <a:t> failed - no such user.\n";</a:t>
            </a:r>
          </a:p>
          <a:p>
            <a:pPr marL="0" indent="0" defTabSz="274320">
              <a:spcAft>
                <a:spcPts val="0"/>
              </a:spcAft>
              <a:buNone/>
              <a:tabLst>
                <a:tab pos="182880" algn="l"/>
                <a:tab pos="411480" algn="l"/>
                <a:tab pos="685800" algn="l"/>
                <a:tab pos="960120" algn="l"/>
              </a:tabLst>
            </a:pPr>
            <a:r>
              <a:rPr lang="en-US" sz="600" b="0" dirty="0" smtClean="0">
                <a:latin typeface="Arial Narrow" panose="020B0606020202030204" pitchFamily="34" charset="0"/>
                <a:ea typeface="Verdana" pitchFamily="34" charset="0"/>
                <a:cs typeface="Verdana" pitchFamily="34" charset="0"/>
              </a:rPr>
              <a:t>142	</a:t>
            </a:r>
            <a:r>
              <a:rPr lang="en-US" sz="600" b="0" dirty="0">
                <a:latin typeface="Arial Narrow" panose="020B0606020202030204" pitchFamily="34" charset="0"/>
                <a:ea typeface="Verdana" pitchFamily="34" charset="0"/>
                <a:cs typeface="Verdana" pitchFamily="34" charset="0"/>
              </a:rPr>
              <a:t>		print "&lt;p&gt;Invalid </a:t>
            </a:r>
            <a:r>
              <a:rPr lang="en-US" sz="600" b="0" dirty="0" err="1">
                <a:latin typeface="Arial Narrow" panose="020B0606020202030204" pitchFamily="34" charset="0"/>
                <a:ea typeface="Verdana" pitchFamily="34" charset="0"/>
                <a:cs typeface="Verdana" pitchFamily="34" charset="0"/>
              </a:rPr>
              <a:t>userid</a:t>
            </a:r>
            <a:r>
              <a:rPr lang="en-US" sz="600" b="0" dirty="0">
                <a:latin typeface="Arial Narrow" panose="020B0606020202030204" pitchFamily="34" charset="0"/>
                <a:ea typeface="Verdana" pitchFamily="34" charset="0"/>
                <a:cs typeface="Verdana" pitchFamily="34" charset="0"/>
              </a:rPr>
              <a:t>: $</a:t>
            </a:r>
            <a:r>
              <a:rPr lang="en-US" sz="600" b="0" dirty="0" err="1">
                <a:latin typeface="Arial Narrow" panose="020B0606020202030204" pitchFamily="34" charset="0"/>
                <a:ea typeface="Verdana" pitchFamily="34" charset="0"/>
                <a:cs typeface="Verdana" pitchFamily="34" charset="0"/>
              </a:rPr>
              <a:t>uname</a:t>
            </a:r>
            <a:r>
              <a:rPr lang="en-US" sz="600" b="0" dirty="0">
                <a:latin typeface="Arial Narrow" panose="020B0606020202030204" pitchFamily="34" charset="0"/>
                <a:ea typeface="Verdana" pitchFamily="34" charset="0"/>
                <a:cs typeface="Verdana" pitchFamily="34" charset="0"/>
              </a:rPr>
              <a:t>.  Please check your </a:t>
            </a:r>
            <a:r>
              <a:rPr lang="en-US" sz="600" b="0" dirty="0" err="1">
                <a:latin typeface="Arial Narrow" panose="020B0606020202030204" pitchFamily="34" charset="0"/>
                <a:ea typeface="Verdana" pitchFamily="34" charset="0"/>
                <a:cs typeface="Verdana" pitchFamily="34" charset="0"/>
              </a:rPr>
              <a:t>userid</a:t>
            </a:r>
            <a:r>
              <a:rPr lang="en-US" sz="600" b="0" dirty="0">
                <a:latin typeface="Arial Narrow" panose="020B0606020202030204" pitchFamily="34" charset="0"/>
                <a:ea typeface="Verdana" pitchFamily="34" charset="0"/>
                <a:cs typeface="Verdana" pitchFamily="34" charset="0"/>
              </a:rPr>
              <a:t> and try again.&lt;/p&gt;";</a:t>
            </a:r>
          </a:p>
          <a:p>
            <a:pPr marL="0" indent="0" defTabSz="274320">
              <a:spcAft>
                <a:spcPts val="0"/>
              </a:spcAft>
              <a:buNone/>
              <a:tabLst>
                <a:tab pos="182880" algn="l"/>
                <a:tab pos="411480" algn="l"/>
                <a:tab pos="685800" algn="l"/>
                <a:tab pos="960120" algn="l"/>
              </a:tabLst>
            </a:pPr>
            <a:r>
              <a:rPr lang="en-US" sz="600" b="0" dirty="0" smtClean="0">
                <a:latin typeface="Arial Narrow" panose="020B0606020202030204" pitchFamily="34" charset="0"/>
                <a:ea typeface="Verdana" pitchFamily="34" charset="0"/>
                <a:cs typeface="Verdana" pitchFamily="34" charset="0"/>
              </a:rPr>
              <a:t>143	</a:t>
            </a:r>
            <a:r>
              <a:rPr lang="en-US" sz="600" b="0" dirty="0">
                <a:latin typeface="Arial Narrow" panose="020B0606020202030204" pitchFamily="34" charset="0"/>
                <a:ea typeface="Verdana" pitchFamily="34" charset="0"/>
                <a:cs typeface="Verdana" pitchFamily="34" charset="0"/>
              </a:rPr>
              <a:t>	} else {</a:t>
            </a:r>
          </a:p>
          <a:p>
            <a:pPr marL="0" indent="0" defTabSz="274320">
              <a:spcAft>
                <a:spcPts val="0"/>
              </a:spcAft>
              <a:buNone/>
              <a:tabLst>
                <a:tab pos="182880" algn="l"/>
                <a:tab pos="411480" algn="l"/>
                <a:tab pos="685800" algn="l"/>
                <a:tab pos="960120" algn="l"/>
              </a:tabLst>
            </a:pPr>
            <a:r>
              <a:rPr lang="en-US" sz="600" b="0" dirty="0" smtClean="0">
                <a:latin typeface="Arial Narrow" panose="020B0606020202030204" pitchFamily="34" charset="0"/>
                <a:ea typeface="Verdana" pitchFamily="34" charset="0"/>
                <a:cs typeface="Verdana" pitchFamily="34" charset="0"/>
              </a:rPr>
              <a:t>144	</a:t>
            </a:r>
            <a:r>
              <a:rPr lang="en-US" sz="600" b="0" dirty="0">
                <a:latin typeface="Arial Narrow" panose="020B0606020202030204" pitchFamily="34" charset="0"/>
                <a:ea typeface="Verdana" pitchFamily="34" charset="0"/>
                <a:cs typeface="Verdana" pitchFamily="34" charset="0"/>
              </a:rPr>
              <a:t>		print $</a:t>
            </a:r>
            <a:r>
              <a:rPr lang="en-US" sz="600" b="0" dirty="0" err="1">
                <a:latin typeface="Arial Narrow" panose="020B0606020202030204" pitchFamily="34" charset="0"/>
                <a:ea typeface="Verdana" pitchFamily="34" charset="0"/>
                <a:cs typeface="Verdana" pitchFamily="34" charset="0"/>
              </a:rPr>
              <a:t>fh</a:t>
            </a:r>
            <a:r>
              <a:rPr lang="en-US" sz="600" b="0" dirty="0">
                <a:latin typeface="Arial Narrow" panose="020B0606020202030204" pitchFamily="34" charset="0"/>
                <a:ea typeface="Verdana" pitchFamily="34" charset="0"/>
                <a:cs typeface="Verdana" pitchFamily="34" charset="0"/>
              </a:rPr>
              <a:t> "$date: Login as $</a:t>
            </a:r>
            <a:r>
              <a:rPr lang="en-US" sz="600" b="0" dirty="0" err="1">
                <a:latin typeface="Arial Narrow" panose="020B0606020202030204" pitchFamily="34" charset="0"/>
                <a:ea typeface="Verdana" pitchFamily="34" charset="0"/>
                <a:cs typeface="Verdana" pitchFamily="34" charset="0"/>
              </a:rPr>
              <a:t>uname</a:t>
            </a:r>
            <a:r>
              <a:rPr lang="en-US" sz="600" b="0" dirty="0">
                <a:latin typeface="Arial Narrow" panose="020B0606020202030204" pitchFamily="34" charset="0"/>
                <a:ea typeface="Verdana" pitchFamily="34" charset="0"/>
                <a:cs typeface="Verdana" pitchFamily="34" charset="0"/>
              </a:rPr>
              <a:t> failed - incorrect password ($</a:t>
            </a:r>
            <a:r>
              <a:rPr lang="en-US" sz="600" b="0" dirty="0" err="1">
                <a:latin typeface="Arial Narrow" panose="020B0606020202030204" pitchFamily="34" charset="0"/>
                <a:ea typeface="Verdana" pitchFamily="34" charset="0"/>
                <a:cs typeface="Verdana" pitchFamily="34" charset="0"/>
              </a:rPr>
              <a:t>pword</a:t>
            </a:r>
            <a:r>
              <a:rPr lang="en-US" sz="600" b="0" dirty="0">
                <a:latin typeface="Arial Narrow" panose="020B0606020202030204" pitchFamily="34" charset="0"/>
                <a:ea typeface="Verdana" pitchFamily="34" charset="0"/>
                <a:cs typeface="Verdana" pitchFamily="34" charset="0"/>
              </a:rPr>
              <a:t>).\n";</a:t>
            </a:r>
          </a:p>
          <a:p>
            <a:pPr marL="0" indent="0" defTabSz="274320">
              <a:spcAft>
                <a:spcPts val="0"/>
              </a:spcAft>
              <a:buNone/>
              <a:tabLst>
                <a:tab pos="182880" algn="l"/>
                <a:tab pos="411480" algn="l"/>
                <a:tab pos="685800" algn="l"/>
                <a:tab pos="960120" algn="l"/>
              </a:tabLst>
            </a:pPr>
            <a:r>
              <a:rPr lang="en-US" sz="600" b="0" dirty="0" smtClean="0">
                <a:latin typeface="Arial Narrow" panose="020B0606020202030204" pitchFamily="34" charset="0"/>
                <a:ea typeface="Verdana" pitchFamily="34" charset="0"/>
                <a:cs typeface="Verdana" pitchFamily="34" charset="0"/>
              </a:rPr>
              <a:t>145	</a:t>
            </a:r>
            <a:r>
              <a:rPr lang="en-US" sz="600" b="0" dirty="0">
                <a:latin typeface="Arial Narrow" panose="020B0606020202030204" pitchFamily="34" charset="0"/>
                <a:ea typeface="Verdana" pitchFamily="34" charset="0"/>
                <a:cs typeface="Verdana" pitchFamily="34" charset="0"/>
              </a:rPr>
              <a:t>		print "&lt;p&gt;Incorrect password.  Passwords are case sensitive, please verify your spelling and try again.&lt;/p&gt;";</a:t>
            </a:r>
          </a:p>
          <a:p>
            <a:pPr marL="0" indent="0" defTabSz="274320">
              <a:spcAft>
                <a:spcPts val="0"/>
              </a:spcAft>
              <a:buNone/>
              <a:tabLst>
                <a:tab pos="182880" algn="l"/>
                <a:tab pos="411480" algn="l"/>
                <a:tab pos="685800" algn="l"/>
                <a:tab pos="960120" algn="l"/>
              </a:tabLst>
            </a:pPr>
            <a:r>
              <a:rPr lang="en-US" sz="600" b="0" dirty="0" smtClean="0">
                <a:latin typeface="Arial Narrow" panose="020B0606020202030204" pitchFamily="34" charset="0"/>
                <a:ea typeface="Verdana" pitchFamily="34" charset="0"/>
                <a:cs typeface="Verdana" pitchFamily="34" charset="0"/>
              </a:rPr>
              <a:t>146	</a:t>
            </a:r>
            <a:r>
              <a:rPr lang="en-US" sz="600" b="0" dirty="0">
                <a:latin typeface="Arial Narrow" panose="020B0606020202030204" pitchFamily="34" charset="0"/>
                <a:ea typeface="Verdana" pitchFamily="34" charset="0"/>
                <a:cs typeface="Verdana" pitchFamily="34" charset="0"/>
              </a:rPr>
              <a:t>	} </a:t>
            </a:r>
          </a:p>
          <a:p>
            <a:pPr marL="0" indent="0" defTabSz="274320">
              <a:spcAft>
                <a:spcPts val="0"/>
              </a:spcAft>
              <a:buNone/>
              <a:tabLst>
                <a:tab pos="182880" algn="l"/>
                <a:tab pos="411480" algn="l"/>
                <a:tab pos="685800" algn="l"/>
                <a:tab pos="960120" algn="l"/>
              </a:tabLst>
            </a:pPr>
            <a:r>
              <a:rPr lang="en-US" sz="600" b="0" dirty="0" smtClean="0">
                <a:latin typeface="Arial Narrow" panose="020B0606020202030204" pitchFamily="34" charset="0"/>
                <a:ea typeface="Verdana" pitchFamily="34" charset="0"/>
                <a:cs typeface="Verdana" pitchFamily="34" charset="0"/>
              </a:rPr>
              <a:t>147</a:t>
            </a:r>
            <a:endParaRPr lang="en-US" sz="600" b="0" dirty="0">
              <a:latin typeface="Arial Narrow" panose="020B0606020202030204" pitchFamily="34" charset="0"/>
              <a:ea typeface="Verdana" pitchFamily="34" charset="0"/>
              <a:cs typeface="Verdana" pitchFamily="34" charset="0"/>
            </a:endParaRPr>
          </a:p>
          <a:p>
            <a:pPr marL="0" indent="0" defTabSz="274320">
              <a:spcAft>
                <a:spcPts val="0"/>
              </a:spcAft>
              <a:buNone/>
              <a:tabLst>
                <a:tab pos="182880" algn="l"/>
                <a:tab pos="411480" algn="l"/>
                <a:tab pos="685800" algn="l"/>
                <a:tab pos="960120" algn="l"/>
              </a:tabLst>
            </a:pPr>
            <a:r>
              <a:rPr lang="en-US" sz="600" b="0" dirty="0" smtClean="0">
                <a:latin typeface="Arial Narrow" panose="020B0606020202030204" pitchFamily="34" charset="0"/>
                <a:ea typeface="Verdana" pitchFamily="34" charset="0"/>
                <a:cs typeface="Verdana" pitchFamily="34" charset="0"/>
              </a:rPr>
              <a:t>148	</a:t>
            </a:r>
            <a:r>
              <a:rPr lang="en-US" sz="600" b="0" dirty="0">
                <a:latin typeface="Arial Narrow" panose="020B0606020202030204" pitchFamily="34" charset="0"/>
                <a:ea typeface="Verdana" pitchFamily="34" charset="0"/>
                <a:cs typeface="Verdana" pitchFamily="34" charset="0"/>
              </a:rPr>
              <a:t>	# Close the prepared statement as we no longer need it.</a:t>
            </a:r>
          </a:p>
          <a:p>
            <a:pPr marL="0" indent="0" defTabSz="274320">
              <a:spcAft>
                <a:spcPts val="0"/>
              </a:spcAft>
              <a:buNone/>
              <a:tabLst>
                <a:tab pos="182880" algn="l"/>
                <a:tab pos="411480" algn="l"/>
                <a:tab pos="685800" algn="l"/>
                <a:tab pos="960120" algn="l"/>
              </a:tabLst>
            </a:pPr>
            <a:r>
              <a:rPr lang="en-US" sz="600" b="0" dirty="0" smtClean="0">
                <a:latin typeface="Arial Narrow" panose="020B0606020202030204" pitchFamily="34" charset="0"/>
                <a:ea typeface="Verdana" pitchFamily="34" charset="0"/>
                <a:cs typeface="Verdana" pitchFamily="34" charset="0"/>
              </a:rPr>
              <a:t>149</a:t>
            </a:r>
            <a:endParaRPr lang="en-US" sz="600" b="0" dirty="0">
              <a:latin typeface="Arial Narrow" panose="020B0606020202030204" pitchFamily="34" charset="0"/>
              <a:ea typeface="Verdana" pitchFamily="34" charset="0"/>
              <a:cs typeface="Verdana" pitchFamily="34" charset="0"/>
            </a:endParaRPr>
          </a:p>
          <a:p>
            <a:pPr marL="0" indent="0" defTabSz="274320">
              <a:spcAft>
                <a:spcPts val="0"/>
              </a:spcAft>
              <a:buNone/>
              <a:tabLst>
                <a:tab pos="182880" algn="l"/>
                <a:tab pos="411480" algn="l"/>
                <a:tab pos="685800" algn="l"/>
                <a:tab pos="960120" algn="l"/>
              </a:tabLst>
            </a:pPr>
            <a:r>
              <a:rPr lang="en-US" sz="600" b="0" dirty="0" smtClean="0">
                <a:latin typeface="Arial Narrow" panose="020B0606020202030204" pitchFamily="34" charset="0"/>
                <a:ea typeface="Verdana" pitchFamily="34" charset="0"/>
                <a:cs typeface="Verdana" pitchFamily="34" charset="0"/>
              </a:rPr>
              <a:t>150	</a:t>
            </a:r>
            <a:r>
              <a:rPr lang="en-US" sz="600" b="0" dirty="0">
                <a:latin typeface="Arial Narrow" panose="020B0606020202030204" pitchFamily="34" charset="0"/>
                <a:ea typeface="Verdana" pitchFamily="34" charset="0"/>
                <a:cs typeface="Verdana" pitchFamily="34" charset="0"/>
              </a:rPr>
              <a:t>	$check-&gt;finish;</a:t>
            </a:r>
          </a:p>
        </p:txBody>
      </p:sp>
      <p:sp>
        <p:nvSpPr>
          <p:cNvPr id="9" name="Content Placeholder 8"/>
          <p:cNvSpPr>
            <a:spLocks noGrp="1"/>
          </p:cNvSpPr>
          <p:nvPr>
            <p:ph sz="half" idx="2"/>
          </p:nvPr>
        </p:nvSpPr>
        <p:spPr>
          <a:xfrm>
            <a:off x="4800600" y="1498596"/>
            <a:ext cx="4038600" cy="4672584"/>
          </a:xfrm>
        </p:spPr>
        <p:txBody>
          <a:bodyPr/>
          <a:lstStyle/>
          <a:p>
            <a:pPr marL="0" indent="0" defTabSz="274320">
              <a:spcAft>
                <a:spcPts val="0"/>
              </a:spcAft>
              <a:buNone/>
              <a:tabLst>
                <a:tab pos="182880" algn="l"/>
                <a:tab pos="411480" algn="l"/>
                <a:tab pos="685800" algn="l"/>
                <a:tab pos="960120" algn="l"/>
              </a:tabLst>
            </a:pPr>
            <a:r>
              <a:rPr lang="en-US" sz="600" b="0" dirty="0" smtClean="0">
                <a:latin typeface="Arial Narrow" panose="020B0606020202030204" pitchFamily="34" charset="0"/>
              </a:rPr>
              <a:t>151</a:t>
            </a:r>
            <a:endParaRPr lang="en-US" sz="600" b="0" dirty="0">
              <a:latin typeface="Arial Narrow" panose="020B0606020202030204" pitchFamily="34" charset="0"/>
            </a:endParaRPr>
          </a:p>
          <a:p>
            <a:pPr marL="0" indent="0" defTabSz="274320">
              <a:spcAft>
                <a:spcPts val="0"/>
              </a:spcAft>
              <a:buNone/>
              <a:tabLst>
                <a:tab pos="182880" algn="l"/>
                <a:tab pos="411480" algn="l"/>
                <a:tab pos="685800" algn="l"/>
                <a:tab pos="960120" algn="l"/>
              </a:tabLst>
            </a:pPr>
            <a:r>
              <a:rPr lang="en-US" sz="600" b="0" dirty="0" smtClean="0">
                <a:latin typeface="Arial Narrow" panose="020B0606020202030204" pitchFamily="34" charset="0"/>
              </a:rPr>
              <a:t>152	</a:t>
            </a:r>
            <a:r>
              <a:rPr lang="en-US" sz="600" b="0" dirty="0">
                <a:latin typeface="Arial Narrow" panose="020B0606020202030204" pitchFamily="34" charset="0"/>
              </a:rPr>
              <a:t>	# Complete the HTML page to be sent as the response.</a:t>
            </a:r>
          </a:p>
          <a:p>
            <a:pPr marL="0" indent="0" defTabSz="274320">
              <a:spcAft>
                <a:spcPts val="0"/>
              </a:spcAft>
              <a:buNone/>
              <a:tabLst>
                <a:tab pos="182880" algn="l"/>
                <a:tab pos="411480" algn="l"/>
                <a:tab pos="685800" algn="l"/>
                <a:tab pos="960120" algn="l"/>
              </a:tabLst>
            </a:pPr>
            <a:r>
              <a:rPr lang="en-US" sz="600" b="0" dirty="0" smtClean="0">
                <a:latin typeface="Arial Narrow" panose="020B0606020202030204" pitchFamily="34" charset="0"/>
              </a:rPr>
              <a:t>153</a:t>
            </a:r>
            <a:endParaRPr lang="en-US" sz="600" b="0" dirty="0">
              <a:latin typeface="Arial Narrow" panose="020B0606020202030204" pitchFamily="34" charset="0"/>
            </a:endParaRPr>
          </a:p>
          <a:p>
            <a:pPr marL="0" indent="0" defTabSz="274320">
              <a:spcAft>
                <a:spcPts val="0"/>
              </a:spcAft>
              <a:buNone/>
              <a:tabLst>
                <a:tab pos="182880" algn="l"/>
                <a:tab pos="411480" algn="l"/>
                <a:tab pos="685800" algn="l"/>
                <a:tab pos="960120" algn="l"/>
              </a:tabLst>
            </a:pPr>
            <a:r>
              <a:rPr lang="en-US" sz="600" b="0" dirty="0" smtClean="0">
                <a:latin typeface="Arial Narrow" panose="020B0606020202030204" pitchFamily="34" charset="0"/>
              </a:rPr>
              <a:t>154	</a:t>
            </a:r>
            <a:r>
              <a:rPr lang="en-US" sz="600" b="0" dirty="0">
                <a:latin typeface="Arial Narrow" panose="020B0606020202030204" pitchFamily="34" charset="0"/>
              </a:rPr>
              <a:t>	print '&lt;!--#include virtual="/footer.html" --&gt;';</a:t>
            </a:r>
          </a:p>
          <a:p>
            <a:pPr marL="0" indent="0" defTabSz="274320">
              <a:spcAft>
                <a:spcPts val="0"/>
              </a:spcAft>
              <a:buNone/>
              <a:tabLst>
                <a:tab pos="182880" algn="l"/>
                <a:tab pos="411480" algn="l"/>
                <a:tab pos="685800" algn="l"/>
                <a:tab pos="960120" algn="l"/>
              </a:tabLst>
            </a:pPr>
            <a:r>
              <a:rPr lang="en-US" sz="600" b="0" dirty="0" smtClean="0">
                <a:latin typeface="Arial Narrow" panose="020B0606020202030204" pitchFamily="34" charset="0"/>
              </a:rPr>
              <a:t>155	</a:t>
            </a:r>
            <a:r>
              <a:rPr lang="en-US" sz="600" b="0" dirty="0">
                <a:latin typeface="Arial Narrow" panose="020B0606020202030204" pitchFamily="34" charset="0"/>
              </a:rPr>
              <a:t>	print </a:t>
            </a:r>
            <a:r>
              <a:rPr lang="en-US" sz="600" b="0" dirty="0" err="1">
                <a:latin typeface="Arial Narrow" panose="020B0606020202030204" pitchFamily="34" charset="0"/>
              </a:rPr>
              <a:t>end_html</a:t>
            </a:r>
            <a:r>
              <a:rPr lang="en-US" sz="600" b="0" dirty="0">
                <a:latin typeface="Arial Narrow" panose="020B0606020202030204" pitchFamily="34" charset="0"/>
              </a:rPr>
              <a:t>;</a:t>
            </a:r>
          </a:p>
          <a:p>
            <a:pPr marL="0" indent="0" defTabSz="274320">
              <a:spcAft>
                <a:spcPts val="0"/>
              </a:spcAft>
              <a:buNone/>
              <a:tabLst>
                <a:tab pos="182880" algn="l"/>
                <a:tab pos="411480" algn="l"/>
                <a:tab pos="685800" algn="l"/>
                <a:tab pos="960120" algn="l"/>
              </a:tabLst>
            </a:pPr>
            <a:r>
              <a:rPr lang="en-US" sz="600" b="0" dirty="0" smtClean="0">
                <a:latin typeface="Arial Narrow" panose="020B0606020202030204" pitchFamily="34" charset="0"/>
              </a:rPr>
              <a:t>156</a:t>
            </a:r>
            <a:endParaRPr lang="en-US" sz="600" b="0" dirty="0">
              <a:latin typeface="Arial Narrow" panose="020B0606020202030204" pitchFamily="34" charset="0"/>
            </a:endParaRPr>
          </a:p>
          <a:p>
            <a:pPr marL="0" indent="0" defTabSz="274320">
              <a:spcAft>
                <a:spcPts val="0"/>
              </a:spcAft>
              <a:buNone/>
              <a:tabLst>
                <a:tab pos="182880" algn="l"/>
                <a:tab pos="411480" algn="l"/>
                <a:tab pos="685800" algn="l"/>
                <a:tab pos="960120" algn="l"/>
              </a:tabLst>
            </a:pPr>
            <a:r>
              <a:rPr lang="en-US" sz="600" b="0" dirty="0" smtClean="0">
                <a:latin typeface="Arial Narrow" panose="020B0606020202030204" pitchFamily="34" charset="0"/>
              </a:rPr>
              <a:t>157	} </a:t>
            </a:r>
            <a:r>
              <a:rPr lang="en-US" sz="600" b="0" dirty="0">
                <a:latin typeface="Arial Narrow" panose="020B0606020202030204" pitchFamily="34" charset="0"/>
              </a:rPr>
              <a:t>else { </a:t>
            </a:r>
          </a:p>
          <a:p>
            <a:pPr marL="0" indent="0" defTabSz="274320">
              <a:spcAft>
                <a:spcPts val="0"/>
              </a:spcAft>
              <a:buNone/>
              <a:tabLst>
                <a:tab pos="182880" algn="l"/>
                <a:tab pos="411480" algn="l"/>
                <a:tab pos="685800" algn="l"/>
                <a:tab pos="960120" algn="l"/>
              </a:tabLst>
            </a:pPr>
            <a:r>
              <a:rPr lang="en-US" sz="600" b="0" dirty="0" smtClean="0">
                <a:latin typeface="Arial Narrow" panose="020B0606020202030204" pitchFamily="34" charset="0"/>
              </a:rPr>
              <a:t>158</a:t>
            </a:r>
            <a:endParaRPr lang="en-US" sz="600" b="0" dirty="0">
              <a:latin typeface="Arial Narrow" panose="020B0606020202030204" pitchFamily="34" charset="0"/>
            </a:endParaRPr>
          </a:p>
          <a:p>
            <a:pPr marL="0" indent="0" defTabSz="274320">
              <a:spcAft>
                <a:spcPts val="0"/>
              </a:spcAft>
              <a:buNone/>
              <a:tabLst>
                <a:tab pos="182880" algn="l"/>
                <a:tab pos="411480" algn="l"/>
                <a:tab pos="685800" algn="l"/>
                <a:tab pos="960120" algn="l"/>
              </a:tabLst>
            </a:pPr>
            <a:r>
              <a:rPr lang="en-US" sz="600" b="0" dirty="0" smtClean="0">
                <a:latin typeface="Arial Narrow" panose="020B0606020202030204" pitchFamily="34" charset="0"/>
              </a:rPr>
              <a:t>159	</a:t>
            </a:r>
            <a:r>
              <a:rPr lang="en-US" sz="600" b="0" dirty="0">
                <a:latin typeface="Arial Narrow" panose="020B0606020202030204" pitchFamily="34" charset="0"/>
              </a:rPr>
              <a:t>	# Save the logged in user's username, full name, and their admin status to the session so that we</a:t>
            </a:r>
          </a:p>
          <a:p>
            <a:pPr marL="0" indent="0" defTabSz="274320">
              <a:spcAft>
                <a:spcPts val="0"/>
              </a:spcAft>
              <a:buNone/>
              <a:tabLst>
                <a:tab pos="182880" algn="l"/>
                <a:tab pos="411480" algn="l"/>
                <a:tab pos="685800" algn="l"/>
                <a:tab pos="960120" algn="l"/>
              </a:tabLst>
            </a:pPr>
            <a:r>
              <a:rPr lang="en-US" sz="600" b="0" dirty="0" smtClean="0">
                <a:latin typeface="Arial Narrow" panose="020B0606020202030204" pitchFamily="34" charset="0"/>
              </a:rPr>
              <a:t>160	</a:t>
            </a:r>
            <a:r>
              <a:rPr lang="en-US" sz="600" b="0" dirty="0">
                <a:latin typeface="Arial Narrow" panose="020B0606020202030204" pitchFamily="34" charset="0"/>
              </a:rPr>
              <a:t>	# can retrieve them later when needed.</a:t>
            </a:r>
          </a:p>
          <a:p>
            <a:pPr marL="0" indent="0" defTabSz="274320">
              <a:spcAft>
                <a:spcPts val="0"/>
              </a:spcAft>
              <a:buNone/>
              <a:tabLst>
                <a:tab pos="182880" algn="l"/>
                <a:tab pos="411480" algn="l"/>
                <a:tab pos="685800" algn="l"/>
                <a:tab pos="960120" algn="l"/>
              </a:tabLst>
            </a:pPr>
            <a:r>
              <a:rPr lang="en-US" sz="600" b="0" dirty="0" smtClean="0">
                <a:latin typeface="Arial Narrow" panose="020B0606020202030204" pitchFamily="34" charset="0"/>
              </a:rPr>
              <a:t>161</a:t>
            </a:r>
            <a:endParaRPr lang="en-US" sz="600" b="0" dirty="0">
              <a:latin typeface="Arial Narrow" panose="020B0606020202030204" pitchFamily="34" charset="0"/>
            </a:endParaRPr>
          </a:p>
          <a:p>
            <a:pPr marL="0" indent="0" defTabSz="274320">
              <a:spcAft>
                <a:spcPts val="0"/>
              </a:spcAft>
              <a:buNone/>
              <a:tabLst>
                <a:tab pos="182880" algn="l"/>
                <a:tab pos="411480" algn="l"/>
                <a:tab pos="685800" algn="l"/>
                <a:tab pos="960120" algn="l"/>
              </a:tabLst>
            </a:pPr>
            <a:r>
              <a:rPr lang="en-US" sz="600" b="0" dirty="0" smtClean="0">
                <a:latin typeface="Arial Narrow" panose="020B0606020202030204" pitchFamily="34" charset="0"/>
              </a:rPr>
              <a:t>162	</a:t>
            </a:r>
            <a:r>
              <a:rPr lang="en-US" sz="600" b="0" dirty="0">
                <a:latin typeface="Arial Narrow" panose="020B0606020202030204" pitchFamily="34" charset="0"/>
              </a:rPr>
              <a:t>	my ($first, $last, $admin) = $</a:t>
            </a:r>
            <a:r>
              <a:rPr lang="en-US" sz="600" b="0" dirty="0" err="1">
                <a:latin typeface="Arial Narrow" panose="020B0606020202030204" pitchFamily="34" charset="0"/>
              </a:rPr>
              <a:t>sql</a:t>
            </a:r>
            <a:r>
              <a:rPr lang="en-US" sz="600" b="0" dirty="0">
                <a:latin typeface="Arial Narrow" panose="020B0606020202030204" pitchFamily="34" charset="0"/>
              </a:rPr>
              <a:t>-&gt;</a:t>
            </a:r>
            <a:r>
              <a:rPr lang="en-US" sz="600" b="0" dirty="0" err="1">
                <a:latin typeface="Arial Narrow" panose="020B0606020202030204" pitchFamily="34" charset="0"/>
              </a:rPr>
              <a:t>fetchrow_array</a:t>
            </a:r>
            <a:r>
              <a:rPr lang="en-US" sz="600" b="0" dirty="0">
                <a:latin typeface="Arial Narrow" panose="020B0606020202030204" pitchFamily="34" charset="0"/>
              </a:rPr>
              <a:t>;</a:t>
            </a:r>
          </a:p>
          <a:p>
            <a:pPr marL="0" indent="0" defTabSz="274320">
              <a:spcAft>
                <a:spcPts val="0"/>
              </a:spcAft>
              <a:buNone/>
              <a:tabLst>
                <a:tab pos="182880" algn="l"/>
                <a:tab pos="411480" algn="l"/>
                <a:tab pos="685800" algn="l"/>
                <a:tab pos="960120" algn="l"/>
              </a:tabLst>
            </a:pPr>
            <a:r>
              <a:rPr lang="en-US" sz="600" b="0" dirty="0" smtClean="0">
                <a:latin typeface="Arial Narrow" panose="020B0606020202030204" pitchFamily="34" charset="0"/>
              </a:rPr>
              <a:t>163	</a:t>
            </a:r>
            <a:r>
              <a:rPr lang="en-US" sz="600" b="0" dirty="0">
                <a:latin typeface="Arial Narrow" panose="020B0606020202030204" pitchFamily="34" charset="0"/>
              </a:rPr>
              <a:t>	my $name = "$first $last";</a:t>
            </a:r>
          </a:p>
          <a:p>
            <a:pPr marL="0" indent="0" defTabSz="274320">
              <a:spcAft>
                <a:spcPts val="0"/>
              </a:spcAft>
              <a:buNone/>
              <a:tabLst>
                <a:tab pos="182880" algn="l"/>
                <a:tab pos="411480" algn="l"/>
                <a:tab pos="685800" algn="l"/>
                <a:tab pos="960120" algn="l"/>
              </a:tabLst>
            </a:pPr>
            <a:r>
              <a:rPr lang="en-US" sz="600" b="0" dirty="0" smtClean="0">
                <a:latin typeface="Arial Narrow" panose="020B0606020202030204" pitchFamily="34" charset="0"/>
              </a:rPr>
              <a:t>164</a:t>
            </a:r>
            <a:endParaRPr lang="en-US" sz="600" b="0" dirty="0">
              <a:latin typeface="Arial Narrow" panose="020B0606020202030204" pitchFamily="34" charset="0"/>
            </a:endParaRPr>
          </a:p>
          <a:p>
            <a:pPr marL="0" indent="0" defTabSz="274320">
              <a:spcAft>
                <a:spcPts val="0"/>
              </a:spcAft>
              <a:buNone/>
              <a:tabLst>
                <a:tab pos="182880" algn="l"/>
                <a:tab pos="411480" algn="l"/>
                <a:tab pos="685800" algn="l"/>
                <a:tab pos="960120" algn="l"/>
              </a:tabLst>
            </a:pPr>
            <a:r>
              <a:rPr lang="en-US" sz="600" b="0" dirty="0" smtClean="0">
                <a:latin typeface="Arial Narrow" panose="020B0606020202030204" pitchFamily="34" charset="0"/>
              </a:rPr>
              <a:t>165	</a:t>
            </a:r>
            <a:r>
              <a:rPr lang="en-US" sz="600" b="0" dirty="0">
                <a:latin typeface="Arial Narrow" panose="020B0606020202030204" pitchFamily="34" charset="0"/>
              </a:rPr>
              <a:t>	$session-&gt;</a:t>
            </a:r>
            <a:r>
              <a:rPr lang="en-US" sz="600" b="0" dirty="0" err="1">
                <a:latin typeface="Arial Narrow" panose="020B0606020202030204" pitchFamily="34" charset="0"/>
              </a:rPr>
              <a:t>param</a:t>
            </a:r>
            <a:r>
              <a:rPr lang="en-US" sz="600" b="0" dirty="0">
                <a:latin typeface="Arial Narrow" panose="020B0606020202030204" pitchFamily="34" charset="0"/>
              </a:rPr>
              <a:t>("</a:t>
            </a:r>
            <a:r>
              <a:rPr lang="en-US" sz="600" b="0" dirty="0" err="1">
                <a:latin typeface="Arial Narrow" panose="020B0606020202030204" pitchFamily="34" charset="0"/>
              </a:rPr>
              <a:t>authuser</a:t>
            </a:r>
            <a:r>
              <a:rPr lang="en-US" sz="600" b="0" dirty="0">
                <a:latin typeface="Arial Narrow" panose="020B0606020202030204" pitchFamily="34" charset="0"/>
              </a:rPr>
              <a:t>", $</a:t>
            </a:r>
            <a:r>
              <a:rPr lang="en-US" sz="600" b="0" dirty="0" err="1">
                <a:latin typeface="Arial Narrow" panose="020B0606020202030204" pitchFamily="34" charset="0"/>
              </a:rPr>
              <a:t>uname</a:t>
            </a:r>
            <a:r>
              <a:rPr lang="en-US" sz="600" b="0" dirty="0">
                <a:latin typeface="Arial Narrow" panose="020B0606020202030204" pitchFamily="34" charset="0"/>
              </a:rPr>
              <a:t>);</a:t>
            </a:r>
          </a:p>
          <a:p>
            <a:pPr marL="0" indent="0" defTabSz="274320">
              <a:spcAft>
                <a:spcPts val="0"/>
              </a:spcAft>
              <a:buNone/>
              <a:tabLst>
                <a:tab pos="182880" algn="l"/>
                <a:tab pos="411480" algn="l"/>
                <a:tab pos="685800" algn="l"/>
                <a:tab pos="960120" algn="l"/>
              </a:tabLst>
            </a:pPr>
            <a:r>
              <a:rPr lang="en-US" sz="600" b="0" dirty="0" smtClean="0">
                <a:latin typeface="Arial Narrow" panose="020B0606020202030204" pitchFamily="34" charset="0"/>
              </a:rPr>
              <a:t>166	</a:t>
            </a:r>
            <a:r>
              <a:rPr lang="en-US" sz="600" b="0" dirty="0">
                <a:latin typeface="Arial Narrow" panose="020B0606020202030204" pitchFamily="34" charset="0"/>
              </a:rPr>
              <a:t>	$session-&gt;</a:t>
            </a:r>
            <a:r>
              <a:rPr lang="en-US" sz="600" b="0" dirty="0" err="1">
                <a:latin typeface="Arial Narrow" panose="020B0606020202030204" pitchFamily="34" charset="0"/>
              </a:rPr>
              <a:t>param</a:t>
            </a:r>
            <a:r>
              <a:rPr lang="en-US" sz="600" b="0" dirty="0">
                <a:latin typeface="Arial Narrow" panose="020B0606020202030204" pitchFamily="34" charset="0"/>
              </a:rPr>
              <a:t>("name", $name);</a:t>
            </a:r>
          </a:p>
          <a:p>
            <a:pPr marL="0" indent="0" defTabSz="274320">
              <a:spcAft>
                <a:spcPts val="0"/>
              </a:spcAft>
              <a:buNone/>
              <a:tabLst>
                <a:tab pos="182880" algn="l"/>
                <a:tab pos="411480" algn="l"/>
                <a:tab pos="685800" algn="l"/>
                <a:tab pos="960120" algn="l"/>
              </a:tabLst>
            </a:pPr>
            <a:r>
              <a:rPr lang="en-US" sz="600" b="0" dirty="0" smtClean="0">
                <a:latin typeface="Arial Narrow" panose="020B0606020202030204" pitchFamily="34" charset="0"/>
              </a:rPr>
              <a:t>167	</a:t>
            </a:r>
            <a:r>
              <a:rPr lang="en-US" sz="600" b="0" dirty="0">
                <a:latin typeface="Arial Narrow" panose="020B0606020202030204" pitchFamily="34" charset="0"/>
              </a:rPr>
              <a:t>	$session-&gt;</a:t>
            </a:r>
            <a:r>
              <a:rPr lang="en-US" sz="600" b="0" dirty="0" err="1">
                <a:latin typeface="Arial Narrow" panose="020B0606020202030204" pitchFamily="34" charset="0"/>
              </a:rPr>
              <a:t>param</a:t>
            </a:r>
            <a:r>
              <a:rPr lang="en-US" sz="600" b="0" dirty="0">
                <a:latin typeface="Arial Narrow" panose="020B0606020202030204" pitchFamily="34" charset="0"/>
              </a:rPr>
              <a:t>("admin", $admin);</a:t>
            </a:r>
          </a:p>
          <a:p>
            <a:pPr marL="0" indent="0" defTabSz="274320">
              <a:spcAft>
                <a:spcPts val="0"/>
              </a:spcAft>
              <a:buNone/>
              <a:tabLst>
                <a:tab pos="182880" algn="l"/>
                <a:tab pos="411480" algn="l"/>
                <a:tab pos="685800" algn="l"/>
                <a:tab pos="960120" algn="l"/>
              </a:tabLst>
            </a:pPr>
            <a:r>
              <a:rPr lang="en-US" sz="600" b="0" dirty="0" smtClean="0">
                <a:latin typeface="Arial Narrow" panose="020B0606020202030204" pitchFamily="34" charset="0"/>
              </a:rPr>
              <a:t>168</a:t>
            </a:r>
            <a:endParaRPr lang="en-US" sz="600" b="0" dirty="0">
              <a:latin typeface="Arial Narrow" panose="020B0606020202030204" pitchFamily="34" charset="0"/>
            </a:endParaRPr>
          </a:p>
          <a:p>
            <a:pPr marL="0" indent="0" defTabSz="274320">
              <a:spcAft>
                <a:spcPts val="0"/>
              </a:spcAft>
              <a:buNone/>
              <a:tabLst>
                <a:tab pos="182880" algn="l"/>
                <a:tab pos="411480" algn="l"/>
                <a:tab pos="685800" algn="l"/>
                <a:tab pos="960120" algn="l"/>
              </a:tabLst>
            </a:pPr>
            <a:r>
              <a:rPr lang="en-US" sz="600" b="0" dirty="0" smtClean="0">
                <a:latin typeface="Arial Narrow" panose="020B0606020202030204" pitchFamily="34" charset="0"/>
              </a:rPr>
              <a:t>169	</a:t>
            </a:r>
            <a:r>
              <a:rPr lang="en-US" sz="600" b="0" dirty="0">
                <a:latin typeface="Arial Narrow" panose="020B0606020202030204" pitchFamily="34" charset="0"/>
              </a:rPr>
              <a:t>	# Also save the admin status to the cookie.</a:t>
            </a:r>
          </a:p>
          <a:p>
            <a:pPr marL="0" indent="0" defTabSz="274320">
              <a:spcAft>
                <a:spcPts val="0"/>
              </a:spcAft>
              <a:buNone/>
              <a:tabLst>
                <a:tab pos="182880" algn="l"/>
                <a:tab pos="411480" algn="l"/>
                <a:tab pos="685800" algn="l"/>
                <a:tab pos="960120" algn="l"/>
              </a:tabLst>
            </a:pPr>
            <a:r>
              <a:rPr lang="en-US" sz="600" b="0" dirty="0" smtClean="0">
                <a:latin typeface="Arial Narrow" panose="020B0606020202030204" pitchFamily="34" charset="0"/>
              </a:rPr>
              <a:t>170</a:t>
            </a:r>
            <a:endParaRPr lang="en-US" sz="600" b="0" dirty="0">
              <a:latin typeface="Arial Narrow" panose="020B0606020202030204" pitchFamily="34" charset="0"/>
            </a:endParaRPr>
          </a:p>
          <a:p>
            <a:pPr marL="0" indent="0" defTabSz="274320">
              <a:spcAft>
                <a:spcPts val="0"/>
              </a:spcAft>
              <a:buNone/>
              <a:tabLst>
                <a:tab pos="182880" algn="l"/>
                <a:tab pos="411480" algn="l"/>
                <a:tab pos="685800" algn="l"/>
                <a:tab pos="960120" algn="l"/>
              </a:tabLst>
            </a:pPr>
            <a:r>
              <a:rPr lang="en-US" sz="600" b="0" dirty="0" smtClean="0">
                <a:latin typeface="Arial Narrow" panose="020B0606020202030204" pitchFamily="34" charset="0"/>
              </a:rPr>
              <a:t>171	</a:t>
            </a:r>
            <a:r>
              <a:rPr lang="en-US" sz="600" b="0" dirty="0">
                <a:latin typeface="Arial Narrow" panose="020B0606020202030204" pitchFamily="34" charset="0"/>
              </a:rPr>
              <a:t>	my $</a:t>
            </a:r>
            <a:r>
              <a:rPr lang="en-US" sz="600" b="0" dirty="0" err="1">
                <a:latin typeface="Arial Narrow" panose="020B0606020202030204" pitchFamily="34" charset="0"/>
              </a:rPr>
              <a:t>admincookie</a:t>
            </a:r>
            <a:r>
              <a:rPr lang="en-US" sz="600" b="0" dirty="0">
                <a:latin typeface="Arial Narrow" panose="020B0606020202030204" pitchFamily="34" charset="0"/>
              </a:rPr>
              <a:t> = $</a:t>
            </a:r>
            <a:r>
              <a:rPr lang="en-US" sz="600" b="0" dirty="0" err="1">
                <a:latin typeface="Arial Narrow" panose="020B0606020202030204" pitchFamily="34" charset="0"/>
              </a:rPr>
              <a:t>cgi</a:t>
            </a:r>
            <a:r>
              <a:rPr lang="en-US" sz="600" b="0" dirty="0">
                <a:latin typeface="Arial Narrow" panose="020B0606020202030204" pitchFamily="34" charset="0"/>
              </a:rPr>
              <a:t>-&gt;cookie(-name=&gt;'</a:t>
            </a:r>
            <a:r>
              <a:rPr lang="en-US" sz="600" b="0" dirty="0" err="1">
                <a:latin typeface="Arial Narrow" panose="020B0606020202030204" pitchFamily="34" charset="0"/>
              </a:rPr>
              <a:t>insqradmin</a:t>
            </a:r>
            <a:r>
              <a:rPr lang="en-US" sz="600" b="0" dirty="0">
                <a:latin typeface="Arial Narrow" panose="020B0606020202030204" pitchFamily="34" charset="0"/>
              </a:rPr>
              <a:t>',-value=&gt;"$admin");</a:t>
            </a:r>
          </a:p>
          <a:p>
            <a:pPr marL="0" indent="0" defTabSz="274320">
              <a:spcAft>
                <a:spcPts val="0"/>
              </a:spcAft>
              <a:buNone/>
              <a:tabLst>
                <a:tab pos="182880" algn="l"/>
                <a:tab pos="411480" algn="l"/>
                <a:tab pos="685800" algn="l"/>
                <a:tab pos="960120" algn="l"/>
              </a:tabLst>
            </a:pPr>
            <a:r>
              <a:rPr lang="en-US" sz="600" b="0" dirty="0" smtClean="0">
                <a:latin typeface="Arial Narrow" panose="020B0606020202030204" pitchFamily="34" charset="0"/>
              </a:rPr>
              <a:t>172</a:t>
            </a:r>
            <a:endParaRPr lang="en-US" sz="600" b="0" dirty="0">
              <a:latin typeface="Arial Narrow" panose="020B0606020202030204" pitchFamily="34" charset="0"/>
            </a:endParaRPr>
          </a:p>
          <a:p>
            <a:pPr marL="0" indent="0" defTabSz="274320">
              <a:spcAft>
                <a:spcPts val="0"/>
              </a:spcAft>
              <a:buNone/>
              <a:tabLst>
                <a:tab pos="182880" algn="l"/>
                <a:tab pos="411480" algn="l"/>
                <a:tab pos="685800" algn="l"/>
                <a:tab pos="960120" algn="l"/>
              </a:tabLst>
            </a:pPr>
            <a:r>
              <a:rPr lang="en-US" sz="600" b="0" dirty="0" smtClean="0">
                <a:latin typeface="Arial Narrow" panose="020B0606020202030204" pitchFamily="34" charset="0"/>
              </a:rPr>
              <a:t>173	</a:t>
            </a:r>
            <a:r>
              <a:rPr lang="en-US" sz="600" b="0" dirty="0">
                <a:latin typeface="Arial Narrow" panose="020B0606020202030204" pitchFamily="34" charset="0"/>
              </a:rPr>
              <a:t>	# If the logged in user is an admin, then log this fact and redirect them to the admin page. Otherwise,</a:t>
            </a:r>
          </a:p>
          <a:p>
            <a:pPr marL="0" indent="0" defTabSz="274320">
              <a:spcAft>
                <a:spcPts val="0"/>
              </a:spcAft>
              <a:buNone/>
              <a:tabLst>
                <a:tab pos="182880" algn="l"/>
                <a:tab pos="411480" algn="l"/>
                <a:tab pos="685800" algn="l"/>
                <a:tab pos="960120" algn="l"/>
              </a:tabLst>
            </a:pPr>
            <a:r>
              <a:rPr lang="en-US" sz="600" b="0" dirty="0" smtClean="0">
                <a:latin typeface="Arial Narrow" panose="020B0606020202030204" pitchFamily="34" charset="0"/>
              </a:rPr>
              <a:t>174	</a:t>
            </a:r>
            <a:r>
              <a:rPr lang="en-US" sz="600" b="0" dirty="0">
                <a:latin typeface="Arial Narrow" panose="020B0606020202030204" pitchFamily="34" charset="0"/>
              </a:rPr>
              <a:t>	# log the authentication as a normal user and redirect them to the reports page.</a:t>
            </a:r>
          </a:p>
          <a:p>
            <a:pPr marL="0" indent="0" defTabSz="274320">
              <a:spcAft>
                <a:spcPts val="0"/>
              </a:spcAft>
              <a:buNone/>
              <a:tabLst>
                <a:tab pos="182880" algn="l"/>
                <a:tab pos="411480" algn="l"/>
                <a:tab pos="685800" algn="l"/>
                <a:tab pos="960120" algn="l"/>
              </a:tabLst>
            </a:pPr>
            <a:r>
              <a:rPr lang="en-US" sz="600" b="0" dirty="0" smtClean="0">
                <a:latin typeface="Arial Narrow" panose="020B0606020202030204" pitchFamily="34" charset="0"/>
              </a:rPr>
              <a:t>175</a:t>
            </a:r>
            <a:endParaRPr lang="en-US" sz="600" b="0" dirty="0">
              <a:latin typeface="Arial Narrow" panose="020B0606020202030204" pitchFamily="34" charset="0"/>
            </a:endParaRPr>
          </a:p>
          <a:p>
            <a:pPr marL="0" indent="0" defTabSz="274320">
              <a:spcAft>
                <a:spcPts val="0"/>
              </a:spcAft>
              <a:buNone/>
              <a:tabLst>
                <a:tab pos="182880" algn="l"/>
                <a:tab pos="411480" algn="l"/>
                <a:tab pos="685800" algn="l"/>
                <a:tab pos="960120" algn="l"/>
              </a:tabLst>
            </a:pPr>
            <a:r>
              <a:rPr lang="en-US" sz="600" b="0" dirty="0" smtClean="0">
                <a:latin typeface="Arial Narrow" panose="020B0606020202030204" pitchFamily="34" charset="0"/>
              </a:rPr>
              <a:t>176	</a:t>
            </a:r>
            <a:r>
              <a:rPr lang="en-US" sz="600" b="0" dirty="0">
                <a:latin typeface="Arial Narrow" panose="020B0606020202030204" pitchFamily="34" charset="0"/>
              </a:rPr>
              <a:t>	if ($admin) { </a:t>
            </a:r>
          </a:p>
          <a:p>
            <a:pPr marL="0" indent="0" defTabSz="274320">
              <a:spcAft>
                <a:spcPts val="0"/>
              </a:spcAft>
              <a:buNone/>
              <a:tabLst>
                <a:tab pos="182880" algn="l"/>
                <a:tab pos="411480" algn="l"/>
                <a:tab pos="685800" algn="l"/>
                <a:tab pos="960120" algn="l"/>
              </a:tabLst>
            </a:pPr>
            <a:r>
              <a:rPr lang="en-US" sz="600" b="0" dirty="0" smtClean="0">
                <a:latin typeface="Arial Narrow" panose="020B0606020202030204" pitchFamily="34" charset="0"/>
              </a:rPr>
              <a:t>177	</a:t>
            </a:r>
            <a:r>
              <a:rPr lang="en-US" sz="600" b="0" dirty="0">
                <a:latin typeface="Arial Narrow" panose="020B0606020202030204" pitchFamily="34" charset="0"/>
              </a:rPr>
              <a:t>		print $</a:t>
            </a:r>
            <a:r>
              <a:rPr lang="en-US" sz="600" b="0" dirty="0" err="1">
                <a:latin typeface="Arial Narrow" panose="020B0606020202030204" pitchFamily="34" charset="0"/>
              </a:rPr>
              <a:t>fh</a:t>
            </a:r>
            <a:r>
              <a:rPr lang="en-US" sz="600" b="0" dirty="0">
                <a:latin typeface="Arial Narrow" panose="020B0606020202030204" pitchFamily="34" charset="0"/>
              </a:rPr>
              <a:t> "$date: Login by admin user $</a:t>
            </a:r>
            <a:r>
              <a:rPr lang="en-US" sz="600" b="0" dirty="0" err="1">
                <a:latin typeface="Arial Narrow" panose="020B0606020202030204" pitchFamily="34" charset="0"/>
              </a:rPr>
              <a:t>uname</a:t>
            </a:r>
            <a:r>
              <a:rPr lang="en-US" sz="600" b="0" dirty="0">
                <a:latin typeface="Arial Narrow" panose="020B0606020202030204" pitchFamily="34" charset="0"/>
              </a:rPr>
              <a:t>.\n";</a:t>
            </a:r>
          </a:p>
          <a:p>
            <a:pPr marL="0" indent="0" defTabSz="274320">
              <a:spcAft>
                <a:spcPts val="0"/>
              </a:spcAft>
              <a:buNone/>
              <a:tabLst>
                <a:tab pos="182880" algn="l"/>
                <a:tab pos="411480" algn="l"/>
                <a:tab pos="685800" algn="l"/>
                <a:tab pos="960120" algn="l"/>
              </a:tabLst>
            </a:pPr>
            <a:r>
              <a:rPr lang="en-US" sz="600" b="0" dirty="0" smtClean="0">
                <a:latin typeface="Arial Narrow" panose="020B0606020202030204" pitchFamily="34" charset="0"/>
              </a:rPr>
              <a:t>178	</a:t>
            </a:r>
            <a:r>
              <a:rPr lang="en-US" sz="600" b="0" dirty="0">
                <a:latin typeface="Arial Narrow" panose="020B0606020202030204" pitchFamily="34" charset="0"/>
              </a:rPr>
              <a:t>		print $</a:t>
            </a:r>
            <a:r>
              <a:rPr lang="en-US" sz="600" b="0" dirty="0" err="1">
                <a:latin typeface="Arial Narrow" panose="020B0606020202030204" pitchFamily="34" charset="0"/>
              </a:rPr>
              <a:t>cgi</a:t>
            </a:r>
            <a:r>
              <a:rPr lang="en-US" sz="600" b="0" dirty="0">
                <a:latin typeface="Arial Narrow" panose="020B0606020202030204" pitchFamily="34" charset="0"/>
              </a:rPr>
              <a:t>-&gt;redirect(-cookie=&gt;[$cookie, $</a:t>
            </a:r>
            <a:r>
              <a:rPr lang="en-US" sz="600" b="0" dirty="0" err="1">
                <a:latin typeface="Arial Narrow" panose="020B0606020202030204" pitchFamily="34" charset="0"/>
              </a:rPr>
              <a:t>admincookie</a:t>
            </a:r>
            <a:r>
              <a:rPr lang="en-US" sz="600" b="0" dirty="0">
                <a:latin typeface="Arial Narrow" panose="020B0606020202030204" pitchFamily="34" charset="0"/>
              </a:rPr>
              <a:t>],-</a:t>
            </a:r>
            <a:r>
              <a:rPr lang="en-US" sz="600" b="0" dirty="0" err="1">
                <a:latin typeface="Arial Narrow" panose="020B0606020202030204" pitchFamily="34" charset="0"/>
              </a:rPr>
              <a:t>uri</a:t>
            </a:r>
            <a:r>
              <a:rPr lang="en-US" sz="600" b="0" dirty="0">
                <a:latin typeface="Arial Narrow" panose="020B0606020202030204" pitchFamily="34" charset="0"/>
              </a:rPr>
              <a:t>=&gt;'/</a:t>
            </a:r>
            <a:r>
              <a:rPr lang="en-US" sz="600" b="0" dirty="0" err="1">
                <a:latin typeface="Arial Narrow" panose="020B0606020202030204" pitchFamily="34" charset="0"/>
              </a:rPr>
              <a:t>cgi</a:t>
            </a:r>
            <a:r>
              <a:rPr lang="en-US" sz="600" b="0" dirty="0">
                <a:latin typeface="Arial Narrow" panose="020B0606020202030204" pitchFamily="34" charset="0"/>
              </a:rPr>
              <a:t>-bin/admin/</a:t>
            </a:r>
            <a:r>
              <a:rPr lang="en-US" sz="600" b="0" dirty="0" err="1">
                <a:latin typeface="Arial Narrow" panose="020B0606020202030204" pitchFamily="34" charset="0"/>
              </a:rPr>
              <a:t>index.cgi</a:t>
            </a:r>
            <a:r>
              <a:rPr lang="en-US" sz="600" b="0" dirty="0">
                <a:latin typeface="Arial Narrow" panose="020B0606020202030204" pitchFamily="34" charset="0"/>
              </a:rPr>
              <a:t>');</a:t>
            </a:r>
          </a:p>
          <a:p>
            <a:pPr marL="0" indent="0" defTabSz="274320">
              <a:spcAft>
                <a:spcPts val="0"/>
              </a:spcAft>
              <a:buNone/>
              <a:tabLst>
                <a:tab pos="182880" algn="l"/>
                <a:tab pos="411480" algn="l"/>
                <a:tab pos="685800" algn="l"/>
                <a:tab pos="960120" algn="l"/>
              </a:tabLst>
            </a:pPr>
            <a:r>
              <a:rPr lang="en-US" sz="600" b="0" dirty="0" smtClean="0">
                <a:latin typeface="Arial Narrow" panose="020B0606020202030204" pitchFamily="34" charset="0"/>
              </a:rPr>
              <a:t>179	</a:t>
            </a:r>
            <a:r>
              <a:rPr lang="en-US" sz="600" b="0" dirty="0">
                <a:latin typeface="Arial Narrow" panose="020B0606020202030204" pitchFamily="34" charset="0"/>
              </a:rPr>
              <a:t>	} else {</a:t>
            </a:r>
          </a:p>
          <a:p>
            <a:pPr marL="0" indent="0" defTabSz="274320">
              <a:spcAft>
                <a:spcPts val="0"/>
              </a:spcAft>
              <a:buNone/>
              <a:tabLst>
                <a:tab pos="182880" algn="l"/>
                <a:tab pos="411480" algn="l"/>
                <a:tab pos="685800" algn="l"/>
                <a:tab pos="960120" algn="l"/>
              </a:tabLst>
            </a:pPr>
            <a:r>
              <a:rPr lang="en-US" sz="600" b="0" dirty="0" smtClean="0">
                <a:latin typeface="Arial Narrow" panose="020B0606020202030204" pitchFamily="34" charset="0"/>
              </a:rPr>
              <a:t>180	</a:t>
            </a:r>
            <a:r>
              <a:rPr lang="en-US" sz="600" b="0" dirty="0">
                <a:latin typeface="Arial Narrow" panose="020B0606020202030204" pitchFamily="34" charset="0"/>
              </a:rPr>
              <a:t>		print $</a:t>
            </a:r>
            <a:r>
              <a:rPr lang="en-US" sz="600" b="0" dirty="0" err="1">
                <a:latin typeface="Arial Narrow" panose="020B0606020202030204" pitchFamily="34" charset="0"/>
              </a:rPr>
              <a:t>fh</a:t>
            </a:r>
            <a:r>
              <a:rPr lang="en-US" sz="600" b="0" dirty="0">
                <a:latin typeface="Arial Narrow" panose="020B0606020202030204" pitchFamily="34" charset="0"/>
              </a:rPr>
              <a:t> "$date: Login by normal user $</a:t>
            </a:r>
            <a:r>
              <a:rPr lang="en-US" sz="600" b="0" dirty="0" err="1">
                <a:latin typeface="Arial Narrow" panose="020B0606020202030204" pitchFamily="34" charset="0"/>
              </a:rPr>
              <a:t>uname</a:t>
            </a:r>
            <a:r>
              <a:rPr lang="en-US" sz="600" b="0" dirty="0">
                <a:latin typeface="Arial Narrow" panose="020B0606020202030204" pitchFamily="34" charset="0"/>
              </a:rPr>
              <a:t>.\n";</a:t>
            </a:r>
          </a:p>
          <a:p>
            <a:pPr marL="0" indent="0" defTabSz="274320">
              <a:spcAft>
                <a:spcPts val="0"/>
              </a:spcAft>
              <a:buNone/>
              <a:tabLst>
                <a:tab pos="182880" algn="l"/>
                <a:tab pos="411480" algn="l"/>
                <a:tab pos="685800" algn="l"/>
                <a:tab pos="960120" algn="l"/>
              </a:tabLst>
            </a:pPr>
            <a:r>
              <a:rPr lang="en-US" sz="600" b="0" dirty="0" smtClean="0">
                <a:latin typeface="Arial Narrow" panose="020B0606020202030204" pitchFamily="34" charset="0"/>
              </a:rPr>
              <a:t>181	</a:t>
            </a:r>
            <a:r>
              <a:rPr lang="en-US" sz="600" b="0" dirty="0">
                <a:latin typeface="Arial Narrow" panose="020B0606020202030204" pitchFamily="34" charset="0"/>
              </a:rPr>
              <a:t>		print $</a:t>
            </a:r>
            <a:r>
              <a:rPr lang="en-US" sz="600" b="0" dirty="0" err="1">
                <a:latin typeface="Arial Narrow" panose="020B0606020202030204" pitchFamily="34" charset="0"/>
              </a:rPr>
              <a:t>cgi</a:t>
            </a:r>
            <a:r>
              <a:rPr lang="en-US" sz="600" b="0" dirty="0">
                <a:latin typeface="Arial Narrow" panose="020B0606020202030204" pitchFamily="34" charset="0"/>
              </a:rPr>
              <a:t>-&gt;redirect(-cookie=&gt;[$cookie, $</a:t>
            </a:r>
            <a:r>
              <a:rPr lang="en-US" sz="600" b="0" dirty="0" err="1">
                <a:latin typeface="Arial Narrow" panose="020B0606020202030204" pitchFamily="34" charset="0"/>
              </a:rPr>
              <a:t>admincookie</a:t>
            </a:r>
            <a:r>
              <a:rPr lang="en-US" sz="600" b="0" dirty="0">
                <a:latin typeface="Arial Narrow" panose="020B0606020202030204" pitchFamily="34" charset="0"/>
              </a:rPr>
              <a:t>],-</a:t>
            </a:r>
            <a:r>
              <a:rPr lang="en-US" sz="600" b="0" dirty="0" err="1">
                <a:latin typeface="Arial Narrow" panose="020B0606020202030204" pitchFamily="34" charset="0"/>
              </a:rPr>
              <a:t>uri</a:t>
            </a:r>
            <a:r>
              <a:rPr lang="en-US" sz="600" b="0" dirty="0">
                <a:latin typeface="Arial Narrow" panose="020B0606020202030204" pitchFamily="34" charset="0"/>
              </a:rPr>
              <a:t>=&gt;'/</a:t>
            </a:r>
            <a:r>
              <a:rPr lang="en-US" sz="600" b="0" dirty="0" err="1">
                <a:latin typeface="Arial Narrow" panose="020B0606020202030204" pitchFamily="34" charset="0"/>
              </a:rPr>
              <a:t>cgi</a:t>
            </a:r>
            <a:r>
              <a:rPr lang="en-US" sz="600" b="0" dirty="0">
                <a:latin typeface="Arial Narrow" panose="020B0606020202030204" pitchFamily="34" charset="0"/>
              </a:rPr>
              <a:t>-bin/</a:t>
            </a:r>
            <a:r>
              <a:rPr lang="en-US" sz="600" b="0" dirty="0" err="1">
                <a:latin typeface="Arial Narrow" panose="020B0606020202030204" pitchFamily="34" charset="0"/>
              </a:rPr>
              <a:t>reports.cgi</a:t>
            </a:r>
            <a:r>
              <a:rPr lang="en-US" sz="600" b="0" dirty="0">
                <a:latin typeface="Arial Narrow" panose="020B0606020202030204" pitchFamily="34" charset="0"/>
              </a:rPr>
              <a:t>');</a:t>
            </a:r>
          </a:p>
          <a:p>
            <a:pPr marL="0" indent="0" defTabSz="274320">
              <a:spcAft>
                <a:spcPts val="0"/>
              </a:spcAft>
              <a:buNone/>
              <a:tabLst>
                <a:tab pos="182880" algn="l"/>
                <a:tab pos="411480" algn="l"/>
                <a:tab pos="685800" algn="l"/>
                <a:tab pos="960120" algn="l"/>
              </a:tabLst>
            </a:pPr>
            <a:r>
              <a:rPr lang="en-US" sz="600" b="0" dirty="0" smtClean="0">
                <a:latin typeface="Arial Narrow" panose="020B0606020202030204" pitchFamily="34" charset="0"/>
              </a:rPr>
              <a:t>182	</a:t>
            </a:r>
            <a:r>
              <a:rPr lang="en-US" sz="600" b="0" dirty="0">
                <a:latin typeface="Arial Narrow" panose="020B0606020202030204" pitchFamily="34" charset="0"/>
              </a:rPr>
              <a:t>	}</a:t>
            </a:r>
          </a:p>
          <a:p>
            <a:pPr marL="0" indent="0" defTabSz="274320">
              <a:spcAft>
                <a:spcPts val="0"/>
              </a:spcAft>
              <a:buNone/>
              <a:tabLst>
                <a:tab pos="182880" algn="l"/>
                <a:tab pos="411480" algn="l"/>
                <a:tab pos="685800" algn="l"/>
                <a:tab pos="960120" algn="l"/>
              </a:tabLst>
            </a:pPr>
            <a:r>
              <a:rPr lang="en-US" sz="600" b="0" dirty="0" smtClean="0">
                <a:latin typeface="Arial Narrow" panose="020B0606020202030204" pitchFamily="34" charset="0"/>
              </a:rPr>
              <a:t>183	}</a:t>
            </a:r>
            <a:endParaRPr lang="en-US" sz="600" b="0" dirty="0">
              <a:latin typeface="Arial Narrow" panose="020B0606020202030204" pitchFamily="34" charset="0"/>
            </a:endParaRPr>
          </a:p>
          <a:p>
            <a:pPr marL="0" indent="0" defTabSz="274320">
              <a:spcAft>
                <a:spcPts val="0"/>
              </a:spcAft>
              <a:buNone/>
              <a:tabLst>
                <a:tab pos="182880" algn="l"/>
                <a:tab pos="411480" algn="l"/>
                <a:tab pos="685800" algn="l"/>
                <a:tab pos="960120" algn="l"/>
              </a:tabLst>
            </a:pPr>
            <a:r>
              <a:rPr lang="en-US" sz="600" b="0" dirty="0" smtClean="0">
                <a:latin typeface="Arial Narrow" panose="020B0606020202030204" pitchFamily="34" charset="0"/>
              </a:rPr>
              <a:t>184</a:t>
            </a:r>
            <a:endParaRPr lang="en-US" sz="600" b="0" dirty="0">
              <a:latin typeface="Arial Narrow" panose="020B0606020202030204" pitchFamily="34" charset="0"/>
            </a:endParaRPr>
          </a:p>
          <a:p>
            <a:pPr marL="0" indent="0" defTabSz="274320">
              <a:spcAft>
                <a:spcPts val="0"/>
              </a:spcAft>
              <a:buNone/>
              <a:tabLst>
                <a:tab pos="182880" algn="l"/>
                <a:tab pos="411480" algn="l"/>
                <a:tab pos="685800" algn="l"/>
                <a:tab pos="960120" algn="l"/>
              </a:tabLst>
            </a:pPr>
            <a:r>
              <a:rPr lang="en-US" sz="600" b="0" dirty="0" smtClean="0">
                <a:latin typeface="Arial Narrow" panose="020B0606020202030204" pitchFamily="34" charset="0"/>
              </a:rPr>
              <a:t>185	# </a:t>
            </a:r>
            <a:r>
              <a:rPr lang="en-US" sz="600" b="0" dirty="0">
                <a:latin typeface="Arial Narrow" panose="020B0606020202030204" pitchFamily="34" charset="0"/>
              </a:rPr>
              <a:t>Close the log file, the prepared statement, and the database connection.</a:t>
            </a:r>
          </a:p>
          <a:p>
            <a:pPr marL="0" indent="0" defTabSz="274320">
              <a:spcAft>
                <a:spcPts val="0"/>
              </a:spcAft>
              <a:buNone/>
              <a:tabLst>
                <a:tab pos="182880" algn="l"/>
                <a:tab pos="411480" algn="l"/>
                <a:tab pos="685800" algn="l"/>
                <a:tab pos="960120" algn="l"/>
              </a:tabLst>
            </a:pPr>
            <a:r>
              <a:rPr lang="en-US" sz="600" b="0" dirty="0" smtClean="0">
                <a:latin typeface="Arial Narrow" panose="020B0606020202030204" pitchFamily="34" charset="0"/>
              </a:rPr>
              <a:t>186</a:t>
            </a:r>
            <a:endParaRPr lang="en-US" sz="600" b="0" dirty="0">
              <a:latin typeface="Arial Narrow" panose="020B0606020202030204" pitchFamily="34" charset="0"/>
            </a:endParaRPr>
          </a:p>
          <a:p>
            <a:pPr marL="0" indent="0" defTabSz="274320">
              <a:spcAft>
                <a:spcPts val="0"/>
              </a:spcAft>
              <a:buNone/>
              <a:tabLst>
                <a:tab pos="182880" algn="l"/>
                <a:tab pos="411480" algn="l"/>
                <a:tab pos="685800" algn="l"/>
                <a:tab pos="960120" algn="l"/>
              </a:tabLst>
            </a:pPr>
            <a:r>
              <a:rPr lang="en-US" sz="600" b="0" dirty="0" smtClean="0">
                <a:latin typeface="Arial Narrow" panose="020B0606020202030204" pitchFamily="34" charset="0"/>
              </a:rPr>
              <a:t>187	$</a:t>
            </a:r>
            <a:r>
              <a:rPr lang="en-US" sz="600" b="0" dirty="0" err="1" smtClean="0">
                <a:latin typeface="Arial Narrow" panose="020B0606020202030204" pitchFamily="34" charset="0"/>
              </a:rPr>
              <a:t>fh</a:t>
            </a:r>
            <a:r>
              <a:rPr lang="en-US" sz="600" b="0" dirty="0" smtClean="0">
                <a:latin typeface="Arial Narrow" panose="020B0606020202030204" pitchFamily="34" charset="0"/>
              </a:rPr>
              <a:t>-</a:t>
            </a:r>
            <a:r>
              <a:rPr lang="en-US" sz="600" b="0" dirty="0">
                <a:latin typeface="Arial Narrow" panose="020B0606020202030204" pitchFamily="34" charset="0"/>
              </a:rPr>
              <a:t>&gt;close;</a:t>
            </a:r>
          </a:p>
          <a:p>
            <a:pPr marL="0" indent="0" defTabSz="274320">
              <a:spcAft>
                <a:spcPts val="0"/>
              </a:spcAft>
              <a:buNone/>
              <a:tabLst>
                <a:tab pos="182880" algn="l"/>
                <a:tab pos="411480" algn="l"/>
                <a:tab pos="685800" algn="l"/>
                <a:tab pos="960120" algn="l"/>
              </a:tabLst>
            </a:pPr>
            <a:r>
              <a:rPr lang="en-US" sz="600" b="0" dirty="0" smtClean="0">
                <a:latin typeface="Arial Narrow" panose="020B0606020202030204" pitchFamily="34" charset="0"/>
              </a:rPr>
              <a:t>188	$</a:t>
            </a:r>
            <a:r>
              <a:rPr lang="en-US" sz="600" b="0" dirty="0" err="1" smtClean="0">
                <a:latin typeface="Arial Narrow" panose="020B0606020202030204" pitchFamily="34" charset="0"/>
              </a:rPr>
              <a:t>sql</a:t>
            </a:r>
            <a:r>
              <a:rPr lang="en-US" sz="600" b="0" dirty="0" smtClean="0">
                <a:latin typeface="Arial Narrow" panose="020B0606020202030204" pitchFamily="34" charset="0"/>
              </a:rPr>
              <a:t>-</a:t>
            </a:r>
            <a:r>
              <a:rPr lang="en-US" sz="600" b="0" dirty="0">
                <a:latin typeface="Arial Narrow" panose="020B0606020202030204" pitchFamily="34" charset="0"/>
              </a:rPr>
              <a:t>&gt;finish;</a:t>
            </a:r>
          </a:p>
          <a:p>
            <a:pPr marL="0" indent="0" defTabSz="274320">
              <a:spcAft>
                <a:spcPts val="0"/>
              </a:spcAft>
              <a:buNone/>
              <a:tabLst>
                <a:tab pos="182880" algn="l"/>
                <a:tab pos="411480" algn="l"/>
                <a:tab pos="685800" algn="l"/>
                <a:tab pos="960120" algn="l"/>
              </a:tabLst>
            </a:pPr>
            <a:r>
              <a:rPr lang="en-US" sz="600" b="0" dirty="0" smtClean="0">
                <a:latin typeface="Arial Narrow" panose="020B0606020202030204" pitchFamily="34" charset="0"/>
              </a:rPr>
              <a:t>189	$</a:t>
            </a:r>
            <a:r>
              <a:rPr lang="en-US" sz="600" b="0" dirty="0" err="1" smtClean="0">
                <a:latin typeface="Arial Narrow" panose="020B0606020202030204" pitchFamily="34" charset="0"/>
              </a:rPr>
              <a:t>dbh</a:t>
            </a:r>
            <a:r>
              <a:rPr lang="en-US" sz="600" b="0" dirty="0" smtClean="0">
                <a:latin typeface="Arial Narrow" panose="020B0606020202030204" pitchFamily="34" charset="0"/>
              </a:rPr>
              <a:t>-</a:t>
            </a:r>
            <a:r>
              <a:rPr lang="en-US" sz="600" b="0" dirty="0">
                <a:latin typeface="Arial Narrow" panose="020B0606020202030204" pitchFamily="34" charset="0"/>
              </a:rPr>
              <a:t>&gt;disconnect;</a:t>
            </a:r>
          </a:p>
        </p:txBody>
      </p:sp>
    </p:spTree>
    <p:extLst>
      <p:ext uri="{BB962C8B-B14F-4D97-AF65-F5344CB8AC3E}">
        <p14:creationId xmlns:p14="http://schemas.microsoft.com/office/powerpoint/2010/main" val="1296948069"/>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Worksheet #3</a:t>
            </a:r>
            <a:endParaRPr 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245936597"/>
              </p:ext>
            </p:extLst>
          </p:nvPr>
        </p:nvGraphicFramePr>
        <p:xfrm>
          <a:off x="609600" y="1447800"/>
          <a:ext cx="8229600" cy="4820920"/>
        </p:xfrm>
        <a:graphic>
          <a:graphicData uri="http://schemas.openxmlformats.org/drawingml/2006/table">
            <a:tbl>
              <a:tblPr firstRow="1" bandRow="1">
                <a:tableStyleId>{073A0DAA-6AF3-43AB-8588-CEC1D06C72B9}</a:tableStyleId>
              </a:tblPr>
              <a:tblGrid>
                <a:gridCol w="1219200"/>
                <a:gridCol w="1981200"/>
                <a:gridCol w="1066800"/>
                <a:gridCol w="3962400"/>
              </a:tblGrid>
              <a:tr h="370840">
                <a:tc>
                  <a:txBody>
                    <a:bodyPr/>
                    <a:lstStyle/>
                    <a:p>
                      <a:r>
                        <a:rPr lang="en-US" dirty="0" smtClean="0"/>
                        <a:t>CWE</a:t>
                      </a:r>
                      <a:endParaRPr lang="en-US" dirty="0"/>
                    </a:p>
                  </a:txBody>
                  <a:tcPr/>
                </a:tc>
                <a:tc>
                  <a:txBody>
                    <a:bodyPr/>
                    <a:lstStyle/>
                    <a:p>
                      <a:r>
                        <a:rPr lang="en-US" dirty="0" smtClean="0"/>
                        <a:t>File</a:t>
                      </a:r>
                      <a:endParaRPr lang="en-US" dirty="0"/>
                    </a:p>
                  </a:txBody>
                  <a:tcPr/>
                </a:tc>
                <a:tc>
                  <a:txBody>
                    <a:bodyPr/>
                    <a:lstStyle/>
                    <a:p>
                      <a:r>
                        <a:rPr lang="en-US" dirty="0" smtClean="0"/>
                        <a:t>Line</a:t>
                      </a:r>
                      <a:r>
                        <a:rPr lang="en-US" baseline="0" dirty="0" smtClean="0"/>
                        <a:t> #</a:t>
                      </a:r>
                      <a:endParaRPr lang="en-US" dirty="0"/>
                    </a:p>
                  </a:txBody>
                  <a:tcPr/>
                </a:tc>
                <a:tc>
                  <a:txBody>
                    <a:bodyPr/>
                    <a:lstStyle/>
                    <a:p>
                      <a:r>
                        <a:rPr lang="en-US" dirty="0" smtClean="0"/>
                        <a:t>Description</a:t>
                      </a:r>
                      <a:endParaRPr lang="en-US" dirty="0"/>
                    </a:p>
                  </a:txBody>
                  <a:tcPr/>
                </a:tc>
              </a:tr>
              <a:tr h="370840">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tr>
              <a:tr h="370840">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tr>
              <a:tr h="370840">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tr>
              <a:tr h="370840">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tr>
              <a:tr h="370840">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tr>
              <a:tr h="370840">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tr>
              <a:tr h="370840">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tr>
              <a:tr h="370840">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tr>
              <a:tr h="370840">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tr>
              <a:tr h="370840">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tr>
              <a:tr h="370840">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tr>
              <a:tr h="370840">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tr>
            </a:tbl>
          </a:graphicData>
        </a:graphic>
      </p:graphicFrame>
    </p:spTree>
    <p:extLst>
      <p:ext uri="{BB962C8B-B14F-4D97-AF65-F5344CB8AC3E}">
        <p14:creationId xmlns:p14="http://schemas.microsoft.com/office/powerpoint/2010/main" val="327158711"/>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Findings #3</a:t>
            </a:r>
            <a:endParaRPr 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384598738"/>
              </p:ext>
            </p:extLst>
          </p:nvPr>
        </p:nvGraphicFramePr>
        <p:xfrm>
          <a:off x="609600" y="1447800"/>
          <a:ext cx="8229600" cy="4820920"/>
        </p:xfrm>
        <a:graphic>
          <a:graphicData uri="http://schemas.openxmlformats.org/drawingml/2006/table">
            <a:tbl>
              <a:tblPr firstRow="1" bandRow="1">
                <a:tableStyleId>{073A0DAA-6AF3-43AB-8588-CEC1D06C72B9}</a:tableStyleId>
              </a:tblPr>
              <a:tblGrid>
                <a:gridCol w="1219200"/>
                <a:gridCol w="1981200"/>
                <a:gridCol w="1066800"/>
                <a:gridCol w="3962400"/>
              </a:tblGrid>
              <a:tr h="370840">
                <a:tc>
                  <a:txBody>
                    <a:bodyPr/>
                    <a:lstStyle/>
                    <a:p>
                      <a:r>
                        <a:rPr lang="en-US" dirty="0" smtClean="0"/>
                        <a:t>CWE</a:t>
                      </a:r>
                      <a:endParaRPr lang="en-US" dirty="0"/>
                    </a:p>
                  </a:txBody>
                  <a:tcPr/>
                </a:tc>
                <a:tc>
                  <a:txBody>
                    <a:bodyPr/>
                    <a:lstStyle/>
                    <a:p>
                      <a:r>
                        <a:rPr lang="en-US" dirty="0" smtClean="0"/>
                        <a:t>File</a:t>
                      </a:r>
                      <a:endParaRPr lang="en-US" dirty="0"/>
                    </a:p>
                  </a:txBody>
                  <a:tcPr/>
                </a:tc>
                <a:tc>
                  <a:txBody>
                    <a:bodyPr/>
                    <a:lstStyle/>
                    <a:p>
                      <a:r>
                        <a:rPr lang="en-US" dirty="0" smtClean="0"/>
                        <a:t>Line</a:t>
                      </a:r>
                      <a:r>
                        <a:rPr lang="en-US" baseline="0" dirty="0" smtClean="0"/>
                        <a:t> #</a:t>
                      </a:r>
                      <a:endParaRPr lang="en-US" dirty="0"/>
                    </a:p>
                  </a:txBody>
                  <a:tcPr/>
                </a:tc>
                <a:tc>
                  <a:txBody>
                    <a:bodyPr/>
                    <a:lstStyle/>
                    <a:p>
                      <a:r>
                        <a:rPr lang="en-US" dirty="0" smtClean="0"/>
                        <a:t>Description</a:t>
                      </a:r>
                      <a:endParaRPr lang="en-US" dirty="0"/>
                    </a:p>
                  </a:txBody>
                  <a:tcPr/>
                </a:tc>
              </a:tr>
              <a:tr h="370840">
                <a:tc>
                  <a:txBody>
                    <a:bodyPr/>
                    <a:lstStyle/>
                    <a:p>
                      <a:r>
                        <a:rPr lang="en-US" dirty="0" smtClean="0"/>
                        <a:t>CWE-20</a:t>
                      </a:r>
                      <a:endParaRPr lang="en-US"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err="1" smtClean="0"/>
                        <a:t>authenticate.cgi</a:t>
                      </a:r>
                      <a:endParaRPr lang="en-US" dirty="0" smtClean="0"/>
                    </a:p>
                  </a:txBody>
                  <a:tcPr/>
                </a:tc>
                <a:tc>
                  <a:txBody>
                    <a:bodyPr/>
                    <a:lstStyle/>
                    <a:p>
                      <a:r>
                        <a:rPr lang="en-US" dirty="0" smtClean="0"/>
                        <a:t>84-85</a:t>
                      </a:r>
                      <a:endParaRPr lang="en-US" dirty="0"/>
                    </a:p>
                  </a:txBody>
                  <a:tcPr/>
                </a:tc>
                <a:tc>
                  <a:txBody>
                    <a:bodyPr/>
                    <a:lstStyle/>
                    <a:p>
                      <a:r>
                        <a:rPr lang="en-US" dirty="0" smtClean="0"/>
                        <a:t>Missing Data Validation</a:t>
                      </a:r>
                      <a:endParaRPr lang="en-US" dirty="0"/>
                    </a:p>
                  </a:txBody>
                  <a:tcPr/>
                </a:tc>
              </a:tr>
              <a:tr h="370840">
                <a:tc>
                  <a:txBody>
                    <a:bodyPr/>
                    <a:lstStyle/>
                    <a:p>
                      <a:r>
                        <a:rPr lang="en-US" dirty="0" smtClean="0"/>
                        <a:t>CWE-328</a:t>
                      </a:r>
                      <a:endParaRPr lang="en-US"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err="1" smtClean="0"/>
                        <a:t>authenticate.cgi</a:t>
                      </a:r>
                      <a:endParaRPr lang="en-US" dirty="0" smtClean="0"/>
                    </a:p>
                  </a:txBody>
                  <a:tcPr/>
                </a:tc>
                <a:tc>
                  <a:txBody>
                    <a:bodyPr/>
                    <a:lstStyle/>
                    <a:p>
                      <a:r>
                        <a:rPr lang="en-US" dirty="0" smtClean="0"/>
                        <a:t>94</a:t>
                      </a:r>
                      <a:endParaRPr lang="en-US" dirty="0"/>
                    </a:p>
                  </a:txBody>
                  <a:tcPr/>
                </a:tc>
                <a:tc>
                  <a:txBody>
                    <a:bodyPr/>
                    <a:lstStyle/>
                    <a:p>
                      <a:r>
                        <a:rPr lang="en-US" dirty="0" smtClean="0"/>
                        <a:t>Reversible One-Way</a:t>
                      </a:r>
                      <a:r>
                        <a:rPr lang="en-US" baseline="0" dirty="0" smtClean="0"/>
                        <a:t> Hash</a:t>
                      </a:r>
                      <a:endParaRPr lang="en-US" dirty="0"/>
                    </a:p>
                  </a:txBody>
                  <a:tcPr/>
                </a:tc>
              </a:tr>
              <a:tr h="370840">
                <a:tc>
                  <a:txBody>
                    <a:bodyPr/>
                    <a:lstStyle/>
                    <a:p>
                      <a:r>
                        <a:rPr lang="en-US" dirty="0" smtClean="0"/>
                        <a:t>CWE-89</a:t>
                      </a:r>
                      <a:endParaRPr lang="en-US" dirty="0"/>
                    </a:p>
                  </a:txBody>
                  <a:tcPr/>
                </a:tc>
                <a:tc>
                  <a:txBody>
                    <a:bodyPr/>
                    <a:lstStyle/>
                    <a:p>
                      <a:r>
                        <a:rPr lang="en-US" dirty="0" err="1" smtClean="0"/>
                        <a:t>authenticate.cgi</a:t>
                      </a:r>
                      <a:endParaRPr lang="en-US" dirty="0"/>
                    </a:p>
                  </a:txBody>
                  <a:tcPr/>
                </a:tc>
                <a:tc>
                  <a:txBody>
                    <a:bodyPr/>
                    <a:lstStyle/>
                    <a:p>
                      <a:r>
                        <a:rPr lang="en-US" dirty="0" smtClean="0"/>
                        <a:t>99</a:t>
                      </a:r>
                      <a:endParaRPr lang="en-US" dirty="0"/>
                    </a:p>
                  </a:txBody>
                  <a:tcPr/>
                </a:tc>
                <a:tc>
                  <a:txBody>
                    <a:bodyPr/>
                    <a:lstStyle/>
                    <a:p>
                      <a:r>
                        <a:rPr lang="en-US" dirty="0" smtClean="0"/>
                        <a:t>SQL Injection</a:t>
                      </a:r>
                      <a:endParaRPr lang="en-US" dirty="0"/>
                    </a:p>
                  </a:txBody>
                  <a:tcPr/>
                </a:tc>
              </a:tr>
              <a:tr h="370840">
                <a:tc>
                  <a:txBody>
                    <a:bodyPr/>
                    <a:lstStyle/>
                    <a:p>
                      <a:r>
                        <a:rPr lang="en-US" dirty="0" smtClean="0"/>
                        <a:t>CWE-117</a:t>
                      </a:r>
                      <a:endParaRPr lang="en-US"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err="1" smtClean="0"/>
                        <a:t>authenticate.cgi</a:t>
                      </a:r>
                      <a:endParaRPr lang="en-US" dirty="0" smtClean="0"/>
                    </a:p>
                  </a:txBody>
                  <a:tcPr/>
                </a:tc>
                <a:tc>
                  <a:txBody>
                    <a:bodyPr/>
                    <a:lstStyle/>
                    <a:p>
                      <a:r>
                        <a:rPr lang="en-US" dirty="0" smtClean="0"/>
                        <a:t>141,144</a:t>
                      </a:r>
                      <a:endParaRPr lang="en-US" dirty="0"/>
                    </a:p>
                  </a:txBody>
                  <a:tcPr/>
                </a:tc>
                <a:tc>
                  <a:txBody>
                    <a:bodyPr/>
                    <a:lstStyle/>
                    <a:p>
                      <a:r>
                        <a:rPr lang="en-US" dirty="0" smtClean="0"/>
                        <a:t>Log Forging</a:t>
                      </a:r>
                      <a:endParaRPr lang="en-US" dirty="0"/>
                    </a:p>
                  </a:txBody>
                  <a:tcPr/>
                </a:tc>
              </a:tr>
              <a:tr h="370840">
                <a:tc>
                  <a:txBody>
                    <a:bodyPr/>
                    <a:lstStyle/>
                    <a:p>
                      <a:r>
                        <a:rPr lang="en-US" dirty="0" smtClean="0"/>
                        <a:t>CWE-79</a:t>
                      </a:r>
                      <a:endParaRPr lang="en-US"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err="1" smtClean="0"/>
                        <a:t>authenticate.cgi</a:t>
                      </a:r>
                      <a:endParaRPr lang="en-US" dirty="0" smtClean="0"/>
                    </a:p>
                  </a:txBody>
                  <a:tcPr/>
                </a:tc>
                <a:tc>
                  <a:txBody>
                    <a:bodyPr/>
                    <a:lstStyle/>
                    <a:p>
                      <a:r>
                        <a:rPr lang="en-US" dirty="0" smtClean="0"/>
                        <a:t>142</a:t>
                      </a:r>
                      <a:endParaRPr lang="en-US" dirty="0"/>
                    </a:p>
                  </a:txBody>
                  <a:tcPr/>
                </a:tc>
                <a:tc>
                  <a:txBody>
                    <a:bodyPr/>
                    <a:lstStyle/>
                    <a:p>
                      <a:r>
                        <a:rPr lang="en-US" dirty="0" smtClean="0"/>
                        <a:t>Cross-site</a:t>
                      </a:r>
                      <a:r>
                        <a:rPr lang="en-US" baseline="0" dirty="0" smtClean="0"/>
                        <a:t> Scripting</a:t>
                      </a:r>
                      <a:endParaRPr lang="en-US" dirty="0"/>
                    </a:p>
                  </a:txBody>
                  <a:tcPr/>
                </a:tc>
              </a:tr>
              <a:tr h="370840">
                <a:tc>
                  <a:txBody>
                    <a:bodyPr/>
                    <a:lstStyle/>
                    <a:p>
                      <a:r>
                        <a:rPr lang="en-US" dirty="0" smtClean="0"/>
                        <a:t>CWE-532</a:t>
                      </a:r>
                      <a:endParaRPr lang="en-US"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err="1" smtClean="0"/>
                        <a:t>authenticate.cgi</a:t>
                      </a:r>
                      <a:endParaRPr lang="en-US" dirty="0" smtClean="0"/>
                    </a:p>
                  </a:txBody>
                  <a:tcPr/>
                </a:tc>
                <a:tc>
                  <a:txBody>
                    <a:bodyPr/>
                    <a:lstStyle/>
                    <a:p>
                      <a:r>
                        <a:rPr lang="en-US" dirty="0" smtClean="0"/>
                        <a:t>144</a:t>
                      </a:r>
                      <a:endParaRPr lang="en-US" dirty="0"/>
                    </a:p>
                  </a:txBody>
                  <a:tcPr/>
                </a:tc>
                <a:tc>
                  <a:txBody>
                    <a:bodyPr/>
                    <a:lstStyle/>
                    <a:p>
                      <a:r>
                        <a:rPr lang="en-US" dirty="0" smtClean="0"/>
                        <a:t>Info Exposure</a:t>
                      </a:r>
                      <a:r>
                        <a:rPr lang="en-US" baseline="0" dirty="0" smtClean="0"/>
                        <a:t> Through Log File</a:t>
                      </a:r>
                      <a:endParaRPr lang="en-US" dirty="0"/>
                    </a:p>
                  </a:txBody>
                  <a:tcPr/>
                </a:tc>
              </a:tr>
              <a:tr h="370840">
                <a:tc>
                  <a:txBody>
                    <a:bodyPr/>
                    <a:lstStyle/>
                    <a:p>
                      <a:r>
                        <a:rPr lang="en-US" dirty="0" smtClean="0"/>
                        <a:t>CWE-204</a:t>
                      </a:r>
                      <a:endParaRPr lang="en-US"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err="1" smtClean="0"/>
                        <a:t>authenticate.cgi</a:t>
                      </a:r>
                      <a:endParaRPr lang="en-US" dirty="0" smtClean="0"/>
                    </a:p>
                  </a:txBody>
                  <a:tcPr/>
                </a:tc>
                <a:tc>
                  <a:txBody>
                    <a:bodyPr/>
                    <a:lstStyle/>
                    <a:p>
                      <a:r>
                        <a:rPr lang="en-US" dirty="0" smtClean="0"/>
                        <a:t>140-146</a:t>
                      </a:r>
                      <a:endParaRPr lang="en-US" dirty="0"/>
                    </a:p>
                  </a:txBody>
                  <a:tcPr/>
                </a:tc>
                <a:tc>
                  <a:txBody>
                    <a:bodyPr/>
                    <a:lstStyle/>
                    <a:p>
                      <a:r>
                        <a:rPr lang="en-US" dirty="0" smtClean="0"/>
                        <a:t>Response Discrepancy</a:t>
                      </a:r>
                      <a:endParaRPr lang="en-US" dirty="0"/>
                    </a:p>
                  </a:txBody>
                  <a:tcPr/>
                </a:tc>
              </a:tr>
              <a:tr h="370840">
                <a:tc>
                  <a:txBody>
                    <a:bodyPr/>
                    <a:lstStyle/>
                    <a:p>
                      <a:r>
                        <a:rPr lang="en-US" dirty="0" smtClean="0"/>
                        <a:t>CWE-391</a:t>
                      </a:r>
                      <a:endParaRPr lang="en-US"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err="1" smtClean="0"/>
                        <a:t>authenticate.cgi</a:t>
                      </a:r>
                      <a:endParaRPr lang="en-US" dirty="0" smtClean="0"/>
                    </a:p>
                  </a:txBody>
                  <a:tcPr/>
                </a:tc>
                <a:tc>
                  <a:txBody>
                    <a:bodyPr/>
                    <a:lstStyle/>
                    <a:p>
                      <a:r>
                        <a:rPr lang="en-US" dirty="0" smtClean="0"/>
                        <a:t>157</a:t>
                      </a:r>
                      <a:endParaRPr lang="en-US" dirty="0"/>
                    </a:p>
                  </a:txBody>
                  <a:tcPr/>
                </a:tc>
                <a:tc>
                  <a:txBody>
                    <a:bodyPr/>
                    <a:lstStyle/>
                    <a:p>
                      <a:r>
                        <a:rPr lang="en-US" dirty="0" smtClean="0"/>
                        <a:t>Unchecked Error Condition </a:t>
                      </a:r>
                      <a:r>
                        <a:rPr lang="en-US" sz="1000" dirty="0" smtClean="0"/>
                        <a:t>(the &gt;1 case)</a:t>
                      </a:r>
                      <a:endParaRPr lang="en-US" sz="1000" dirty="0"/>
                    </a:p>
                  </a:txBody>
                  <a:tcPr/>
                </a:tc>
              </a:tr>
              <a:tr h="370840">
                <a:tc>
                  <a:txBody>
                    <a:bodyPr/>
                    <a:lstStyle/>
                    <a:p>
                      <a:r>
                        <a:rPr lang="en-US" dirty="0" smtClean="0"/>
                        <a:t>CWE-384</a:t>
                      </a:r>
                      <a:endParaRPr lang="en-US"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err="1" smtClean="0"/>
                        <a:t>authenticate.cgi</a:t>
                      </a:r>
                      <a:endParaRPr lang="en-US" dirty="0" smtClean="0"/>
                    </a:p>
                  </a:txBody>
                  <a:tcPr/>
                </a:tc>
                <a:tc>
                  <a:txBody>
                    <a:bodyPr/>
                    <a:lstStyle/>
                    <a:p>
                      <a:r>
                        <a:rPr lang="en-US" dirty="0" smtClean="0"/>
                        <a:t>158</a:t>
                      </a:r>
                      <a:endParaRPr lang="en-US" dirty="0"/>
                    </a:p>
                  </a:txBody>
                  <a:tcPr/>
                </a:tc>
                <a:tc>
                  <a:txBody>
                    <a:bodyPr/>
                    <a:lstStyle/>
                    <a:p>
                      <a:r>
                        <a:rPr lang="en-US" dirty="0" smtClean="0"/>
                        <a:t>Session Fixation</a:t>
                      </a:r>
                      <a:endParaRPr lang="en-US" dirty="0"/>
                    </a:p>
                  </a:txBody>
                  <a:tcPr/>
                </a:tc>
              </a:tr>
              <a:tr h="370840">
                <a:tc>
                  <a:txBody>
                    <a:bodyPr/>
                    <a:lstStyle/>
                    <a:p>
                      <a:r>
                        <a:rPr lang="en-US" dirty="0" smtClean="0"/>
                        <a:t>CWE-807</a:t>
                      </a:r>
                      <a:endParaRPr lang="en-US"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err="1" smtClean="0"/>
                        <a:t>authenticate.cgi</a:t>
                      </a:r>
                      <a:endParaRPr lang="en-US" dirty="0" smtClean="0"/>
                    </a:p>
                  </a:txBody>
                  <a:tcPr/>
                </a:tc>
                <a:tc>
                  <a:txBody>
                    <a:bodyPr/>
                    <a:lstStyle/>
                    <a:p>
                      <a:r>
                        <a:rPr lang="en-US" dirty="0" smtClean="0"/>
                        <a:t>171</a:t>
                      </a:r>
                      <a:endParaRPr lang="en-US" dirty="0"/>
                    </a:p>
                  </a:txBody>
                  <a:tcPr/>
                </a:tc>
                <a:tc>
                  <a:txBody>
                    <a:bodyPr/>
                    <a:lstStyle/>
                    <a:p>
                      <a:r>
                        <a:rPr lang="en-US" dirty="0" smtClean="0"/>
                        <a:t>Untrusted Input in Security Decision</a:t>
                      </a:r>
                      <a:endParaRPr lang="en-US" dirty="0"/>
                    </a:p>
                  </a:txBody>
                  <a:tcPr/>
                </a:tc>
              </a:tr>
              <a:tr h="370840">
                <a:tc>
                  <a:txBody>
                    <a:bodyPr/>
                    <a:lstStyle/>
                    <a:p>
                      <a:r>
                        <a:rPr lang="en-US" dirty="0" smtClean="0"/>
                        <a:t>CWE-117</a:t>
                      </a:r>
                      <a:endParaRPr lang="en-US"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err="1" smtClean="0"/>
                        <a:t>authenticate.cgi</a:t>
                      </a:r>
                      <a:endParaRPr lang="en-US" dirty="0" smtClean="0"/>
                    </a:p>
                  </a:txBody>
                  <a:tcPr/>
                </a:tc>
                <a:tc>
                  <a:txBody>
                    <a:bodyPr/>
                    <a:lstStyle/>
                    <a:p>
                      <a:r>
                        <a:rPr lang="en-US" dirty="0" smtClean="0"/>
                        <a:t>177,180</a:t>
                      </a:r>
                      <a:endParaRPr lang="en-US" dirty="0"/>
                    </a:p>
                  </a:txBody>
                  <a:tcPr/>
                </a:tc>
                <a:tc>
                  <a:txBody>
                    <a:bodyPr/>
                    <a:lstStyle/>
                    <a:p>
                      <a:r>
                        <a:rPr lang="en-US" dirty="0" smtClean="0"/>
                        <a:t>Log Forging</a:t>
                      </a:r>
                      <a:endParaRPr lang="en-US" dirty="0"/>
                    </a:p>
                  </a:txBody>
                  <a:tcPr/>
                </a:tc>
              </a:tr>
              <a:tr h="370840">
                <a:tc>
                  <a:txBody>
                    <a:bodyPr/>
                    <a:lstStyle/>
                    <a:p>
                      <a:endParaRPr lang="en-US"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dirty="0" smtClean="0"/>
                    </a:p>
                  </a:txBody>
                  <a:tcPr/>
                </a:tc>
                <a:tc>
                  <a:txBody>
                    <a:bodyPr/>
                    <a:lstStyle/>
                    <a:p>
                      <a:endParaRPr lang="en-US" dirty="0"/>
                    </a:p>
                  </a:txBody>
                  <a:tcPr/>
                </a:tc>
                <a:tc>
                  <a:txBody>
                    <a:bodyPr/>
                    <a:lstStyle/>
                    <a:p>
                      <a:endParaRPr lang="en-US" dirty="0"/>
                    </a:p>
                  </a:txBody>
                  <a:tcPr/>
                </a:tc>
              </a:tr>
            </a:tbl>
          </a:graphicData>
        </a:graphic>
      </p:graphicFrame>
    </p:spTree>
    <p:extLst>
      <p:ext uri="{BB962C8B-B14F-4D97-AF65-F5344CB8AC3E}">
        <p14:creationId xmlns:p14="http://schemas.microsoft.com/office/powerpoint/2010/main" val="19911092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Story #4 : </a:t>
            </a:r>
            <a:r>
              <a:rPr lang="en-US" dirty="0" err="1" smtClean="0"/>
              <a:t>Heartbleed</a:t>
            </a:r>
            <a:endParaRPr lang="en-US" dirty="0"/>
          </a:p>
        </p:txBody>
      </p:sp>
      <p:sp>
        <p:nvSpPr>
          <p:cNvPr id="3" name="Content Placeholder 2"/>
          <p:cNvSpPr>
            <a:spLocks noGrp="1"/>
          </p:cNvSpPr>
          <p:nvPr>
            <p:ph idx="1"/>
          </p:nvPr>
        </p:nvSpPr>
        <p:spPr/>
        <p:txBody>
          <a:bodyPr/>
          <a:lstStyle/>
          <a:p>
            <a:pPr marL="0" indent="0">
              <a:buNone/>
            </a:pPr>
            <a:r>
              <a:rPr lang="en-US" b="0" dirty="0" smtClean="0"/>
              <a:t>The </a:t>
            </a:r>
            <a:r>
              <a:rPr lang="en-US" b="0" dirty="0" err="1"/>
              <a:t>Heartbleed</a:t>
            </a:r>
            <a:r>
              <a:rPr lang="en-US" b="0" dirty="0"/>
              <a:t> Bug </a:t>
            </a:r>
            <a:r>
              <a:rPr lang="en-US" b="0" dirty="0" smtClean="0"/>
              <a:t>was </a:t>
            </a:r>
            <a:r>
              <a:rPr lang="en-US" b="0" dirty="0"/>
              <a:t>a serious vulnerability in the popular </a:t>
            </a:r>
            <a:r>
              <a:rPr lang="en-US" b="0" dirty="0" err="1"/>
              <a:t>OpenSSL</a:t>
            </a:r>
            <a:r>
              <a:rPr lang="en-US" b="0" dirty="0"/>
              <a:t> </a:t>
            </a:r>
            <a:r>
              <a:rPr lang="en-US" b="0" dirty="0" smtClean="0"/>
              <a:t>cryptographic software library.</a:t>
            </a:r>
          </a:p>
          <a:p>
            <a:pPr marL="0" indent="0">
              <a:buNone/>
            </a:pPr>
            <a:endParaRPr lang="en-US" sz="1200" dirty="0" smtClean="0"/>
          </a:p>
          <a:p>
            <a:r>
              <a:rPr lang="en-US" sz="1800" dirty="0" smtClean="0"/>
              <a:t>April </a:t>
            </a:r>
            <a:r>
              <a:rPr lang="en-US" sz="1800" dirty="0"/>
              <a:t>7, </a:t>
            </a:r>
            <a:r>
              <a:rPr lang="en-US" sz="1800" dirty="0" smtClean="0"/>
              <a:t>2014</a:t>
            </a:r>
          </a:p>
          <a:p>
            <a:r>
              <a:rPr lang="en-US" sz="1800" dirty="0" smtClean="0"/>
              <a:t>Steal info protected </a:t>
            </a:r>
            <a:r>
              <a:rPr lang="en-US" sz="1800" dirty="0"/>
              <a:t>by </a:t>
            </a:r>
            <a:r>
              <a:rPr lang="en-US" sz="1800" dirty="0" smtClean="0"/>
              <a:t>SSL/TLS</a:t>
            </a:r>
            <a:r>
              <a:rPr lang="en-US" sz="1800" b="0" dirty="0"/>
              <a:t> </a:t>
            </a:r>
            <a:endParaRPr lang="en-US" sz="1800" dirty="0"/>
          </a:p>
          <a:p>
            <a:pPr lvl="1"/>
            <a:r>
              <a:rPr lang="en-US" sz="1800" b="0" dirty="0" smtClean="0"/>
              <a:t>secret keys</a:t>
            </a:r>
          </a:p>
          <a:p>
            <a:pPr lvl="1"/>
            <a:r>
              <a:rPr lang="en-US" sz="1800" dirty="0" smtClean="0"/>
              <a:t>usernames and passwords</a:t>
            </a:r>
          </a:p>
          <a:p>
            <a:pPr lvl="1"/>
            <a:r>
              <a:rPr lang="en-US" sz="1800" b="0" dirty="0" smtClean="0"/>
              <a:t>sensitive content</a:t>
            </a:r>
            <a:endParaRPr lang="en-US" sz="1800" b="0" dirty="0"/>
          </a:p>
          <a:p>
            <a:r>
              <a:rPr lang="en-US" sz="1800" b="0" dirty="0" smtClean="0"/>
              <a:t> </a:t>
            </a:r>
            <a:r>
              <a:rPr lang="en-US" sz="1800" dirty="0" smtClean="0"/>
              <a:t>Widespread</a:t>
            </a:r>
          </a:p>
          <a:p>
            <a:pPr lvl="1"/>
            <a:r>
              <a:rPr lang="en-US" sz="1800" b="0" dirty="0" smtClean="0"/>
              <a:t>high profile services were vulnerable</a:t>
            </a:r>
            <a:endParaRPr lang="en-US" sz="1800" dirty="0"/>
          </a:p>
        </p:txBody>
      </p:sp>
      <p:sp>
        <p:nvSpPr>
          <p:cNvPr id="4" name="Rounded Rectangle 3"/>
          <p:cNvSpPr/>
          <p:nvPr/>
        </p:nvSpPr>
        <p:spPr>
          <a:xfrm>
            <a:off x="1129077" y="5273053"/>
            <a:ext cx="4724400" cy="516167"/>
          </a:xfrm>
          <a:prstGeom prst="roundRect">
            <a:avLst/>
          </a:prstGeom>
          <a:solidFill>
            <a:srgbClr val="005B94"/>
          </a:solidFill>
          <a:ln w="6350">
            <a:solidFill>
              <a:schemeClr val="tx1">
                <a:lumMod val="50000"/>
                <a:lumOff val="5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bg1"/>
                </a:solidFill>
              </a:rPr>
              <a:t>Nothing you could do as a user!</a:t>
            </a:r>
          </a:p>
        </p:txBody>
      </p:sp>
      <p:pic>
        <p:nvPicPr>
          <p:cNvPr id="2052" name="Picture 4" descr="http://upload.wikimedia.org/wikipedia/commons/thumb/d/dc/Heartbleed.svg/500px-Heartbleed.svg.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929029" y="2229012"/>
            <a:ext cx="2560319" cy="3200399"/>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6"/>
          <p:cNvSpPr/>
          <p:nvPr/>
        </p:nvSpPr>
        <p:spPr>
          <a:xfrm>
            <a:off x="604800" y="6070046"/>
            <a:ext cx="8229600" cy="338554"/>
          </a:xfrm>
          <a:prstGeom prst="rect">
            <a:avLst/>
          </a:prstGeom>
        </p:spPr>
        <p:txBody>
          <a:bodyPr wrap="square">
            <a:spAutoFit/>
          </a:bodyPr>
          <a:lstStyle/>
          <a:p>
            <a:pPr algn="ctr"/>
            <a:r>
              <a:rPr lang="en-US" sz="800" dirty="0" err="1" smtClean="0"/>
              <a:t>Heartbleed</a:t>
            </a:r>
            <a:r>
              <a:rPr lang="en-US" sz="800" dirty="0" smtClean="0"/>
              <a:t> image licensed </a:t>
            </a:r>
            <a:r>
              <a:rPr lang="en-US" sz="800" dirty="0"/>
              <a:t>under </a:t>
            </a:r>
            <a:r>
              <a:rPr lang="en-US" sz="800" dirty="0" smtClean="0"/>
              <a:t>the Creative </a:t>
            </a:r>
            <a:r>
              <a:rPr lang="en-US" sz="800" dirty="0"/>
              <a:t>Commons </a:t>
            </a:r>
            <a:r>
              <a:rPr lang="en-US" sz="800" dirty="0" smtClean="0"/>
              <a:t>CC0 1.0 Universal Public Domain Dedication license, author is </a:t>
            </a:r>
            <a:r>
              <a:rPr lang="en-US" sz="800" dirty="0" err="1" smtClean="0"/>
              <a:t>Leena</a:t>
            </a:r>
            <a:r>
              <a:rPr lang="en-US" sz="800" dirty="0" smtClean="0"/>
              <a:t> </a:t>
            </a:r>
            <a:r>
              <a:rPr lang="en-US" sz="800" dirty="0" err="1" smtClean="0"/>
              <a:t>Snidate</a:t>
            </a:r>
            <a:r>
              <a:rPr lang="en-US" sz="800" dirty="0" smtClean="0"/>
              <a:t>, retrieved April 15, 2014, </a:t>
            </a:r>
            <a:r>
              <a:rPr lang="en-US" sz="800" dirty="0"/>
              <a:t>from https://</a:t>
            </a:r>
            <a:r>
              <a:rPr lang="en-US" sz="800" dirty="0" smtClean="0"/>
              <a:t>commons.wikimedia.org/wiki/File:Heartbleed.svg</a:t>
            </a:r>
            <a:endParaRPr lang="en-US" sz="800" dirty="0"/>
          </a:p>
        </p:txBody>
      </p:sp>
    </p:spTree>
    <p:extLst>
      <p:ext uri="{BB962C8B-B14F-4D97-AF65-F5344CB8AC3E}">
        <p14:creationId xmlns:p14="http://schemas.microsoft.com/office/powerpoint/2010/main" val="3885571733"/>
      </p:ext>
    </p:extLst>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CWE-125 : Out-of-Bounds Read</a:t>
            </a:r>
            <a:endParaRPr lang="en-US" dirty="0"/>
          </a:p>
        </p:txBody>
      </p:sp>
      <p:pic>
        <p:nvPicPr>
          <p:cNvPr id="3076" name="Picture 4" descr="http://upload.wikimedia.org/wikipedia/commons/thumb/c/cb/Heartbleed_bug_explained.svg/2000px-Heartbleed_bug_explained.svg.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63437" y="1479436"/>
            <a:ext cx="7552566" cy="4267200"/>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5"/>
          <p:cNvSpPr/>
          <p:nvPr/>
        </p:nvSpPr>
        <p:spPr>
          <a:xfrm>
            <a:off x="604800" y="6050243"/>
            <a:ext cx="8229600" cy="338554"/>
          </a:xfrm>
          <a:prstGeom prst="rect">
            <a:avLst/>
          </a:prstGeom>
        </p:spPr>
        <p:txBody>
          <a:bodyPr wrap="square">
            <a:spAutoFit/>
          </a:bodyPr>
          <a:lstStyle/>
          <a:p>
            <a:pPr algn="ctr"/>
            <a:r>
              <a:rPr lang="en-US" sz="800" dirty="0" err="1" smtClean="0"/>
              <a:t>Heartbleed</a:t>
            </a:r>
            <a:r>
              <a:rPr lang="en-US" sz="800" dirty="0" smtClean="0"/>
              <a:t> Explanation image licensed </a:t>
            </a:r>
            <a:r>
              <a:rPr lang="en-US" sz="800" dirty="0"/>
              <a:t>under </a:t>
            </a:r>
            <a:r>
              <a:rPr lang="en-US" sz="800" dirty="0" smtClean="0"/>
              <a:t>the Creative </a:t>
            </a:r>
            <a:r>
              <a:rPr lang="en-US" sz="800" dirty="0"/>
              <a:t>Commons Attribution </a:t>
            </a:r>
            <a:r>
              <a:rPr lang="en-US" sz="800" dirty="0" smtClean="0"/>
              <a:t>- Share Alike 3.0 Unported license, original uploader was SomeUser953, retrieved April 15, 2014, </a:t>
            </a:r>
            <a:r>
              <a:rPr lang="en-US" sz="800" dirty="0"/>
              <a:t>from https://commons.wikimedia.org/wiki/File:Heartbleed_bug_explained.svg</a:t>
            </a:r>
          </a:p>
        </p:txBody>
      </p:sp>
    </p:spTree>
    <p:extLst>
      <p:ext uri="{BB962C8B-B14F-4D97-AF65-F5344CB8AC3E}">
        <p14:creationId xmlns:p14="http://schemas.microsoft.com/office/powerpoint/2010/main" val="270300747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ubtitle 4"/>
          <p:cNvSpPr>
            <a:spLocks noGrp="1"/>
          </p:cNvSpPr>
          <p:nvPr>
            <p:ph type="subTitle" idx="1"/>
          </p:nvPr>
        </p:nvSpPr>
        <p:spPr/>
        <p:txBody>
          <a:bodyPr/>
          <a:lstStyle/>
          <a:p>
            <a:endParaRPr lang="en-US"/>
          </a:p>
        </p:txBody>
      </p:sp>
      <p:sp>
        <p:nvSpPr>
          <p:cNvPr id="4" name="Title 3"/>
          <p:cNvSpPr>
            <a:spLocks noGrp="1"/>
          </p:cNvSpPr>
          <p:nvPr>
            <p:ph type="ctrTitle" sz="quarter"/>
          </p:nvPr>
        </p:nvSpPr>
        <p:spPr/>
        <p:txBody>
          <a:bodyPr/>
          <a:lstStyle/>
          <a:p>
            <a:r>
              <a:rPr lang="en-US" dirty="0" smtClean="0"/>
              <a:t>Background</a:t>
            </a:r>
            <a:endParaRPr lang="en-US" dirty="0"/>
          </a:p>
        </p:txBody>
      </p:sp>
    </p:spTree>
    <p:extLst>
      <p:ext uri="{BB962C8B-B14F-4D97-AF65-F5344CB8AC3E}">
        <p14:creationId xmlns:p14="http://schemas.microsoft.com/office/powerpoint/2010/main" val="396028158"/>
      </p:ext>
    </p:extLst>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Don't Reuse Passwords</a:t>
            </a:r>
            <a:endParaRPr lang="en-US" dirty="0"/>
          </a:p>
        </p:txBody>
      </p:sp>
      <p:sp>
        <p:nvSpPr>
          <p:cNvPr id="3" name="Content Placeholder 2"/>
          <p:cNvSpPr>
            <a:spLocks noGrp="1"/>
          </p:cNvSpPr>
          <p:nvPr>
            <p:ph idx="1"/>
          </p:nvPr>
        </p:nvSpPr>
        <p:spPr/>
        <p:txBody>
          <a:bodyPr/>
          <a:lstStyle/>
          <a:p>
            <a:pPr marL="0" indent="0">
              <a:buNone/>
            </a:pPr>
            <a:endParaRPr lang="en-US" dirty="0" smtClean="0"/>
          </a:p>
          <a:p>
            <a:pPr marL="0" indent="0">
              <a:buNone/>
            </a:pPr>
            <a:endParaRPr lang="en-US" dirty="0"/>
          </a:p>
          <a:p>
            <a:pPr marL="0" indent="0">
              <a:buNone/>
            </a:pPr>
            <a:r>
              <a:rPr lang="en-US" dirty="0" smtClean="0"/>
              <a:t>Even if you create the strongest password, never write it down, and protect it via best-of-breed encryption …</a:t>
            </a:r>
          </a:p>
          <a:p>
            <a:pPr marL="0" indent="0">
              <a:buNone/>
            </a:pPr>
            <a:endParaRPr lang="en-US" dirty="0"/>
          </a:p>
          <a:p>
            <a:pPr marL="0" indent="0">
              <a:buNone/>
            </a:pPr>
            <a:r>
              <a:rPr lang="en-US" dirty="0" smtClean="0"/>
              <a:t>It just takes one bug in someone else's code to potentially leak it to a thief …</a:t>
            </a:r>
          </a:p>
          <a:p>
            <a:pPr marL="0" indent="0">
              <a:buNone/>
            </a:pPr>
            <a:endParaRPr lang="en-US" dirty="0"/>
          </a:p>
          <a:p>
            <a:pPr marL="0" indent="0">
              <a:buNone/>
            </a:pPr>
            <a:r>
              <a:rPr lang="en-US" dirty="0" smtClean="0"/>
              <a:t>If you reuse that password across different sites, then all your data/money/identity is at risk.</a:t>
            </a:r>
            <a:endParaRPr lang="en-US" dirty="0"/>
          </a:p>
        </p:txBody>
      </p:sp>
    </p:spTree>
    <p:extLst>
      <p:ext uri="{BB962C8B-B14F-4D97-AF65-F5344CB8AC3E}">
        <p14:creationId xmlns:p14="http://schemas.microsoft.com/office/powerpoint/2010/main" val="3940072386"/>
      </p:ext>
    </p:extLst>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dirty="0"/>
              <a:t>Exercise </a:t>
            </a:r>
            <a:r>
              <a:rPr lang="en-US" dirty="0" smtClean="0"/>
              <a:t>#4 : </a:t>
            </a:r>
            <a:r>
              <a:rPr lang="en-US" dirty="0" err="1" smtClean="0"/>
              <a:t>create.cgi</a:t>
            </a:r>
            <a:endParaRPr lang="en-US" dirty="0"/>
          </a:p>
        </p:txBody>
      </p:sp>
      <p:sp>
        <p:nvSpPr>
          <p:cNvPr id="7" name="Content Placeholder 6"/>
          <p:cNvSpPr>
            <a:spLocks noGrp="1"/>
          </p:cNvSpPr>
          <p:nvPr>
            <p:ph sz="half" idx="1"/>
          </p:nvPr>
        </p:nvSpPr>
        <p:spPr>
          <a:xfrm>
            <a:off x="609600" y="1498596"/>
            <a:ext cx="4038600" cy="4673604"/>
          </a:xfrm>
        </p:spPr>
        <p:txBody>
          <a:bodyPr>
            <a:noAutofit/>
          </a:bodyPr>
          <a:lstStyle/>
          <a:p>
            <a:pPr marL="0" indent="0" defTabSz="274320">
              <a:spcAft>
                <a:spcPts val="0"/>
              </a:spcAft>
              <a:buNone/>
              <a:tabLst>
                <a:tab pos="182880" algn="l"/>
                <a:tab pos="411480" algn="l"/>
                <a:tab pos="685800" algn="l"/>
                <a:tab pos="960120" algn="l"/>
              </a:tabLst>
            </a:pPr>
            <a:r>
              <a:rPr lang="en-US" sz="600" b="0" dirty="0">
                <a:latin typeface="Arial Narrow" panose="020B0606020202030204" pitchFamily="34" charset="0"/>
                <a:ea typeface="Verdana" pitchFamily="34" charset="0"/>
                <a:cs typeface="Verdana" pitchFamily="34" charset="0"/>
              </a:rPr>
              <a:t>1	#!/</a:t>
            </a:r>
            <a:r>
              <a:rPr lang="en-US" sz="600" b="0" dirty="0" err="1">
                <a:latin typeface="Arial Narrow" panose="020B0606020202030204" pitchFamily="34" charset="0"/>
                <a:ea typeface="Verdana" pitchFamily="34" charset="0"/>
                <a:cs typeface="Verdana" pitchFamily="34" charset="0"/>
              </a:rPr>
              <a:t>usr</a:t>
            </a:r>
            <a:r>
              <a:rPr lang="en-US" sz="600" b="0" dirty="0">
                <a:latin typeface="Arial Narrow" panose="020B0606020202030204" pitchFamily="34" charset="0"/>
                <a:ea typeface="Verdana" pitchFamily="34" charset="0"/>
                <a:cs typeface="Verdana" pitchFamily="34" charset="0"/>
              </a:rPr>
              <a:t>/bin/</a:t>
            </a:r>
            <a:r>
              <a:rPr lang="en-US" sz="600" b="0" dirty="0" err="1">
                <a:latin typeface="Arial Narrow" panose="020B0606020202030204" pitchFamily="34" charset="0"/>
                <a:ea typeface="Verdana" pitchFamily="34" charset="0"/>
                <a:cs typeface="Verdana" pitchFamily="34" charset="0"/>
              </a:rPr>
              <a:t>perl</a:t>
            </a:r>
            <a:r>
              <a:rPr lang="en-US" sz="600" b="0" dirty="0">
                <a:latin typeface="Arial Narrow" panose="020B0606020202030204" pitchFamily="34" charset="0"/>
                <a:ea typeface="Verdana" pitchFamily="34" charset="0"/>
                <a:cs typeface="Verdana" pitchFamily="34" charset="0"/>
              </a:rPr>
              <a:t> -w</a:t>
            </a:r>
          </a:p>
          <a:p>
            <a:pPr marL="0" indent="0" defTabSz="274320">
              <a:spcAft>
                <a:spcPts val="0"/>
              </a:spcAft>
              <a:buNone/>
              <a:tabLst>
                <a:tab pos="182880" algn="l"/>
                <a:tab pos="411480" algn="l"/>
                <a:tab pos="685800" algn="l"/>
                <a:tab pos="960120" algn="l"/>
              </a:tabLst>
            </a:pPr>
            <a:r>
              <a:rPr lang="en-US" sz="600" b="0" dirty="0">
                <a:latin typeface="Arial Narrow" panose="020B0606020202030204" pitchFamily="34" charset="0"/>
                <a:ea typeface="Verdana" pitchFamily="34" charset="0"/>
                <a:cs typeface="Verdana" pitchFamily="34" charset="0"/>
              </a:rPr>
              <a:t>2	use strict;</a:t>
            </a:r>
          </a:p>
          <a:p>
            <a:pPr marL="0" indent="0" defTabSz="274320">
              <a:spcAft>
                <a:spcPts val="0"/>
              </a:spcAft>
              <a:buNone/>
              <a:tabLst>
                <a:tab pos="182880" algn="l"/>
                <a:tab pos="411480" algn="l"/>
                <a:tab pos="685800" algn="l"/>
                <a:tab pos="960120" algn="l"/>
              </a:tabLst>
            </a:pPr>
            <a:r>
              <a:rPr lang="en-US" sz="600" b="0" dirty="0">
                <a:latin typeface="Arial Narrow" panose="020B0606020202030204" pitchFamily="34" charset="0"/>
                <a:ea typeface="Verdana" pitchFamily="34" charset="0"/>
                <a:cs typeface="Verdana" pitchFamily="34" charset="0"/>
              </a:rPr>
              <a:t>3</a:t>
            </a:r>
          </a:p>
          <a:p>
            <a:pPr marL="0" indent="0" defTabSz="274320">
              <a:spcAft>
                <a:spcPts val="0"/>
              </a:spcAft>
              <a:buNone/>
              <a:tabLst>
                <a:tab pos="182880" algn="l"/>
                <a:tab pos="411480" algn="l"/>
                <a:tab pos="685800" algn="l"/>
                <a:tab pos="960120" algn="l"/>
              </a:tabLst>
            </a:pPr>
            <a:r>
              <a:rPr lang="en-US" sz="600" b="0" dirty="0">
                <a:latin typeface="Arial Narrow" panose="020B0606020202030204" pitchFamily="34" charset="0"/>
                <a:ea typeface="Verdana" pitchFamily="34" charset="0"/>
                <a:cs typeface="Verdana" pitchFamily="34" charset="0"/>
              </a:rPr>
              <a:t>4	########################################################################</a:t>
            </a:r>
          </a:p>
          <a:p>
            <a:pPr marL="0" indent="0" defTabSz="274320">
              <a:spcAft>
                <a:spcPts val="0"/>
              </a:spcAft>
              <a:buNone/>
              <a:tabLst>
                <a:tab pos="182880" algn="l"/>
                <a:tab pos="411480" algn="l"/>
                <a:tab pos="685800" algn="l"/>
                <a:tab pos="960120" algn="l"/>
              </a:tabLst>
            </a:pPr>
            <a:r>
              <a:rPr lang="en-US" sz="600" b="0" dirty="0">
                <a:latin typeface="Arial Narrow" panose="020B0606020202030204" pitchFamily="34" charset="0"/>
                <a:ea typeface="Verdana" pitchFamily="34" charset="0"/>
                <a:cs typeface="Verdana" pitchFamily="34" charset="0"/>
              </a:rPr>
              <a:t>5	# </a:t>
            </a:r>
          </a:p>
          <a:p>
            <a:pPr marL="0" indent="0" defTabSz="274320">
              <a:spcAft>
                <a:spcPts val="0"/>
              </a:spcAft>
              <a:buNone/>
              <a:tabLst>
                <a:tab pos="182880" algn="l"/>
                <a:tab pos="411480" algn="l"/>
                <a:tab pos="685800" algn="l"/>
                <a:tab pos="960120" algn="l"/>
              </a:tabLst>
            </a:pPr>
            <a:r>
              <a:rPr lang="en-US" sz="600" b="0" dirty="0">
                <a:latin typeface="Arial Narrow" panose="020B0606020202030204" pitchFamily="34" charset="0"/>
                <a:ea typeface="Verdana" pitchFamily="34" charset="0"/>
                <a:cs typeface="Verdana" pitchFamily="34" charset="0"/>
              </a:rPr>
              <a:t>6	# Copyright (c) 2011-2014, The MITRE Corporation</a:t>
            </a:r>
          </a:p>
          <a:p>
            <a:pPr marL="0" indent="0" defTabSz="274320">
              <a:spcAft>
                <a:spcPts val="0"/>
              </a:spcAft>
              <a:buNone/>
              <a:tabLst>
                <a:tab pos="182880" algn="l"/>
                <a:tab pos="411480" algn="l"/>
                <a:tab pos="685800" algn="l"/>
                <a:tab pos="960120" algn="l"/>
              </a:tabLst>
            </a:pPr>
            <a:r>
              <a:rPr lang="en-US" sz="600" b="0" dirty="0">
                <a:latin typeface="Arial Narrow" panose="020B0606020202030204" pitchFamily="34" charset="0"/>
                <a:ea typeface="Verdana" pitchFamily="34" charset="0"/>
                <a:cs typeface="Verdana" pitchFamily="34" charset="0"/>
              </a:rPr>
              <a:t>7	# All rights reserved.</a:t>
            </a:r>
          </a:p>
          <a:p>
            <a:pPr marL="0" indent="0" defTabSz="274320">
              <a:spcAft>
                <a:spcPts val="0"/>
              </a:spcAft>
              <a:buNone/>
              <a:tabLst>
                <a:tab pos="182880" algn="l"/>
                <a:tab pos="411480" algn="l"/>
                <a:tab pos="685800" algn="l"/>
                <a:tab pos="960120" algn="l"/>
              </a:tabLst>
            </a:pPr>
            <a:r>
              <a:rPr lang="en-US" sz="600" b="0" dirty="0">
                <a:latin typeface="Arial Narrow" panose="020B0606020202030204" pitchFamily="34" charset="0"/>
                <a:ea typeface="Verdana" pitchFamily="34" charset="0"/>
                <a:cs typeface="Verdana" pitchFamily="34" charset="0"/>
              </a:rPr>
              <a:t>8	#</a:t>
            </a:r>
          </a:p>
          <a:p>
            <a:pPr marL="0" indent="0" defTabSz="274320">
              <a:spcAft>
                <a:spcPts val="0"/>
              </a:spcAft>
              <a:buNone/>
              <a:tabLst>
                <a:tab pos="182880" algn="l"/>
                <a:tab pos="411480" algn="l"/>
                <a:tab pos="685800" algn="l"/>
                <a:tab pos="960120" algn="l"/>
              </a:tabLst>
            </a:pPr>
            <a:r>
              <a:rPr lang="en-US" sz="600" b="0" dirty="0">
                <a:latin typeface="Arial Narrow" panose="020B0606020202030204" pitchFamily="34" charset="0"/>
                <a:ea typeface="Verdana" pitchFamily="34" charset="0"/>
                <a:cs typeface="Verdana" pitchFamily="34" charset="0"/>
              </a:rPr>
              <a:t>9	# Redistribution and use in source and binary forms, with or without modification, are</a:t>
            </a:r>
          </a:p>
          <a:p>
            <a:pPr marL="0" indent="0" defTabSz="274320">
              <a:spcAft>
                <a:spcPts val="0"/>
              </a:spcAft>
              <a:buNone/>
              <a:tabLst>
                <a:tab pos="182880" algn="l"/>
                <a:tab pos="411480" algn="l"/>
                <a:tab pos="685800" algn="l"/>
                <a:tab pos="960120" algn="l"/>
              </a:tabLst>
            </a:pPr>
            <a:r>
              <a:rPr lang="en-US" sz="600" b="0" dirty="0">
                <a:latin typeface="Arial Narrow" panose="020B0606020202030204" pitchFamily="34" charset="0"/>
                <a:ea typeface="Verdana" pitchFamily="34" charset="0"/>
                <a:cs typeface="Verdana" pitchFamily="34" charset="0"/>
              </a:rPr>
              <a:t>10	# permitted provided that the following conditions are met:</a:t>
            </a:r>
          </a:p>
          <a:p>
            <a:pPr marL="0" indent="0" defTabSz="274320">
              <a:spcAft>
                <a:spcPts val="0"/>
              </a:spcAft>
              <a:buNone/>
              <a:tabLst>
                <a:tab pos="182880" algn="l"/>
                <a:tab pos="411480" algn="l"/>
                <a:tab pos="685800" algn="l"/>
                <a:tab pos="960120" algn="l"/>
              </a:tabLst>
            </a:pPr>
            <a:r>
              <a:rPr lang="en-US" sz="600" b="0" dirty="0">
                <a:latin typeface="Arial Narrow" panose="020B0606020202030204" pitchFamily="34" charset="0"/>
                <a:ea typeface="Verdana" pitchFamily="34" charset="0"/>
                <a:cs typeface="Verdana" pitchFamily="34" charset="0"/>
              </a:rPr>
              <a:t>11	#</a:t>
            </a:r>
          </a:p>
          <a:p>
            <a:pPr marL="0" indent="0" defTabSz="274320">
              <a:spcAft>
                <a:spcPts val="0"/>
              </a:spcAft>
              <a:buNone/>
              <a:tabLst>
                <a:tab pos="182880" algn="l"/>
                <a:tab pos="411480" algn="l"/>
                <a:tab pos="685800" algn="l"/>
                <a:tab pos="960120" algn="l"/>
              </a:tabLst>
            </a:pPr>
            <a:r>
              <a:rPr lang="en-US" sz="600" b="0" dirty="0">
                <a:latin typeface="Arial Narrow" panose="020B0606020202030204" pitchFamily="34" charset="0"/>
                <a:ea typeface="Verdana" pitchFamily="34" charset="0"/>
                <a:cs typeface="Verdana" pitchFamily="34" charset="0"/>
              </a:rPr>
              <a:t>12	#     * Redistributions of source code must retain the above copyright notice, this list</a:t>
            </a:r>
          </a:p>
          <a:p>
            <a:pPr marL="0" indent="0" defTabSz="274320">
              <a:spcAft>
                <a:spcPts val="0"/>
              </a:spcAft>
              <a:buNone/>
              <a:tabLst>
                <a:tab pos="182880" algn="l"/>
                <a:tab pos="411480" algn="l"/>
                <a:tab pos="685800" algn="l"/>
                <a:tab pos="960120" algn="l"/>
              </a:tabLst>
            </a:pPr>
            <a:r>
              <a:rPr lang="en-US" sz="600" b="0" dirty="0">
                <a:latin typeface="Arial Narrow" panose="020B0606020202030204" pitchFamily="34" charset="0"/>
                <a:ea typeface="Verdana" pitchFamily="34" charset="0"/>
                <a:cs typeface="Verdana" pitchFamily="34" charset="0"/>
              </a:rPr>
              <a:t>13	#       of conditions and the following disclaimer.</a:t>
            </a:r>
          </a:p>
          <a:p>
            <a:pPr marL="0" indent="0" defTabSz="274320">
              <a:spcAft>
                <a:spcPts val="0"/>
              </a:spcAft>
              <a:buNone/>
              <a:tabLst>
                <a:tab pos="182880" algn="l"/>
                <a:tab pos="411480" algn="l"/>
                <a:tab pos="685800" algn="l"/>
                <a:tab pos="960120" algn="l"/>
              </a:tabLst>
            </a:pPr>
            <a:r>
              <a:rPr lang="en-US" sz="600" b="0" dirty="0">
                <a:latin typeface="Arial Narrow" panose="020B0606020202030204" pitchFamily="34" charset="0"/>
                <a:ea typeface="Verdana" pitchFamily="34" charset="0"/>
                <a:cs typeface="Verdana" pitchFamily="34" charset="0"/>
              </a:rPr>
              <a:t>14	#     * Redistributions in binary form must reproduce the above copyright notice, this </a:t>
            </a:r>
          </a:p>
          <a:p>
            <a:pPr marL="0" indent="0" defTabSz="274320">
              <a:spcAft>
                <a:spcPts val="0"/>
              </a:spcAft>
              <a:buNone/>
              <a:tabLst>
                <a:tab pos="182880" algn="l"/>
                <a:tab pos="411480" algn="l"/>
                <a:tab pos="685800" algn="l"/>
                <a:tab pos="960120" algn="l"/>
              </a:tabLst>
            </a:pPr>
            <a:r>
              <a:rPr lang="en-US" sz="600" b="0" dirty="0">
                <a:latin typeface="Arial Narrow" panose="020B0606020202030204" pitchFamily="34" charset="0"/>
                <a:ea typeface="Verdana" pitchFamily="34" charset="0"/>
                <a:cs typeface="Verdana" pitchFamily="34" charset="0"/>
              </a:rPr>
              <a:t>15	#       list of conditions and the following disclaimer in the documentation and/or other</a:t>
            </a:r>
          </a:p>
          <a:p>
            <a:pPr marL="0" indent="0" defTabSz="274320">
              <a:spcAft>
                <a:spcPts val="0"/>
              </a:spcAft>
              <a:buNone/>
              <a:tabLst>
                <a:tab pos="182880" algn="l"/>
                <a:tab pos="411480" algn="l"/>
                <a:tab pos="685800" algn="l"/>
                <a:tab pos="960120" algn="l"/>
              </a:tabLst>
            </a:pPr>
            <a:r>
              <a:rPr lang="en-US" sz="600" b="0" dirty="0">
                <a:latin typeface="Arial Narrow" panose="020B0606020202030204" pitchFamily="34" charset="0"/>
                <a:ea typeface="Verdana" pitchFamily="34" charset="0"/>
                <a:cs typeface="Verdana" pitchFamily="34" charset="0"/>
              </a:rPr>
              <a:t>16	#       materials provided with the distribution.</a:t>
            </a:r>
          </a:p>
          <a:p>
            <a:pPr marL="0" indent="0" defTabSz="274320">
              <a:spcAft>
                <a:spcPts val="0"/>
              </a:spcAft>
              <a:buNone/>
              <a:tabLst>
                <a:tab pos="182880" algn="l"/>
                <a:tab pos="411480" algn="l"/>
                <a:tab pos="685800" algn="l"/>
                <a:tab pos="960120" algn="l"/>
              </a:tabLst>
            </a:pPr>
            <a:r>
              <a:rPr lang="en-US" sz="600" b="0" dirty="0">
                <a:latin typeface="Arial Narrow" panose="020B0606020202030204" pitchFamily="34" charset="0"/>
                <a:ea typeface="Verdana" pitchFamily="34" charset="0"/>
                <a:cs typeface="Verdana" pitchFamily="34" charset="0"/>
              </a:rPr>
              <a:t>17	#     * Neither the name of The MITRE Corporation nor the names of its contributors may be</a:t>
            </a:r>
          </a:p>
          <a:p>
            <a:pPr marL="0" indent="0" defTabSz="274320">
              <a:spcAft>
                <a:spcPts val="0"/>
              </a:spcAft>
              <a:buNone/>
              <a:tabLst>
                <a:tab pos="182880" algn="l"/>
                <a:tab pos="411480" algn="l"/>
                <a:tab pos="685800" algn="l"/>
                <a:tab pos="960120" algn="l"/>
              </a:tabLst>
            </a:pPr>
            <a:r>
              <a:rPr lang="en-US" sz="600" b="0" dirty="0">
                <a:latin typeface="Arial Narrow" panose="020B0606020202030204" pitchFamily="34" charset="0"/>
                <a:ea typeface="Verdana" pitchFamily="34" charset="0"/>
                <a:cs typeface="Verdana" pitchFamily="34" charset="0"/>
              </a:rPr>
              <a:t>18	#       used to endorse or promote products derived from this software without specific </a:t>
            </a:r>
          </a:p>
          <a:p>
            <a:pPr marL="0" indent="0" defTabSz="274320">
              <a:spcAft>
                <a:spcPts val="0"/>
              </a:spcAft>
              <a:buNone/>
              <a:tabLst>
                <a:tab pos="182880" algn="l"/>
                <a:tab pos="411480" algn="l"/>
                <a:tab pos="685800" algn="l"/>
                <a:tab pos="960120" algn="l"/>
              </a:tabLst>
            </a:pPr>
            <a:r>
              <a:rPr lang="en-US" sz="600" b="0" dirty="0">
                <a:latin typeface="Arial Narrow" panose="020B0606020202030204" pitchFamily="34" charset="0"/>
                <a:ea typeface="Verdana" pitchFamily="34" charset="0"/>
                <a:cs typeface="Verdana" pitchFamily="34" charset="0"/>
              </a:rPr>
              <a:t>19	#       prior written permission.</a:t>
            </a:r>
          </a:p>
          <a:p>
            <a:pPr marL="0" indent="0" defTabSz="274320">
              <a:spcAft>
                <a:spcPts val="0"/>
              </a:spcAft>
              <a:buNone/>
              <a:tabLst>
                <a:tab pos="182880" algn="l"/>
                <a:tab pos="411480" algn="l"/>
                <a:tab pos="685800" algn="l"/>
                <a:tab pos="960120" algn="l"/>
              </a:tabLst>
            </a:pPr>
            <a:r>
              <a:rPr lang="en-US" sz="600" b="0" dirty="0">
                <a:latin typeface="Arial Narrow" panose="020B0606020202030204" pitchFamily="34" charset="0"/>
                <a:ea typeface="Verdana" pitchFamily="34" charset="0"/>
                <a:cs typeface="Verdana" pitchFamily="34" charset="0"/>
              </a:rPr>
              <a:t>20	#</a:t>
            </a:r>
          </a:p>
          <a:p>
            <a:pPr marL="0" indent="0" defTabSz="274320">
              <a:spcAft>
                <a:spcPts val="0"/>
              </a:spcAft>
              <a:buNone/>
              <a:tabLst>
                <a:tab pos="182880" algn="l"/>
                <a:tab pos="411480" algn="l"/>
                <a:tab pos="685800" algn="l"/>
                <a:tab pos="960120" algn="l"/>
              </a:tabLst>
            </a:pPr>
            <a:r>
              <a:rPr lang="en-US" sz="600" b="0" dirty="0">
                <a:latin typeface="Arial Narrow" panose="020B0606020202030204" pitchFamily="34" charset="0"/>
                <a:ea typeface="Verdana" pitchFamily="34" charset="0"/>
                <a:cs typeface="Verdana" pitchFamily="34" charset="0"/>
              </a:rPr>
              <a:t>21	# THIS SOFTWARE IS PROVIDED BY THE COPYRIGHT HOLDERS AND CONTRIBUTORS "AS IS" AND ANY </a:t>
            </a:r>
          </a:p>
          <a:p>
            <a:pPr marL="0" indent="0" defTabSz="274320">
              <a:spcAft>
                <a:spcPts val="0"/>
              </a:spcAft>
              <a:buNone/>
              <a:tabLst>
                <a:tab pos="182880" algn="l"/>
                <a:tab pos="411480" algn="l"/>
                <a:tab pos="685800" algn="l"/>
                <a:tab pos="960120" algn="l"/>
              </a:tabLst>
            </a:pPr>
            <a:r>
              <a:rPr lang="en-US" sz="600" b="0" dirty="0">
                <a:latin typeface="Arial Narrow" panose="020B0606020202030204" pitchFamily="34" charset="0"/>
                <a:ea typeface="Verdana" pitchFamily="34" charset="0"/>
                <a:cs typeface="Verdana" pitchFamily="34" charset="0"/>
              </a:rPr>
              <a:t>22	# EXPRESS OR IMPLIED WARRANTIES, INCLUDING, BUT NOT LIMITED TO, THE IMPLIED WARRANTIES</a:t>
            </a:r>
          </a:p>
          <a:p>
            <a:pPr marL="0" indent="0" defTabSz="274320">
              <a:spcAft>
                <a:spcPts val="0"/>
              </a:spcAft>
              <a:buNone/>
              <a:tabLst>
                <a:tab pos="182880" algn="l"/>
                <a:tab pos="411480" algn="l"/>
                <a:tab pos="685800" algn="l"/>
                <a:tab pos="960120" algn="l"/>
              </a:tabLst>
            </a:pPr>
            <a:r>
              <a:rPr lang="en-US" sz="600" b="0" dirty="0">
                <a:latin typeface="Arial Narrow" panose="020B0606020202030204" pitchFamily="34" charset="0"/>
                <a:ea typeface="Verdana" pitchFamily="34" charset="0"/>
                <a:cs typeface="Verdana" pitchFamily="34" charset="0"/>
              </a:rPr>
              <a:t>23	# OF MERCHANTABILITY AND FITNESS FOR A PARTICULAR PURPOSE ARE DISCLAIMED. IN NO EVENT </a:t>
            </a:r>
          </a:p>
          <a:p>
            <a:pPr marL="0" indent="0" defTabSz="274320">
              <a:spcAft>
                <a:spcPts val="0"/>
              </a:spcAft>
              <a:buNone/>
              <a:tabLst>
                <a:tab pos="182880" algn="l"/>
                <a:tab pos="411480" algn="l"/>
                <a:tab pos="685800" algn="l"/>
                <a:tab pos="960120" algn="l"/>
              </a:tabLst>
            </a:pPr>
            <a:r>
              <a:rPr lang="en-US" sz="600" b="0" dirty="0">
                <a:latin typeface="Arial Narrow" panose="020B0606020202030204" pitchFamily="34" charset="0"/>
                <a:ea typeface="Verdana" pitchFamily="34" charset="0"/>
                <a:cs typeface="Verdana" pitchFamily="34" charset="0"/>
              </a:rPr>
              <a:t>24	# SHALL THE COPYRIGHT OWNER OR CONTRIBUTORS BE LIABLE FOR ANY DIRECT, INDIRECT, INCIDENTAL,</a:t>
            </a:r>
          </a:p>
          <a:p>
            <a:pPr marL="0" indent="0" defTabSz="274320">
              <a:spcAft>
                <a:spcPts val="0"/>
              </a:spcAft>
              <a:buNone/>
              <a:tabLst>
                <a:tab pos="182880" algn="l"/>
                <a:tab pos="411480" algn="l"/>
                <a:tab pos="685800" algn="l"/>
                <a:tab pos="960120" algn="l"/>
              </a:tabLst>
            </a:pPr>
            <a:r>
              <a:rPr lang="en-US" sz="600" b="0" dirty="0">
                <a:latin typeface="Arial Narrow" panose="020B0606020202030204" pitchFamily="34" charset="0"/>
                <a:ea typeface="Verdana" pitchFamily="34" charset="0"/>
                <a:cs typeface="Verdana" pitchFamily="34" charset="0"/>
              </a:rPr>
              <a:t>25	# SPECIAL, EXEMPLARY, OR CONSEQUENTIAL DAMAGES (INCLUDING, BUT NOT LIMITED TO, PROCUREMENT</a:t>
            </a:r>
          </a:p>
          <a:p>
            <a:pPr marL="0" indent="0" defTabSz="274320">
              <a:spcAft>
                <a:spcPts val="0"/>
              </a:spcAft>
              <a:buNone/>
              <a:tabLst>
                <a:tab pos="182880" algn="l"/>
                <a:tab pos="411480" algn="l"/>
                <a:tab pos="685800" algn="l"/>
                <a:tab pos="960120" algn="l"/>
              </a:tabLst>
            </a:pPr>
            <a:r>
              <a:rPr lang="en-US" sz="600" b="0" dirty="0">
                <a:latin typeface="Arial Narrow" panose="020B0606020202030204" pitchFamily="34" charset="0"/>
                <a:ea typeface="Verdana" pitchFamily="34" charset="0"/>
                <a:cs typeface="Verdana" pitchFamily="34" charset="0"/>
              </a:rPr>
              <a:t>26	# OF SUBSTITUTE GOODS OR SERVICES; LOSS OF USE, DATA, OR PROFITS; OR BUSINESS INTERRUPTION)</a:t>
            </a:r>
          </a:p>
          <a:p>
            <a:pPr marL="0" indent="0" defTabSz="274320">
              <a:spcAft>
                <a:spcPts val="0"/>
              </a:spcAft>
              <a:buNone/>
              <a:tabLst>
                <a:tab pos="182880" algn="l"/>
                <a:tab pos="411480" algn="l"/>
                <a:tab pos="685800" algn="l"/>
                <a:tab pos="960120" algn="l"/>
              </a:tabLst>
            </a:pPr>
            <a:r>
              <a:rPr lang="en-US" sz="600" b="0" dirty="0">
                <a:latin typeface="Arial Narrow" panose="020B0606020202030204" pitchFamily="34" charset="0"/>
                <a:ea typeface="Verdana" pitchFamily="34" charset="0"/>
                <a:cs typeface="Verdana" pitchFamily="34" charset="0"/>
              </a:rPr>
              <a:t>27	# HOWEVER CAUSED AND ON ANY THEORY OF LIABILITY, WHETHER IN CONTRACT, STRICT LIABILITY, OR</a:t>
            </a:r>
          </a:p>
          <a:p>
            <a:pPr marL="0" indent="0" defTabSz="274320">
              <a:spcAft>
                <a:spcPts val="0"/>
              </a:spcAft>
              <a:buNone/>
              <a:tabLst>
                <a:tab pos="182880" algn="l"/>
                <a:tab pos="411480" algn="l"/>
                <a:tab pos="685800" algn="l"/>
                <a:tab pos="960120" algn="l"/>
              </a:tabLst>
            </a:pPr>
            <a:r>
              <a:rPr lang="en-US" sz="600" b="0" dirty="0">
                <a:latin typeface="Arial Narrow" panose="020B0606020202030204" pitchFamily="34" charset="0"/>
                <a:ea typeface="Verdana" pitchFamily="34" charset="0"/>
                <a:cs typeface="Verdana" pitchFamily="34" charset="0"/>
              </a:rPr>
              <a:t>28	# TORT (INCLUDING NEGLIGENCE OR OTHERWISE) ARISING IN ANY WAY OUT OF THE USE OF THIS SOFTWARE,</a:t>
            </a:r>
          </a:p>
          <a:p>
            <a:pPr marL="0" indent="0" defTabSz="274320">
              <a:spcAft>
                <a:spcPts val="0"/>
              </a:spcAft>
              <a:buNone/>
              <a:tabLst>
                <a:tab pos="182880" algn="l"/>
                <a:tab pos="411480" algn="l"/>
                <a:tab pos="685800" algn="l"/>
                <a:tab pos="960120" algn="l"/>
              </a:tabLst>
            </a:pPr>
            <a:r>
              <a:rPr lang="en-US" sz="600" b="0" dirty="0">
                <a:latin typeface="Arial Narrow" panose="020B0606020202030204" pitchFamily="34" charset="0"/>
                <a:ea typeface="Verdana" pitchFamily="34" charset="0"/>
                <a:cs typeface="Verdana" pitchFamily="34" charset="0"/>
              </a:rPr>
              <a:t>29	# EVEN IF ADVISED OF THE POSSIBILITY OF SUCH DAMAGE.</a:t>
            </a:r>
          </a:p>
          <a:p>
            <a:pPr marL="0" indent="0" defTabSz="274320">
              <a:spcAft>
                <a:spcPts val="0"/>
              </a:spcAft>
              <a:buNone/>
              <a:tabLst>
                <a:tab pos="182880" algn="l"/>
                <a:tab pos="411480" algn="l"/>
                <a:tab pos="685800" algn="l"/>
                <a:tab pos="960120" algn="l"/>
              </a:tabLst>
            </a:pPr>
            <a:r>
              <a:rPr lang="en-US" sz="600" b="0" dirty="0">
                <a:latin typeface="Arial Narrow" panose="020B0606020202030204" pitchFamily="34" charset="0"/>
                <a:ea typeface="Verdana" pitchFamily="34" charset="0"/>
                <a:cs typeface="Verdana" pitchFamily="34" charset="0"/>
              </a:rPr>
              <a:t>30	#</a:t>
            </a:r>
          </a:p>
          <a:p>
            <a:pPr marL="0" indent="0" defTabSz="274320">
              <a:spcAft>
                <a:spcPts val="0"/>
              </a:spcAft>
              <a:buNone/>
              <a:tabLst>
                <a:tab pos="182880" algn="l"/>
                <a:tab pos="411480" algn="l"/>
                <a:tab pos="685800" algn="l"/>
                <a:tab pos="960120" algn="l"/>
              </a:tabLst>
            </a:pPr>
            <a:r>
              <a:rPr lang="en-US" sz="600" b="0" dirty="0">
                <a:latin typeface="Arial Narrow" panose="020B0606020202030204" pitchFamily="34" charset="0"/>
                <a:ea typeface="Verdana" pitchFamily="34" charset="0"/>
                <a:cs typeface="Verdana" pitchFamily="34" charset="0"/>
              </a:rPr>
              <a:t>31	########################################################################</a:t>
            </a:r>
          </a:p>
          <a:p>
            <a:pPr marL="0" indent="0" defTabSz="274320">
              <a:spcAft>
                <a:spcPts val="0"/>
              </a:spcAft>
              <a:buNone/>
              <a:tabLst>
                <a:tab pos="182880" algn="l"/>
                <a:tab pos="411480" algn="l"/>
                <a:tab pos="685800" algn="l"/>
                <a:tab pos="960120" algn="l"/>
              </a:tabLst>
            </a:pPr>
            <a:r>
              <a:rPr lang="en-US" sz="600" b="0" dirty="0">
                <a:latin typeface="Arial Narrow" panose="020B0606020202030204" pitchFamily="34" charset="0"/>
                <a:ea typeface="Verdana" pitchFamily="34" charset="0"/>
                <a:cs typeface="Verdana" pitchFamily="34" charset="0"/>
              </a:rPr>
              <a:t>32	#</a:t>
            </a:r>
          </a:p>
          <a:p>
            <a:pPr marL="0" indent="0" defTabSz="274320">
              <a:spcAft>
                <a:spcPts val="0"/>
              </a:spcAft>
              <a:buNone/>
              <a:tabLst>
                <a:tab pos="182880" algn="l"/>
                <a:tab pos="411480" algn="l"/>
                <a:tab pos="685800" algn="l"/>
                <a:tab pos="960120" algn="l"/>
              </a:tabLst>
            </a:pPr>
            <a:r>
              <a:rPr lang="en-US" sz="600" b="0" dirty="0" smtClean="0">
                <a:latin typeface="Arial Narrow" panose="020B0606020202030204" pitchFamily="34" charset="0"/>
                <a:ea typeface="Verdana" pitchFamily="34" charset="0"/>
                <a:cs typeface="Verdana" pitchFamily="34" charset="0"/>
              </a:rPr>
              <a:t>33	# </a:t>
            </a:r>
            <a:r>
              <a:rPr lang="en-US" sz="600" b="0" dirty="0">
                <a:latin typeface="Arial Narrow" panose="020B0606020202030204" pitchFamily="34" charset="0"/>
                <a:ea typeface="Verdana" pitchFamily="34" charset="0"/>
                <a:cs typeface="Verdana" pitchFamily="34" charset="0"/>
              </a:rPr>
              <a:t>File : </a:t>
            </a:r>
            <a:r>
              <a:rPr lang="en-US" sz="600" b="0" dirty="0" err="1">
                <a:latin typeface="Arial Narrow" panose="020B0606020202030204" pitchFamily="34" charset="0"/>
                <a:ea typeface="Verdana" pitchFamily="34" charset="0"/>
                <a:cs typeface="Verdana" pitchFamily="34" charset="0"/>
              </a:rPr>
              <a:t>create.cgi</a:t>
            </a:r>
            <a:endParaRPr lang="en-US" sz="600" b="0" dirty="0">
              <a:latin typeface="Arial Narrow" panose="020B0606020202030204" pitchFamily="34" charset="0"/>
              <a:ea typeface="Verdana" pitchFamily="34" charset="0"/>
              <a:cs typeface="Verdana" pitchFamily="34" charset="0"/>
            </a:endParaRPr>
          </a:p>
          <a:p>
            <a:pPr marL="0" indent="0" defTabSz="274320">
              <a:spcAft>
                <a:spcPts val="0"/>
              </a:spcAft>
              <a:buNone/>
              <a:tabLst>
                <a:tab pos="182880" algn="l"/>
                <a:tab pos="411480" algn="l"/>
                <a:tab pos="685800" algn="l"/>
                <a:tab pos="960120" algn="l"/>
              </a:tabLst>
            </a:pPr>
            <a:r>
              <a:rPr lang="en-US" sz="600" b="0" dirty="0" smtClean="0">
                <a:latin typeface="Arial Narrow" panose="020B0606020202030204" pitchFamily="34" charset="0"/>
                <a:ea typeface="Verdana" pitchFamily="34" charset="0"/>
                <a:cs typeface="Verdana" pitchFamily="34" charset="0"/>
              </a:rPr>
              <a:t>34	#</a:t>
            </a:r>
            <a:endParaRPr lang="en-US" sz="600" b="0" dirty="0">
              <a:latin typeface="Arial Narrow" panose="020B0606020202030204" pitchFamily="34" charset="0"/>
              <a:ea typeface="Verdana" pitchFamily="34" charset="0"/>
              <a:cs typeface="Verdana" pitchFamily="34" charset="0"/>
            </a:endParaRPr>
          </a:p>
          <a:p>
            <a:pPr marL="0" indent="0" defTabSz="274320">
              <a:spcAft>
                <a:spcPts val="0"/>
              </a:spcAft>
              <a:buNone/>
              <a:tabLst>
                <a:tab pos="182880" algn="l"/>
                <a:tab pos="411480" algn="l"/>
                <a:tab pos="685800" algn="l"/>
                <a:tab pos="960120" algn="l"/>
              </a:tabLst>
            </a:pPr>
            <a:r>
              <a:rPr lang="en-US" sz="600" b="0" dirty="0" smtClean="0">
                <a:latin typeface="Arial Narrow" panose="020B0606020202030204" pitchFamily="34" charset="0"/>
                <a:ea typeface="Verdana" pitchFamily="34" charset="0"/>
                <a:cs typeface="Verdana" pitchFamily="34" charset="0"/>
              </a:rPr>
              <a:t>35	# </a:t>
            </a:r>
            <a:r>
              <a:rPr lang="en-US" sz="600" b="0" dirty="0">
                <a:latin typeface="Arial Narrow" panose="020B0606020202030204" pitchFamily="34" charset="0"/>
                <a:ea typeface="Verdana" pitchFamily="34" charset="0"/>
                <a:cs typeface="Verdana" pitchFamily="34" charset="0"/>
              </a:rPr>
              <a:t>History : 19-sep-2011 (Larry Shields) initial version of this code</a:t>
            </a:r>
          </a:p>
          <a:p>
            <a:pPr marL="0" indent="0" defTabSz="274320">
              <a:spcAft>
                <a:spcPts val="0"/>
              </a:spcAft>
              <a:buNone/>
              <a:tabLst>
                <a:tab pos="182880" algn="l"/>
                <a:tab pos="411480" algn="l"/>
                <a:tab pos="685800" algn="l"/>
                <a:tab pos="960120" algn="l"/>
              </a:tabLst>
            </a:pPr>
            <a:r>
              <a:rPr lang="en-US" sz="600" b="0" dirty="0" smtClean="0">
                <a:latin typeface="Arial Narrow" panose="020B0606020202030204" pitchFamily="34" charset="0"/>
                <a:ea typeface="Verdana" pitchFamily="34" charset="0"/>
                <a:cs typeface="Verdana" pitchFamily="34" charset="0"/>
              </a:rPr>
              <a:t>36	#              </a:t>
            </a:r>
            <a:r>
              <a:rPr lang="en-US" sz="600" b="0" dirty="0">
                <a:latin typeface="Arial Narrow" panose="020B0606020202030204" pitchFamily="34" charset="0"/>
                <a:ea typeface="Verdana" pitchFamily="34" charset="0"/>
                <a:cs typeface="Verdana" pitchFamily="34" charset="0"/>
              </a:rPr>
              <a:t>31-mar-2014 (Drew Buttner) added comments to the page to assist future maintainers of the code</a:t>
            </a:r>
          </a:p>
          <a:p>
            <a:pPr marL="0" indent="0" defTabSz="274320">
              <a:spcAft>
                <a:spcPts val="0"/>
              </a:spcAft>
              <a:buNone/>
              <a:tabLst>
                <a:tab pos="182880" algn="l"/>
                <a:tab pos="411480" algn="l"/>
                <a:tab pos="685800" algn="l"/>
                <a:tab pos="960120" algn="l"/>
              </a:tabLst>
            </a:pPr>
            <a:r>
              <a:rPr lang="en-US" sz="600" b="0" dirty="0" smtClean="0">
                <a:latin typeface="Arial Narrow" panose="020B0606020202030204" pitchFamily="34" charset="0"/>
                <a:ea typeface="Verdana" pitchFamily="34" charset="0"/>
                <a:cs typeface="Verdana" pitchFamily="34" charset="0"/>
              </a:rPr>
              <a:t>37	#</a:t>
            </a:r>
            <a:endParaRPr lang="en-US" sz="600" b="0" dirty="0">
              <a:latin typeface="Arial Narrow" panose="020B0606020202030204" pitchFamily="34" charset="0"/>
              <a:ea typeface="Verdana" pitchFamily="34" charset="0"/>
              <a:cs typeface="Verdana" pitchFamily="34" charset="0"/>
            </a:endParaRPr>
          </a:p>
          <a:p>
            <a:pPr marL="0" indent="0" defTabSz="274320">
              <a:spcAft>
                <a:spcPts val="0"/>
              </a:spcAft>
              <a:buNone/>
              <a:tabLst>
                <a:tab pos="182880" algn="l"/>
                <a:tab pos="411480" algn="l"/>
                <a:tab pos="685800" algn="l"/>
                <a:tab pos="960120" algn="l"/>
              </a:tabLst>
            </a:pPr>
            <a:r>
              <a:rPr lang="en-US" sz="600" b="0" dirty="0" smtClean="0">
                <a:latin typeface="Arial Narrow" panose="020B0606020202030204" pitchFamily="34" charset="0"/>
                <a:ea typeface="Verdana" pitchFamily="34" charset="0"/>
                <a:cs typeface="Verdana" pitchFamily="34" charset="0"/>
              </a:rPr>
              <a:t>38	# </a:t>
            </a:r>
            <a:r>
              <a:rPr lang="en-US" sz="600" b="0" dirty="0">
                <a:latin typeface="Arial Narrow" panose="020B0606020202030204" pitchFamily="34" charset="0"/>
                <a:ea typeface="Verdana" pitchFamily="34" charset="0"/>
                <a:cs typeface="Verdana" pitchFamily="34" charset="0"/>
              </a:rPr>
              <a:t>Summary: This script is used to create new users in the system. Note that a new registration must be</a:t>
            </a:r>
          </a:p>
          <a:p>
            <a:pPr marL="0" indent="0" defTabSz="274320">
              <a:spcAft>
                <a:spcPts val="0"/>
              </a:spcAft>
              <a:buNone/>
              <a:tabLst>
                <a:tab pos="182880" algn="l"/>
                <a:tab pos="411480" algn="l"/>
                <a:tab pos="685800" algn="l"/>
                <a:tab pos="960120" algn="l"/>
              </a:tabLst>
            </a:pPr>
            <a:r>
              <a:rPr lang="en-US" sz="600" b="0" dirty="0" smtClean="0">
                <a:latin typeface="Arial Narrow" panose="020B0606020202030204" pitchFamily="34" charset="0"/>
                <a:ea typeface="Verdana" pitchFamily="34" charset="0"/>
                <a:cs typeface="Verdana" pitchFamily="34" charset="0"/>
              </a:rPr>
              <a:t>39	# </a:t>
            </a:r>
            <a:r>
              <a:rPr lang="en-US" sz="600" b="0" dirty="0">
                <a:latin typeface="Arial Narrow" panose="020B0606020202030204" pitchFamily="34" charset="0"/>
                <a:ea typeface="Verdana" pitchFamily="34" charset="0"/>
                <a:cs typeface="Verdana" pitchFamily="34" charset="0"/>
              </a:rPr>
              <a:t>approved by an administrator before it becomes valid.</a:t>
            </a:r>
          </a:p>
          <a:p>
            <a:pPr marL="0" indent="0" defTabSz="274320">
              <a:spcAft>
                <a:spcPts val="0"/>
              </a:spcAft>
              <a:buNone/>
              <a:tabLst>
                <a:tab pos="182880" algn="l"/>
                <a:tab pos="411480" algn="l"/>
                <a:tab pos="685800" algn="l"/>
                <a:tab pos="960120" algn="l"/>
              </a:tabLst>
            </a:pPr>
            <a:r>
              <a:rPr lang="en-US" sz="600" b="0" dirty="0" smtClean="0">
                <a:latin typeface="Arial Narrow" panose="020B0606020202030204" pitchFamily="34" charset="0"/>
                <a:ea typeface="Verdana" pitchFamily="34" charset="0"/>
                <a:cs typeface="Verdana" pitchFamily="34" charset="0"/>
              </a:rPr>
              <a:t>40	# </a:t>
            </a:r>
            <a:endParaRPr lang="en-US" sz="600" b="0" dirty="0">
              <a:latin typeface="Arial Narrow" panose="020B0606020202030204" pitchFamily="34" charset="0"/>
              <a:ea typeface="Verdana" pitchFamily="34" charset="0"/>
              <a:cs typeface="Verdana" pitchFamily="34" charset="0"/>
            </a:endParaRPr>
          </a:p>
          <a:p>
            <a:pPr marL="0" indent="0" defTabSz="274320">
              <a:spcAft>
                <a:spcPts val="0"/>
              </a:spcAft>
              <a:buNone/>
              <a:tabLst>
                <a:tab pos="182880" algn="l"/>
                <a:tab pos="411480" algn="l"/>
                <a:tab pos="685800" algn="l"/>
                <a:tab pos="960120" algn="l"/>
              </a:tabLst>
            </a:pPr>
            <a:r>
              <a:rPr lang="en-US" sz="600" b="0" dirty="0" smtClean="0">
                <a:latin typeface="Arial Narrow" panose="020B0606020202030204" pitchFamily="34" charset="0"/>
                <a:ea typeface="Verdana" pitchFamily="34" charset="0"/>
                <a:cs typeface="Verdana" pitchFamily="34" charset="0"/>
              </a:rPr>
              <a:t>41	########################################################################</a:t>
            </a:r>
            <a:endParaRPr lang="en-US" sz="600" b="0" dirty="0">
              <a:latin typeface="Arial Narrow" panose="020B0606020202030204" pitchFamily="34" charset="0"/>
              <a:ea typeface="Verdana" pitchFamily="34" charset="0"/>
              <a:cs typeface="Verdana" pitchFamily="34" charset="0"/>
            </a:endParaRPr>
          </a:p>
          <a:p>
            <a:pPr marL="0" indent="0" defTabSz="274320">
              <a:spcAft>
                <a:spcPts val="0"/>
              </a:spcAft>
              <a:buNone/>
              <a:tabLst>
                <a:tab pos="182880" algn="l"/>
                <a:tab pos="411480" algn="l"/>
                <a:tab pos="685800" algn="l"/>
                <a:tab pos="960120" algn="l"/>
              </a:tabLst>
            </a:pPr>
            <a:r>
              <a:rPr lang="en-US" sz="600" b="0" dirty="0" smtClean="0">
                <a:latin typeface="Arial Narrow" panose="020B0606020202030204" pitchFamily="34" charset="0"/>
                <a:ea typeface="Verdana" pitchFamily="34" charset="0"/>
                <a:cs typeface="Verdana" pitchFamily="34" charset="0"/>
              </a:rPr>
              <a:t>42</a:t>
            </a:r>
            <a:endParaRPr lang="en-US" sz="600" b="0" dirty="0">
              <a:latin typeface="Arial Narrow" panose="020B0606020202030204" pitchFamily="34" charset="0"/>
              <a:ea typeface="Verdana" pitchFamily="34" charset="0"/>
              <a:cs typeface="Verdana" pitchFamily="34" charset="0"/>
            </a:endParaRPr>
          </a:p>
          <a:p>
            <a:pPr marL="0" indent="0" defTabSz="274320">
              <a:spcAft>
                <a:spcPts val="0"/>
              </a:spcAft>
              <a:buNone/>
              <a:tabLst>
                <a:tab pos="182880" algn="l"/>
                <a:tab pos="411480" algn="l"/>
                <a:tab pos="685800" algn="l"/>
                <a:tab pos="960120" algn="l"/>
              </a:tabLst>
            </a:pPr>
            <a:r>
              <a:rPr lang="en-US" sz="600" b="0" dirty="0" smtClean="0">
                <a:latin typeface="Arial Narrow" panose="020B0606020202030204" pitchFamily="34" charset="0"/>
                <a:ea typeface="Verdana" pitchFamily="34" charset="0"/>
                <a:cs typeface="Verdana" pitchFamily="34" charset="0"/>
              </a:rPr>
              <a:t>43	use </a:t>
            </a:r>
            <a:r>
              <a:rPr lang="en-US" sz="600" b="0" dirty="0">
                <a:latin typeface="Arial Narrow" panose="020B0606020202030204" pitchFamily="34" charset="0"/>
                <a:ea typeface="Verdana" pitchFamily="34" charset="0"/>
                <a:cs typeface="Verdana" pitchFamily="34" charset="0"/>
              </a:rPr>
              <a:t>CGI </a:t>
            </a:r>
            <a:r>
              <a:rPr lang="en-US" sz="600" b="0" dirty="0" err="1">
                <a:latin typeface="Arial Narrow" panose="020B0606020202030204" pitchFamily="34" charset="0"/>
                <a:ea typeface="Verdana" pitchFamily="34" charset="0"/>
                <a:cs typeface="Verdana" pitchFamily="34" charset="0"/>
              </a:rPr>
              <a:t>qw</a:t>
            </a:r>
            <a:r>
              <a:rPr lang="en-US" sz="600" b="0" dirty="0">
                <a:latin typeface="Arial Narrow" panose="020B0606020202030204" pitchFamily="34" charset="0"/>
                <a:ea typeface="Verdana" pitchFamily="34" charset="0"/>
                <a:cs typeface="Verdana" pitchFamily="34" charset="0"/>
              </a:rPr>
              <a:t>/:standard/;</a:t>
            </a:r>
          </a:p>
          <a:p>
            <a:pPr marL="0" indent="0" defTabSz="274320">
              <a:spcAft>
                <a:spcPts val="0"/>
              </a:spcAft>
              <a:buNone/>
              <a:tabLst>
                <a:tab pos="182880" algn="l"/>
                <a:tab pos="411480" algn="l"/>
                <a:tab pos="685800" algn="l"/>
                <a:tab pos="960120" algn="l"/>
              </a:tabLst>
            </a:pPr>
            <a:r>
              <a:rPr lang="en-US" sz="600" b="0" dirty="0" smtClean="0">
                <a:latin typeface="Arial Narrow" panose="020B0606020202030204" pitchFamily="34" charset="0"/>
                <a:ea typeface="Verdana" pitchFamily="34" charset="0"/>
                <a:cs typeface="Verdana" pitchFamily="34" charset="0"/>
              </a:rPr>
              <a:t>44	use </a:t>
            </a:r>
            <a:r>
              <a:rPr lang="en-US" sz="600" b="0" dirty="0">
                <a:latin typeface="Arial Narrow" panose="020B0606020202030204" pitchFamily="34" charset="0"/>
                <a:ea typeface="Verdana" pitchFamily="34" charset="0"/>
                <a:cs typeface="Verdana" pitchFamily="34" charset="0"/>
              </a:rPr>
              <a:t>CGI::Request;</a:t>
            </a:r>
          </a:p>
          <a:p>
            <a:pPr marL="0" indent="0" defTabSz="274320">
              <a:spcAft>
                <a:spcPts val="0"/>
              </a:spcAft>
              <a:buNone/>
              <a:tabLst>
                <a:tab pos="182880" algn="l"/>
                <a:tab pos="411480" algn="l"/>
                <a:tab pos="685800" algn="l"/>
                <a:tab pos="960120" algn="l"/>
              </a:tabLst>
            </a:pPr>
            <a:r>
              <a:rPr lang="en-US" sz="600" b="0" dirty="0" smtClean="0">
                <a:latin typeface="Arial Narrow" panose="020B0606020202030204" pitchFamily="34" charset="0"/>
                <a:ea typeface="Verdana" pitchFamily="34" charset="0"/>
                <a:cs typeface="Verdana" pitchFamily="34" charset="0"/>
              </a:rPr>
              <a:t>45	use </a:t>
            </a:r>
            <a:r>
              <a:rPr lang="en-US" sz="600" b="0" dirty="0">
                <a:latin typeface="Arial Narrow" panose="020B0606020202030204" pitchFamily="34" charset="0"/>
                <a:ea typeface="Verdana" pitchFamily="34" charset="0"/>
                <a:cs typeface="Verdana" pitchFamily="34" charset="0"/>
              </a:rPr>
              <a:t>DBI;</a:t>
            </a:r>
          </a:p>
          <a:p>
            <a:pPr marL="0" indent="0" defTabSz="274320">
              <a:spcAft>
                <a:spcPts val="0"/>
              </a:spcAft>
              <a:buNone/>
              <a:tabLst>
                <a:tab pos="182880" algn="l"/>
                <a:tab pos="411480" algn="l"/>
                <a:tab pos="685800" algn="l"/>
                <a:tab pos="960120" algn="l"/>
              </a:tabLst>
            </a:pPr>
            <a:r>
              <a:rPr lang="en-US" sz="600" b="0" dirty="0" smtClean="0">
                <a:latin typeface="Arial Narrow" panose="020B0606020202030204" pitchFamily="34" charset="0"/>
                <a:ea typeface="Verdana" pitchFamily="34" charset="0"/>
                <a:cs typeface="Verdana" pitchFamily="34" charset="0"/>
              </a:rPr>
              <a:t>46	use </a:t>
            </a:r>
            <a:r>
              <a:rPr lang="en-US" sz="600" b="0" dirty="0">
                <a:latin typeface="Arial Narrow" panose="020B0606020202030204" pitchFamily="34" charset="0"/>
                <a:ea typeface="Verdana" pitchFamily="34" charset="0"/>
                <a:cs typeface="Verdana" pitchFamily="34" charset="0"/>
              </a:rPr>
              <a:t>MIME::Base64;</a:t>
            </a:r>
          </a:p>
          <a:p>
            <a:pPr marL="0" indent="0" defTabSz="274320">
              <a:spcAft>
                <a:spcPts val="0"/>
              </a:spcAft>
              <a:buNone/>
              <a:tabLst>
                <a:tab pos="182880" algn="l"/>
                <a:tab pos="411480" algn="l"/>
                <a:tab pos="685800" algn="l"/>
                <a:tab pos="960120" algn="l"/>
              </a:tabLst>
            </a:pPr>
            <a:r>
              <a:rPr lang="en-US" sz="600" b="0" dirty="0" smtClean="0">
                <a:latin typeface="Arial Narrow" panose="020B0606020202030204" pitchFamily="34" charset="0"/>
                <a:ea typeface="Verdana" pitchFamily="34" charset="0"/>
                <a:cs typeface="Verdana" pitchFamily="34" charset="0"/>
              </a:rPr>
              <a:t>47	use </a:t>
            </a:r>
            <a:r>
              <a:rPr lang="en-US" sz="600" b="0" dirty="0">
                <a:latin typeface="Arial Narrow" panose="020B0606020202030204" pitchFamily="34" charset="0"/>
                <a:ea typeface="Verdana" pitchFamily="34" charset="0"/>
                <a:cs typeface="Verdana" pitchFamily="34" charset="0"/>
              </a:rPr>
              <a:t>lib "/</a:t>
            </a:r>
            <a:r>
              <a:rPr lang="en-US" sz="600" b="0" dirty="0" err="1">
                <a:latin typeface="Arial Narrow" panose="020B0606020202030204" pitchFamily="34" charset="0"/>
                <a:ea typeface="Verdana" pitchFamily="34" charset="0"/>
                <a:cs typeface="Verdana" pitchFamily="34" charset="0"/>
              </a:rPr>
              <a:t>etc</a:t>
            </a:r>
            <a:r>
              <a:rPr lang="en-US" sz="600" b="0" dirty="0">
                <a:latin typeface="Arial Narrow" panose="020B0606020202030204" pitchFamily="34" charset="0"/>
                <a:ea typeface="Verdana" pitchFamily="34" charset="0"/>
                <a:cs typeface="Verdana" pitchFamily="34" charset="0"/>
              </a:rPr>
              <a:t>/apache2/modules";</a:t>
            </a:r>
          </a:p>
          <a:p>
            <a:pPr marL="0" indent="0" defTabSz="274320">
              <a:spcAft>
                <a:spcPts val="0"/>
              </a:spcAft>
              <a:buNone/>
              <a:tabLst>
                <a:tab pos="182880" algn="l"/>
                <a:tab pos="411480" algn="l"/>
                <a:tab pos="685800" algn="l"/>
                <a:tab pos="960120" algn="l"/>
              </a:tabLst>
            </a:pPr>
            <a:r>
              <a:rPr lang="en-US" sz="600" b="0" dirty="0" smtClean="0">
                <a:latin typeface="Arial Narrow" panose="020B0606020202030204" pitchFamily="34" charset="0"/>
                <a:ea typeface="Verdana" pitchFamily="34" charset="0"/>
                <a:cs typeface="Verdana" pitchFamily="34" charset="0"/>
              </a:rPr>
              <a:t>48	use </a:t>
            </a:r>
            <a:r>
              <a:rPr lang="en-US" sz="600" b="0" dirty="0" err="1">
                <a:latin typeface="Arial Narrow" panose="020B0606020202030204" pitchFamily="34" charset="0"/>
                <a:ea typeface="Verdana" pitchFamily="34" charset="0"/>
                <a:cs typeface="Verdana" pitchFamily="34" charset="0"/>
              </a:rPr>
              <a:t>DBAuth</a:t>
            </a:r>
            <a:r>
              <a:rPr lang="en-US" sz="600" b="0" dirty="0">
                <a:latin typeface="Arial Narrow" panose="020B0606020202030204" pitchFamily="34" charset="0"/>
                <a:ea typeface="Verdana" pitchFamily="34" charset="0"/>
                <a:cs typeface="Verdana" pitchFamily="34" charset="0"/>
              </a:rPr>
              <a:t>;</a:t>
            </a:r>
          </a:p>
          <a:p>
            <a:pPr marL="0" indent="0" defTabSz="274320">
              <a:spcAft>
                <a:spcPts val="0"/>
              </a:spcAft>
              <a:buNone/>
              <a:tabLst>
                <a:tab pos="182880" algn="l"/>
                <a:tab pos="411480" algn="l"/>
                <a:tab pos="685800" algn="l"/>
                <a:tab pos="960120" algn="l"/>
              </a:tabLst>
            </a:pPr>
            <a:r>
              <a:rPr lang="en-US" sz="600" b="0" dirty="0" smtClean="0">
                <a:latin typeface="Arial Narrow" panose="020B0606020202030204" pitchFamily="34" charset="0"/>
                <a:ea typeface="Verdana" pitchFamily="34" charset="0"/>
                <a:cs typeface="Verdana" pitchFamily="34" charset="0"/>
              </a:rPr>
              <a:t>49</a:t>
            </a:r>
            <a:endParaRPr lang="en-US" sz="600" b="0" dirty="0">
              <a:latin typeface="Arial Narrow" panose="020B0606020202030204" pitchFamily="34" charset="0"/>
              <a:ea typeface="Verdana" pitchFamily="34" charset="0"/>
              <a:cs typeface="Verdana" pitchFamily="34" charset="0"/>
            </a:endParaRPr>
          </a:p>
          <a:p>
            <a:pPr marL="0" indent="0" defTabSz="274320">
              <a:spcAft>
                <a:spcPts val="0"/>
              </a:spcAft>
              <a:buNone/>
              <a:tabLst>
                <a:tab pos="182880" algn="l"/>
                <a:tab pos="411480" algn="l"/>
                <a:tab pos="685800" algn="l"/>
                <a:tab pos="960120" algn="l"/>
              </a:tabLst>
            </a:pPr>
            <a:r>
              <a:rPr lang="en-US" sz="600" b="0" dirty="0" smtClean="0">
                <a:latin typeface="Arial Narrow" panose="020B0606020202030204" pitchFamily="34" charset="0"/>
                <a:ea typeface="Verdana" pitchFamily="34" charset="0"/>
                <a:cs typeface="Verdana" pitchFamily="34" charset="0"/>
              </a:rPr>
              <a:t>50</a:t>
            </a:r>
            <a:endParaRPr lang="en-US" sz="600" b="0" dirty="0">
              <a:latin typeface="Arial Narrow" panose="020B0606020202030204" pitchFamily="34" charset="0"/>
              <a:ea typeface="Verdana" pitchFamily="34" charset="0"/>
              <a:cs typeface="Verdana" pitchFamily="34" charset="0"/>
            </a:endParaRPr>
          </a:p>
        </p:txBody>
      </p:sp>
      <p:sp>
        <p:nvSpPr>
          <p:cNvPr id="9" name="Content Placeholder 8"/>
          <p:cNvSpPr>
            <a:spLocks noGrp="1"/>
          </p:cNvSpPr>
          <p:nvPr>
            <p:ph sz="half" idx="2"/>
          </p:nvPr>
        </p:nvSpPr>
        <p:spPr>
          <a:xfrm>
            <a:off x="4800600" y="1498596"/>
            <a:ext cx="4038600" cy="4673604"/>
          </a:xfrm>
        </p:spPr>
        <p:txBody>
          <a:bodyPr/>
          <a:lstStyle/>
          <a:p>
            <a:pPr marL="0" indent="0" defTabSz="274320">
              <a:spcAft>
                <a:spcPts val="0"/>
              </a:spcAft>
              <a:buNone/>
              <a:tabLst>
                <a:tab pos="182880" algn="l"/>
                <a:tab pos="411480" algn="l"/>
                <a:tab pos="685800" algn="l"/>
                <a:tab pos="960120" algn="l"/>
              </a:tabLst>
            </a:pPr>
            <a:r>
              <a:rPr lang="en-US" sz="600" b="0" dirty="0" smtClean="0">
                <a:latin typeface="Arial Narrow" panose="020B0606020202030204" pitchFamily="34" charset="0"/>
                <a:ea typeface="Verdana" pitchFamily="34" charset="0"/>
                <a:cs typeface="Verdana" pitchFamily="34" charset="0"/>
              </a:rPr>
              <a:t>51	# </a:t>
            </a:r>
            <a:r>
              <a:rPr lang="en-US" sz="600" b="0" dirty="0">
                <a:latin typeface="Arial Narrow" panose="020B0606020202030204" pitchFamily="34" charset="0"/>
                <a:ea typeface="Verdana" pitchFamily="34" charset="0"/>
                <a:cs typeface="Verdana" pitchFamily="34" charset="0"/>
              </a:rPr>
              <a:t>Print the first part of the HTML </a:t>
            </a:r>
            <a:r>
              <a:rPr lang="en-US" sz="600" b="0" dirty="0" smtClean="0">
                <a:latin typeface="Arial Narrow" panose="020B0606020202030204" pitchFamily="34" charset="0"/>
                <a:ea typeface="Verdana" pitchFamily="34" charset="0"/>
                <a:cs typeface="Verdana" pitchFamily="34" charset="0"/>
              </a:rPr>
              <a:t>response </a:t>
            </a:r>
            <a:r>
              <a:rPr lang="en-US" sz="600" b="0" dirty="0">
                <a:latin typeface="Arial Narrow" panose="020B0606020202030204" pitchFamily="34" charset="0"/>
                <a:ea typeface="Verdana" pitchFamily="34" charset="0"/>
                <a:cs typeface="Verdana" pitchFamily="34" charset="0"/>
              </a:rPr>
              <a:t>to be sent back to the user.</a:t>
            </a:r>
          </a:p>
          <a:p>
            <a:pPr marL="0" indent="0" defTabSz="274320">
              <a:spcAft>
                <a:spcPts val="0"/>
              </a:spcAft>
              <a:buNone/>
              <a:tabLst>
                <a:tab pos="182880" algn="l"/>
                <a:tab pos="411480" algn="l"/>
                <a:tab pos="685800" algn="l"/>
                <a:tab pos="960120" algn="l"/>
              </a:tabLst>
            </a:pPr>
            <a:r>
              <a:rPr lang="en-US" sz="600" b="0" dirty="0" smtClean="0">
                <a:latin typeface="Arial Narrow" panose="020B0606020202030204" pitchFamily="34" charset="0"/>
                <a:ea typeface="Verdana" pitchFamily="34" charset="0"/>
                <a:cs typeface="Verdana" pitchFamily="34" charset="0"/>
              </a:rPr>
              <a:t>52</a:t>
            </a:r>
            <a:endParaRPr lang="en-US" sz="600" b="0" dirty="0">
              <a:latin typeface="Arial Narrow" panose="020B0606020202030204" pitchFamily="34" charset="0"/>
              <a:ea typeface="Verdana" pitchFamily="34" charset="0"/>
              <a:cs typeface="Verdana" pitchFamily="34" charset="0"/>
            </a:endParaRPr>
          </a:p>
          <a:p>
            <a:pPr marL="0" indent="0" defTabSz="274320">
              <a:spcAft>
                <a:spcPts val="0"/>
              </a:spcAft>
              <a:buNone/>
              <a:tabLst>
                <a:tab pos="182880" algn="l"/>
                <a:tab pos="411480" algn="l"/>
                <a:tab pos="685800" algn="l"/>
                <a:tab pos="960120" algn="l"/>
              </a:tabLst>
            </a:pPr>
            <a:r>
              <a:rPr lang="en-US" sz="600" b="0" dirty="0" smtClean="0">
                <a:latin typeface="Arial Narrow" panose="020B0606020202030204" pitchFamily="34" charset="0"/>
                <a:ea typeface="Verdana" pitchFamily="34" charset="0"/>
                <a:cs typeface="Verdana" pitchFamily="34" charset="0"/>
              </a:rPr>
              <a:t>53	print </a:t>
            </a:r>
            <a:r>
              <a:rPr lang="en-US" sz="600" b="0" dirty="0">
                <a:latin typeface="Arial Narrow" panose="020B0606020202030204" pitchFamily="34" charset="0"/>
                <a:ea typeface="Verdana" pitchFamily="34" charset="0"/>
                <a:cs typeface="Verdana" pitchFamily="34" charset="0"/>
              </a:rPr>
              <a:t>"</a:t>
            </a:r>
            <a:r>
              <a:rPr lang="en-US" sz="600" b="0" dirty="0" err="1">
                <a:latin typeface="Arial Narrow" panose="020B0606020202030204" pitchFamily="34" charset="0"/>
                <a:ea typeface="Verdana" pitchFamily="34" charset="0"/>
                <a:cs typeface="Verdana" pitchFamily="34" charset="0"/>
              </a:rPr>
              <a:t>Content-type:text</a:t>
            </a:r>
            <a:r>
              <a:rPr lang="en-US" sz="600" b="0" dirty="0">
                <a:latin typeface="Arial Narrow" panose="020B0606020202030204" pitchFamily="34" charset="0"/>
                <a:ea typeface="Verdana" pitchFamily="34" charset="0"/>
                <a:cs typeface="Verdana" pitchFamily="34" charset="0"/>
              </a:rPr>
              <a:t>/html\n\n";</a:t>
            </a:r>
          </a:p>
          <a:p>
            <a:pPr marL="0" indent="0" defTabSz="274320">
              <a:spcAft>
                <a:spcPts val="0"/>
              </a:spcAft>
              <a:buNone/>
              <a:tabLst>
                <a:tab pos="182880" algn="l"/>
                <a:tab pos="411480" algn="l"/>
                <a:tab pos="685800" algn="l"/>
                <a:tab pos="960120" algn="l"/>
              </a:tabLst>
            </a:pPr>
            <a:r>
              <a:rPr lang="en-US" sz="600" b="0" dirty="0" smtClean="0">
                <a:latin typeface="Arial Narrow" panose="020B0606020202030204" pitchFamily="34" charset="0"/>
                <a:ea typeface="Verdana" pitchFamily="34" charset="0"/>
                <a:cs typeface="Verdana" pitchFamily="34" charset="0"/>
              </a:rPr>
              <a:t>54</a:t>
            </a:r>
            <a:endParaRPr lang="en-US" sz="600" b="0" dirty="0">
              <a:latin typeface="Arial Narrow" panose="020B0606020202030204" pitchFamily="34" charset="0"/>
              <a:ea typeface="Verdana" pitchFamily="34" charset="0"/>
              <a:cs typeface="Verdana" pitchFamily="34" charset="0"/>
            </a:endParaRPr>
          </a:p>
          <a:p>
            <a:pPr marL="0" indent="0" defTabSz="274320">
              <a:spcAft>
                <a:spcPts val="0"/>
              </a:spcAft>
              <a:buNone/>
              <a:tabLst>
                <a:tab pos="182880" algn="l"/>
                <a:tab pos="411480" algn="l"/>
                <a:tab pos="685800" algn="l"/>
                <a:tab pos="960120" algn="l"/>
              </a:tabLst>
            </a:pPr>
            <a:r>
              <a:rPr lang="en-US" sz="600" b="0" dirty="0" smtClean="0">
                <a:latin typeface="Arial Narrow" panose="020B0606020202030204" pitchFamily="34" charset="0"/>
                <a:ea typeface="Verdana" pitchFamily="34" charset="0"/>
                <a:cs typeface="Verdana" pitchFamily="34" charset="0"/>
              </a:rPr>
              <a:t>55	# </a:t>
            </a:r>
            <a:r>
              <a:rPr lang="en-US" sz="600" b="0" dirty="0">
                <a:latin typeface="Arial Narrow" panose="020B0606020202030204" pitchFamily="34" charset="0"/>
                <a:ea typeface="Verdana" pitchFamily="34" charset="0"/>
                <a:cs typeface="Verdana" pitchFamily="34" charset="0"/>
              </a:rPr>
              <a:t>The </a:t>
            </a:r>
            <a:r>
              <a:rPr lang="en-US" sz="600" b="0" dirty="0" err="1">
                <a:latin typeface="Arial Narrow" panose="020B0606020202030204" pitchFamily="34" charset="0"/>
                <a:ea typeface="Verdana" pitchFamily="34" charset="0"/>
                <a:cs typeface="Verdana" pitchFamily="34" charset="0"/>
              </a:rPr>
              <a:t>start_html</a:t>
            </a:r>
            <a:r>
              <a:rPr lang="en-US" sz="600" b="0" dirty="0">
                <a:latin typeface="Arial Narrow" panose="020B0606020202030204" pitchFamily="34" charset="0"/>
                <a:ea typeface="Verdana" pitchFamily="34" charset="0"/>
                <a:cs typeface="Verdana" pitchFamily="34" charset="0"/>
              </a:rPr>
              <a:t>() function generates a generic HTML opening that is then printed to the HTTP response. It looks like:</a:t>
            </a:r>
          </a:p>
          <a:p>
            <a:pPr marL="0" indent="0" defTabSz="274320">
              <a:spcAft>
                <a:spcPts val="0"/>
              </a:spcAft>
              <a:buNone/>
              <a:tabLst>
                <a:tab pos="182880" algn="l"/>
                <a:tab pos="411480" algn="l"/>
                <a:tab pos="685800" algn="l"/>
                <a:tab pos="960120" algn="l"/>
              </a:tabLst>
            </a:pPr>
            <a:r>
              <a:rPr lang="en-US" sz="600" b="0" dirty="0" smtClean="0">
                <a:latin typeface="Arial Narrow" panose="020B0606020202030204" pitchFamily="34" charset="0"/>
                <a:ea typeface="Verdana" pitchFamily="34" charset="0"/>
                <a:cs typeface="Verdana" pitchFamily="34" charset="0"/>
              </a:rPr>
              <a:t>56	#</a:t>
            </a:r>
            <a:endParaRPr lang="en-US" sz="600" b="0" dirty="0">
              <a:latin typeface="Arial Narrow" panose="020B0606020202030204" pitchFamily="34" charset="0"/>
              <a:ea typeface="Verdana" pitchFamily="34" charset="0"/>
              <a:cs typeface="Verdana" pitchFamily="34" charset="0"/>
            </a:endParaRPr>
          </a:p>
          <a:p>
            <a:pPr marL="0" indent="0" defTabSz="274320">
              <a:spcAft>
                <a:spcPts val="0"/>
              </a:spcAft>
              <a:buNone/>
              <a:tabLst>
                <a:tab pos="182880" algn="l"/>
                <a:tab pos="411480" algn="l"/>
                <a:tab pos="685800" algn="l"/>
                <a:tab pos="960120" algn="l"/>
              </a:tabLst>
            </a:pPr>
            <a:r>
              <a:rPr lang="en-US" sz="600" b="0" dirty="0" smtClean="0">
                <a:latin typeface="Arial Narrow" panose="020B0606020202030204" pitchFamily="34" charset="0"/>
                <a:ea typeface="Verdana" pitchFamily="34" charset="0"/>
                <a:cs typeface="Verdana" pitchFamily="34" charset="0"/>
              </a:rPr>
              <a:t>57	# </a:t>
            </a:r>
            <a:r>
              <a:rPr lang="en-US" sz="600" b="0" dirty="0">
                <a:latin typeface="Arial Narrow" panose="020B0606020202030204" pitchFamily="34" charset="0"/>
                <a:ea typeface="Verdana" pitchFamily="34" charset="0"/>
                <a:cs typeface="Verdana" pitchFamily="34" charset="0"/>
              </a:rPr>
              <a:t>&lt;HTML&gt;</a:t>
            </a:r>
          </a:p>
          <a:p>
            <a:pPr marL="0" indent="0" defTabSz="274320">
              <a:spcAft>
                <a:spcPts val="0"/>
              </a:spcAft>
              <a:buNone/>
              <a:tabLst>
                <a:tab pos="182880" algn="l"/>
                <a:tab pos="411480" algn="l"/>
                <a:tab pos="685800" algn="l"/>
                <a:tab pos="960120" algn="l"/>
              </a:tabLst>
            </a:pPr>
            <a:r>
              <a:rPr lang="en-US" sz="600" b="0" dirty="0" smtClean="0">
                <a:latin typeface="Arial Narrow" panose="020B0606020202030204" pitchFamily="34" charset="0"/>
                <a:ea typeface="Verdana" pitchFamily="34" charset="0"/>
                <a:cs typeface="Verdana" pitchFamily="34" charset="0"/>
              </a:rPr>
              <a:t>58	# </a:t>
            </a:r>
            <a:r>
              <a:rPr lang="en-US" sz="600" b="0" dirty="0">
                <a:latin typeface="Arial Narrow" panose="020B0606020202030204" pitchFamily="34" charset="0"/>
                <a:ea typeface="Verdana" pitchFamily="34" charset="0"/>
                <a:cs typeface="Verdana" pitchFamily="34" charset="0"/>
              </a:rPr>
              <a:t>&lt;HEAD&gt;</a:t>
            </a:r>
          </a:p>
          <a:p>
            <a:pPr marL="0" indent="0" defTabSz="274320">
              <a:spcAft>
                <a:spcPts val="0"/>
              </a:spcAft>
              <a:buNone/>
              <a:tabLst>
                <a:tab pos="182880" algn="l"/>
                <a:tab pos="411480" algn="l"/>
                <a:tab pos="685800" algn="l"/>
                <a:tab pos="960120" algn="l"/>
              </a:tabLst>
            </a:pPr>
            <a:r>
              <a:rPr lang="en-US" sz="600" b="0" dirty="0" smtClean="0">
                <a:latin typeface="Arial Narrow" panose="020B0606020202030204" pitchFamily="34" charset="0"/>
                <a:ea typeface="Verdana" pitchFamily="34" charset="0"/>
                <a:cs typeface="Verdana" pitchFamily="34" charset="0"/>
              </a:rPr>
              <a:t>59	#     </a:t>
            </a:r>
            <a:r>
              <a:rPr lang="en-US" sz="600" b="0" dirty="0">
                <a:latin typeface="Arial Narrow" panose="020B0606020202030204" pitchFamily="34" charset="0"/>
                <a:ea typeface="Verdana" pitchFamily="34" charset="0"/>
                <a:cs typeface="Verdana" pitchFamily="34" charset="0"/>
              </a:rPr>
              <a:t>&lt;</a:t>
            </a:r>
            <a:r>
              <a:rPr lang="en-US" sz="600" b="0" dirty="0" smtClean="0">
                <a:latin typeface="Arial Narrow" panose="020B0606020202030204" pitchFamily="34" charset="0"/>
                <a:ea typeface="Verdana" pitchFamily="34" charset="0"/>
                <a:cs typeface="Verdana" pitchFamily="34" charset="0"/>
              </a:rPr>
              <a:t>TITLE&gt;Account Creation&lt;/</a:t>
            </a:r>
            <a:r>
              <a:rPr lang="en-US" sz="600" b="0" dirty="0">
                <a:latin typeface="Arial Narrow" panose="020B0606020202030204" pitchFamily="34" charset="0"/>
                <a:ea typeface="Verdana" pitchFamily="34" charset="0"/>
                <a:cs typeface="Verdana" pitchFamily="34" charset="0"/>
              </a:rPr>
              <a:t>TITLE&gt;</a:t>
            </a:r>
          </a:p>
          <a:p>
            <a:pPr marL="0" indent="0" defTabSz="274320">
              <a:spcAft>
                <a:spcPts val="0"/>
              </a:spcAft>
              <a:buNone/>
              <a:tabLst>
                <a:tab pos="182880" algn="l"/>
                <a:tab pos="411480" algn="l"/>
                <a:tab pos="685800" algn="l"/>
                <a:tab pos="960120" algn="l"/>
              </a:tabLst>
            </a:pPr>
            <a:r>
              <a:rPr lang="en-US" sz="600" b="0" dirty="0" smtClean="0">
                <a:latin typeface="Arial Narrow" panose="020B0606020202030204" pitchFamily="34" charset="0"/>
                <a:ea typeface="Verdana" pitchFamily="34" charset="0"/>
                <a:cs typeface="Verdana" pitchFamily="34" charset="0"/>
              </a:rPr>
              <a:t>60	# </a:t>
            </a:r>
            <a:r>
              <a:rPr lang="en-US" sz="600" b="0" dirty="0">
                <a:latin typeface="Arial Narrow" panose="020B0606020202030204" pitchFamily="34" charset="0"/>
                <a:ea typeface="Verdana" pitchFamily="34" charset="0"/>
                <a:cs typeface="Verdana" pitchFamily="34" charset="0"/>
              </a:rPr>
              <a:t>&lt;/HEAD&gt;</a:t>
            </a:r>
          </a:p>
          <a:p>
            <a:pPr marL="0" indent="0" defTabSz="274320">
              <a:spcAft>
                <a:spcPts val="0"/>
              </a:spcAft>
              <a:buNone/>
              <a:tabLst>
                <a:tab pos="182880" algn="l"/>
                <a:tab pos="411480" algn="l"/>
                <a:tab pos="685800" algn="l"/>
                <a:tab pos="960120" algn="l"/>
              </a:tabLst>
            </a:pPr>
            <a:r>
              <a:rPr lang="en-US" sz="600" b="0" dirty="0" smtClean="0">
                <a:latin typeface="Arial Narrow" panose="020B0606020202030204" pitchFamily="34" charset="0"/>
                <a:ea typeface="Verdana" pitchFamily="34" charset="0"/>
                <a:cs typeface="Verdana" pitchFamily="34" charset="0"/>
              </a:rPr>
              <a:t>61	# </a:t>
            </a:r>
            <a:r>
              <a:rPr lang="en-US" sz="600" b="0" dirty="0">
                <a:latin typeface="Arial Narrow" panose="020B0606020202030204" pitchFamily="34" charset="0"/>
                <a:ea typeface="Verdana" pitchFamily="34" charset="0"/>
                <a:cs typeface="Verdana" pitchFamily="34" charset="0"/>
              </a:rPr>
              <a:t>&lt;BODY&gt;</a:t>
            </a:r>
          </a:p>
          <a:p>
            <a:pPr marL="0" indent="0" defTabSz="274320">
              <a:spcAft>
                <a:spcPts val="0"/>
              </a:spcAft>
              <a:buNone/>
              <a:tabLst>
                <a:tab pos="182880" algn="l"/>
                <a:tab pos="411480" algn="l"/>
                <a:tab pos="685800" algn="l"/>
                <a:tab pos="960120" algn="l"/>
              </a:tabLst>
            </a:pPr>
            <a:r>
              <a:rPr lang="en-US" sz="600" b="0" dirty="0" smtClean="0">
                <a:latin typeface="Arial Narrow" panose="020B0606020202030204" pitchFamily="34" charset="0"/>
                <a:ea typeface="Verdana" pitchFamily="34" charset="0"/>
                <a:cs typeface="Verdana" pitchFamily="34" charset="0"/>
              </a:rPr>
              <a:t>62</a:t>
            </a:r>
            <a:endParaRPr lang="en-US" sz="600" b="0" dirty="0">
              <a:latin typeface="Arial Narrow" panose="020B0606020202030204" pitchFamily="34" charset="0"/>
              <a:ea typeface="Verdana" pitchFamily="34" charset="0"/>
              <a:cs typeface="Verdana" pitchFamily="34" charset="0"/>
            </a:endParaRPr>
          </a:p>
          <a:p>
            <a:pPr marL="0" indent="0" defTabSz="274320">
              <a:spcAft>
                <a:spcPts val="0"/>
              </a:spcAft>
              <a:buNone/>
              <a:tabLst>
                <a:tab pos="182880" algn="l"/>
                <a:tab pos="411480" algn="l"/>
                <a:tab pos="685800" algn="l"/>
                <a:tab pos="960120" algn="l"/>
              </a:tabLst>
            </a:pPr>
            <a:r>
              <a:rPr lang="en-US" sz="600" b="0" dirty="0" smtClean="0">
                <a:latin typeface="Arial Narrow" panose="020B0606020202030204" pitchFamily="34" charset="0"/>
                <a:ea typeface="Verdana" pitchFamily="34" charset="0"/>
                <a:cs typeface="Verdana" pitchFamily="34" charset="0"/>
              </a:rPr>
              <a:t>63	print </a:t>
            </a:r>
            <a:r>
              <a:rPr lang="en-US" sz="600" b="0" dirty="0" err="1">
                <a:latin typeface="Arial Narrow" panose="020B0606020202030204" pitchFamily="34" charset="0"/>
                <a:ea typeface="Verdana" pitchFamily="34" charset="0"/>
                <a:cs typeface="Verdana" pitchFamily="34" charset="0"/>
              </a:rPr>
              <a:t>start_html</a:t>
            </a:r>
            <a:r>
              <a:rPr lang="en-US" sz="600" b="0" dirty="0">
                <a:latin typeface="Arial Narrow" panose="020B0606020202030204" pitchFamily="34" charset="0"/>
                <a:ea typeface="Verdana" pitchFamily="34" charset="0"/>
                <a:cs typeface="Verdana" pitchFamily="34" charset="0"/>
              </a:rPr>
              <a:t> ("Account Creation");</a:t>
            </a:r>
          </a:p>
          <a:p>
            <a:pPr marL="0" indent="0" defTabSz="274320">
              <a:spcAft>
                <a:spcPts val="0"/>
              </a:spcAft>
              <a:buNone/>
              <a:tabLst>
                <a:tab pos="182880" algn="l"/>
                <a:tab pos="411480" algn="l"/>
                <a:tab pos="685800" algn="l"/>
                <a:tab pos="960120" algn="l"/>
              </a:tabLst>
            </a:pPr>
            <a:r>
              <a:rPr lang="en-US" sz="600" b="0" dirty="0" smtClean="0">
                <a:latin typeface="Arial Narrow" panose="020B0606020202030204" pitchFamily="34" charset="0"/>
                <a:ea typeface="Verdana" pitchFamily="34" charset="0"/>
                <a:cs typeface="Verdana" pitchFamily="34" charset="0"/>
              </a:rPr>
              <a:t>64</a:t>
            </a:r>
            <a:endParaRPr lang="en-US" sz="600" b="0" dirty="0">
              <a:latin typeface="Arial Narrow" panose="020B0606020202030204" pitchFamily="34" charset="0"/>
              <a:ea typeface="Verdana" pitchFamily="34" charset="0"/>
              <a:cs typeface="Verdana" pitchFamily="34" charset="0"/>
            </a:endParaRPr>
          </a:p>
          <a:p>
            <a:pPr marL="0" indent="0" defTabSz="274320">
              <a:spcAft>
                <a:spcPts val="0"/>
              </a:spcAft>
              <a:buNone/>
              <a:tabLst>
                <a:tab pos="182880" algn="l"/>
                <a:tab pos="411480" algn="l"/>
                <a:tab pos="685800" algn="l"/>
                <a:tab pos="960120" algn="l"/>
              </a:tabLst>
            </a:pPr>
            <a:r>
              <a:rPr lang="en-US" sz="600" b="0" dirty="0" smtClean="0">
                <a:latin typeface="Arial Narrow" panose="020B0606020202030204" pitchFamily="34" charset="0"/>
                <a:ea typeface="Verdana" pitchFamily="34" charset="0"/>
                <a:cs typeface="Verdana" pitchFamily="34" charset="0"/>
              </a:rPr>
              <a:t>65	# </a:t>
            </a:r>
            <a:r>
              <a:rPr lang="en-US" sz="600" b="0" dirty="0">
                <a:latin typeface="Arial Narrow" panose="020B0606020202030204" pitchFamily="34" charset="0"/>
                <a:ea typeface="Verdana" pitchFamily="34" charset="0"/>
                <a:cs typeface="Verdana" pitchFamily="34" charset="0"/>
              </a:rPr>
              <a:t>The following block of adds everything between the END tags to the HTTP response. This is the body of the HTML</a:t>
            </a:r>
          </a:p>
          <a:p>
            <a:pPr marL="0" indent="0" defTabSz="274320">
              <a:spcAft>
                <a:spcPts val="0"/>
              </a:spcAft>
              <a:buNone/>
              <a:tabLst>
                <a:tab pos="182880" algn="l"/>
                <a:tab pos="411480" algn="l"/>
                <a:tab pos="685800" algn="l"/>
                <a:tab pos="960120" algn="l"/>
              </a:tabLst>
            </a:pPr>
            <a:r>
              <a:rPr lang="en-US" sz="600" b="0" dirty="0" smtClean="0">
                <a:latin typeface="Arial Narrow" panose="020B0606020202030204" pitchFamily="34" charset="0"/>
                <a:ea typeface="Verdana" pitchFamily="34" charset="0"/>
                <a:cs typeface="Verdana" pitchFamily="34" charset="0"/>
              </a:rPr>
              <a:t>66	# </a:t>
            </a:r>
            <a:r>
              <a:rPr lang="en-US" sz="600" b="0" dirty="0">
                <a:latin typeface="Arial Narrow" panose="020B0606020202030204" pitchFamily="34" charset="0"/>
                <a:ea typeface="Verdana" pitchFamily="34" charset="0"/>
                <a:cs typeface="Verdana" pitchFamily="34" charset="0"/>
              </a:rPr>
              <a:t>page that will be displayed to the user.</a:t>
            </a:r>
          </a:p>
          <a:p>
            <a:pPr marL="0" indent="0" defTabSz="274320">
              <a:spcAft>
                <a:spcPts val="0"/>
              </a:spcAft>
              <a:buNone/>
              <a:tabLst>
                <a:tab pos="182880" algn="l"/>
                <a:tab pos="411480" algn="l"/>
                <a:tab pos="685800" algn="l"/>
                <a:tab pos="960120" algn="l"/>
              </a:tabLst>
            </a:pPr>
            <a:r>
              <a:rPr lang="en-US" sz="600" b="0" dirty="0" smtClean="0">
                <a:latin typeface="Arial Narrow" panose="020B0606020202030204" pitchFamily="34" charset="0"/>
                <a:ea typeface="Verdana" pitchFamily="34" charset="0"/>
                <a:cs typeface="Verdana" pitchFamily="34" charset="0"/>
              </a:rPr>
              <a:t>67</a:t>
            </a:r>
            <a:endParaRPr lang="en-US" sz="600" b="0" dirty="0">
              <a:latin typeface="Arial Narrow" panose="020B0606020202030204" pitchFamily="34" charset="0"/>
              <a:ea typeface="Verdana" pitchFamily="34" charset="0"/>
              <a:cs typeface="Verdana" pitchFamily="34" charset="0"/>
            </a:endParaRPr>
          </a:p>
          <a:p>
            <a:pPr marL="0" indent="0" defTabSz="274320">
              <a:spcAft>
                <a:spcPts val="0"/>
              </a:spcAft>
              <a:buNone/>
              <a:tabLst>
                <a:tab pos="182880" algn="l"/>
                <a:tab pos="411480" algn="l"/>
                <a:tab pos="685800" algn="l"/>
                <a:tab pos="960120" algn="l"/>
              </a:tabLst>
            </a:pPr>
            <a:r>
              <a:rPr lang="en-US" sz="600" b="0" dirty="0" smtClean="0">
                <a:latin typeface="Arial Narrow" panose="020B0606020202030204" pitchFamily="34" charset="0"/>
                <a:ea typeface="Verdana" pitchFamily="34" charset="0"/>
                <a:cs typeface="Verdana" pitchFamily="34" charset="0"/>
              </a:rPr>
              <a:t>68	print </a:t>
            </a:r>
            <a:r>
              <a:rPr lang="en-US" sz="600" b="0" dirty="0">
                <a:latin typeface="Arial Narrow" panose="020B0606020202030204" pitchFamily="34" charset="0"/>
                <a:ea typeface="Verdana" pitchFamily="34" charset="0"/>
                <a:cs typeface="Verdana" pitchFamily="34" charset="0"/>
              </a:rPr>
              <a:t>&lt;&lt;END;</a:t>
            </a:r>
          </a:p>
          <a:p>
            <a:pPr marL="0" indent="0" defTabSz="274320">
              <a:spcAft>
                <a:spcPts val="0"/>
              </a:spcAft>
              <a:buNone/>
              <a:tabLst>
                <a:tab pos="182880" algn="l"/>
                <a:tab pos="411480" algn="l"/>
                <a:tab pos="685800" algn="l"/>
                <a:tab pos="960120" algn="l"/>
              </a:tabLst>
            </a:pPr>
            <a:r>
              <a:rPr lang="en-US" sz="600" b="0" dirty="0" smtClean="0">
                <a:latin typeface="Arial Narrow" panose="020B0606020202030204" pitchFamily="34" charset="0"/>
                <a:ea typeface="Verdana" pitchFamily="34" charset="0"/>
                <a:cs typeface="Verdana" pitchFamily="34" charset="0"/>
              </a:rPr>
              <a:t>69	</a:t>
            </a:r>
            <a:r>
              <a:rPr lang="en-US" sz="600" b="0" dirty="0">
                <a:latin typeface="Arial Narrow" panose="020B0606020202030204" pitchFamily="34" charset="0"/>
                <a:ea typeface="Verdana" pitchFamily="34" charset="0"/>
                <a:cs typeface="Verdana" pitchFamily="34" charset="0"/>
              </a:rPr>
              <a:t>	&lt;table border=0&gt;</a:t>
            </a:r>
          </a:p>
          <a:p>
            <a:pPr marL="0" indent="0" defTabSz="274320">
              <a:spcAft>
                <a:spcPts val="0"/>
              </a:spcAft>
              <a:buNone/>
              <a:tabLst>
                <a:tab pos="182880" algn="l"/>
                <a:tab pos="411480" algn="l"/>
                <a:tab pos="685800" algn="l"/>
                <a:tab pos="960120" algn="l"/>
              </a:tabLst>
            </a:pPr>
            <a:r>
              <a:rPr lang="en-US" sz="600" b="0" dirty="0" smtClean="0">
                <a:latin typeface="Arial Narrow" panose="020B0606020202030204" pitchFamily="34" charset="0"/>
                <a:ea typeface="Verdana" pitchFamily="34" charset="0"/>
                <a:cs typeface="Verdana" pitchFamily="34" charset="0"/>
              </a:rPr>
              <a:t>70</a:t>
            </a:r>
            <a:r>
              <a:rPr lang="en-US" sz="600" b="0" dirty="0">
                <a:latin typeface="Arial Narrow" panose="020B0606020202030204" pitchFamily="34" charset="0"/>
                <a:ea typeface="Verdana" pitchFamily="34" charset="0"/>
                <a:cs typeface="Verdana" pitchFamily="34" charset="0"/>
              </a:rPr>
              <a:t>	</a:t>
            </a:r>
            <a:r>
              <a:rPr lang="en-US" sz="600" b="0" dirty="0" smtClean="0">
                <a:latin typeface="Arial Narrow" panose="020B0606020202030204" pitchFamily="34" charset="0"/>
                <a:ea typeface="Verdana" pitchFamily="34" charset="0"/>
                <a:cs typeface="Verdana" pitchFamily="34" charset="0"/>
              </a:rPr>
              <a:t>	&lt;</a:t>
            </a:r>
            <a:r>
              <a:rPr lang="en-US" sz="600" b="0" dirty="0" err="1">
                <a:latin typeface="Arial Narrow" panose="020B0606020202030204" pitchFamily="34" charset="0"/>
                <a:ea typeface="Verdana" pitchFamily="34" charset="0"/>
                <a:cs typeface="Verdana" pitchFamily="34" charset="0"/>
              </a:rPr>
              <a:t>tr</a:t>
            </a:r>
            <a:r>
              <a:rPr lang="en-US" sz="600" b="0" dirty="0">
                <a:latin typeface="Arial Narrow" panose="020B0606020202030204" pitchFamily="34" charset="0"/>
                <a:ea typeface="Verdana" pitchFamily="34" charset="0"/>
                <a:cs typeface="Verdana" pitchFamily="34" charset="0"/>
              </a:rPr>
              <a:t>&gt;</a:t>
            </a:r>
          </a:p>
          <a:p>
            <a:pPr marL="0" indent="0" defTabSz="274320">
              <a:spcAft>
                <a:spcPts val="0"/>
              </a:spcAft>
              <a:buNone/>
              <a:tabLst>
                <a:tab pos="182880" algn="l"/>
                <a:tab pos="411480" algn="l"/>
                <a:tab pos="685800" algn="l"/>
                <a:tab pos="960120" algn="l"/>
              </a:tabLst>
            </a:pPr>
            <a:r>
              <a:rPr lang="en-US" sz="600" b="0" dirty="0" smtClean="0">
                <a:latin typeface="Arial Narrow" panose="020B0606020202030204" pitchFamily="34" charset="0"/>
                <a:ea typeface="Verdana" pitchFamily="34" charset="0"/>
                <a:cs typeface="Verdana" pitchFamily="34" charset="0"/>
              </a:rPr>
              <a:t>71	</a:t>
            </a:r>
            <a:r>
              <a:rPr lang="en-US" sz="600" b="0" dirty="0">
                <a:latin typeface="Arial Narrow" panose="020B0606020202030204" pitchFamily="34" charset="0"/>
                <a:ea typeface="Verdana" pitchFamily="34" charset="0"/>
                <a:cs typeface="Verdana" pitchFamily="34" charset="0"/>
              </a:rPr>
              <a:t>		&lt;td&gt;&lt;</a:t>
            </a:r>
            <a:r>
              <a:rPr lang="en-US" sz="600" b="0" dirty="0" err="1">
                <a:latin typeface="Arial Narrow" panose="020B0606020202030204" pitchFamily="34" charset="0"/>
                <a:ea typeface="Verdana" pitchFamily="34" charset="0"/>
                <a:cs typeface="Verdana" pitchFamily="34" charset="0"/>
              </a:rPr>
              <a:t>img</a:t>
            </a:r>
            <a:r>
              <a:rPr lang="en-US" sz="600" b="0" dirty="0">
                <a:latin typeface="Arial Narrow" panose="020B0606020202030204" pitchFamily="34" charset="0"/>
                <a:ea typeface="Verdana" pitchFamily="34" charset="0"/>
                <a:cs typeface="Verdana" pitchFamily="34" charset="0"/>
              </a:rPr>
              <a:t> </a:t>
            </a:r>
            <a:r>
              <a:rPr lang="en-US" sz="600" b="0" dirty="0" err="1">
                <a:latin typeface="Arial Narrow" panose="020B0606020202030204" pitchFamily="34" charset="0"/>
                <a:ea typeface="Verdana" pitchFamily="34" charset="0"/>
                <a:cs typeface="Verdana" pitchFamily="34" charset="0"/>
              </a:rPr>
              <a:t>src</a:t>
            </a:r>
            <a:r>
              <a:rPr lang="en-US" sz="600" b="0" dirty="0">
                <a:latin typeface="Arial Narrow" panose="020B0606020202030204" pitchFamily="34" charset="0"/>
                <a:ea typeface="Verdana" pitchFamily="34" charset="0"/>
                <a:cs typeface="Verdana" pitchFamily="34" charset="0"/>
              </a:rPr>
              <a:t>="/images/InSQR.png" border=0 /&gt;&lt;/td&gt;</a:t>
            </a:r>
          </a:p>
          <a:p>
            <a:pPr marL="0" indent="0" defTabSz="274320">
              <a:spcAft>
                <a:spcPts val="0"/>
              </a:spcAft>
              <a:buNone/>
              <a:tabLst>
                <a:tab pos="182880" algn="l"/>
                <a:tab pos="411480" algn="l"/>
                <a:tab pos="685800" algn="l"/>
                <a:tab pos="960120" algn="l"/>
              </a:tabLst>
            </a:pPr>
            <a:r>
              <a:rPr lang="en-US" sz="600" b="0" dirty="0" smtClean="0">
                <a:latin typeface="Arial Narrow" panose="020B0606020202030204" pitchFamily="34" charset="0"/>
                <a:ea typeface="Verdana" pitchFamily="34" charset="0"/>
                <a:cs typeface="Verdana" pitchFamily="34" charset="0"/>
              </a:rPr>
              <a:t>72	</a:t>
            </a:r>
            <a:r>
              <a:rPr lang="en-US" sz="600" b="0" dirty="0">
                <a:latin typeface="Arial Narrow" panose="020B0606020202030204" pitchFamily="34" charset="0"/>
                <a:ea typeface="Verdana" pitchFamily="34" charset="0"/>
                <a:cs typeface="Verdana" pitchFamily="34" charset="0"/>
              </a:rPr>
              <a:t>		&lt;td </a:t>
            </a:r>
            <a:r>
              <a:rPr lang="en-US" sz="600" b="0" dirty="0" err="1">
                <a:latin typeface="Arial Narrow" panose="020B0606020202030204" pitchFamily="34" charset="0"/>
                <a:ea typeface="Verdana" pitchFamily="34" charset="0"/>
                <a:cs typeface="Verdana" pitchFamily="34" charset="0"/>
              </a:rPr>
              <a:t>valign</a:t>
            </a:r>
            <a:r>
              <a:rPr lang="en-US" sz="600" b="0" dirty="0">
                <a:latin typeface="Arial Narrow" panose="020B0606020202030204" pitchFamily="34" charset="0"/>
                <a:ea typeface="Verdana" pitchFamily="34" charset="0"/>
                <a:cs typeface="Verdana" pitchFamily="34" charset="0"/>
              </a:rPr>
              <a:t>="middle"&gt;&lt;h1&gt;The </a:t>
            </a:r>
            <a:r>
              <a:rPr lang="en-US" sz="600" b="0" dirty="0" err="1">
                <a:latin typeface="Arial Narrow" panose="020B0606020202030204" pitchFamily="34" charset="0"/>
                <a:ea typeface="Verdana" pitchFamily="34" charset="0"/>
                <a:cs typeface="Verdana" pitchFamily="34" charset="0"/>
              </a:rPr>
              <a:t>InSQR</a:t>
            </a:r>
            <a:r>
              <a:rPr lang="en-US" sz="600" b="0" dirty="0">
                <a:latin typeface="Arial Narrow" panose="020B0606020202030204" pitchFamily="34" charset="0"/>
                <a:ea typeface="Verdana" pitchFamily="34" charset="0"/>
                <a:cs typeface="Verdana" pitchFamily="34" charset="0"/>
              </a:rPr>
              <a:t> Application&lt;/h1&gt;&lt;/td&gt;</a:t>
            </a:r>
          </a:p>
          <a:p>
            <a:pPr marL="0" indent="0" defTabSz="274320">
              <a:spcAft>
                <a:spcPts val="0"/>
              </a:spcAft>
              <a:buNone/>
              <a:tabLst>
                <a:tab pos="182880" algn="l"/>
                <a:tab pos="411480" algn="l"/>
                <a:tab pos="685800" algn="l"/>
                <a:tab pos="960120" algn="l"/>
              </a:tabLst>
            </a:pPr>
            <a:r>
              <a:rPr lang="en-US" sz="600" b="0" dirty="0" smtClean="0">
                <a:latin typeface="Arial Narrow" panose="020B0606020202030204" pitchFamily="34" charset="0"/>
                <a:ea typeface="Verdana" pitchFamily="34" charset="0"/>
                <a:cs typeface="Verdana" pitchFamily="34" charset="0"/>
              </a:rPr>
              <a:t>73	</a:t>
            </a:r>
            <a:r>
              <a:rPr lang="en-US" sz="600" b="0" dirty="0">
                <a:latin typeface="Arial Narrow" panose="020B0606020202030204" pitchFamily="34" charset="0"/>
                <a:ea typeface="Verdana" pitchFamily="34" charset="0"/>
                <a:cs typeface="Verdana" pitchFamily="34" charset="0"/>
              </a:rPr>
              <a:t>	&lt;/</a:t>
            </a:r>
            <a:r>
              <a:rPr lang="en-US" sz="600" b="0" dirty="0" err="1">
                <a:latin typeface="Arial Narrow" panose="020B0606020202030204" pitchFamily="34" charset="0"/>
                <a:ea typeface="Verdana" pitchFamily="34" charset="0"/>
                <a:cs typeface="Verdana" pitchFamily="34" charset="0"/>
              </a:rPr>
              <a:t>tr</a:t>
            </a:r>
            <a:r>
              <a:rPr lang="en-US" sz="600" b="0" dirty="0">
                <a:latin typeface="Arial Narrow" panose="020B0606020202030204" pitchFamily="34" charset="0"/>
                <a:ea typeface="Verdana" pitchFamily="34" charset="0"/>
                <a:cs typeface="Verdana" pitchFamily="34" charset="0"/>
              </a:rPr>
              <a:t>&gt;</a:t>
            </a:r>
          </a:p>
          <a:p>
            <a:pPr marL="0" indent="0" defTabSz="274320">
              <a:spcAft>
                <a:spcPts val="0"/>
              </a:spcAft>
              <a:buNone/>
              <a:tabLst>
                <a:tab pos="182880" algn="l"/>
                <a:tab pos="411480" algn="l"/>
                <a:tab pos="685800" algn="l"/>
                <a:tab pos="960120" algn="l"/>
              </a:tabLst>
            </a:pPr>
            <a:r>
              <a:rPr lang="en-US" sz="600" b="0" dirty="0" smtClean="0">
                <a:latin typeface="Arial Narrow" panose="020B0606020202030204" pitchFamily="34" charset="0"/>
                <a:ea typeface="Verdana" pitchFamily="34" charset="0"/>
                <a:cs typeface="Verdana" pitchFamily="34" charset="0"/>
              </a:rPr>
              <a:t>74	</a:t>
            </a:r>
            <a:r>
              <a:rPr lang="en-US" sz="600" b="0" dirty="0">
                <a:latin typeface="Arial Narrow" panose="020B0606020202030204" pitchFamily="34" charset="0"/>
                <a:ea typeface="Verdana" pitchFamily="34" charset="0"/>
                <a:cs typeface="Verdana" pitchFamily="34" charset="0"/>
              </a:rPr>
              <a:t>	&lt;/table&gt;</a:t>
            </a:r>
          </a:p>
          <a:p>
            <a:pPr marL="0" indent="0" defTabSz="274320">
              <a:spcAft>
                <a:spcPts val="0"/>
              </a:spcAft>
              <a:buNone/>
              <a:tabLst>
                <a:tab pos="182880" algn="l"/>
                <a:tab pos="411480" algn="l"/>
                <a:tab pos="685800" algn="l"/>
                <a:tab pos="960120" algn="l"/>
              </a:tabLst>
            </a:pPr>
            <a:r>
              <a:rPr lang="en-US" sz="600" b="0" dirty="0" smtClean="0">
                <a:latin typeface="Arial Narrow" panose="020B0606020202030204" pitchFamily="34" charset="0"/>
                <a:ea typeface="Verdana" pitchFamily="34" charset="0"/>
                <a:cs typeface="Verdana" pitchFamily="34" charset="0"/>
              </a:rPr>
              <a:t>75	</a:t>
            </a:r>
            <a:r>
              <a:rPr lang="en-US" sz="600" b="0" dirty="0">
                <a:latin typeface="Arial Narrow" panose="020B0606020202030204" pitchFamily="34" charset="0"/>
                <a:ea typeface="Verdana" pitchFamily="34" charset="0"/>
                <a:cs typeface="Verdana" pitchFamily="34" charset="0"/>
              </a:rPr>
              <a:t>	&lt;!--#include virtual="/</a:t>
            </a:r>
            <a:r>
              <a:rPr lang="en-US" sz="600" b="0" dirty="0" smtClean="0">
                <a:latin typeface="Arial Narrow" panose="020B0606020202030204" pitchFamily="34" charset="0"/>
                <a:ea typeface="Verdana" pitchFamily="34" charset="0"/>
                <a:cs typeface="Verdana" pitchFamily="34" charset="0"/>
              </a:rPr>
              <a:t>menu.html</a:t>
            </a:r>
            <a:r>
              <a:rPr lang="en-US" sz="600" b="0" dirty="0">
                <a:latin typeface="Arial Narrow" panose="020B0606020202030204" pitchFamily="34" charset="0"/>
                <a:ea typeface="Verdana" pitchFamily="34" charset="0"/>
                <a:cs typeface="Verdana" pitchFamily="34" charset="0"/>
              </a:rPr>
              <a:t>" --&gt;</a:t>
            </a:r>
          </a:p>
          <a:p>
            <a:pPr marL="0" indent="0" defTabSz="274320">
              <a:spcAft>
                <a:spcPts val="0"/>
              </a:spcAft>
              <a:buNone/>
              <a:tabLst>
                <a:tab pos="182880" algn="l"/>
                <a:tab pos="411480" algn="l"/>
                <a:tab pos="685800" algn="l"/>
                <a:tab pos="960120" algn="l"/>
              </a:tabLst>
            </a:pPr>
            <a:r>
              <a:rPr lang="en-US" sz="600" b="0" dirty="0" smtClean="0">
                <a:latin typeface="Arial Narrow" panose="020B0606020202030204" pitchFamily="34" charset="0"/>
                <a:ea typeface="Verdana" pitchFamily="34" charset="0"/>
                <a:cs typeface="Verdana" pitchFamily="34" charset="0"/>
              </a:rPr>
              <a:t>76	</a:t>
            </a:r>
            <a:r>
              <a:rPr lang="en-US" sz="600" b="0" dirty="0">
                <a:latin typeface="Arial Narrow" panose="020B0606020202030204" pitchFamily="34" charset="0"/>
                <a:ea typeface="Verdana" pitchFamily="34" charset="0"/>
                <a:cs typeface="Verdana" pitchFamily="34" charset="0"/>
              </a:rPr>
              <a:t>	&lt;</a:t>
            </a:r>
            <a:r>
              <a:rPr lang="en-US" sz="600" b="0" dirty="0" err="1">
                <a:latin typeface="Arial Narrow" panose="020B0606020202030204" pitchFamily="34" charset="0"/>
                <a:ea typeface="Verdana" pitchFamily="34" charset="0"/>
                <a:cs typeface="Verdana" pitchFamily="34" charset="0"/>
              </a:rPr>
              <a:t>br</a:t>
            </a:r>
            <a:r>
              <a:rPr lang="en-US" sz="600" b="0" dirty="0">
                <a:latin typeface="Arial Narrow" panose="020B0606020202030204" pitchFamily="34" charset="0"/>
                <a:ea typeface="Verdana" pitchFamily="34" charset="0"/>
                <a:cs typeface="Verdana" pitchFamily="34" charset="0"/>
              </a:rPr>
              <a:t>/&gt;</a:t>
            </a:r>
          </a:p>
          <a:p>
            <a:pPr marL="0" indent="0" defTabSz="274320">
              <a:spcAft>
                <a:spcPts val="0"/>
              </a:spcAft>
              <a:buNone/>
              <a:tabLst>
                <a:tab pos="182880" algn="l"/>
                <a:tab pos="411480" algn="l"/>
                <a:tab pos="685800" algn="l"/>
                <a:tab pos="960120" algn="l"/>
              </a:tabLst>
            </a:pPr>
            <a:r>
              <a:rPr lang="en-US" sz="600" b="0" dirty="0" smtClean="0">
                <a:latin typeface="Arial Narrow" panose="020B0606020202030204" pitchFamily="34" charset="0"/>
                <a:ea typeface="Verdana" pitchFamily="34" charset="0"/>
                <a:cs typeface="Verdana" pitchFamily="34" charset="0"/>
              </a:rPr>
              <a:t>77	</a:t>
            </a:r>
            <a:r>
              <a:rPr lang="en-US" sz="600" b="0" dirty="0">
                <a:latin typeface="Arial Narrow" panose="020B0606020202030204" pitchFamily="34" charset="0"/>
                <a:ea typeface="Verdana" pitchFamily="34" charset="0"/>
                <a:cs typeface="Verdana" pitchFamily="34" charset="0"/>
              </a:rPr>
              <a:t>	&lt;</a:t>
            </a:r>
            <a:r>
              <a:rPr lang="en-US" sz="600" b="0" dirty="0" err="1">
                <a:latin typeface="Arial Narrow" panose="020B0606020202030204" pitchFamily="34" charset="0"/>
                <a:ea typeface="Verdana" pitchFamily="34" charset="0"/>
                <a:cs typeface="Verdana" pitchFamily="34" charset="0"/>
              </a:rPr>
              <a:t>br</a:t>
            </a:r>
            <a:r>
              <a:rPr lang="en-US" sz="600" b="0" dirty="0">
                <a:latin typeface="Arial Narrow" panose="020B0606020202030204" pitchFamily="34" charset="0"/>
                <a:ea typeface="Verdana" pitchFamily="34" charset="0"/>
                <a:cs typeface="Verdana" pitchFamily="34" charset="0"/>
              </a:rPr>
              <a:t>/&gt;</a:t>
            </a:r>
          </a:p>
          <a:p>
            <a:pPr marL="0" indent="0" defTabSz="274320">
              <a:spcAft>
                <a:spcPts val="0"/>
              </a:spcAft>
              <a:buNone/>
              <a:tabLst>
                <a:tab pos="182880" algn="l"/>
                <a:tab pos="411480" algn="l"/>
                <a:tab pos="685800" algn="l"/>
                <a:tab pos="960120" algn="l"/>
              </a:tabLst>
            </a:pPr>
            <a:r>
              <a:rPr lang="en-US" sz="600" b="0" dirty="0" smtClean="0">
                <a:latin typeface="Arial Narrow" panose="020B0606020202030204" pitchFamily="34" charset="0"/>
                <a:ea typeface="Verdana" pitchFamily="34" charset="0"/>
                <a:cs typeface="Verdana" pitchFamily="34" charset="0"/>
              </a:rPr>
              <a:t>78	END</a:t>
            </a:r>
            <a:endParaRPr lang="en-US" sz="600" b="0" dirty="0">
              <a:latin typeface="Arial Narrow" panose="020B0606020202030204" pitchFamily="34" charset="0"/>
              <a:ea typeface="Verdana" pitchFamily="34" charset="0"/>
              <a:cs typeface="Verdana" pitchFamily="34" charset="0"/>
            </a:endParaRPr>
          </a:p>
          <a:p>
            <a:pPr marL="0" indent="0" defTabSz="274320">
              <a:spcAft>
                <a:spcPts val="0"/>
              </a:spcAft>
              <a:buNone/>
              <a:tabLst>
                <a:tab pos="182880" algn="l"/>
                <a:tab pos="411480" algn="l"/>
                <a:tab pos="685800" algn="l"/>
                <a:tab pos="960120" algn="l"/>
              </a:tabLst>
            </a:pPr>
            <a:r>
              <a:rPr lang="en-US" sz="600" b="0" dirty="0" smtClean="0">
                <a:latin typeface="Arial Narrow" panose="020B0606020202030204" pitchFamily="34" charset="0"/>
                <a:ea typeface="Verdana" pitchFamily="34" charset="0"/>
                <a:cs typeface="Verdana" pitchFamily="34" charset="0"/>
              </a:rPr>
              <a:t>79</a:t>
            </a:r>
            <a:endParaRPr lang="en-US" sz="600" b="0" dirty="0">
              <a:latin typeface="Arial Narrow" panose="020B0606020202030204" pitchFamily="34" charset="0"/>
              <a:ea typeface="Verdana" pitchFamily="34" charset="0"/>
              <a:cs typeface="Verdana" pitchFamily="34" charset="0"/>
            </a:endParaRPr>
          </a:p>
          <a:p>
            <a:pPr marL="0" indent="0" defTabSz="274320">
              <a:spcAft>
                <a:spcPts val="0"/>
              </a:spcAft>
              <a:buNone/>
              <a:tabLst>
                <a:tab pos="182880" algn="l"/>
                <a:tab pos="411480" algn="l"/>
                <a:tab pos="685800" algn="l"/>
                <a:tab pos="960120" algn="l"/>
              </a:tabLst>
            </a:pPr>
            <a:r>
              <a:rPr lang="en-US" sz="600" b="0" dirty="0" smtClean="0">
                <a:latin typeface="Arial Narrow" panose="020B0606020202030204" pitchFamily="34" charset="0"/>
                <a:ea typeface="Verdana" pitchFamily="34" charset="0"/>
                <a:cs typeface="Verdana" pitchFamily="34" charset="0"/>
              </a:rPr>
              <a:t>80	# </a:t>
            </a:r>
            <a:r>
              <a:rPr lang="en-US" sz="600" b="0" dirty="0">
                <a:latin typeface="Arial Narrow" panose="020B0606020202030204" pitchFamily="34" charset="0"/>
                <a:ea typeface="Verdana" pitchFamily="34" charset="0"/>
                <a:cs typeface="Verdana" pitchFamily="34" charset="0"/>
              </a:rPr>
              <a:t>Grab the registration data provided as parameters in the request. </a:t>
            </a:r>
            <a:r>
              <a:rPr lang="en-US" sz="600" b="0" dirty="0" err="1">
                <a:latin typeface="Arial Narrow" panose="020B0606020202030204" pitchFamily="34" charset="0"/>
                <a:ea typeface="Verdana" pitchFamily="34" charset="0"/>
                <a:cs typeface="Verdana" pitchFamily="34" charset="0"/>
              </a:rPr>
              <a:t>sq</a:t>
            </a:r>
            <a:r>
              <a:rPr lang="en-US" sz="600" b="0" dirty="0">
                <a:latin typeface="Arial Narrow" panose="020B0606020202030204" pitchFamily="34" charset="0"/>
                <a:ea typeface="Verdana" pitchFamily="34" charset="0"/>
                <a:cs typeface="Verdana" pitchFamily="34" charset="0"/>
              </a:rPr>
              <a:t> = secret question, as = secret answer</a:t>
            </a:r>
          </a:p>
          <a:p>
            <a:pPr marL="0" indent="0" defTabSz="274320">
              <a:spcAft>
                <a:spcPts val="0"/>
              </a:spcAft>
              <a:buNone/>
              <a:tabLst>
                <a:tab pos="182880" algn="l"/>
                <a:tab pos="411480" algn="l"/>
                <a:tab pos="685800" algn="l"/>
                <a:tab pos="960120" algn="l"/>
              </a:tabLst>
            </a:pPr>
            <a:r>
              <a:rPr lang="en-US" sz="600" b="0" dirty="0" smtClean="0">
                <a:latin typeface="Arial Narrow" panose="020B0606020202030204" pitchFamily="34" charset="0"/>
                <a:ea typeface="Verdana" pitchFamily="34" charset="0"/>
                <a:cs typeface="Verdana" pitchFamily="34" charset="0"/>
              </a:rPr>
              <a:t>81</a:t>
            </a:r>
            <a:endParaRPr lang="en-US" sz="600" b="0" dirty="0">
              <a:latin typeface="Arial Narrow" panose="020B0606020202030204" pitchFamily="34" charset="0"/>
              <a:ea typeface="Verdana" pitchFamily="34" charset="0"/>
              <a:cs typeface="Verdana" pitchFamily="34" charset="0"/>
            </a:endParaRPr>
          </a:p>
          <a:p>
            <a:pPr marL="0" indent="0" defTabSz="274320">
              <a:spcAft>
                <a:spcPts val="0"/>
              </a:spcAft>
              <a:buNone/>
              <a:tabLst>
                <a:tab pos="182880" algn="l"/>
                <a:tab pos="411480" algn="l"/>
                <a:tab pos="685800" algn="l"/>
                <a:tab pos="960120" algn="l"/>
              </a:tabLst>
            </a:pPr>
            <a:r>
              <a:rPr lang="en-US" sz="600" b="0" dirty="0" smtClean="0">
                <a:latin typeface="Arial Narrow" panose="020B0606020202030204" pitchFamily="34" charset="0"/>
                <a:ea typeface="Verdana" pitchFamily="34" charset="0"/>
                <a:cs typeface="Verdana" pitchFamily="34" charset="0"/>
              </a:rPr>
              <a:t>82	my </a:t>
            </a:r>
            <a:r>
              <a:rPr lang="en-US" sz="600" b="0" dirty="0">
                <a:latin typeface="Arial Narrow" panose="020B0606020202030204" pitchFamily="34" charset="0"/>
                <a:ea typeface="Verdana" pitchFamily="34" charset="0"/>
                <a:cs typeface="Verdana" pitchFamily="34" charset="0"/>
              </a:rPr>
              <a:t>$</a:t>
            </a:r>
            <a:r>
              <a:rPr lang="en-US" sz="600" b="0" dirty="0" err="1">
                <a:latin typeface="Arial Narrow" panose="020B0606020202030204" pitchFamily="34" charset="0"/>
                <a:ea typeface="Verdana" pitchFamily="34" charset="0"/>
                <a:cs typeface="Verdana" pitchFamily="34" charset="0"/>
              </a:rPr>
              <a:t>req</a:t>
            </a:r>
            <a:r>
              <a:rPr lang="en-US" sz="600" b="0" dirty="0">
                <a:latin typeface="Arial Narrow" panose="020B0606020202030204" pitchFamily="34" charset="0"/>
                <a:ea typeface="Verdana" pitchFamily="34" charset="0"/>
                <a:cs typeface="Verdana" pitchFamily="34" charset="0"/>
              </a:rPr>
              <a:t> = new CGI::Request;</a:t>
            </a:r>
          </a:p>
          <a:p>
            <a:pPr marL="0" indent="0" defTabSz="274320">
              <a:spcAft>
                <a:spcPts val="0"/>
              </a:spcAft>
              <a:buNone/>
              <a:tabLst>
                <a:tab pos="182880" algn="l"/>
                <a:tab pos="411480" algn="l"/>
                <a:tab pos="685800" algn="l"/>
                <a:tab pos="960120" algn="l"/>
              </a:tabLst>
            </a:pPr>
            <a:r>
              <a:rPr lang="en-US" sz="600" b="0" dirty="0" smtClean="0">
                <a:latin typeface="Arial Narrow" panose="020B0606020202030204" pitchFamily="34" charset="0"/>
                <a:ea typeface="Verdana" pitchFamily="34" charset="0"/>
                <a:cs typeface="Verdana" pitchFamily="34" charset="0"/>
              </a:rPr>
              <a:t>83</a:t>
            </a:r>
            <a:endParaRPr lang="en-US" sz="600" b="0" dirty="0">
              <a:latin typeface="Arial Narrow" panose="020B0606020202030204" pitchFamily="34" charset="0"/>
              <a:ea typeface="Verdana" pitchFamily="34" charset="0"/>
              <a:cs typeface="Verdana" pitchFamily="34" charset="0"/>
            </a:endParaRPr>
          </a:p>
          <a:p>
            <a:pPr marL="0" indent="0" defTabSz="274320">
              <a:spcAft>
                <a:spcPts val="0"/>
              </a:spcAft>
              <a:buNone/>
              <a:tabLst>
                <a:tab pos="182880" algn="l"/>
                <a:tab pos="411480" algn="l"/>
                <a:tab pos="685800" algn="l"/>
                <a:tab pos="960120" algn="l"/>
              </a:tabLst>
            </a:pPr>
            <a:r>
              <a:rPr lang="en-US" sz="600" b="0" dirty="0" smtClean="0">
                <a:latin typeface="Arial Narrow" panose="020B0606020202030204" pitchFamily="34" charset="0"/>
                <a:ea typeface="Verdana" pitchFamily="34" charset="0"/>
                <a:cs typeface="Verdana" pitchFamily="34" charset="0"/>
              </a:rPr>
              <a:t>84	my </a:t>
            </a:r>
            <a:r>
              <a:rPr lang="en-US" sz="600" b="0" dirty="0">
                <a:latin typeface="Arial Narrow" panose="020B0606020202030204" pitchFamily="34" charset="0"/>
                <a:ea typeface="Verdana" pitchFamily="34" charset="0"/>
                <a:cs typeface="Verdana" pitchFamily="34" charset="0"/>
              </a:rPr>
              <a:t>$first = $</a:t>
            </a:r>
            <a:r>
              <a:rPr lang="en-US" sz="600" b="0" dirty="0" err="1">
                <a:latin typeface="Arial Narrow" panose="020B0606020202030204" pitchFamily="34" charset="0"/>
                <a:ea typeface="Verdana" pitchFamily="34" charset="0"/>
                <a:cs typeface="Verdana" pitchFamily="34" charset="0"/>
              </a:rPr>
              <a:t>req</a:t>
            </a:r>
            <a:r>
              <a:rPr lang="en-US" sz="600" b="0" dirty="0">
                <a:latin typeface="Arial Narrow" panose="020B0606020202030204" pitchFamily="34" charset="0"/>
                <a:ea typeface="Verdana" pitchFamily="34" charset="0"/>
                <a:cs typeface="Verdana" pitchFamily="34" charset="0"/>
              </a:rPr>
              <a:t>-&gt;</a:t>
            </a:r>
            <a:r>
              <a:rPr lang="en-US" sz="600" b="0" dirty="0" err="1">
                <a:latin typeface="Arial Narrow" panose="020B0606020202030204" pitchFamily="34" charset="0"/>
                <a:ea typeface="Verdana" pitchFamily="34" charset="0"/>
                <a:cs typeface="Verdana" pitchFamily="34" charset="0"/>
              </a:rPr>
              <a:t>param</a:t>
            </a:r>
            <a:r>
              <a:rPr lang="en-US" sz="600" b="0" dirty="0">
                <a:latin typeface="Arial Narrow" panose="020B0606020202030204" pitchFamily="34" charset="0"/>
                <a:ea typeface="Verdana" pitchFamily="34" charset="0"/>
                <a:cs typeface="Verdana" pitchFamily="34" charset="0"/>
              </a:rPr>
              <a:t>('first');</a:t>
            </a:r>
          </a:p>
          <a:p>
            <a:pPr marL="0" indent="0" defTabSz="274320">
              <a:spcAft>
                <a:spcPts val="0"/>
              </a:spcAft>
              <a:buNone/>
              <a:tabLst>
                <a:tab pos="182880" algn="l"/>
                <a:tab pos="411480" algn="l"/>
                <a:tab pos="685800" algn="l"/>
                <a:tab pos="960120" algn="l"/>
              </a:tabLst>
            </a:pPr>
            <a:r>
              <a:rPr lang="en-US" sz="600" b="0" dirty="0" smtClean="0">
                <a:latin typeface="Arial Narrow" panose="020B0606020202030204" pitchFamily="34" charset="0"/>
                <a:ea typeface="Verdana" pitchFamily="34" charset="0"/>
                <a:cs typeface="Verdana" pitchFamily="34" charset="0"/>
              </a:rPr>
              <a:t>85	my </a:t>
            </a:r>
            <a:r>
              <a:rPr lang="en-US" sz="600" b="0" dirty="0">
                <a:latin typeface="Arial Narrow" panose="020B0606020202030204" pitchFamily="34" charset="0"/>
                <a:ea typeface="Verdana" pitchFamily="34" charset="0"/>
                <a:cs typeface="Verdana" pitchFamily="34" charset="0"/>
              </a:rPr>
              <a:t>$last = $</a:t>
            </a:r>
            <a:r>
              <a:rPr lang="en-US" sz="600" b="0" dirty="0" err="1">
                <a:latin typeface="Arial Narrow" panose="020B0606020202030204" pitchFamily="34" charset="0"/>
                <a:ea typeface="Verdana" pitchFamily="34" charset="0"/>
                <a:cs typeface="Verdana" pitchFamily="34" charset="0"/>
              </a:rPr>
              <a:t>req</a:t>
            </a:r>
            <a:r>
              <a:rPr lang="en-US" sz="600" b="0" dirty="0">
                <a:latin typeface="Arial Narrow" panose="020B0606020202030204" pitchFamily="34" charset="0"/>
                <a:ea typeface="Verdana" pitchFamily="34" charset="0"/>
                <a:cs typeface="Verdana" pitchFamily="34" charset="0"/>
              </a:rPr>
              <a:t>-&gt;</a:t>
            </a:r>
            <a:r>
              <a:rPr lang="en-US" sz="600" b="0" dirty="0" err="1">
                <a:latin typeface="Arial Narrow" panose="020B0606020202030204" pitchFamily="34" charset="0"/>
                <a:ea typeface="Verdana" pitchFamily="34" charset="0"/>
                <a:cs typeface="Verdana" pitchFamily="34" charset="0"/>
              </a:rPr>
              <a:t>param</a:t>
            </a:r>
            <a:r>
              <a:rPr lang="en-US" sz="600" b="0" dirty="0">
                <a:latin typeface="Arial Narrow" panose="020B0606020202030204" pitchFamily="34" charset="0"/>
                <a:ea typeface="Verdana" pitchFamily="34" charset="0"/>
                <a:cs typeface="Verdana" pitchFamily="34" charset="0"/>
              </a:rPr>
              <a:t>('last');</a:t>
            </a:r>
          </a:p>
          <a:p>
            <a:pPr marL="0" indent="0" defTabSz="274320">
              <a:spcAft>
                <a:spcPts val="0"/>
              </a:spcAft>
              <a:buNone/>
              <a:tabLst>
                <a:tab pos="182880" algn="l"/>
                <a:tab pos="411480" algn="l"/>
                <a:tab pos="685800" algn="l"/>
                <a:tab pos="960120" algn="l"/>
              </a:tabLst>
            </a:pPr>
            <a:r>
              <a:rPr lang="en-US" sz="600" b="0" dirty="0" smtClean="0">
                <a:latin typeface="Arial Narrow" panose="020B0606020202030204" pitchFamily="34" charset="0"/>
                <a:ea typeface="Verdana" pitchFamily="34" charset="0"/>
                <a:cs typeface="Verdana" pitchFamily="34" charset="0"/>
              </a:rPr>
              <a:t>86	my </a:t>
            </a:r>
            <a:r>
              <a:rPr lang="en-US" sz="600" b="0" dirty="0">
                <a:latin typeface="Arial Narrow" panose="020B0606020202030204" pitchFamily="34" charset="0"/>
                <a:ea typeface="Verdana" pitchFamily="34" charset="0"/>
                <a:cs typeface="Verdana" pitchFamily="34" charset="0"/>
              </a:rPr>
              <a:t>$</a:t>
            </a:r>
            <a:r>
              <a:rPr lang="en-US" sz="600" b="0" dirty="0" err="1">
                <a:latin typeface="Arial Narrow" panose="020B0606020202030204" pitchFamily="34" charset="0"/>
                <a:ea typeface="Verdana" pitchFamily="34" charset="0"/>
                <a:cs typeface="Verdana" pitchFamily="34" charset="0"/>
              </a:rPr>
              <a:t>uname</a:t>
            </a:r>
            <a:r>
              <a:rPr lang="en-US" sz="600" b="0" dirty="0">
                <a:latin typeface="Arial Narrow" panose="020B0606020202030204" pitchFamily="34" charset="0"/>
                <a:ea typeface="Verdana" pitchFamily="34" charset="0"/>
                <a:cs typeface="Verdana" pitchFamily="34" charset="0"/>
              </a:rPr>
              <a:t> = $</a:t>
            </a:r>
            <a:r>
              <a:rPr lang="en-US" sz="600" b="0" dirty="0" err="1">
                <a:latin typeface="Arial Narrow" panose="020B0606020202030204" pitchFamily="34" charset="0"/>
                <a:ea typeface="Verdana" pitchFamily="34" charset="0"/>
                <a:cs typeface="Verdana" pitchFamily="34" charset="0"/>
              </a:rPr>
              <a:t>req</a:t>
            </a:r>
            <a:r>
              <a:rPr lang="en-US" sz="600" b="0" dirty="0">
                <a:latin typeface="Arial Narrow" panose="020B0606020202030204" pitchFamily="34" charset="0"/>
                <a:ea typeface="Verdana" pitchFamily="34" charset="0"/>
                <a:cs typeface="Verdana" pitchFamily="34" charset="0"/>
              </a:rPr>
              <a:t>-&gt;</a:t>
            </a:r>
            <a:r>
              <a:rPr lang="en-US" sz="600" b="0" dirty="0" err="1">
                <a:latin typeface="Arial Narrow" panose="020B0606020202030204" pitchFamily="34" charset="0"/>
                <a:ea typeface="Verdana" pitchFamily="34" charset="0"/>
                <a:cs typeface="Verdana" pitchFamily="34" charset="0"/>
              </a:rPr>
              <a:t>param</a:t>
            </a:r>
            <a:r>
              <a:rPr lang="en-US" sz="600" b="0" dirty="0">
                <a:latin typeface="Arial Narrow" panose="020B0606020202030204" pitchFamily="34" charset="0"/>
                <a:ea typeface="Verdana" pitchFamily="34" charset="0"/>
                <a:cs typeface="Verdana" pitchFamily="34" charset="0"/>
              </a:rPr>
              <a:t>('</a:t>
            </a:r>
            <a:r>
              <a:rPr lang="en-US" sz="600" b="0" dirty="0" err="1">
                <a:latin typeface="Arial Narrow" panose="020B0606020202030204" pitchFamily="34" charset="0"/>
                <a:ea typeface="Verdana" pitchFamily="34" charset="0"/>
                <a:cs typeface="Verdana" pitchFamily="34" charset="0"/>
              </a:rPr>
              <a:t>uname</a:t>
            </a:r>
            <a:r>
              <a:rPr lang="en-US" sz="600" b="0" dirty="0">
                <a:latin typeface="Arial Narrow" panose="020B0606020202030204" pitchFamily="34" charset="0"/>
                <a:ea typeface="Verdana" pitchFamily="34" charset="0"/>
                <a:cs typeface="Verdana" pitchFamily="34" charset="0"/>
              </a:rPr>
              <a:t>');</a:t>
            </a:r>
          </a:p>
          <a:p>
            <a:pPr marL="0" indent="0" defTabSz="274320">
              <a:spcAft>
                <a:spcPts val="0"/>
              </a:spcAft>
              <a:buNone/>
              <a:tabLst>
                <a:tab pos="182880" algn="l"/>
                <a:tab pos="411480" algn="l"/>
                <a:tab pos="685800" algn="l"/>
                <a:tab pos="960120" algn="l"/>
              </a:tabLst>
            </a:pPr>
            <a:r>
              <a:rPr lang="en-US" sz="600" b="0" dirty="0" smtClean="0">
                <a:latin typeface="Arial Narrow" panose="020B0606020202030204" pitchFamily="34" charset="0"/>
                <a:ea typeface="Verdana" pitchFamily="34" charset="0"/>
                <a:cs typeface="Verdana" pitchFamily="34" charset="0"/>
              </a:rPr>
              <a:t>87	my </a:t>
            </a:r>
            <a:r>
              <a:rPr lang="en-US" sz="600" b="0" dirty="0">
                <a:latin typeface="Arial Narrow" panose="020B0606020202030204" pitchFamily="34" charset="0"/>
                <a:ea typeface="Verdana" pitchFamily="34" charset="0"/>
                <a:cs typeface="Verdana" pitchFamily="34" charset="0"/>
              </a:rPr>
              <a:t>$</a:t>
            </a:r>
            <a:r>
              <a:rPr lang="en-US" sz="600" b="0" dirty="0" err="1">
                <a:latin typeface="Arial Narrow" panose="020B0606020202030204" pitchFamily="34" charset="0"/>
                <a:ea typeface="Verdana" pitchFamily="34" charset="0"/>
                <a:cs typeface="Verdana" pitchFamily="34" charset="0"/>
              </a:rPr>
              <a:t>pword</a:t>
            </a:r>
            <a:r>
              <a:rPr lang="en-US" sz="600" b="0" dirty="0">
                <a:latin typeface="Arial Narrow" panose="020B0606020202030204" pitchFamily="34" charset="0"/>
                <a:ea typeface="Verdana" pitchFamily="34" charset="0"/>
                <a:cs typeface="Verdana" pitchFamily="34" charset="0"/>
              </a:rPr>
              <a:t> = $</a:t>
            </a:r>
            <a:r>
              <a:rPr lang="en-US" sz="600" b="0" dirty="0" err="1">
                <a:latin typeface="Arial Narrow" panose="020B0606020202030204" pitchFamily="34" charset="0"/>
                <a:ea typeface="Verdana" pitchFamily="34" charset="0"/>
                <a:cs typeface="Verdana" pitchFamily="34" charset="0"/>
              </a:rPr>
              <a:t>req</a:t>
            </a:r>
            <a:r>
              <a:rPr lang="en-US" sz="600" b="0" dirty="0">
                <a:latin typeface="Arial Narrow" panose="020B0606020202030204" pitchFamily="34" charset="0"/>
                <a:ea typeface="Verdana" pitchFamily="34" charset="0"/>
                <a:cs typeface="Verdana" pitchFamily="34" charset="0"/>
              </a:rPr>
              <a:t>-&gt;</a:t>
            </a:r>
            <a:r>
              <a:rPr lang="en-US" sz="600" b="0" dirty="0" err="1">
                <a:latin typeface="Arial Narrow" panose="020B0606020202030204" pitchFamily="34" charset="0"/>
                <a:ea typeface="Verdana" pitchFamily="34" charset="0"/>
                <a:cs typeface="Verdana" pitchFamily="34" charset="0"/>
              </a:rPr>
              <a:t>param</a:t>
            </a:r>
            <a:r>
              <a:rPr lang="en-US" sz="600" b="0" dirty="0">
                <a:latin typeface="Arial Narrow" panose="020B0606020202030204" pitchFamily="34" charset="0"/>
                <a:ea typeface="Verdana" pitchFamily="34" charset="0"/>
                <a:cs typeface="Verdana" pitchFamily="34" charset="0"/>
              </a:rPr>
              <a:t>('</a:t>
            </a:r>
            <a:r>
              <a:rPr lang="en-US" sz="600" b="0" dirty="0" err="1">
                <a:latin typeface="Arial Narrow" panose="020B0606020202030204" pitchFamily="34" charset="0"/>
                <a:ea typeface="Verdana" pitchFamily="34" charset="0"/>
                <a:cs typeface="Verdana" pitchFamily="34" charset="0"/>
              </a:rPr>
              <a:t>pword</a:t>
            </a:r>
            <a:r>
              <a:rPr lang="en-US" sz="600" b="0" dirty="0">
                <a:latin typeface="Arial Narrow" panose="020B0606020202030204" pitchFamily="34" charset="0"/>
                <a:ea typeface="Verdana" pitchFamily="34" charset="0"/>
                <a:cs typeface="Verdana" pitchFamily="34" charset="0"/>
              </a:rPr>
              <a:t>');</a:t>
            </a:r>
          </a:p>
          <a:p>
            <a:pPr marL="0" indent="0" defTabSz="274320">
              <a:spcAft>
                <a:spcPts val="0"/>
              </a:spcAft>
              <a:buNone/>
              <a:tabLst>
                <a:tab pos="182880" algn="l"/>
                <a:tab pos="411480" algn="l"/>
                <a:tab pos="685800" algn="l"/>
                <a:tab pos="960120" algn="l"/>
              </a:tabLst>
            </a:pPr>
            <a:r>
              <a:rPr lang="en-US" sz="600" b="0" dirty="0" smtClean="0">
                <a:latin typeface="Arial Narrow" panose="020B0606020202030204" pitchFamily="34" charset="0"/>
                <a:ea typeface="Verdana" pitchFamily="34" charset="0"/>
                <a:cs typeface="Verdana" pitchFamily="34" charset="0"/>
              </a:rPr>
              <a:t>88	my </a:t>
            </a:r>
            <a:r>
              <a:rPr lang="en-US" sz="600" b="0" dirty="0">
                <a:latin typeface="Arial Narrow" panose="020B0606020202030204" pitchFamily="34" charset="0"/>
                <a:ea typeface="Verdana" pitchFamily="34" charset="0"/>
                <a:cs typeface="Verdana" pitchFamily="34" charset="0"/>
              </a:rPr>
              <a:t>$</a:t>
            </a:r>
            <a:r>
              <a:rPr lang="en-US" sz="600" b="0" dirty="0" err="1">
                <a:latin typeface="Arial Narrow" panose="020B0606020202030204" pitchFamily="34" charset="0"/>
                <a:ea typeface="Verdana" pitchFamily="34" charset="0"/>
                <a:cs typeface="Verdana" pitchFamily="34" charset="0"/>
              </a:rPr>
              <a:t>sq</a:t>
            </a:r>
            <a:r>
              <a:rPr lang="en-US" sz="600" b="0" dirty="0">
                <a:latin typeface="Arial Narrow" panose="020B0606020202030204" pitchFamily="34" charset="0"/>
                <a:ea typeface="Verdana" pitchFamily="34" charset="0"/>
                <a:cs typeface="Verdana" pitchFamily="34" charset="0"/>
              </a:rPr>
              <a:t> = $</a:t>
            </a:r>
            <a:r>
              <a:rPr lang="en-US" sz="600" b="0" dirty="0" err="1">
                <a:latin typeface="Arial Narrow" panose="020B0606020202030204" pitchFamily="34" charset="0"/>
                <a:ea typeface="Verdana" pitchFamily="34" charset="0"/>
                <a:cs typeface="Verdana" pitchFamily="34" charset="0"/>
              </a:rPr>
              <a:t>req</a:t>
            </a:r>
            <a:r>
              <a:rPr lang="en-US" sz="600" b="0" dirty="0">
                <a:latin typeface="Arial Narrow" panose="020B0606020202030204" pitchFamily="34" charset="0"/>
                <a:ea typeface="Verdana" pitchFamily="34" charset="0"/>
                <a:cs typeface="Verdana" pitchFamily="34" charset="0"/>
              </a:rPr>
              <a:t>-&gt;</a:t>
            </a:r>
            <a:r>
              <a:rPr lang="en-US" sz="600" b="0" dirty="0" err="1">
                <a:latin typeface="Arial Narrow" panose="020B0606020202030204" pitchFamily="34" charset="0"/>
                <a:ea typeface="Verdana" pitchFamily="34" charset="0"/>
                <a:cs typeface="Verdana" pitchFamily="34" charset="0"/>
              </a:rPr>
              <a:t>param</a:t>
            </a:r>
            <a:r>
              <a:rPr lang="en-US" sz="600" b="0" dirty="0">
                <a:latin typeface="Arial Narrow" panose="020B0606020202030204" pitchFamily="34" charset="0"/>
                <a:ea typeface="Verdana" pitchFamily="34" charset="0"/>
                <a:cs typeface="Verdana" pitchFamily="34" charset="0"/>
              </a:rPr>
              <a:t>('</a:t>
            </a:r>
            <a:r>
              <a:rPr lang="en-US" sz="600" b="0" dirty="0" err="1">
                <a:latin typeface="Arial Narrow" panose="020B0606020202030204" pitchFamily="34" charset="0"/>
                <a:ea typeface="Verdana" pitchFamily="34" charset="0"/>
                <a:cs typeface="Verdana" pitchFamily="34" charset="0"/>
              </a:rPr>
              <a:t>sq</a:t>
            </a:r>
            <a:r>
              <a:rPr lang="en-US" sz="600" b="0" dirty="0">
                <a:latin typeface="Arial Narrow" panose="020B0606020202030204" pitchFamily="34" charset="0"/>
                <a:ea typeface="Verdana" pitchFamily="34" charset="0"/>
                <a:cs typeface="Verdana" pitchFamily="34" charset="0"/>
              </a:rPr>
              <a:t>');</a:t>
            </a:r>
          </a:p>
          <a:p>
            <a:pPr marL="0" indent="0" defTabSz="274320">
              <a:spcAft>
                <a:spcPts val="0"/>
              </a:spcAft>
              <a:buNone/>
              <a:tabLst>
                <a:tab pos="182880" algn="l"/>
                <a:tab pos="411480" algn="l"/>
                <a:tab pos="685800" algn="l"/>
                <a:tab pos="960120" algn="l"/>
              </a:tabLst>
            </a:pPr>
            <a:r>
              <a:rPr lang="en-US" sz="600" b="0" dirty="0" smtClean="0">
                <a:latin typeface="Arial Narrow" panose="020B0606020202030204" pitchFamily="34" charset="0"/>
                <a:ea typeface="Verdana" pitchFamily="34" charset="0"/>
                <a:cs typeface="Verdana" pitchFamily="34" charset="0"/>
              </a:rPr>
              <a:t>89	my </a:t>
            </a:r>
            <a:r>
              <a:rPr lang="en-US" sz="600" b="0" dirty="0">
                <a:latin typeface="Arial Narrow" panose="020B0606020202030204" pitchFamily="34" charset="0"/>
                <a:ea typeface="Verdana" pitchFamily="34" charset="0"/>
                <a:cs typeface="Verdana" pitchFamily="34" charset="0"/>
              </a:rPr>
              <a:t>$</a:t>
            </a:r>
            <a:r>
              <a:rPr lang="en-US" sz="600" b="0" dirty="0" err="1">
                <a:latin typeface="Arial Narrow" panose="020B0606020202030204" pitchFamily="34" charset="0"/>
                <a:ea typeface="Verdana" pitchFamily="34" charset="0"/>
                <a:cs typeface="Verdana" pitchFamily="34" charset="0"/>
              </a:rPr>
              <a:t>sa</a:t>
            </a:r>
            <a:r>
              <a:rPr lang="en-US" sz="600" b="0" dirty="0">
                <a:latin typeface="Arial Narrow" panose="020B0606020202030204" pitchFamily="34" charset="0"/>
                <a:ea typeface="Verdana" pitchFamily="34" charset="0"/>
                <a:cs typeface="Verdana" pitchFamily="34" charset="0"/>
              </a:rPr>
              <a:t> = $</a:t>
            </a:r>
            <a:r>
              <a:rPr lang="en-US" sz="600" b="0" dirty="0" err="1">
                <a:latin typeface="Arial Narrow" panose="020B0606020202030204" pitchFamily="34" charset="0"/>
                <a:ea typeface="Verdana" pitchFamily="34" charset="0"/>
                <a:cs typeface="Verdana" pitchFamily="34" charset="0"/>
              </a:rPr>
              <a:t>req</a:t>
            </a:r>
            <a:r>
              <a:rPr lang="en-US" sz="600" b="0" dirty="0">
                <a:latin typeface="Arial Narrow" panose="020B0606020202030204" pitchFamily="34" charset="0"/>
                <a:ea typeface="Verdana" pitchFamily="34" charset="0"/>
                <a:cs typeface="Verdana" pitchFamily="34" charset="0"/>
              </a:rPr>
              <a:t>-&gt;</a:t>
            </a:r>
            <a:r>
              <a:rPr lang="en-US" sz="600" b="0" dirty="0" err="1">
                <a:latin typeface="Arial Narrow" panose="020B0606020202030204" pitchFamily="34" charset="0"/>
                <a:ea typeface="Verdana" pitchFamily="34" charset="0"/>
                <a:cs typeface="Verdana" pitchFamily="34" charset="0"/>
              </a:rPr>
              <a:t>param</a:t>
            </a:r>
            <a:r>
              <a:rPr lang="en-US" sz="600" b="0" dirty="0">
                <a:latin typeface="Arial Narrow" panose="020B0606020202030204" pitchFamily="34" charset="0"/>
                <a:ea typeface="Verdana" pitchFamily="34" charset="0"/>
                <a:cs typeface="Verdana" pitchFamily="34" charset="0"/>
              </a:rPr>
              <a:t>('</a:t>
            </a:r>
            <a:r>
              <a:rPr lang="en-US" sz="600" b="0" dirty="0" err="1">
                <a:latin typeface="Arial Narrow" panose="020B0606020202030204" pitchFamily="34" charset="0"/>
                <a:ea typeface="Verdana" pitchFamily="34" charset="0"/>
                <a:cs typeface="Verdana" pitchFamily="34" charset="0"/>
              </a:rPr>
              <a:t>sa</a:t>
            </a:r>
            <a:r>
              <a:rPr lang="en-US" sz="600" b="0" dirty="0">
                <a:latin typeface="Arial Narrow" panose="020B0606020202030204" pitchFamily="34" charset="0"/>
                <a:ea typeface="Verdana" pitchFamily="34" charset="0"/>
                <a:cs typeface="Verdana" pitchFamily="34" charset="0"/>
              </a:rPr>
              <a:t>');</a:t>
            </a:r>
          </a:p>
          <a:p>
            <a:pPr marL="0" indent="0" defTabSz="274320">
              <a:spcAft>
                <a:spcPts val="0"/>
              </a:spcAft>
              <a:buNone/>
              <a:tabLst>
                <a:tab pos="182880" algn="l"/>
                <a:tab pos="411480" algn="l"/>
                <a:tab pos="685800" algn="l"/>
                <a:tab pos="960120" algn="l"/>
              </a:tabLst>
            </a:pPr>
            <a:r>
              <a:rPr lang="en-US" sz="600" b="0" dirty="0" smtClean="0">
                <a:latin typeface="Arial Narrow" panose="020B0606020202030204" pitchFamily="34" charset="0"/>
                <a:ea typeface="Verdana" pitchFamily="34" charset="0"/>
                <a:cs typeface="Verdana" pitchFamily="34" charset="0"/>
              </a:rPr>
              <a:t>90</a:t>
            </a:r>
            <a:endParaRPr lang="en-US" sz="600" b="0" dirty="0">
              <a:latin typeface="Arial Narrow" panose="020B0606020202030204" pitchFamily="34" charset="0"/>
              <a:ea typeface="Verdana" pitchFamily="34" charset="0"/>
              <a:cs typeface="Verdana" pitchFamily="34" charset="0"/>
            </a:endParaRPr>
          </a:p>
          <a:p>
            <a:pPr marL="0" indent="0" defTabSz="274320">
              <a:spcAft>
                <a:spcPts val="0"/>
              </a:spcAft>
              <a:buNone/>
              <a:tabLst>
                <a:tab pos="182880" algn="l"/>
                <a:tab pos="411480" algn="l"/>
                <a:tab pos="685800" algn="l"/>
                <a:tab pos="960120" algn="l"/>
              </a:tabLst>
            </a:pPr>
            <a:r>
              <a:rPr lang="en-US" sz="600" b="0" dirty="0" smtClean="0">
                <a:latin typeface="Arial Narrow" panose="020B0606020202030204" pitchFamily="34" charset="0"/>
                <a:ea typeface="Verdana" pitchFamily="34" charset="0"/>
                <a:cs typeface="Verdana" pitchFamily="34" charset="0"/>
              </a:rPr>
              <a:t>91	# </a:t>
            </a:r>
            <a:r>
              <a:rPr lang="en-US" sz="600" b="0" dirty="0">
                <a:latin typeface="Arial Narrow" panose="020B0606020202030204" pitchFamily="34" charset="0"/>
                <a:ea typeface="Verdana" pitchFamily="34" charset="0"/>
                <a:cs typeface="Verdana" pitchFamily="34" charset="0"/>
              </a:rPr>
              <a:t>Open up a connection to the database. If a connection can't be established, then die. Note that $</a:t>
            </a:r>
            <a:r>
              <a:rPr lang="en-US" sz="600" b="0" dirty="0" err="1">
                <a:latin typeface="Arial Narrow" panose="020B0606020202030204" pitchFamily="34" charset="0"/>
                <a:ea typeface="Verdana" pitchFamily="34" charset="0"/>
                <a:cs typeface="Verdana" pitchFamily="34" charset="0"/>
              </a:rPr>
              <a:t>dbname</a:t>
            </a:r>
            <a:r>
              <a:rPr lang="en-US" sz="600" b="0" dirty="0">
                <a:latin typeface="Arial Narrow" panose="020B0606020202030204" pitchFamily="34" charset="0"/>
                <a:ea typeface="Verdana" pitchFamily="34" charset="0"/>
                <a:cs typeface="Verdana" pitchFamily="34" charset="0"/>
              </a:rPr>
              <a:t> and $</a:t>
            </a:r>
            <a:r>
              <a:rPr lang="en-US" sz="600" b="0" dirty="0" err="1">
                <a:latin typeface="Arial Narrow" panose="020B0606020202030204" pitchFamily="34" charset="0"/>
                <a:ea typeface="Verdana" pitchFamily="34" charset="0"/>
                <a:cs typeface="Verdana" pitchFamily="34" charset="0"/>
              </a:rPr>
              <a:t>dbhost</a:t>
            </a:r>
            <a:r>
              <a:rPr lang="en-US" sz="600" b="0" dirty="0">
                <a:latin typeface="Arial Narrow" panose="020B0606020202030204" pitchFamily="34" charset="0"/>
                <a:ea typeface="Verdana" pitchFamily="34" charset="0"/>
                <a:cs typeface="Verdana" pitchFamily="34" charset="0"/>
              </a:rPr>
              <a:t> come from</a:t>
            </a:r>
          </a:p>
          <a:p>
            <a:pPr marL="0" indent="0" defTabSz="274320">
              <a:spcAft>
                <a:spcPts val="0"/>
              </a:spcAft>
              <a:buNone/>
              <a:tabLst>
                <a:tab pos="182880" algn="l"/>
                <a:tab pos="411480" algn="l"/>
                <a:tab pos="685800" algn="l"/>
                <a:tab pos="960120" algn="l"/>
              </a:tabLst>
            </a:pPr>
            <a:r>
              <a:rPr lang="en-US" sz="600" b="0" dirty="0" smtClean="0">
                <a:latin typeface="Arial Narrow" panose="020B0606020202030204" pitchFamily="34" charset="0"/>
                <a:ea typeface="Verdana" pitchFamily="34" charset="0"/>
                <a:cs typeface="Verdana" pitchFamily="34" charset="0"/>
              </a:rPr>
              <a:t>92	# </a:t>
            </a:r>
            <a:r>
              <a:rPr lang="en-US" sz="600" b="0" dirty="0">
                <a:latin typeface="Arial Narrow" panose="020B0606020202030204" pitchFamily="34" charset="0"/>
                <a:ea typeface="Verdana" pitchFamily="34" charset="0"/>
                <a:cs typeface="Verdana" pitchFamily="34" charset="0"/>
              </a:rPr>
              <a:t>the DBAuth.pm file.</a:t>
            </a:r>
          </a:p>
          <a:p>
            <a:pPr marL="0" indent="0" defTabSz="274320">
              <a:spcAft>
                <a:spcPts val="0"/>
              </a:spcAft>
              <a:buNone/>
              <a:tabLst>
                <a:tab pos="182880" algn="l"/>
                <a:tab pos="411480" algn="l"/>
                <a:tab pos="685800" algn="l"/>
                <a:tab pos="960120" algn="l"/>
              </a:tabLst>
            </a:pPr>
            <a:r>
              <a:rPr lang="en-US" sz="600" b="0" dirty="0" smtClean="0">
                <a:latin typeface="Arial Narrow" panose="020B0606020202030204" pitchFamily="34" charset="0"/>
                <a:ea typeface="Verdana" pitchFamily="34" charset="0"/>
                <a:cs typeface="Verdana" pitchFamily="34" charset="0"/>
              </a:rPr>
              <a:t>93</a:t>
            </a:r>
            <a:endParaRPr lang="en-US" sz="600" b="0" dirty="0">
              <a:latin typeface="Arial Narrow" panose="020B0606020202030204" pitchFamily="34" charset="0"/>
              <a:ea typeface="Verdana" pitchFamily="34" charset="0"/>
              <a:cs typeface="Verdana" pitchFamily="34" charset="0"/>
            </a:endParaRPr>
          </a:p>
          <a:p>
            <a:pPr marL="0" indent="0" defTabSz="274320">
              <a:spcAft>
                <a:spcPts val="0"/>
              </a:spcAft>
              <a:buNone/>
              <a:tabLst>
                <a:tab pos="182880" algn="l"/>
                <a:tab pos="411480" algn="l"/>
                <a:tab pos="685800" algn="l"/>
                <a:tab pos="960120" algn="l"/>
              </a:tabLst>
            </a:pPr>
            <a:r>
              <a:rPr lang="en-US" sz="600" b="0" dirty="0" smtClean="0">
                <a:latin typeface="Arial Narrow" panose="020B0606020202030204" pitchFamily="34" charset="0"/>
                <a:ea typeface="Verdana" pitchFamily="34" charset="0"/>
                <a:cs typeface="Verdana" pitchFamily="34" charset="0"/>
              </a:rPr>
              <a:t>94	my </a:t>
            </a:r>
            <a:r>
              <a:rPr lang="en-US" sz="600" b="0" dirty="0">
                <a:latin typeface="Arial Narrow" panose="020B0606020202030204" pitchFamily="34" charset="0"/>
                <a:ea typeface="Verdana" pitchFamily="34" charset="0"/>
                <a:cs typeface="Verdana" pitchFamily="34" charset="0"/>
              </a:rPr>
              <a:t>$</a:t>
            </a:r>
            <a:r>
              <a:rPr lang="en-US" sz="600" b="0" dirty="0" err="1">
                <a:latin typeface="Arial Narrow" panose="020B0606020202030204" pitchFamily="34" charset="0"/>
                <a:ea typeface="Verdana" pitchFamily="34" charset="0"/>
                <a:cs typeface="Verdana" pitchFamily="34" charset="0"/>
              </a:rPr>
              <a:t>dsn</a:t>
            </a:r>
            <a:r>
              <a:rPr lang="en-US" sz="600" b="0" dirty="0">
                <a:latin typeface="Arial Narrow" panose="020B0606020202030204" pitchFamily="34" charset="0"/>
                <a:ea typeface="Verdana" pitchFamily="34" charset="0"/>
                <a:cs typeface="Verdana" pitchFamily="34" charset="0"/>
              </a:rPr>
              <a:t> = "</a:t>
            </a:r>
            <a:r>
              <a:rPr lang="en-US" sz="600" b="0" dirty="0" err="1">
                <a:latin typeface="Arial Narrow" panose="020B0606020202030204" pitchFamily="34" charset="0"/>
                <a:ea typeface="Verdana" pitchFamily="34" charset="0"/>
                <a:cs typeface="Verdana" pitchFamily="34" charset="0"/>
              </a:rPr>
              <a:t>DBI:mysql:database</a:t>
            </a:r>
            <a:r>
              <a:rPr lang="en-US" sz="600" b="0" dirty="0">
                <a:latin typeface="Arial Narrow" panose="020B0606020202030204" pitchFamily="34" charset="0"/>
                <a:ea typeface="Verdana" pitchFamily="34" charset="0"/>
                <a:cs typeface="Verdana" pitchFamily="34" charset="0"/>
              </a:rPr>
              <a:t>=$</a:t>
            </a:r>
            <a:r>
              <a:rPr lang="en-US" sz="600" b="0" dirty="0" err="1">
                <a:latin typeface="Arial Narrow" panose="020B0606020202030204" pitchFamily="34" charset="0"/>
                <a:ea typeface="Verdana" pitchFamily="34" charset="0"/>
                <a:cs typeface="Verdana" pitchFamily="34" charset="0"/>
              </a:rPr>
              <a:t>dbname;host</a:t>
            </a:r>
            <a:r>
              <a:rPr lang="en-US" sz="600" b="0" dirty="0">
                <a:latin typeface="Arial Narrow" panose="020B0606020202030204" pitchFamily="34" charset="0"/>
                <a:ea typeface="Verdana" pitchFamily="34" charset="0"/>
                <a:cs typeface="Verdana" pitchFamily="34" charset="0"/>
              </a:rPr>
              <a:t>=$</a:t>
            </a:r>
            <a:r>
              <a:rPr lang="en-US" sz="600" b="0" dirty="0" err="1">
                <a:latin typeface="Arial Narrow" panose="020B0606020202030204" pitchFamily="34" charset="0"/>
                <a:ea typeface="Verdana" pitchFamily="34" charset="0"/>
                <a:cs typeface="Verdana" pitchFamily="34" charset="0"/>
              </a:rPr>
              <a:t>dbhost</a:t>
            </a:r>
            <a:r>
              <a:rPr lang="en-US" sz="600" b="0" dirty="0">
                <a:latin typeface="Arial Narrow" panose="020B0606020202030204" pitchFamily="34" charset="0"/>
                <a:ea typeface="Verdana" pitchFamily="34" charset="0"/>
                <a:cs typeface="Verdana" pitchFamily="34" charset="0"/>
              </a:rPr>
              <a:t>";</a:t>
            </a:r>
          </a:p>
          <a:p>
            <a:pPr marL="0" indent="0" defTabSz="274320">
              <a:spcAft>
                <a:spcPts val="0"/>
              </a:spcAft>
              <a:buNone/>
              <a:tabLst>
                <a:tab pos="182880" algn="l"/>
                <a:tab pos="411480" algn="l"/>
                <a:tab pos="685800" algn="l"/>
                <a:tab pos="960120" algn="l"/>
              </a:tabLst>
            </a:pPr>
            <a:r>
              <a:rPr lang="en-US" sz="600" b="0" dirty="0" smtClean="0">
                <a:latin typeface="Arial Narrow" panose="020B0606020202030204" pitchFamily="34" charset="0"/>
                <a:ea typeface="Verdana" pitchFamily="34" charset="0"/>
                <a:cs typeface="Verdana" pitchFamily="34" charset="0"/>
              </a:rPr>
              <a:t>95	my </a:t>
            </a:r>
            <a:r>
              <a:rPr lang="en-US" sz="600" b="0" dirty="0">
                <a:latin typeface="Arial Narrow" panose="020B0606020202030204" pitchFamily="34" charset="0"/>
                <a:ea typeface="Verdana" pitchFamily="34" charset="0"/>
                <a:cs typeface="Verdana" pitchFamily="34" charset="0"/>
              </a:rPr>
              <a:t>$</a:t>
            </a:r>
            <a:r>
              <a:rPr lang="en-US" sz="600" b="0" dirty="0" err="1">
                <a:latin typeface="Arial Narrow" panose="020B0606020202030204" pitchFamily="34" charset="0"/>
                <a:ea typeface="Verdana" pitchFamily="34" charset="0"/>
                <a:cs typeface="Verdana" pitchFamily="34" charset="0"/>
              </a:rPr>
              <a:t>dbh</a:t>
            </a:r>
            <a:r>
              <a:rPr lang="en-US" sz="600" b="0" dirty="0">
                <a:latin typeface="Arial Narrow" panose="020B0606020202030204" pitchFamily="34" charset="0"/>
                <a:ea typeface="Verdana" pitchFamily="34" charset="0"/>
                <a:cs typeface="Verdana" pitchFamily="34" charset="0"/>
              </a:rPr>
              <a:t> = DBI-&gt;connect($dsn,$dbuser,decode_base64($</a:t>
            </a:r>
            <a:r>
              <a:rPr lang="en-US" sz="600" b="0" dirty="0" err="1">
                <a:latin typeface="Arial Narrow" panose="020B0606020202030204" pitchFamily="34" charset="0"/>
                <a:ea typeface="Verdana" pitchFamily="34" charset="0"/>
                <a:cs typeface="Verdana" pitchFamily="34" charset="0"/>
              </a:rPr>
              <a:t>dbpw</a:t>
            </a:r>
            <a:r>
              <a:rPr lang="en-US" sz="600" b="0" dirty="0">
                <a:latin typeface="Arial Narrow" panose="020B0606020202030204" pitchFamily="34" charset="0"/>
                <a:ea typeface="Verdana" pitchFamily="34" charset="0"/>
                <a:cs typeface="Verdana" pitchFamily="34" charset="0"/>
              </a:rPr>
              <a:t>)) or die "Could not connect to DB.";</a:t>
            </a:r>
          </a:p>
          <a:p>
            <a:pPr marL="0" indent="0" defTabSz="274320">
              <a:spcAft>
                <a:spcPts val="0"/>
              </a:spcAft>
              <a:buNone/>
              <a:tabLst>
                <a:tab pos="182880" algn="l"/>
                <a:tab pos="411480" algn="l"/>
                <a:tab pos="685800" algn="l"/>
                <a:tab pos="960120" algn="l"/>
              </a:tabLst>
            </a:pPr>
            <a:r>
              <a:rPr lang="en-US" sz="600" b="0" dirty="0" smtClean="0">
                <a:latin typeface="Arial Narrow" panose="020B0606020202030204" pitchFamily="34" charset="0"/>
                <a:ea typeface="Verdana" pitchFamily="34" charset="0"/>
                <a:cs typeface="Verdana" pitchFamily="34" charset="0"/>
              </a:rPr>
              <a:t>96</a:t>
            </a:r>
          </a:p>
          <a:p>
            <a:pPr marL="0" indent="0" defTabSz="274320">
              <a:spcAft>
                <a:spcPts val="0"/>
              </a:spcAft>
              <a:buNone/>
              <a:tabLst>
                <a:tab pos="182880" algn="l"/>
                <a:tab pos="411480" algn="l"/>
                <a:tab pos="685800" algn="l"/>
                <a:tab pos="960120" algn="l"/>
              </a:tabLst>
            </a:pPr>
            <a:r>
              <a:rPr lang="en-US" sz="600" b="0" dirty="0" smtClean="0">
                <a:latin typeface="Arial Narrow" panose="020B0606020202030204" pitchFamily="34" charset="0"/>
                <a:ea typeface="Verdana" pitchFamily="34" charset="0"/>
                <a:cs typeface="Verdana" pitchFamily="34" charset="0"/>
              </a:rPr>
              <a:t>97	# </a:t>
            </a:r>
            <a:r>
              <a:rPr lang="en-US" sz="600" b="0" dirty="0">
                <a:latin typeface="Arial Narrow" panose="020B0606020202030204" pitchFamily="34" charset="0"/>
                <a:ea typeface="Verdana" pitchFamily="34" charset="0"/>
                <a:cs typeface="Verdana" pitchFamily="34" charset="0"/>
              </a:rPr>
              <a:t>Validate that all fields have been supplied and that the password meets minimum length requirements. If everything checks out,</a:t>
            </a:r>
          </a:p>
          <a:p>
            <a:pPr marL="0" indent="0" defTabSz="274320">
              <a:spcAft>
                <a:spcPts val="0"/>
              </a:spcAft>
              <a:buNone/>
              <a:tabLst>
                <a:tab pos="182880" algn="l"/>
                <a:tab pos="411480" algn="l"/>
                <a:tab pos="685800" algn="l"/>
                <a:tab pos="960120" algn="l"/>
              </a:tabLst>
            </a:pPr>
            <a:r>
              <a:rPr lang="en-US" sz="600" b="0" dirty="0" smtClean="0">
                <a:latin typeface="Arial Narrow" panose="020B0606020202030204" pitchFamily="34" charset="0"/>
                <a:ea typeface="Verdana" pitchFamily="34" charset="0"/>
                <a:cs typeface="Verdana" pitchFamily="34" charset="0"/>
              </a:rPr>
              <a:t>98	# </a:t>
            </a:r>
            <a:r>
              <a:rPr lang="en-US" sz="600" b="0" dirty="0">
                <a:latin typeface="Arial Narrow" panose="020B0606020202030204" pitchFamily="34" charset="0"/>
                <a:ea typeface="Verdana" pitchFamily="34" charset="0"/>
                <a:cs typeface="Verdana" pitchFamily="34" charset="0"/>
              </a:rPr>
              <a:t>then insert the registration request into the database. Make sure that the state field is set to zero which will notify an</a:t>
            </a:r>
          </a:p>
          <a:p>
            <a:pPr marL="0" indent="0" defTabSz="274320">
              <a:spcAft>
                <a:spcPts val="0"/>
              </a:spcAft>
              <a:buNone/>
              <a:tabLst>
                <a:tab pos="182880" algn="l"/>
                <a:tab pos="411480" algn="l"/>
                <a:tab pos="685800" algn="l"/>
                <a:tab pos="960120" algn="l"/>
              </a:tabLst>
            </a:pPr>
            <a:r>
              <a:rPr lang="en-US" sz="600" b="0" dirty="0" smtClean="0">
                <a:latin typeface="Arial Narrow" panose="020B0606020202030204" pitchFamily="34" charset="0"/>
                <a:ea typeface="Verdana" pitchFamily="34" charset="0"/>
                <a:cs typeface="Verdana" pitchFamily="34" charset="0"/>
              </a:rPr>
              <a:t>99	# administrator </a:t>
            </a:r>
            <a:r>
              <a:rPr lang="en-US" sz="600" b="0" dirty="0">
                <a:latin typeface="Arial Narrow" panose="020B0606020202030204" pitchFamily="34" charset="0"/>
                <a:ea typeface="Verdana" pitchFamily="34" charset="0"/>
                <a:cs typeface="Verdana" pitchFamily="34" charset="0"/>
              </a:rPr>
              <a:t>that they will have to approve the request</a:t>
            </a:r>
            <a:r>
              <a:rPr lang="en-US" sz="600" b="0" dirty="0" smtClean="0">
                <a:latin typeface="Arial Narrow" panose="020B0606020202030204" pitchFamily="34" charset="0"/>
                <a:ea typeface="Verdana" pitchFamily="34" charset="0"/>
                <a:cs typeface="Verdana" pitchFamily="34" charset="0"/>
              </a:rPr>
              <a:t>.</a:t>
            </a:r>
          </a:p>
          <a:p>
            <a:pPr marL="0" indent="0" defTabSz="274320">
              <a:spcAft>
                <a:spcPts val="0"/>
              </a:spcAft>
              <a:buNone/>
              <a:tabLst>
                <a:tab pos="182880" algn="l"/>
                <a:tab pos="411480" algn="l"/>
                <a:tab pos="685800" algn="l"/>
                <a:tab pos="960120" algn="l"/>
              </a:tabLst>
            </a:pPr>
            <a:r>
              <a:rPr lang="en-US" sz="600" b="0" dirty="0" smtClean="0">
                <a:latin typeface="Arial Narrow" panose="020B0606020202030204" pitchFamily="34" charset="0"/>
                <a:ea typeface="Verdana" pitchFamily="34" charset="0"/>
                <a:cs typeface="Verdana" pitchFamily="34" charset="0"/>
              </a:rPr>
              <a:t>100</a:t>
            </a:r>
            <a:endParaRPr lang="en-US" sz="600" b="0" dirty="0">
              <a:latin typeface="Arial Narrow" panose="020B0606020202030204" pitchFamily="34" charset="0"/>
              <a:ea typeface="Verdana" pitchFamily="34" charset="0"/>
              <a:cs typeface="Verdana" pitchFamily="34" charset="0"/>
            </a:endParaRPr>
          </a:p>
        </p:txBody>
      </p:sp>
    </p:spTree>
    <p:extLst>
      <p:ext uri="{BB962C8B-B14F-4D97-AF65-F5344CB8AC3E}">
        <p14:creationId xmlns:p14="http://schemas.microsoft.com/office/powerpoint/2010/main" val="4164931898"/>
      </p:ext>
    </p:extLst>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dirty="0"/>
              <a:t>Exercise </a:t>
            </a:r>
            <a:r>
              <a:rPr lang="en-US" dirty="0" smtClean="0"/>
              <a:t>#4 : </a:t>
            </a:r>
            <a:r>
              <a:rPr lang="en-US" dirty="0" err="1" smtClean="0"/>
              <a:t>create.cgi</a:t>
            </a:r>
            <a:r>
              <a:rPr lang="en-US" dirty="0" smtClean="0"/>
              <a:t> (cont.)</a:t>
            </a:r>
            <a:endParaRPr lang="en-US" dirty="0"/>
          </a:p>
        </p:txBody>
      </p:sp>
      <p:sp>
        <p:nvSpPr>
          <p:cNvPr id="7" name="Content Placeholder 6"/>
          <p:cNvSpPr>
            <a:spLocks noGrp="1"/>
          </p:cNvSpPr>
          <p:nvPr>
            <p:ph sz="half" idx="1"/>
          </p:nvPr>
        </p:nvSpPr>
        <p:spPr>
          <a:xfrm>
            <a:off x="609600" y="1498596"/>
            <a:ext cx="4038600" cy="4673604"/>
          </a:xfrm>
        </p:spPr>
        <p:txBody>
          <a:bodyPr rIns="0">
            <a:noAutofit/>
          </a:bodyPr>
          <a:lstStyle/>
          <a:p>
            <a:pPr marL="0" indent="0" defTabSz="274320">
              <a:spcAft>
                <a:spcPts val="0"/>
              </a:spcAft>
              <a:buNone/>
              <a:tabLst>
                <a:tab pos="182880" algn="l"/>
                <a:tab pos="411480" algn="l"/>
                <a:tab pos="685800" algn="l"/>
                <a:tab pos="960120" algn="l"/>
              </a:tabLst>
            </a:pPr>
            <a:r>
              <a:rPr lang="en-US" sz="600" b="0" dirty="0" smtClean="0">
                <a:latin typeface="Arial Narrow" panose="020B0606020202030204" pitchFamily="34" charset="0"/>
                <a:ea typeface="Verdana" pitchFamily="34" charset="0"/>
                <a:cs typeface="Verdana" pitchFamily="34" charset="0"/>
              </a:rPr>
              <a:t>101	if </a:t>
            </a:r>
            <a:r>
              <a:rPr lang="en-US" sz="600" b="0" dirty="0">
                <a:latin typeface="Arial Narrow" panose="020B0606020202030204" pitchFamily="34" charset="0"/>
                <a:ea typeface="Verdana" pitchFamily="34" charset="0"/>
                <a:cs typeface="Verdana" pitchFamily="34" charset="0"/>
              </a:rPr>
              <a:t>(length($first) == 0 or length($last) == 0 or length($</a:t>
            </a:r>
            <a:r>
              <a:rPr lang="en-US" sz="600" b="0" dirty="0" err="1">
                <a:latin typeface="Arial Narrow" panose="020B0606020202030204" pitchFamily="34" charset="0"/>
                <a:ea typeface="Verdana" pitchFamily="34" charset="0"/>
                <a:cs typeface="Verdana" pitchFamily="34" charset="0"/>
              </a:rPr>
              <a:t>uname</a:t>
            </a:r>
            <a:r>
              <a:rPr lang="en-US" sz="600" b="0" dirty="0">
                <a:latin typeface="Arial Narrow" panose="020B0606020202030204" pitchFamily="34" charset="0"/>
                <a:ea typeface="Verdana" pitchFamily="34" charset="0"/>
                <a:cs typeface="Verdana" pitchFamily="34" charset="0"/>
              </a:rPr>
              <a:t>) == 0 or</a:t>
            </a:r>
          </a:p>
          <a:p>
            <a:pPr marL="0" indent="0" defTabSz="274320">
              <a:spcAft>
                <a:spcPts val="0"/>
              </a:spcAft>
              <a:buNone/>
              <a:tabLst>
                <a:tab pos="182880" algn="l"/>
                <a:tab pos="411480" algn="l"/>
                <a:tab pos="685800" algn="l"/>
                <a:tab pos="960120" algn="l"/>
              </a:tabLst>
            </a:pPr>
            <a:r>
              <a:rPr lang="en-US" sz="600" b="0" dirty="0" smtClean="0">
                <a:latin typeface="Arial Narrow" panose="020B0606020202030204" pitchFamily="34" charset="0"/>
                <a:ea typeface="Verdana" pitchFamily="34" charset="0"/>
                <a:cs typeface="Verdana" pitchFamily="34" charset="0"/>
              </a:rPr>
              <a:t>102	    length</a:t>
            </a:r>
            <a:r>
              <a:rPr lang="en-US" sz="600" b="0" dirty="0">
                <a:latin typeface="Arial Narrow" panose="020B0606020202030204" pitchFamily="34" charset="0"/>
                <a:ea typeface="Verdana" pitchFamily="34" charset="0"/>
                <a:cs typeface="Verdana" pitchFamily="34" charset="0"/>
              </a:rPr>
              <a:t>($</a:t>
            </a:r>
            <a:r>
              <a:rPr lang="en-US" sz="600" b="0" dirty="0" err="1">
                <a:latin typeface="Arial Narrow" panose="020B0606020202030204" pitchFamily="34" charset="0"/>
                <a:ea typeface="Verdana" pitchFamily="34" charset="0"/>
                <a:cs typeface="Verdana" pitchFamily="34" charset="0"/>
              </a:rPr>
              <a:t>pword</a:t>
            </a:r>
            <a:r>
              <a:rPr lang="en-US" sz="600" b="0" dirty="0">
                <a:latin typeface="Arial Narrow" panose="020B0606020202030204" pitchFamily="34" charset="0"/>
                <a:ea typeface="Verdana" pitchFamily="34" charset="0"/>
                <a:cs typeface="Verdana" pitchFamily="34" charset="0"/>
              </a:rPr>
              <a:t>) == 0 or length($</a:t>
            </a:r>
            <a:r>
              <a:rPr lang="en-US" sz="600" b="0" dirty="0" err="1">
                <a:latin typeface="Arial Narrow" panose="020B0606020202030204" pitchFamily="34" charset="0"/>
                <a:ea typeface="Verdana" pitchFamily="34" charset="0"/>
                <a:cs typeface="Verdana" pitchFamily="34" charset="0"/>
              </a:rPr>
              <a:t>sq</a:t>
            </a:r>
            <a:r>
              <a:rPr lang="en-US" sz="600" b="0" dirty="0">
                <a:latin typeface="Arial Narrow" panose="020B0606020202030204" pitchFamily="34" charset="0"/>
                <a:ea typeface="Verdana" pitchFamily="34" charset="0"/>
                <a:cs typeface="Verdana" pitchFamily="34" charset="0"/>
              </a:rPr>
              <a:t>) == 0 or length($</a:t>
            </a:r>
            <a:r>
              <a:rPr lang="en-US" sz="600" b="0" dirty="0" err="1">
                <a:latin typeface="Arial Narrow" panose="020B0606020202030204" pitchFamily="34" charset="0"/>
                <a:ea typeface="Verdana" pitchFamily="34" charset="0"/>
                <a:cs typeface="Verdana" pitchFamily="34" charset="0"/>
              </a:rPr>
              <a:t>sa</a:t>
            </a:r>
            <a:r>
              <a:rPr lang="en-US" sz="600" b="0" dirty="0">
                <a:latin typeface="Arial Narrow" panose="020B0606020202030204" pitchFamily="34" charset="0"/>
                <a:ea typeface="Verdana" pitchFamily="34" charset="0"/>
                <a:cs typeface="Verdana" pitchFamily="34" charset="0"/>
              </a:rPr>
              <a:t>) == 0) { </a:t>
            </a:r>
          </a:p>
          <a:p>
            <a:pPr marL="0" indent="0" defTabSz="274320">
              <a:spcAft>
                <a:spcPts val="0"/>
              </a:spcAft>
              <a:buNone/>
              <a:tabLst>
                <a:tab pos="182880" algn="l"/>
                <a:tab pos="411480" algn="l"/>
                <a:tab pos="685800" algn="l"/>
                <a:tab pos="960120" algn="l"/>
              </a:tabLst>
            </a:pPr>
            <a:r>
              <a:rPr lang="en-US" sz="600" b="0" dirty="0" smtClean="0">
                <a:latin typeface="Arial Narrow" panose="020B0606020202030204" pitchFamily="34" charset="0"/>
                <a:ea typeface="Verdana" pitchFamily="34" charset="0"/>
                <a:cs typeface="Verdana" pitchFamily="34" charset="0"/>
              </a:rPr>
              <a:t>103	</a:t>
            </a:r>
            <a:r>
              <a:rPr lang="en-US" sz="600" b="0" dirty="0">
                <a:latin typeface="Arial Narrow" panose="020B0606020202030204" pitchFamily="34" charset="0"/>
                <a:ea typeface="Verdana" pitchFamily="34" charset="0"/>
                <a:cs typeface="Verdana" pitchFamily="34" charset="0"/>
              </a:rPr>
              <a:t>	print "&lt;h2&gt;Error&lt;/h2&gt;\n";</a:t>
            </a:r>
          </a:p>
          <a:p>
            <a:pPr marL="0" indent="0" defTabSz="274320">
              <a:spcAft>
                <a:spcPts val="0"/>
              </a:spcAft>
              <a:buNone/>
              <a:tabLst>
                <a:tab pos="182880" algn="l"/>
                <a:tab pos="411480" algn="l"/>
                <a:tab pos="685800" algn="l"/>
                <a:tab pos="960120" algn="l"/>
              </a:tabLst>
            </a:pPr>
            <a:r>
              <a:rPr lang="en-US" sz="600" b="0" dirty="0" smtClean="0">
                <a:latin typeface="Arial Narrow" panose="020B0606020202030204" pitchFamily="34" charset="0"/>
                <a:ea typeface="Verdana" pitchFamily="34" charset="0"/>
                <a:cs typeface="Verdana" pitchFamily="34" charset="0"/>
              </a:rPr>
              <a:t>104	</a:t>
            </a:r>
            <a:r>
              <a:rPr lang="en-US" sz="600" b="0" dirty="0">
                <a:latin typeface="Arial Narrow" panose="020B0606020202030204" pitchFamily="34" charset="0"/>
                <a:ea typeface="Verdana" pitchFamily="34" charset="0"/>
                <a:cs typeface="Verdana" pitchFamily="34" charset="0"/>
              </a:rPr>
              <a:t>	print "&lt;p&gt;All fields are required and must contain data.&lt;/p&gt;\n";</a:t>
            </a:r>
          </a:p>
          <a:p>
            <a:pPr marL="0" indent="0" defTabSz="274320">
              <a:spcAft>
                <a:spcPts val="0"/>
              </a:spcAft>
              <a:buNone/>
              <a:tabLst>
                <a:tab pos="182880" algn="l"/>
                <a:tab pos="411480" algn="l"/>
                <a:tab pos="685800" algn="l"/>
                <a:tab pos="960120" algn="l"/>
              </a:tabLst>
            </a:pPr>
            <a:r>
              <a:rPr lang="en-US" sz="600" b="0" dirty="0" smtClean="0">
                <a:latin typeface="Arial Narrow" panose="020B0606020202030204" pitchFamily="34" charset="0"/>
                <a:ea typeface="Verdana" pitchFamily="34" charset="0"/>
                <a:cs typeface="Verdana" pitchFamily="34" charset="0"/>
              </a:rPr>
              <a:t>105	} </a:t>
            </a:r>
            <a:r>
              <a:rPr lang="en-US" sz="600" b="0" dirty="0" err="1">
                <a:latin typeface="Arial Narrow" panose="020B0606020202030204" pitchFamily="34" charset="0"/>
                <a:ea typeface="Verdana" pitchFamily="34" charset="0"/>
                <a:cs typeface="Verdana" pitchFamily="34" charset="0"/>
              </a:rPr>
              <a:t>elsif</a:t>
            </a:r>
            <a:r>
              <a:rPr lang="en-US" sz="600" b="0" dirty="0">
                <a:latin typeface="Arial Narrow" panose="020B0606020202030204" pitchFamily="34" charset="0"/>
                <a:ea typeface="Verdana" pitchFamily="34" charset="0"/>
                <a:cs typeface="Verdana" pitchFamily="34" charset="0"/>
              </a:rPr>
              <a:t> (length($</a:t>
            </a:r>
            <a:r>
              <a:rPr lang="en-US" sz="600" b="0" dirty="0" err="1">
                <a:latin typeface="Arial Narrow" panose="020B0606020202030204" pitchFamily="34" charset="0"/>
                <a:ea typeface="Verdana" pitchFamily="34" charset="0"/>
                <a:cs typeface="Verdana" pitchFamily="34" charset="0"/>
              </a:rPr>
              <a:t>pword</a:t>
            </a:r>
            <a:r>
              <a:rPr lang="en-US" sz="600" b="0" dirty="0">
                <a:latin typeface="Arial Narrow" panose="020B0606020202030204" pitchFamily="34" charset="0"/>
                <a:ea typeface="Verdana" pitchFamily="34" charset="0"/>
                <a:cs typeface="Verdana" pitchFamily="34" charset="0"/>
              </a:rPr>
              <a:t>) &lt; 8) {</a:t>
            </a:r>
          </a:p>
          <a:p>
            <a:pPr marL="0" indent="0" defTabSz="274320">
              <a:spcAft>
                <a:spcPts val="0"/>
              </a:spcAft>
              <a:buNone/>
              <a:tabLst>
                <a:tab pos="182880" algn="l"/>
                <a:tab pos="411480" algn="l"/>
                <a:tab pos="685800" algn="l"/>
                <a:tab pos="960120" algn="l"/>
              </a:tabLst>
            </a:pPr>
            <a:r>
              <a:rPr lang="en-US" sz="600" b="0" dirty="0" smtClean="0">
                <a:latin typeface="Arial Narrow" panose="020B0606020202030204" pitchFamily="34" charset="0"/>
                <a:ea typeface="Verdana" pitchFamily="34" charset="0"/>
                <a:cs typeface="Verdana" pitchFamily="34" charset="0"/>
              </a:rPr>
              <a:t>106	</a:t>
            </a:r>
            <a:r>
              <a:rPr lang="en-US" sz="600" b="0" dirty="0">
                <a:latin typeface="Arial Narrow" panose="020B0606020202030204" pitchFamily="34" charset="0"/>
                <a:ea typeface="Verdana" pitchFamily="34" charset="0"/>
                <a:cs typeface="Verdana" pitchFamily="34" charset="0"/>
              </a:rPr>
              <a:t>	print "&lt;h2&gt;Error&lt;/h2&gt;\n";</a:t>
            </a:r>
          </a:p>
          <a:p>
            <a:pPr marL="0" indent="0" defTabSz="274320">
              <a:spcAft>
                <a:spcPts val="0"/>
              </a:spcAft>
              <a:buNone/>
              <a:tabLst>
                <a:tab pos="182880" algn="l"/>
                <a:tab pos="411480" algn="l"/>
                <a:tab pos="685800" algn="l"/>
                <a:tab pos="960120" algn="l"/>
              </a:tabLst>
            </a:pPr>
            <a:r>
              <a:rPr lang="en-US" sz="600" b="0" dirty="0" smtClean="0">
                <a:latin typeface="Arial Narrow" panose="020B0606020202030204" pitchFamily="34" charset="0"/>
                <a:ea typeface="Verdana" pitchFamily="34" charset="0"/>
                <a:cs typeface="Verdana" pitchFamily="34" charset="0"/>
              </a:rPr>
              <a:t>107	</a:t>
            </a:r>
            <a:r>
              <a:rPr lang="en-US" sz="600" b="0" dirty="0">
                <a:latin typeface="Arial Narrow" panose="020B0606020202030204" pitchFamily="34" charset="0"/>
                <a:ea typeface="Verdana" pitchFamily="34" charset="0"/>
                <a:cs typeface="Verdana" pitchFamily="34" charset="0"/>
              </a:rPr>
              <a:t>	print "&lt;p&gt;Password must be at least 8 characters in length.\n";</a:t>
            </a:r>
          </a:p>
          <a:p>
            <a:pPr marL="0" indent="0" defTabSz="274320">
              <a:spcAft>
                <a:spcPts val="0"/>
              </a:spcAft>
              <a:buNone/>
              <a:tabLst>
                <a:tab pos="182880" algn="l"/>
                <a:tab pos="411480" algn="l"/>
                <a:tab pos="685800" algn="l"/>
                <a:tab pos="960120" algn="l"/>
              </a:tabLst>
            </a:pPr>
            <a:r>
              <a:rPr lang="en-US" sz="600" b="0" dirty="0" smtClean="0">
                <a:latin typeface="Arial Narrow" panose="020B0606020202030204" pitchFamily="34" charset="0"/>
                <a:ea typeface="Verdana" pitchFamily="34" charset="0"/>
                <a:cs typeface="Verdana" pitchFamily="34" charset="0"/>
              </a:rPr>
              <a:t>108	} </a:t>
            </a:r>
            <a:r>
              <a:rPr lang="en-US" sz="600" b="0" dirty="0">
                <a:latin typeface="Arial Narrow" panose="020B0606020202030204" pitchFamily="34" charset="0"/>
                <a:ea typeface="Verdana" pitchFamily="34" charset="0"/>
                <a:cs typeface="Verdana" pitchFamily="34" charset="0"/>
              </a:rPr>
              <a:t>else {</a:t>
            </a:r>
          </a:p>
          <a:p>
            <a:pPr marL="0" indent="0" defTabSz="274320">
              <a:spcAft>
                <a:spcPts val="0"/>
              </a:spcAft>
              <a:buNone/>
              <a:tabLst>
                <a:tab pos="182880" algn="l"/>
                <a:tab pos="411480" algn="l"/>
                <a:tab pos="685800" algn="l"/>
                <a:tab pos="960120" algn="l"/>
              </a:tabLst>
            </a:pPr>
            <a:r>
              <a:rPr lang="en-US" sz="600" b="0" dirty="0" smtClean="0">
                <a:latin typeface="Arial Narrow" panose="020B0606020202030204" pitchFamily="34" charset="0"/>
                <a:ea typeface="Verdana" pitchFamily="34" charset="0"/>
                <a:cs typeface="Verdana" pitchFamily="34" charset="0"/>
              </a:rPr>
              <a:t>109		my </a:t>
            </a:r>
            <a:r>
              <a:rPr lang="en-US" sz="600" b="0" dirty="0">
                <a:latin typeface="Arial Narrow" panose="020B0606020202030204" pitchFamily="34" charset="0"/>
                <a:ea typeface="Verdana" pitchFamily="34" charset="0"/>
                <a:cs typeface="Verdana" pitchFamily="34" charset="0"/>
              </a:rPr>
              <a:t>$</a:t>
            </a:r>
            <a:r>
              <a:rPr lang="en-US" sz="600" b="0" dirty="0" err="1">
                <a:latin typeface="Arial Narrow" panose="020B0606020202030204" pitchFamily="34" charset="0"/>
                <a:ea typeface="Verdana" pitchFamily="34" charset="0"/>
                <a:cs typeface="Verdana" pitchFamily="34" charset="0"/>
              </a:rPr>
              <a:t>hashp</a:t>
            </a:r>
            <a:r>
              <a:rPr lang="en-US" sz="600" b="0" dirty="0">
                <a:latin typeface="Arial Narrow" panose="020B0606020202030204" pitchFamily="34" charset="0"/>
                <a:ea typeface="Verdana" pitchFamily="34" charset="0"/>
                <a:cs typeface="Verdana" pitchFamily="34" charset="0"/>
              </a:rPr>
              <a:t> = md5_hex($</a:t>
            </a:r>
            <a:r>
              <a:rPr lang="en-US" sz="600" b="0" dirty="0" err="1">
                <a:latin typeface="Arial Narrow" panose="020B0606020202030204" pitchFamily="34" charset="0"/>
                <a:ea typeface="Verdana" pitchFamily="34" charset="0"/>
                <a:cs typeface="Verdana" pitchFamily="34" charset="0"/>
              </a:rPr>
              <a:t>pword</a:t>
            </a:r>
            <a:r>
              <a:rPr lang="en-US" sz="600" b="0" dirty="0">
                <a:latin typeface="Arial Narrow" panose="020B0606020202030204" pitchFamily="34" charset="0"/>
                <a:ea typeface="Verdana" pitchFamily="34" charset="0"/>
                <a:cs typeface="Verdana" pitchFamily="34" charset="0"/>
              </a:rPr>
              <a:t>);</a:t>
            </a:r>
          </a:p>
          <a:p>
            <a:pPr marL="0" indent="0" defTabSz="274320">
              <a:spcAft>
                <a:spcPts val="0"/>
              </a:spcAft>
              <a:buNone/>
              <a:tabLst>
                <a:tab pos="182880" algn="l"/>
                <a:tab pos="411480" algn="l"/>
                <a:tab pos="685800" algn="l"/>
                <a:tab pos="960120" algn="l"/>
              </a:tabLst>
            </a:pPr>
            <a:r>
              <a:rPr lang="en-US" sz="600" b="0" dirty="0" smtClean="0">
                <a:latin typeface="Arial Narrow" panose="020B0606020202030204" pitchFamily="34" charset="0"/>
                <a:ea typeface="Verdana" pitchFamily="34" charset="0"/>
                <a:cs typeface="Verdana" pitchFamily="34" charset="0"/>
              </a:rPr>
              <a:t>110	</a:t>
            </a:r>
            <a:r>
              <a:rPr lang="en-US" sz="600" b="0" dirty="0">
                <a:latin typeface="Arial Narrow" panose="020B0606020202030204" pitchFamily="34" charset="0"/>
                <a:ea typeface="Verdana" pitchFamily="34" charset="0"/>
                <a:cs typeface="Verdana" pitchFamily="34" charset="0"/>
              </a:rPr>
              <a:t>	unless ($</a:t>
            </a:r>
            <a:r>
              <a:rPr lang="en-US" sz="600" b="0" dirty="0" err="1">
                <a:latin typeface="Arial Narrow" panose="020B0606020202030204" pitchFamily="34" charset="0"/>
                <a:ea typeface="Verdana" pitchFamily="34" charset="0"/>
                <a:cs typeface="Verdana" pitchFamily="34" charset="0"/>
              </a:rPr>
              <a:t>dbh</a:t>
            </a:r>
            <a:r>
              <a:rPr lang="en-US" sz="600" b="0" dirty="0">
                <a:latin typeface="Arial Narrow" panose="020B0606020202030204" pitchFamily="34" charset="0"/>
                <a:ea typeface="Verdana" pitchFamily="34" charset="0"/>
                <a:cs typeface="Verdana" pitchFamily="34" charset="0"/>
              </a:rPr>
              <a:t>-&gt;do("INSERT INTO users (</a:t>
            </a:r>
            <a:r>
              <a:rPr lang="en-US" sz="600" b="0" dirty="0" err="1">
                <a:latin typeface="Arial Narrow" panose="020B0606020202030204" pitchFamily="34" charset="0"/>
                <a:ea typeface="Verdana" pitchFamily="34" charset="0"/>
                <a:cs typeface="Verdana" pitchFamily="34" charset="0"/>
              </a:rPr>
              <a:t>uname</a:t>
            </a:r>
            <a:r>
              <a:rPr lang="en-US" sz="600" b="0" dirty="0">
                <a:latin typeface="Arial Narrow" panose="020B0606020202030204" pitchFamily="34" charset="0"/>
                <a:ea typeface="Verdana" pitchFamily="34" charset="0"/>
                <a:cs typeface="Verdana" pitchFamily="34" charset="0"/>
              </a:rPr>
              <a:t>, </a:t>
            </a:r>
            <a:r>
              <a:rPr lang="en-US" sz="600" b="0" dirty="0" err="1">
                <a:latin typeface="Arial Narrow" panose="020B0606020202030204" pitchFamily="34" charset="0"/>
                <a:ea typeface="Verdana" pitchFamily="34" charset="0"/>
                <a:cs typeface="Verdana" pitchFamily="34" charset="0"/>
              </a:rPr>
              <a:t>pword</a:t>
            </a:r>
            <a:r>
              <a:rPr lang="en-US" sz="600" b="0" dirty="0">
                <a:latin typeface="Arial Narrow" panose="020B0606020202030204" pitchFamily="34" charset="0"/>
                <a:ea typeface="Verdana" pitchFamily="34" charset="0"/>
                <a:cs typeface="Verdana" pitchFamily="34" charset="0"/>
              </a:rPr>
              <a:t>, state, </a:t>
            </a:r>
            <a:r>
              <a:rPr lang="en-US" sz="600" b="0" dirty="0" err="1">
                <a:latin typeface="Arial Narrow" panose="020B0606020202030204" pitchFamily="34" charset="0"/>
                <a:ea typeface="Verdana" pitchFamily="34" charset="0"/>
                <a:cs typeface="Verdana" pitchFamily="34" charset="0"/>
              </a:rPr>
              <a:t>sq</a:t>
            </a:r>
            <a:r>
              <a:rPr lang="en-US" sz="600" b="0" dirty="0">
                <a:latin typeface="Arial Narrow" panose="020B0606020202030204" pitchFamily="34" charset="0"/>
                <a:ea typeface="Verdana" pitchFamily="34" charset="0"/>
                <a:cs typeface="Verdana" pitchFamily="34" charset="0"/>
              </a:rPr>
              <a:t>, </a:t>
            </a:r>
            <a:r>
              <a:rPr lang="en-US" sz="600" b="0" dirty="0" err="1">
                <a:latin typeface="Arial Narrow" panose="020B0606020202030204" pitchFamily="34" charset="0"/>
                <a:ea typeface="Verdana" pitchFamily="34" charset="0"/>
                <a:cs typeface="Verdana" pitchFamily="34" charset="0"/>
              </a:rPr>
              <a:t>sa</a:t>
            </a:r>
            <a:r>
              <a:rPr lang="en-US" sz="600" b="0" dirty="0">
                <a:latin typeface="Arial Narrow" panose="020B0606020202030204" pitchFamily="34" charset="0"/>
                <a:ea typeface="Verdana" pitchFamily="34" charset="0"/>
                <a:cs typeface="Verdana" pitchFamily="34" charset="0"/>
              </a:rPr>
              <a:t>, first, last, admin)</a:t>
            </a:r>
          </a:p>
          <a:p>
            <a:pPr marL="0" indent="0" defTabSz="274320">
              <a:spcAft>
                <a:spcPts val="0"/>
              </a:spcAft>
              <a:buNone/>
              <a:tabLst>
                <a:tab pos="182880" algn="l"/>
                <a:tab pos="411480" algn="l"/>
                <a:tab pos="685800" algn="l"/>
                <a:tab pos="960120" algn="l"/>
              </a:tabLst>
            </a:pPr>
            <a:r>
              <a:rPr lang="en-US" sz="600" b="0" dirty="0" smtClean="0">
                <a:latin typeface="Arial Narrow" panose="020B0606020202030204" pitchFamily="34" charset="0"/>
                <a:ea typeface="Verdana" pitchFamily="34" charset="0"/>
                <a:cs typeface="Verdana" pitchFamily="34" charset="0"/>
              </a:rPr>
              <a:t>111	</a:t>
            </a:r>
            <a:r>
              <a:rPr lang="en-US" sz="600" b="0" dirty="0">
                <a:latin typeface="Arial Narrow" panose="020B0606020202030204" pitchFamily="34" charset="0"/>
                <a:ea typeface="Verdana" pitchFamily="34" charset="0"/>
                <a:cs typeface="Verdana" pitchFamily="34" charset="0"/>
              </a:rPr>
              <a:t>		</a:t>
            </a:r>
            <a:r>
              <a:rPr lang="en-US" sz="600" b="0" dirty="0" smtClean="0">
                <a:latin typeface="Arial Narrow" panose="020B0606020202030204" pitchFamily="34" charset="0"/>
                <a:ea typeface="Verdana" pitchFamily="34" charset="0"/>
                <a:cs typeface="Verdana" pitchFamily="34" charset="0"/>
              </a:rPr>
              <a:t>                </a:t>
            </a:r>
            <a:r>
              <a:rPr lang="en-US" sz="600" b="0" dirty="0">
                <a:latin typeface="Arial Narrow" panose="020B0606020202030204" pitchFamily="34" charset="0"/>
                <a:ea typeface="Verdana" pitchFamily="34" charset="0"/>
                <a:cs typeface="Verdana" pitchFamily="34" charset="0"/>
              </a:rPr>
              <a:t>VALUES ('$uname</a:t>
            </a:r>
            <a:r>
              <a:rPr lang="en-US" sz="600" b="0" dirty="0" smtClean="0">
                <a:latin typeface="Arial Narrow" panose="020B0606020202030204" pitchFamily="34" charset="0"/>
                <a:ea typeface="Verdana" pitchFamily="34" charset="0"/>
                <a:cs typeface="Verdana" pitchFamily="34" charset="0"/>
              </a:rPr>
              <a:t>','$hashp',</a:t>
            </a:r>
            <a:r>
              <a:rPr lang="en-US" sz="600" b="0" dirty="0">
                <a:latin typeface="Arial Narrow" panose="020B0606020202030204" pitchFamily="34" charset="0"/>
                <a:ea typeface="Verdana" pitchFamily="34" charset="0"/>
                <a:cs typeface="Verdana" pitchFamily="34" charset="0"/>
              </a:rPr>
              <a:t>0,'$sq','$sa','$first','$last',0)")) {</a:t>
            </a:r>
          </a:p>
          <a:p>
            <a:pPr marL="0" indent="0" defTabSz="274320">
              <a:spcAft>
                <a:spcPts val="0"/>
              </a:spcAft>
              <a:buNone/>
              <a:tabLst>
                <a:tab pos="182880" algn="l"/>
                <a:tab pos="411480" algn="l"/>
                <a:tab pos="685800" algn="l"/>
                <a:tab pos="960120" algn="l"/>
              </a:tabLst>
            </a:pPr>
            <a:r>
              <a:rPr lang="en-US" sz="600" b="0" dirty="0" smtClean="0">
                <a:latin typeface="Arial Narrow" panose="020B0606020202030204" pitchFamily="34" charset="0"/>
                <a:ea typeface="Verdana" pitchFamily="34" charset="0"/>
                <a:cs typeface="Verdana" pitchFamily="34" charset="0"/>
              </a:rPr>
              <a:t>112	</a:t>
            </a:r>
            <a:r>
              <a:rPr lang="en-US" sz="600" b="0" dirty="0">
                <a:latin typeface="Arial Narrow" panose="020B0606020202030204" pitchFamily="34" charset="0"/>
                <a:ea typeface="Verdana" pitchFamily="34" charset="0"/>
                <a:cs typeface="Verdana" pitchFamily="34" charset="0"/>
              </a:rPr>
              <a:t>		print "&lt;h2&gt;Database Error&lt;/h2&gt;\n";</a:t>
            </a:r>
          </a:p>
          <a:p>
            <a:pPr marL="0" indent="0" defTabSz="274320">
              <a:spcAft>
                <a:spcPts val="0"/>
              </a:spcAft>
              <a:buNone/>
              <a:tabLst>
                <a:tab pos="182880" algn="l"/>
                <a:tab pos="411480" algn="l"/>
                <a:tab pos="685800" algn="l"/>
                <a:tab pos="960120" algn="l"/>
              </a:tabLst>
            </a:pPr>
            <a:r>
              <a:rPr lang="en-US" sz="600" b="0" dirty="0" smtClean="0">
                <a:latin typeface="Arial Narrow" panose="020B0606020202030204" pitchFamily="34" charset="0"/>
                <a:ea typeface="Verdana" pitchFamily="34" charset="0"/>
                <a:cs typeface="Verdana" pitchFamily="34" charset="0"/>
              </a:rPr>
              <a:t>113	</a:t>
            </a:r>
            <a:r>
              <a:rPr lang="en-US" sz="600" b="0" dirty="0">
                <a:latin typeface="Arial Narrow" panose="020B0606020202030204" pitchFamily="34" charset="0"/>
                <a:ea typeface="Verdana" pitchFamily="34" charset="0"/>
                <a:cs typeface="Verdana" pitchFamily="34" charset="0"/>
              </a:rPr>
              <a:t>		print "&lt;p&gt;" . $</a:t>
            </a:r>
            <a:r>
              <a:rPr lang="en-US" sz="600" b="0" dirty="0" err="1">
                <a:latin typeface="Arial Narrow" panose="020B0606020202030204" pitchFamily="34" charset="0"/>
                <a:ea typeface="Verdana" pitchFamily="34" charset="0"/>
                <a:cs typeface="Verdana" pitchFamily="34" charset="0"/>
              </a:rPr>
              <a:t>dbh</a:t>
            </a:r>
            <a:r>
              <a:rPr lang="en-US" sz="600" b="0" dirty="0">
                <a:latin typeface="Arial Narrow" panose="020B0606020202030204" pitchFamily="34" charset="0"/>
                <a:ea typeface="Verdana" pitchFamily="34" charset="0"/>
                <a:cs typeface="Verdana" pitchFamily="34" charset="0"/>
              </a:rPr>
              <a:t>-&gt;</a:t>
            </a:r>
            <a:r>
              <a:rPr lang="en-US" sz="600" b="0" dirty="0" err="1">
                <a:latin typeface="Arial Narrow" panose="020B0606020202030204" pitchFamily="34" charset="0"/>
                <a:ea typeface="Verdana" pitchFamily="34" charset="0"/>
                <a:cs typeface="Verdana" pitchFamily="34" charset="0"/>
              </a:rPr>
              <a:t>errstr</a:t>
            </a:r>
            <a:r>
              <a:rPr lang="en-US" sz="600" b="0" dirty="0">
                <a:latin typeface="Arial Narrow" panose="020B0606020202030204" pitchFamily="34" charset="0"/>
                <a:ea typeface="Verdana" pitchFamily="34" charset="0"/>
                <a:cs typeface="Verdana" pitchFamily="34" charset="0"/>
              </a:rPr>
              <a:t> . "&lt;/p&gt;\n";</a:t>
            </a:r>
          </a:p>
          <a:p>
            <a:pPr marL="0" indent="0" defTabSz="274320">
              <a:spcAft>
                <a:spcPts val="0"/>
              </a:spcAft>
              <a:buNone/>
              <a:tabLst>
                <a:tab pos="182880" algn="l"/>
                <a:tab pos="411480" algn="l"/>
                <a:tab pos="685800" algn="l"/>
                <a:tab pos="960120" algn="l"/>
              </a:tabLst>
            </a:pPr>
            <a:r>
              <a:rPr lang="en-US" sz="600" b="0" dirty="0" smtClean="0">
                <a:latin typeface="Arial Narrow" panose="020B0606020202030204" pitchFamily="34" charset="0"/>
                <a:ea typeface="Verdana" pitchFamily="34" charset="0"/>
                <a:cs typeface="Verdana" pitchFamily="34" charset="0"/>
              </a:rPr>
              <a:t>114	</a:t>
            </a:r>
            <a:r>
              <a:rPr lang="en-US" sz="600" b="0" dirty="0">
                <a:latin typeface="Arial Narrow" panose="020B0606020202030204" pitchFamily="34" charset="0"/>
                <a:ea typeface="Verdana" pitchFamily="34" charset="0"/>
                <a:cs typeface="Verdana" pitchFamily="34" charset="0"/>
              </a:rPr>
              <a:t>	} else {</a:t>
            </a:r>
          </a:p>
          <a:p>
            <a:pPr marL="0" indent="0" defTabSz="274320">
              <a:spcAft>
                <a:spcPts val="0"/>
              </a:spcAft>
              <a:buNone/>
              <a:tabLst>
                <a:tab pos="182880" algn="l"/>
                <a:tab pos="411480" algn="l"/>
                <a:tab pos="685800" algn="l"/>
                <a:tab pos="960120" algn="l"/>
              </a:tabLst>
            </a:pPr>
            <a:r>
              <a:rPr lang="en-US" sz="600" b="0" dirty="0" smtClean="0">
                <a:latin typeface="Arial Narrow" panose="020B0606020202030204" pitchFamily="34" charset="0"/>
                <a:ea typeface="Verdana" pitchFamily="34" charset="0"/>
                <a:cs typeface="Verdana" pitchFamily="34" charset="0"/>
              </a:rPr>
              <a:t>115	</a:t>
            </a:r>
            <a:r>
              <a:rPr lang="en-US" sz="600" b="0" dirty="0">
                <a:latin typeface="Arial Narrow" panose="020B0606020202030204" pitchFamily="34" charset="0"/>
                <a:ea typeface="Verdana" pitchFamily="34" charset="0"/>
                <a:cs typeface="Verdana" pitchFamily="34" charset="0"/>
              </a:rPr>
              <a:t>		print "&lt;p&gt;Your account request has been created. </a:t>
            </a:r>
            <a:r>
              <a:rPr lang="en-US" sz="600" b="0" dirty="0" smtClean="0">
                <a:latin typeface="Arial Narrow" panose="020B0606020202030204" pitchFamily="34" charset="0"/>
                <a:ea typeface="Verdana" pitchFamily="34" charset="0"/>
                <a:cs typeface="Verdana" pitchFamily="34" charset="0"/>
              </a:rPr>
              <a:t>You </a:t>
            </a:r>
            <a:r>
              <a:rPr lang="en-US" sz="600" b="0" dirty="0">
                <a:latin typeface="Arial Narrow" panose="020B0606020202030204" pitchFamily="34" charset="0"/>
                <a:ea typeface="Verdana" pitchFamily="34" charset="0"/>
                <a:cs typeface="Verdana" pitchFamily="34" charset="0"/>
              </a:rPr>
              <a:t>will be notified once your account has been activated.&lt;/p&gt;"; </a:t>
            </a:r>
          </a:p>
          <a:p>
            <a:pPr marL="0" indent="0" defTabSz="274320">
              <a:spcAft>
                <a:spcPts val="0"/>
              </a:spcAft>
              <a:buNone/>
              <a:tabLst>
                <a:tab pos="182880" algn="l"/>
                <a:tab pos="411480" algn="l"/>
                <a:tab pos="685800" algn="l"/>
                <a:tab pos="960120" algn="l"/>
              </a:tabLst>
            </a:pPr>
            <a:r>
              <a:rPr lang="en-US" sz="600" b="0" dirty="0" smtClean="0">
                <a:latin typeface="Arial Narrow" panose="020B0606020202030204" pitchFamily="34" charset="0"/>
                <a:ea typeface="Verdana" pitchFamily="34" charset="0"/>
                <a:cs typeface="Verdana" pitchFamily="34" charset="0"/>
              </a:rPr>
              <a:t>116	</a:t>
            </a:r>
            <a:r>
              <a:rPr lang="en-US" sz="600" b="0" dirty="0">
                <a:latin typeface="Arial Narrow" panose="020B0606020202030204" pitchFamily="34" charset="0"/>
                <a:ea typeface="Verdana" pitchFamily="34" charset="0"/>
                <a:cs typeface="Verdana" pitchFamily="34" charset="0"/>
              </a:rPr>
              <a:t>	}</a:t>
            </a:r>
          </a:p>
          <a:p>
            <a:pPr marL="0" indent="0" defTabSz="274320">
              <a:spcAft>
                <a:spcPts val="0"/>
              </a:spcAft>
              <a:buNone/>
              <a:tabLst>
                <a:tab pos="182880" algn="l"/>
                <a:tab pos="411480" algn="l"/>
                <a:tab pos="685800" algn="l"/>
                <a:tab pos="960120" algn="l"/>
              </a:tabLst>
            </a:pPr>
            <a:r>
              <a:rPr lang="en-US" sz="600" b="0" dirty="0" smtClean="0">
                <a:latin typeface="Arial Narrow" panose="020B0606020202030204" pitchFamily="34" charset="0"/>
                <a:ea typeface="Verdana" pitchFamily="34" charset="0"/>
                <a:cs typeface="Verdana" pitchFamily="34" charset="0"/>
              </a:rPr>
              <a:t>117	}</a:t>
            </a:r>
            <a:endParaRPr lang="en-US" sz="600" b="0" dirty="0">
              <a:latin typeface="Arial Narrow" panose="020B0606020202030204" pitchFamily="34" charset="0"/>
              <a:ea typeface="Verdana" pitchFamily="34" charset="0"/>
              <a:cs typeface="Verdana" pitchFamily="34" charset="0"/>
            </a:endParaRPr>
          </a:p>
          <a:p>
            <a:pPr marL="0" indent="0" defTabSz="274320">
              <a:spcAft>
                <a:spcPts val="0"/>
              </a:spcAft>
              <a:buNone/>
              <a:tabLst>
                <a:tab pos="182880" algn="l"/>
                <a:tab pos="411480" algn="l"/>
                <a:tab pos="685800" algn="l"/>
                <a:tab pos="960120" algn="l"/>
              </a:tabLst>
            </a:pPr>
            <a:r>
              <a:rPr lang="en-US" sz="600" b="0" dirty="0" smtClean="0">
                <a:latin typeface="Arial Narrow" panose="020B0606020202030204" pitchFamily="34" charset="0"/>
                <a:ea typeface="Verdana" pitchFamily="34" charset="0"/>
                <a:cs typeface="Verdana" pitchFamily="34" charset="0"/>
              </a:rPr>
              <a:t>118</a:t>
            </a:r>
            <a:endParaRPr lang="en-US" sz="600" b="0" dirty="0">
              <a:latin typeface="Arial Narrow" panose="020B0606020202030204" pitchFamily="34" charset="0"/>
              <a:ea typeface="Verdana" pitchFamily="34" charset="0"/>
              <a:cs typeface="Verdana" pitchFamily="34" charset="0"/>
            </a:endParaRPr>
          </a:p>
          <a:p>
            <a:pPr marL="0" indent="0" defTabSz="274320">
              <a:spcAft>
                <a:spcPts val="0"/>
              </a:spcAft>
              <a:buNone/>
              <a:tabLst>
                <a:tab pos="182880" algn="l"/>
                <a:tab pos="411480" algn="l"/>
                <a:tab pos="685800" algn="l"/>
                <a:tab pos="960120" algn="l"/>
              </a:tabLst>
            </a:pPr>
            <a:r>
              <a:rPr lang="en-US" sz="600" b="0" dirty="0" smtClean="0">
                <a:latin typeface="Arial Narrow" panose="020B0606020202030204" pitchFamily="34" charset="0"/>
                <a:ea typeface="Verdana" pitchFamily="34" charset="0"/>
                <a:cs typeface="Verdana" pitchFamily="34" charset="0"/>
              </a:rPr>
              <a:t>119	# </a:t>
            </a:r>
            <a:r>
              <a:rPr lang="en-US" sz="600" b="0" dirty="0">
                <a:latin typeface="Arial Narrow" panose="020B0606020202030204" pitchFamily="34" charset="0"/>
                <a:ea typeface="Verdana" pitchFamily="34" charset="0"/>
                <a:cs typeface="Verdana" pitchFamily="34" charset="0"/>
              </a:rPr>
              <a:t>Close up the SQL object and disconnect from the database.</a:t>
            </a:r>
          </a:p>
          <a:p>
            <a:pPr marL="0" indent="0" defTabSz="274320">
              <a:spcAft>
                <a:spcPts val="0"/>
              </a:spcAft>
              <a:buNone/>
              <a:tabLst>
                <a:tab pos="182880" algn="l"/>
                <a:tab pos="411480" algn="l"/>
                <a:tab pos="685800" algn="l"/>
                <a:tab pos="960120" algn="l"/>
              </a:tabLst>
            </a:pPr>
            <a:r>
              <a:rPr lang="en-US" sz="600" b="0" dirty="0" smtClean="0">
                <a:latin typeface="Arial Narrow" panose="020B0606020202030204" pitchFamily="34" charset="0"/>
                <a:ea typeface="Verdana" pitchFamily="34" charset="0"/>
                <a:cs typeface="Verdana" pitchFamily="34" charset="0"/>
              </a:rPr>
              <a:t>120</a:t>
            </a:r>
            <a:endParaRPr lang="en-US" sz="600" b="0" dirty="0">
              <a:latin typeface="Arial Narrow" panose="020B0606020202030204" pitchFamily="34" charset="0"/>
              <a:ea typeface="Verdana" pitchFamily="34" charset="0"/>
              <a:cs typeface="Verdana" pitchFamily="34" charset="0"/>
            </a:endParaRPr>
          </a:p>
          <a:p>
            <a:pPr marL="0" indent="0" defTabSz="274320">
              <a:spcAft>
                <a:spcPts val="0"/>
              </a:spcAft>
              <a:buNone/>
              <a:tabLst>
                <a:tab pos="182880" algn="l"/>
                <a:tab pos="411480" algn="l"/>
                <a:tab pos="685800" algn="l"/>
                <a:tab pos="960120" algn="l"/>
              </a:tabLst>
            </a:pPr>
            <a:r>
              <a:rPr lang="en-US" sz="600" b="0" dirty="0" smtClean="0">
                <a:latin typeface="Arial Narrow" panose="020B0606020202030204" pitchFamily="34" charset="0"/>
                <a:ea typeface="Verdana" pitchFamily="34" charset="0"/>
                <a:cs typeface="Verdana" pitchFamily="34" charset="0"/>
              </a:rPr>
              <a:t>121	$</a:t>
            </a:r>
            <a:r>
              <a:rPr lang="en-US" sz="600" b="0" dirty="0" err="1" smtClean="0">
                <a:latin typeface="Arial Narrow" panose="020B0606020202030204" pitchFamily="34" charset="0"/>
                <a:ea typeface="Verdana" pitchFamily="34" charset="0"/>
                <a:cs typeface="Verdana" pitchFamily="34" charset="0"/>
              </a:rPr>
              <a:t>sql</a:t>
            </a:r>
            <a:r>
              <a:rPr lang="en-US" sz="600" b="0" dirty="0" smtClean="0">
                <a:latin typeface="Arial Narrow" panose="020B0606020202030204" pitchFamily="34" charset="0"/>
                <a:ea typeface="Verdana" pitchFamily="34" charset="0"/>
                <a:cs typeface="Verdana" pitchFamily="34" charset="0"/>
              </a:rPr>
              <a:t>-</a:t>
            </a:r>
            <a:r>
              <a:rPr lang="en-US" sz="600" b="0" dirty="0">
                <a:latin typeface="Arial Narrow" panose="020B0606020202030204" pitchFamily="34" charset="0"/>
                <a:ea typeface="Verdana" pitchFamily="34" charset="0"/>
                <a:cs typeface="Verdana" pitchFamily="34" charset="0"/>
              </a:rPr>
              <a:t>&gt;finish;</a:t>
            </a:r>
          </a:p>
          <a:p>
            <a:pPr marL="0" indent="0" defTabSz="274320">
              <a:spcAft>
                <a:spcPts val="0"/>
              </a:spcAft>
              <a:buNone/>
              <a:tabLst>
                <a:tab pos="182880" algn="l"/>
                <a:tab pos="411480" algn="l"/>
                <a:tab pos="685800" algn="l"/>
                <a:tab pos="960120" algn="l"/>
              </a:tabLst>
            </a:pPr>
            <a:r>
              <a:rPr lang="en-US" sz="600" b="0" dirty="0" smtClean="0">
                <a:latin typeface="Arial Narrow" panose="020B0606020202030204" pitchFamily="34" charset="0"/>
                <a:ea typeface="Verdana" pitchFamily="34" charset="0"/>
                <a:cs typeface="Verdana" pitchFamily="34" charset="0"/>
              </a:rPr>
              <a:t>122	$</a:t>
            </a:r>
            <a:r>
              <a:rPr lang="en-US" sz="600" b="0" dirty="0" err="1" smtClean="0">
                <a:latin typeface="Arial Narrow" panose="020B0606020202030204" pitchFamily="34" charset="0"/>
                <a:ea typeface="Verdana" pitchFamily="34" charset="0"/>
                <a:cs typeface="Verdana" pitchFamily="34" charset="0"/>
              </a:rPr>
              <a:t>dbh</a:t>
            </a:r>
            <a:r>
              <a:rPr lang="en-US" sz="600" b="0" dirty="0" smtClean="0">
                <a:latin typeface="Arial Narrow" panose="020B0606020202030204" pitchFamily="34" charset="0"/>
                <a:ea typeface="Verdana" pitchFamily="34" charset="0"/>
                <a:cs typeface="Verdana" pitchFamily="34" charset="0"/>
              </a:rPr>
              <a:t>-</a:t>
            </a:r>
            <a:r>
              <a:rPr lang="en-US" sz="600" b="0" dirty="0">
                <a:latin typeface="Arial Narrow" panose="020B0606020202030204" pitchFamily="34" charset="0"/>
                <a:ea typeface="Verdana" pitchFamily="34" charset="0"/>
                <a:cs typeface="Verdana" pitchFamily="34" charset="0"/>
              </a:rPr>
              <a:t>&gt;disconnect;</a:t>
            </a:r>
          </a:p>
          <a:p>
            <a:pPr marL="0" indent="0" defTabSz="274320">
              <a:spcAft>
                <a:spcPts val="0"/>
              </a:spcAft>
              <a:buNone/>
              <a:tabLst>
                <a:tab pos="182880" algn="l"/>
                <a:tab pos="411480" algn="l"/>
                <a:tab pos="685800" algn="l"/>
                <a:tab pos="960120" algn="l"/>
              </a:tabLst>
            </a:pPr>
            <a:r>
              <a:rPr lang="en-US" sz="600" b="0" dirty="0" smtClean="0">
                <a:latin typeface="Arial Narrow" panose="020B0606020202030204" pitchFamily="34" charset="0"/>
                <a:ea typeface="Verdana" pitchFamily="34" charset="0"/>
                <a:cs typeface="Verdana" pitchFamily="34" charset="0"/>
              </a:rPr>
              <a:t>123</a:t>
            </a:r>
          </a:p>
          <a:p>
            <a:pPr marL="0" indent="0" defTabSz="274320">
              <a:spcAft>
                <a:spcPts val="0"/>
              </a:spcAft>
              <a:buNone/>
              <a:tabLst>
                <a:tab pos="182880" algn="l"/>
                <a:tab pos="411480" algn="l"/>
                <a:tab pos="685800" algn="l"/>
                <a:tab pos="960120" algn="l"/>
              </a:tabLst>
            </a:pPr>
            <a:r>
              <a:rPr lang="en-US" sz="600" b="0" dirty="0" smtClean="0">
                <a:latin typeface="Arial Narrow" panose="020B0606020202030204" pitchFamily="34" charset="0"/>
                <a:ea typeface="Verdana" pitchFamily="34" charset="0"/>
                <a:cs typeface="Verdana" pitchFamily="34" charset="0"/>
              </a:rPr>
              <a:t>124	# </a:t>
            </a:r>
            <a:r>
              <a:rPr lang="en-US" sz="600" b="0" dirty="0">
                <a:latin typeface="Arial Narrow" panose="020B0606020202030204" pitchFamily="34" charset="0"/>
                <a:ea typeface="Verdana" pitchFamily="34" charset="0"/>
                <a:cs typeface="Verdana" pitchFamily="34" charset="0"/>
              </a:rPr>
              <a:t>Print the bottom part of the HTML response.</a:t>
            </a:r>
          </a:p>
          <a:p>
            <a:pPr marL="0" indent="0" defTabSz="274320">
              <a:spcAft>
                <a:spcPts val="0"/>
              </a:spcAft>
              <a:buNone/>
              <a:tabLst>
                <a:tab pos="182880" algn="l"/>
                <a:tab pos="411480" algn="l"/>
                <a:tab pos="685800" algn="l"/>
                <a:tab pos="960120" algn="l"/>
              </a:tabLst>
            </a:pPr>
            <a:r>
              <a:rPr lang="en-US" sz="600" b="0" dirty="0" smtClean="0">
                <a:latin typeface="Arial Narrow" panose="020B0606020202030204" pitchFamily="34" charset="0"/>
                <a:ea typeface="Verdana" pitchFamily="34" charset="0"/>
                <a:cs typeface="Verdana" pitchFamily="34" charset="0"/>
              </a:rPr>
              <a:t>125</a:t>
            </a:r>
            <a:endParaRPr lang="en-US" sz="600" b="0" dirty="0">
              <a:latin typeface="Arial Narrow" panose="020B0606020202030204" pitchFamily="34" charset="0"/>
              <a:ea typeface="Verdana" pitchFamily="34" charset="0"/>
              <a:cs typeface="Verdana" pitchFamily="34" charset="0"/>
            </a:endParaRPr>
          </a:p>
          <a:p>
            <a:pPr marL="0" indent="0" defTabSz="274320">
              <a:spcAft>
                <a:spcPts val="0"/>
              </a:spcAft>
              <a:buNone/>
              <a:tabLst>
                <a:tab pos="182880" algn="l"/>
                <a:tab pos="411480" algn="l"/>
                <a:tab pos="685800" algn="l"/>
                <a:tab pos="960120" algn="l"/>
              </a:tabLst>
            </a:pPr>
            <a:r>
              <a:rPr lang="en-US" sz="600" b="0" dirty="0" smtClean="0">
                <a:latin typeface="Arial Narrow" panose="020B0606020202030204" pitchFamily="34" charset="0"/>
                <a:ea typeface="Verdana" pitchFamily="34" charset="0"/>
                <a:cs typeface="Verdana" pitchFamily="34" charset="0"/>
              </a:rPr>
              <a:t>126	print </a:t>
            </a:r>
            <a:r>
              <a:rPr lang="en-US" sz="600" b="0" dirty="0">
                <a:latin typeface="Arial Narrow" panose="020B0606020202030204" pitchFamily="34" charset="0"/>
                <a:ea typeface="Verdana" pitchFamily="34" charset="0"/>
                <a:cs typeface="Verdana" pitchFamily="34" charset="0"/>
              </a:rPr>
              <a:t>'&lt;!--#include virtual="/footer.html" --&gt;';</a:t>
            </a:r>
          </a:p>
          <a:p>
            <a:pPr marL="0" indent="0" defTabSz="274320">
              <a:spcAft>
                <a:spcPts val="0"/>
              </a:spcAft>
              <a:buNone/>
              <a:tabLst>
                <a:tab pos="182880" algn="l"/>
                <a:tab pos="411480" algn="l"/>
                <a:tab pos="685800" algn="l"/>
                <a:tab pos="960120" algn="l"/>
              </a:tabLst>
            </a:pPr>
            <a:r>
              <a:rPr lang="en-US" sz="600" b="0" dirty="0" smtClean="0">
                <a:latin typeface="Arial Narrow" panose="020B0606020202030204" pitchFamily="34" charset="0"/>
                <a:ea typeface="Verdana" pitchFamily="34" charset="0"/>
                <a:cs typeface="Verdana" pitchFamily="34" charset="0"/>
              </a:rPr>
              <a:t>127	print </a:t>
            </a:r>
            <a:r>
              <a:rPr lang="en-US" sz="600" b="0" dirty="0" err="1">
                <a:latin typeface="Arial Narrow" panose="020B0606020202030204" pitchFamily="34" charset="0"/>
                <a:ea typeface="Verdana" pitchFamily="34" charset="0"/>
                <a:cs typeface="Verdana" pitchFamily="34" charset="0"/>
              </a:rPr>
              <a:t>end_html</a:t>
            </a:r>
            <a:r>
              <a:rPr lang="en-US" sz="600" b="0" dirty="0">
                <a:latin typeface="Arial Narrow" panose="020B0606020202030204" pitchFamily="34" charset="0"/>
                <a:ea typeface="Verdana" pitchFamily="34" charset="0"/>
                <a:cs typeface="Verdana" pitchFamily="34" charset="0"/>
              </a:rPr>
              <a:t>;</a:t>
            </a:r>
          </a:p>
        </p:txBody>
      </p:sp>
      <p:sp>
        <p:nvSpPr>
          <p:cNvPr id="9" name="Content Placeholder 8"/>
          <p:cNvSpPr>
            <a:spLocks noGrp="1"/>
          </p:cNvSpPr>
          <p:nvPr>
            <p:ph sz="half" idx="2"/>
          </p:nvPr>
        </p:nvSpPr>
        <p:spPr>
          <a:xfrm>
            <a:off x="4800600" y="1498596"/>
            <a:ext cx="4038600" cy="4673604"/>
          </a:xfrm>
        </p:spPr>
        <p:txBody>
          <a:bodyPr/>
          <a:lstStyle/>
          <a:p>
            <a:pPr marL="0" indent="0" defTabSz="274320">
              <a:spcAft>
                <a:spcPts val="0"/>
              </a:spcAft>
              <a:buNone/>
              <a:tabLst>
                <a:tab pos="137160" algn="l"/>
                <a:tab pos="411480" algn="l"/>
                <a:tab pos="685800" algn="l"/>
                <a:tab pos="960120" algn="l"/>
              </a:tabLst>
            </a:pPr>
            <a:endParaRPr lang="en-US" sz="600" b="0" dirty="0">
              <a:latin typeface="Arial Narrow" panose="020B0606020202030204" pitchFamily="34" charset="0"/>
              <a:ea typeface="Verdana" pitchFamily="34" charset="0"/>
              <a:cs typeface="Verdana" pitchFamily="34" charset="0"/>
            </a:endParaRPr>
          </a:p>
        </p:txBody>
      </p:sp>
    </p:spTree>
    <p:extLst>
      <p:ext uri="{BB962C8B-B14F-4D97-AF65-F5344CB8AC3E}">
        <p14:creationId xmlns:p14="http://schemas.microsoft.com/office/powerpoint/2010/main" val="2737767203"/>
      </p:ext>
    </p:extLst>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Worksheet #4</a:t>
            </a:r>
            <a:endParaRPr 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2971745941"/>
              </p:ext>
            </p:extLst>
          </p:nvPr>
        </p:nvGraphicFramePr>
        <p:xfrm>
          <a:off x="609600" y="1447800"/>
          <a:ext cx="8229600" cy="4820920"/>
        </p:xfrm>
        <a:graphic>
          <a:graphicData uri="http://schemas.openxmlformats.org/drawingml/2006/table">
            <a:tbl>
              <a:tblPr firstRow="1" bandRow="1">
                <a:tableStyleId>{073A0DAA-6AF3-43AB-8588-CEC1D06C72B9}</a:tableStyleId>
              </a:tblPr>
              <a:tblGrid>
                <a:gridCol w="1219200"/>
                <a:gridCol w="1981200"/>
                <a:gridCol w="1066800"/>
                <a:gridCol w="3962400"/>
              </a:tblGrid>
              <a:tr h="370840">
                <a:tc>
                  <a:txBody>
                    <a:bodyPr/>
                    <a:lstStyle/>
                    <a:p>
                      <a:r>
                        <a:rPr lang="en-US" dirty="0" smtClean="0"/>
                        <a:t>CWE</a:t>
                      </a:r>
                      <a:endParaRPr lang="en-US" dirty="0"/>
                    </a:p>
                  </a:txBody>
                  <a:tcPr/>
                </a:tc>
                <a:tc>
                  <a:txBody>
                    <a:bodyPr/>
                    <a:lstStyle/>
                    <a:p>
                      <a:r>
                        <a:rPr lang="en-US" dirty="0" smtClean="0"/>
                        <a:t>File</a:t>
                      </a:r>
                      <a:endParaRPr lang="en-US" dirty="0"/>
                    </a:p>
                  </a:txBody>
                  <a:tcPr/>
                </a:tc>
                <a:tc>
                  <a:txBody>
                    <a:bodyPr/>
                    <a:lstStyle/>
                    <a:p>
                      <a:r>
                        <a:rPr lang="en-US" dirty="0" smtClean="0"/>
                        <a:t>Line</a:t>
                      </a:r>
                      <a:r>
                        <a:rPr lang="en-US" baseline="0" dirty="0" smtClean="0"/>
                        <a:t> #</a:t>
                      </a:r>
                      <a:endParaRPr lang="en-US" dirty="0"/>
                    </a:p>
                  </a:txBody>
                  <a:tcPr/>
                </a:tc>
                <a:tc>
                  <a:txBody>
                    <a:bodyPr/>
                    <a:lstStyle/>
                    <a:p>
                      <a:r>
                        <a:rPr lang="en-US" dirty="0" smtClean="0"/>
                        <a:t>Description</a:t>
                      </a:r>
                      <a:endParaRPr lang="en-US" dirty="0"/>
                    </a:p>
                  </a:txBody>
                  <a:tcPr/>
                </a:tc>
              </a:tr>
              <a:tr h="370840">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tr>
              <a:tr h="370840">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tr>
              <a:tr h="370840">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tr>
              <a:tr h="370840">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tr>
              <a:tr h="370840">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tr>
              <a:tr h="370840">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tr>
              <a:tr h="370840">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tr>
              <a:tr h="370840">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tr>
              <a:tr h="370840">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tr>
              <a:tr h="370840">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tr>
              <a:tr h="370840">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tr>
              <a:tr h="370840">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tr>
            </a:tbl>
          </a:graphicData>
        </a:graphic>
      </p:graphicFrame>
    </p:spTree>
    <p:extLst>
      <p:ext uri="{BB962C8B-B14F-4D97-AF65-F5344CB8AC3E}">
        <p14:creationId xmlns:p14="http://schemas.microsoft.com/office/powerpoint/2010/main" val="4154399604"/>
      </p:ext>
    </p:extLst>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Findings #4</a:t>
            </a:r>
            <a:endParaRPr 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2553618682"/>
              </p:ext>
            </p:extLst>
          </p:nvPr>
        </p:nvGraphicFramePr>
        <p:xfrm>
          <a:off x="609600" y="1447800"/>
          <a:ext cx="8229600" cy="4820920"/>
        </p:xfrm>
        <a:graphic>
          <a:graphicData uri="http://schemas.openxmlformats.org/drawingml/2006/table">
            <a:tbl>
              <a:tblPr firstRow="1" bandRow="1">
                <a:tableStyleId>{073A0DAA-6AF3-43AB-8588-CEC1D06C72B9}</a:tableStyleId>
              </a:tblPr>
              <a:tblGrid>
                <a:gridCol w="1219200"/>
                <a:gridCol w="1981200"/>
                <a:gridCol w="1066800"/>
                <a:gridCol w="3962400"/>
              </a:tblGrid>
              <a:tr h="370840">
                <a:tc>
                  <a:txBody>
                    <a:bodyPr/>
                    <a:lstStyle/>
                    <a:p>
                      <a:r>
                        <a:rPr lang="en-US" dirty="0" smtClean="0"/>
                        <a:t>CWE</a:t>
                      </a:r>
                      <a:endParaRPr lang="en-US" dirty="0"/>
                    </a:p>
                  </a:txBody>
                  <a:tcPr/>
                </a:tc>
                <a:tc>
                  <a:txBody>
                    <a:bodyPr/>
                    <a:lstStyle/>
                    <a:p>
                      <a:r>
                        <a:rPr lang="en-US" dirty="0" smtClean="0"/>
                        <a:t>File</a:t>
                      </a:r>
                      <a:endParaRPr lang="en-US" dirty="0"/>
                    </a:p>
                  </a:txBody>
                  <a:tcPr/>
                </a:tc>
                <a:tc>
                  <a:txBody>
                    <a:bodyPr/>
                    <a:lstStyle/>
                    <a:p>
                      <a:r>
                        <a:rPr lang="en-US" dirty="0" smtClean="0"/>
                        <a:t>Line</a:t>
                      </a:r>
                      <a:r>
                        <a:rPr lang="en-US" baseline="0" dirty="0" smtClean="0"/>
                        <a:t> #</a:t>
                      </a:r>
                      <a:endParaRPr lang="en-US" dirty="0"/>
                    </a:p>
                  </a:txBody>
                  <a:tcPr/>
                </a:tc>
                <a:tc>
                  <a:txBody>
                    <a:bodyPr/>
                    <a:lstStyle/>
                    <a:p>
                      <a:r>
                        <a:rPr lang="en-US" dirty="0" smtClean="0"/>
                        <a:t>Description</a:t>
                      </a:r>
                      <a:endParaRPr lang="en-US" dirty="0"/>
                    </a:p>
                  </a:txBody>
                  <a:tcPr/>
                </a:tc>
              </a:tr>
              <a:tr h="370840">
                <a:tc>
                  <a:txBody>
                    <a:bodyPr/>
                    <a:lstStyle/>
                    <a:p>
                      <a:r>
                        <a:rPr lang="en-US" dirty="0" smtClean="0"/>
                        <a:t>CWE-20</a:t>
                      </a:r>
                      <a:endParaRPr lang="en-US" dirty="0"/>
                    </a:p>
                  </a:txBody>
                  <a:tcPr/>
                </a:tc>
                <a:tc>
                  <a:txBody>
                    <a:bodyPr/>
                    <a:lstStyle/>
                    <a:p>
                      <a:r>
                        <a:rPr lang="en-US" dirty="0" err="1" smtClean="0"/>
                        <a:t>create.cgi</a:t>
                      </a:r>
                      <a:endParaRPr lang="en-US" dirty="0"/>
                    </a:p>
                  </a:txBody>
                  <a:tcPr/>
                </a:tc>
                <a:tc>
                  <a:txBody>
                    <a:bodyPr/>
                    <a:lstStyle/>
                    <a:p>
                      <a:r>
                        <a:rPr lang="en-US" dirty="0" smtClean="0"/>
                        <a:t>101-102</a:t>
                      </a:r>
                      <a:endParaRPr lang="en-US" dirty="0"/>
                    </a:p>
                  </a:txBody>
                  <a:tcPr/>
                </a:tc>
                <a:tc>
                  <a:txBody>
                    <a:bodyPr/>
                    <a:lstStyle/>
                    <a:p>
                      <a:r>
                        <a:rPr lang="en-US" dirty="0" smtClean="0"/>
                        <a:t>Incomplete Data Validation</a:t>
                      </a:r>
                      <a:endParaRPr lang="en-US" dirty="0"/>
                    </a:p>
                  </a:txBody>
                  <a:tcPr/>
                </a:tc>
              </a:tr>
              <a:tr h="370840">
                <a:tc>
                  <a:txBody>
                    <a:bodyPr/>
                    <a:lstStyle/>
                    <a:p>
                      <a:r>
                        <a:rPr lang="en-US" dirty="0" smtClean="0"/>
                        <a:t>CWE-521</a:t>
                      </a:r>
                      <a:endParaRPr lang="en-US" dirty="0"/>
                    </a:p>
                  </a:txBody>
                  <a:tcPr/>
                </a:tc>
                <a:tc>
                  <a:txBody>
                    <a:bodyPr/>
                    <a:lstStyle/>
                    <a:p>
                      <a:r>
                        <a:rPr lang="en-US" dirty="0" err="1" smtClean="0"/>
                        <a:t>create.cgi</a:t>
                      </a:r>
                      <a:endParaRPr lang="en-US" dirty="0"/>
                    </a:p>
                  </a:txBody>
                  <a:tcPr/>
                </a:tc>
                <a:tc>
                  <a:txBody>
                    <a:bodyPr/>
                    <a:lstStyle/>
                    <a:p>
                      <a:r>
                        <a:rPr lang="en-US" dirty="0" smtClean="0"/>
                        <a:t>105-107</a:t>
                      </a:r>
                      <a:endParaRPr lang="en-US" dirty="0"/>
                    </a:p>
                  </a:txBody>
                  <a:tcPr/>
                </a:tc>
                <a:tc>
                  <a:txBody>
                    <a:bodyPr/>
                    <a:lstStyle/>
                    <a:p>
                      <a:r>
                        <a:rPr lang="en-US" dirty="0" smtClean="0"/>
                        <a:t>Weak Password Requirements</a:t>
                      </a:r>
                      <a:endParaRPr lang="en-US" dirty="0"/>
                    </a:p>
                  </a:txBody>
                  <a:tcPr/>
                </a:tc>
              </a:tr>
              <a:tr h="370840">
                <a:tc>
                  <a:txBody>
                    <a:bodyPr/>
                    <a:lstStyle/>
                    <a:p>
                      <a:r>
                        <a:rPr lang="en-US" dirty="0" smtClean="0"/>
                        <a:t>CWE-328</a:t>
                      </a:r>
                      <a:endParaRPr lang="en-US"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err="1" smtClean="0"/>
                        <a:t>create.cgi</a:t>
                      </a:r>
                      <a:endParaRPr lang="en-US" dirty="0" smtClean="0"/>
                    </a:p>
                  </a:txBody>
                  <a:tcPr/>
                </a:tc>
                <a:tc>
                  <a:txBody>
                    <a:bodyPr/>
                    <a:lstStyle/>
                    <a:p>
                      <a:r>
                        <a:rPr lang="en-US" dirty="0" smtClean="0"/>
                        <a:t>109</a:t>
                      </a:r>
                      <a:endParaRPr lang="en-US" dirty="0"/>
                    </a:p>
                  </a:txBody>
                  <a:tcPr/>
                </a:tc>
                <a:tc>
                  <a:txBody>
                    <a:bodyPr/>
                    <a:lstStyle/>
                    <a:p>
                      <a:r>
                        <a:rPr lang="en-US" dirty="0" smtClean="0"/>
                        <a:t>Reversible One-Way</a:t>
                      </a:r>
                      <a:r>
                        <a:rPr lang="en-US" baseline="0" dirty="0" smtClean="0"/>
                        <a:t> Hash</a:t>
                      </a:r>
                      <a:endParaRPr lang="en-US" dirty="0"/>
                    </a:p>
                  </a:txBody>
                  <a:tcPr/>
                </a:tc>
              </a:tr>
              <a:tr h="370840">
                <a:tc>
                  <a:txBody>
                    <a:bodyPr/>
                    <a:lstStyle/>
                    <a:p>
                      <a:r>
                        <a:rPr lang="en-US" dirty="0" smtClean="0"/>
                        <a:t>CWE-89</a:t>
                      </a:r>
                      <a:endParaRPr lang="en-US" dirty="0"/>
                    </a:p>
                  </a:txBody>
                  <a:tcPr/>
                </a:tc>
                <a:tc>
                  <a:txBody>
                    <a:bodyPr/>
                    <a:lstStyle/>
                    <a:p>
                      <a:r>
                        <a:rPr lang="en-US" dirty="0" err="1" smtClean="0"/>
                        <a:t>create.cgi</a:t>
                      </a:r>
                      <a:endParaRPr lang="en-US" dirty="0"/>
                    </a:p>
                  </a:txBody>
                  <a:tcPr/>
                </a:tc>
                <a:tc>
                  <a:txBody>
                    <a:bodyPr/>
                    <a:lstStyle/>
                    <a:p>
                      <a:r>
                        <a:rPr lang="en-US" dirty="0" smtClean="0"/>
                        <a:t>110-111</a:t>
                      </a:r>
                      <a:endParaRPr lang="en-US" dirty="0"/>
                    </a:p>
                  </a:txBody>
                  <a:tcPr/>
                </a:tc>
                <a:tc>
                  <a:txBody>
                    <a:bodyPr/>
                    <a:lstStyle/>
                    <a:p>
                      <a:r>
                        <a:rPr lang="en-US" dirty="0" smtClean="0"/>
                        <a:t>SQL Injection</a:t>
                      </a:r>
                      <a:endParaRPr lang="en-US" dirty="0"/>
                    </a:p>
                  </a:txBody>
                  <a:tcPr/>
                </a:tc>
              </a:tr>
              <a:tr h="370840">
                <a:tc>
                  <a:txBody>
                    <a:bodyPr/>
                    <a:lstStyle/>
                    <a:p>
                      <a:r>
                        <a:rPr lang="en-US" dirty="0" smtClean="0"/>
                        <a:t>CWE-???</a:t>
                      </a:r>
                      <a:endParaRPr lang="en-US" dirty="0"/>
                    </a:p>
                  </a:txBody>
                  <a:tcPr/>
                </a:tc>
                <a:tc>
                  <a:txBody>
                    <a:bodyPr/>
                    <a:lstStyle/>
                    <a:p>
                      <a:r>
                        <a:rPr lang="en-US" dirty="0" err="1" smtClean="0"/>
                        <a:t>create.cgi</a:t>
                      </a:r>
                      <a:endParaRPr lang="en-US" dirty="0"/>
                    </a:p>
                  </a:txBody>
                  <a:tcPr/>
                </a:tc>
                <a:tc>
                  <a:txBody>
                    <a:bodyPr/>
                    <a:lstStyle/>
                    <a:p>
                      <a:r>
                        <a:rPr lang="en-US" dirty="0" smtClean="0"/>
                        <a:t>110-111</a:t>
                      </a:r>
                      <a:endParaRPr lang="en-US" dirty="0"/>
                    </a:p>
                  </a:txBody>
                  <a:tcPr/>
                </a:tc>
                <a:tc>
                  <a:txBody>
                    <a:bodyPr/>
                    <a:lstStyle/>
                    <a:p>
                      <a:r>
                        <a:rPr lang="en-US" dirty="0" smtClean="0"/>
                        <a:t>Overwrite Existing</a:t>
                      </a:r>
                      <a:r>
                        <a:rPr lang="en-US" baseline="0" dirty="0" smtClean="0"/>
                        <a:t> Account</a:t>
                      </a:r>
                      <a:endParaRPr lang="en-US" dirty="0"/>
                    </a:p>
                  </a:txBody>
                  <a:tcPr/>
                </a:tc>
              </a:tr>
              <a:tr h="370840">
                <a:tc>
                  <a:txBody>
                    <a:bodyPr/>
                    <a:lstStyle/>
                    <a:p>
                      <a:r>
                        <a:rPr lang="en-US" dirty="0" smtClean="0"/>
                        <a:t>CWE-209</a:t>
                      </a:r>
                      <a:endParaRPr lang="en-US"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err="1" smtClean="0"/>
                        <a:t>create.cgi</a:t>
                      </a:r>
                      <a:endParaRPr lang="en-US" dirty="0" smtClean="0"/>
                    </a:p>
                  </a:txBody>
                  <a:tcPr/>
                </a:tc>
                <a:tc>
                  <a:txBody>
                    <a:bodyPr/>
                    <a:lstStyle/>
                    <a:p>
                      <a:r>
                        <a:rPr lang="en-US" dirty="0" smtClean="0"/>
                        <a:t>113</a:t>
                      </a:r>
                      <a:endParaRPr lang="en-US" dirty="0"/>
                    </a:p>
                  </a:txBody>
                  <a:tcPr/>
                </a:tc>
                <a:tc>
                  <a:txBody>
                    <a:bodyPr/>
                    <a:lstStyle/>
                    <a:p>
                      <a:r>
                        <a:rPr lang="en-US" dirty="0" smtClean="0"/>
                        <a:t>Info Exposure</a:t>
                      </a:r>
                      <a:r>
                        <a:rPr lang="en-US" baseline="0" dirty="0" smtClean="0"/>
                        <a:t> by Error Message</a:t>
                      </a:r>
                      <a:endParaRPr lang="en-US" dirty="0"/>
                    </a:p>
                  </a:txBody>
                  <a:tcPr/>
                </a:tc>
              </a:tr>
              <a:tr h="370840">
                <a:tc>
                  <a:txBody>
                    <a:bodyPr/>
                    <a:lstStyle/>
                    <a:p>
                      <a:r>
                        <a:rPr lang="en-US" sz="1800" dirty="0" smtClean="0"/>
                        <a:t>CWE-759</a:t>
                      </a:r>
                      <a:endParaRPr lang="en-US" sz="18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dirty="0" err="1" smtClean="0"/>
                        <a:t>create.cgi</a:t>
                      </a:r>
                      <a:endParaRPr lang="en-US" sz="1800" dirty="0" smtClean="0"/>
                    </a:p>
                  </a:txBody>
                  <a:tcPr/>
                </a:tc>
                <a:tc>
                  <a:txBody>
                    <a:bodyPr/>
                    <a:lstStyle/>
                    <a:p>
                      <a:r>
                        <a:rPr lang="en-US" dirty="0" smtClean="0"/>
                        <a:t>n/a</a:t>
                      </a:r>
                      <a:endParaRPr lang="en-US" dirty="0"/>
                    </a:p>
                  </a:txBody>
                  <a:tcPr/>
                </a:tc>
                <a:tc>
                  <a:txBody>
                    <a:bodyPr/>
                    <a:lstStyle/>
                    <a:p>
                      <a:r>
                        <a:rPr lang="en-US" dirty="0" smtClean="0"/>
                        <a:t>No Salt</a:t>
                      </a:r>
                      <a:endParaRPr lang="en-US" dirty="0"/>
                    </a:p>
                  </a:txBody>
                  <a:tcPr/>
                </a:tc>
              </a:tr>
              <a:tr h="370840">
                <a:tc>
                  <a:txBody>
                    <a:bodyPr/>
                    <a:lstStyle/>
                    <a:p>
                      <a:r>
                        <a:rPr lang="en-US" dirty="0" smtClean="0"/>
                        <a:t>CWE-778</a:t>
                      </a:r>
                      <a:endParaRPr lang="en-US" dirty="0"/>
                    </a:p>
                  </a:txBody>
                  <a:tcPr/>
                </a:tc>
                <a:tc>
                  <a:txBody>
                    <a:bodyPr/>
                    <a:lstStyle/>
                    <a:p>
                      <a:r>
                        <a:rPr lang="en-US" dirty="0" err="1" smtClean="0"/>
                        <a:t>create.cgi</a:t>
                      </a:r>
                      <a:endParaRPr lang="en-US" dirty="0"/>
                    </a:p>
                  </a:txBody>
                  <a:tcPr/>
                </a:tc>
                <a:tc>
                  <a:txBody>
                    <a:bodyPr/>
                    <a:lstStyle/>
                    <a:p>
                      <a:r>
                        <a:rPr lang="en-US" dirty="0" smtClean="0"/>
                        <a:t>n/a</a:t>
                      </a:r>
                      <a:endParaRPr lang="en-US" dirty="0"/>
                    </a:p>
                  </a:txBody>
                  <a:tcPr/>
                </a:tc>
                <a:tc>
                  <a:txBody>
                    <a:bodyPr/>
                    <a:lstStyle/>
                    <a:p>
                      <a:r>
                        <a:rPr lang="en-US" dirty="0" smtClean="0"/>
                        <a:t>Insufficient</a:t>
                      </a:r>
                      <a:r>
                        <a:rPr lang="en-US" baseline="0" dirty="0" smtClean="0"/>
                        <a:t> Logging</a:t>
                      </a:r>
                      <a:endParaRPr lang="en-US" dirty="0"/>
                    </a:p>
                  </a:txBody>
                  <a:tcPr/>
                </a:tc>
              </a:tr>
              <a:tr h="370840">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tr>
              <a:tr h="370840">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tr>
              <a:tr h="370840">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tr>
              <a:tr h="370840">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tr>
            </a:tbl>
          </a:graphicData>
        </a:graphic>
      </p:graphicFrame>
    </p:spTree>
    <p:extLst>
      <p:ext uri="{BB962C8B-B14F-4D97-AF65-F5344CB8AC3E}">
        <p14:creationId xmlns:p14="http://schemas.microsoft.com/office/powerpoint/2010/main" val="48991811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Story #5 : Denial of Gaming Services</a:t>
            </a:r>
            <a:endParaRPr lang="en-US" dirty="0"/>
          </a:p>
        </p:txBody>
      </p:sp>
      <p:grpSp>
        <p:nvGrpSpPr>
          <p:cNvPr id="6" name="Group 5"/>
          <p:cNvGrpSpPr/>
          <p:nvPr/>
        </p:nvGrpSpPr>
        <p:grpSpPr>
          <a:xfrm>
            <a:off x="630073" y="1607803"/>
            <a:ext cx="4343399" cy="1594835"/>
            <a:chOff x="609601" y="1485902"/>
            <a:chExt cx="5791200" cy="2126447"/>
          </a:xfrm>
        </p:grpSpPr>
        <p:pic>
          <p:nvPicPr>
            <p:cNvPr id="205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9601" y="1485902"/>
              <a:ext cx="5791200" cy="1261274"/>
            </a:xfrm>
            <a:prstGeom prst="rect">
              <a:avLst/>
            </a:prstGeom>
            <a:noFill/>
            <a:ln w="9525">
              <a:solidFill>
                <a:schemeClr val="tx1"/>
              </a:solidFill>
              <a:miter lim="800000"/>
              <a:headEnd/>
              <a:tailEnd/>
            </a:ln>
            <a:effectLst>
              <a:outerShdw blurRad="50800" dist="38100" dir="2700000" algn="tl" rotWithShape="0">
                <a:prstClr val="black">
                  <a:alpha val="40000"/>
                </a:prstClr>
              </a:outerShdw>
            </a:effectLst>
            <a:extLst>
              <a:ext uri="{909E8E84-426E-40DD-AFC4-6F175D3DCCD1}">
                <a14:hiddenFill xmlns:a14="http://schemas.microsoft.com/office/drawing/2010/main">
                  <a:solidFill>
                    <a:schemeClr val="accent1"/>
                  </a:solidFill>
                </a14:hiddenFill>
              </a:ext>
            </a:extLst>
          </p:spPr>
        </p:pic>
        <p:pic>
          <p:nvPicPr>
            <p:cNvPr id="2052"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09601" y="2819400"/>
              <a:ext cx="5791200" cy="792949"/>
            </a:xfrm>
            <a:prstGeom prst="rect">
              <a:avLst/>
            </a:prstGeom>
            <a:noFill/>
            <a:ln w="9525">
              <a:solidFill>
                <a:schemeClr val="tx1"/>
              </a:solidFill>
              <a:miter lim="800000"/>
              <a:headEnd/>
              <a:tailEnd/>
            </a:ln>
            <a:effectLst>
              <a:outerShdw blurRad="50800" dist="38100" dir="2700000" algn="tl" rotWithShape="0">
                <a:prstClr val="black">
                  <a:alpha val="40000"/>
                </a:prstClr>
              </a:outerShdw>
            </a:effectLst>
            <a:extLst>
              <a:ext uri="{909E8E84-426E-40DD-AFC4-6F175D3DCCD1}">
                <a14:hiddenFill xmlns:a14="http://schemas.microsoft.com/office/drawing/2010/main">
                  <a:solidFill>
                    <a:schemeClr val="accent1"/>
                  </a:solidFill>
                </a14:hiddenFill>
              </a:ext>
            </a:extLst>
          </p:spPr>
        </p:pic>
      </p:grpSp>
      <p:grpSp>
        <p:nvGrpSpPr>
          <p:cNvPr id="5" name="Group 4"/>
          <p:cNvGrpSpPr/>
          <p:nvPr/>
        </p:nvGrpSpPr>
        <p:grpSpPr>
          <a:xfrm>
            <a:off x="5180734" y="1613149"/>
            <a:ext cx="3595738" cy="1508492"/>
            <a:chOff x="3413792" y="4038600"/>
            <a:chExt cx="5218239" cy="2189167"/>
          </a:xfrm>
        </p:grpSpPr>
        <p:pic>
          <p:nvPicPr>
            <p:cNvPr id="2055" name="Picture 7"/>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413792" y="4038600"/>
              <a:ext cx="5218239" cy="2189167"/>
            </a:xfrm>
            <a:prstGeom prst="rect">
              <a:avLst/>
            </a:prstGeom>
            <a:noFill/>
            <a:ln w="9525">
              <a:solidFill>
                <a:schemeClr val="tx1"/>
              </a:solidFill>
              <a:miter lim="800000"/>
              <a:headEnd/>
              <a:tailEnd/>
            </a:ln>
            <a:effectLst>
              <a:outerShdw blurRad="50800" dist="38100" dir="2700000" algn="tl" rotWithShape="0">
                <a:prstClr val="black">
                  <a:alpha val="40000"/>
                </a:prstClr>
              </a:outerShdw>
            </a:effectLst>
            <a:extLst>
              <a:ext uri="{909E8E84-426E-40DD-AFC4-6F175D3DCCD1}">
                <a14:hiddenFill xmlns:a14="http://schemas.microsoft.com/office/drawing/2010/main">
                  <a:solidFill>
                    <a:schemeClr val="accent1"/>
                  </a:solidFill>
                </a14:hiddenFill>
              </a:ext>
            </a:extLst>
          </p:spPr>
        </p:pic>
        <p:pic>
          <p:nvPicPr>
            <p:cNvPr id="2054" name="Picture 6" descr="Twitch"/>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467600" y="4114800"/>
              <a:ext cx="1027248" cy="345710"/>
            </a:xfrm>
            <a:prstGeom prst="rect">
              <a:avLst/>
            </a:prstGeom>
            <a:noFill/>
            <a:extLst>
              <a:ext uri="{909E8E84-426E-40DD-AFC4-6F175D3DCCD1}">
                <a14:hiddenFill xmlns:a14="http://schemas.microsoft.com/office/drawing/2010/main">
                  <a:solidFill>
                    <a:srgbClr val="FFFFFF"/>
                  </a:solidFill>
                </a14:hiddenFill>
              </a:ext>
            </a:extLst>
          </p:spPr>
        </p:pic>
      </p:grpSp>
      <p:pic>
        <p:nvPicPr>
          <p:cNvPr id="2056" name="Picture 8"/>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180734" y="3282587"/>
            <a:ext cx="3595738" cy="614463"/>
          </a:xfrm>
          <a:prstGeom prst="rect">
            <a:avLst/>
          </a:prstGeom>
          <a:noFill/>
          <a:ln w="9525">
            <a:solidFill>
              <a:schemeClr val="tx1"/>
            </a:solidFill>
            <a:miter lim="800000"/>
            <a:headEnd/>
            <a:tailEnd/>
          </a:ln>
          <a:effectLst>
            <a:outerShdw blurRad="50800" dist="38100" dir="2700000" algn="tl" rotWithShape="0">
              <a:prstClr val="black">
                <a:alpha val="40000"/>
              </a:prstClr>
            </a:outerShdw>
          </a:effectLst>
          <a:extLst>
            <a:ext uri="{909E8E84-426E-40DD-AFC4-6F175D3DCCD1}">
              <a14:hiddenFill xmlns:a14="http://schemas.microsoft.com/office/drawing/2010/main">
                <a:solidFill>
                  <a:schemeClr val="accent1"/>
                </a:solidFill>
              </a14:hiddenFill>
            </a:ext>
          </a:extLst>
        </p:spPr>
      </p:pic>
      <p:pic>
        <p:nvPicPr>
          <p:cNvPr id="2057" name="Picture 9"/>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107584" y="4001001"/>
            <a:ext cx="3734761" cy="30603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TextBox 6"/>
          <p:cNvSpPr txBox="1"/>
          <p:nvPr/>
        </p:nvSpPr>
        <p:spPr>
          <a:xfrm>
            <a:off x="5282032" y="4905075"/>
            <a:ext cx="3358612" cy="1308050"/>
          </a:xfrm>
          <a:prstGeom prst="rect">
            <a:avLst/>
          </a:prstGeom>
          <a:noFill/>
        </p:spPr>
        <p:txBody>
          <a:bodyPr wrap="none" rtlCol="0">
            <a:spAutoFit/>
          </a:bodyPr>
          <a:lstStyle/>
          <a:p>
            <a:pPr marL="285750" indent="-285750">
              <a:spcAft>
                <a:spcPts val="600"/>
              </a:spcAft>
              <a:buFont typeface="Arial" panose="020B0604020202020204" pitchFamily="34" charset="0"/>
              <a:buChar char="•"/>
            </a:pPr>
            <a:r>
              <a:rPr lang="en-US" sz="1600" dirty="0" err="1" smtClean="0">
                <a:ea typeface="Verdana" pitchFamily="34" charset="0"/>
                <a:cs typeface="Verdana" pitchFamily="34" charset="0"/>
              </a:rPr>
              <a:t>DDoS</a:t>
            </a:r>
            <a:r>
              <a:rPr lang="en-US" sz="1600" dirty="0" smtClean="0">
                <a:ea typeface="Verdana" pitchFamily="34" charset="0"/>
                <a:cs typeface="Verdana" pitchFamily="34" charset="0"/>
              </a:rPr>
              <a:t> Amplification attacks</a:t>
            </a:r>
          </a:p>
          <a:p>
            <a:pPr marL="285750" indent="-285750">
              <a:spcAft>
                <a:spcPts val="600"/>
              </a:spcAft>
              <a:buFont typeface="Arial" panose="020B0604020202020204" pitchFamily="34" charset="0"/>
              <a:buChar char="•"/>
            </a:pPr>
            <a:r>
              <a:rPr lang="en-US" sz="1600" dirty="0" smtClean="0">
                <a:ea typeface="Verdana" pitchFamily="34" charset="0"/>
                <a:cs typeface="Verdana" pitchFamily="34" charset="0"/>
              </a:rPr>
              <a:t>Brings down the gaming server</a:t>
            </a:r>
          </a:p>
          <a:p>
            <a:pPr marL="285750" indent="-285750">
              <a:spcAft>
                <a:spcPts val="600"/>
              </a:spcAft>
              <a:buFont typeface="Arial" panose="020B0604020202020204" pitchFamily="34" charset="0"/>
              <a:buChar char="•"/>
            </a:pPr>
            <a:r>
              <a:rPr lang="en-US" sz="1600" dirty="0" smtClean="0">
                <a:ea typeface="Verdana" pitchFamily="34" charset="0"/>
                <a:cs typeface="Verdana" pitchFamily="34" charset="0"/>
              </a:rPr>
              <a:t>Player has nothing to broadcast</a:t>
            </a:r>
          </a:p>
          <a:p>
            <a:pPr marL="285750" indent="-285750">
              <a:spcAft>
                <a:spcPts val="600"/>
              </a:spcAft>
              <a:buFont typeface="Arial" panose="020B0604020202020204" pitchFamily="34" charset="0"/>
              <a:buChar char="•"/>
            </a:pPr>
            <a:r>
              <a:rPr lang="en-US" sz="1600" dirty="0" smtClean="0">
                <a:ea typeface="Verdana" pitchFamily="34" charset="0"/>
                <a:cs typeface="Verdana" pitchFamily="34" charset="0"/>
              </a:rPr>
              <a:t>Money isn't made</a:t>
            </a:r>
            <a:endParaRPr lang="en-US" sz="1600" dirty="0">
              <a:ea typeface="Verdana" pitchFamily="34" charset="0"/>
              <a:cs typeface="Verdana" pitchFamily="34" charset="0"/>
            </a:endParaRPr>
          </a:p>
        </p:txBody>
      </p:sp>
      <p:pic>
        <p:nvPicPr>
          <p:cNvPr id="2058" name="Picture 10"/>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587655" y="3450734"/>
            <a:ext cx="4419600" cy="290868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418202515"/>
      </p:ext>
    </p:extLst>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Different Types of </a:t>
            </a:r>
            <a:r>
              <a:rPr lang="en-US" dirty="0" err="1" smtClean="0"/>
              <a:t>DoS</a:t>
            </a:r>
            <a:endParaRPr lang="en-US" dirty="0"/>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458842745"/>
              </p:ext>
            </p:extLst>
          </p:nvPr>
        </p:nvGraphicFramePr>
        <p:xfrm>
          <a:off x="609600" y="1600200"/>
          <a:ext cx="8229600" cy="452596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024301879"/>
      </p:ext>
    </p:extLst>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dirty="0"/>
              <a:t>Exercise </a:t>
            </a:r>
            <a:r>
              <a:rPr lang="en-US" dirty="0" smtClean="0"/>
              <a:t>#5 : admin/</a:t>
            </a:r>
            <a:r>
              <a:rPr lang="en-US" dirty="0" err="1" smtClean="0"/>
              <a:t>index.cgi</a:t>
            </a:r>
            <a:endParaRPr lang="en-US" dirty="0"/>
          </a:p>
        </p:txBody>
      </p:sp>
      <p:sp>
        <p:nvSpPr>
          <p:cNvPr id="7" name="Content Placeholder 6"/>
          <p:cNvSpPr>
            <a:spLocks noGrp="1"/>
          </p:cNvSpPr>
          <p:nvPr>
            <p:ph sz="half" idx="1"/>
          </p:nvPr>
        </p:nvSpPr>
        <p:spPr>
          <a:xfrm>
            <a:off x="609600" y="1498596"/>
            <a:ext cx="4038600" cy="4673604"/>
          </a:xfrm>
        </p:spPr>
        <p:txBody>
          <a:bodyPr>
            <a:noAutofit/>
          </a:bodyPr>
          <a:lstStyle/>
          <a:p>
            <a:pPr marL="0" indent="0" defTabSz="274320">
              <a:spcAft>
                <a:spcPts val="0"/>
              </a:spcAft>
              <a:buNone/>
              <a:tabLst>
                <a:tab pos="182880" algn="l"/>
                <a:tab pos="411480" algn="l"/>
                <a:tab pos="685800" algn="l"/>
                <a:tab pos="960120" algn="l"/>
              </a:tabLst>
            </a:pPr>
            <a:r>
              <a:rPr lang="en-US" sz="600" b="0" dirty="0" smtClean="0">
                <a:latin typeface="Arial Narrow" panose="020B0606020202030204" pitchFamily="34" charset="0"/>
                <a:ea typeface="Verdana" pitchFamily="34" charset="0"/>
                <a:cs typeface="Verdana" pitchFamily="34" charset="0"/>
              </a:rPr>
              <a:t>1	#!/</a:t>
            </a:r>
            <a:r>
              <a:rPr lang="en-US" sz="600" b="0" dirty="0" err="1">
                <a:latin typeface="Arial Narrow" panose="020B0606020202030204" pitchFamily="34" charset="0"/>
                <a:ea typeface="Verdana" pitchFamily="34" charset="0"/>
                <a:cs typeface="Verdana" pitchFamily="34" charset="0"/>
              </a:rPr>
              <a:t>usr</a:t>
            </a:r>
            <a:r>
              <a:rPr lang="en-US" sz="600" b="0" dirty="0">
                <a:latin typeface="Arial Narrow" panose="020B0606020202030204" pitchFamily="34" charset="0"/>
                <a:ea typeface="Verdana" pitchFamily="34" charset="0"/>
                <a:cs typeface="Verdana" pitchFamily="34" charset="0"/>
              </a:rPr>
              <a:t>/bin/</a:t>
            </a:r>
            <a:r>
              <a:rPr lang="en-US" sz="600" b="0" dirty="0" err="1">
                <a:latin typeface="Arial Narrow" panose="020B0606020202030204" pitchFamily="34" charset="0"/>
                <a:ea typeface="Verdana" pitchFamily="34" charset="0"/>
                <a:cs typeface="Verdana" pitchFamily="34" charset="0"/>
              </a:rPr>
              <a:t>perl</a:t>
            </a:r>
            <a:r>
              <a:rPr lang="en-US" sz="600" b="0" dirty="0">
                <a:latin typeface="Arial Narrow" panose="020B0606020202030204" pitchFamily="34" charset="0"/>
                <a:ea typeface="Verdana" pitchFamily="34" charset="0"/>
                <a:cs typeface="Verdana" pitchFamily="34" charset="0"/>
              </a:rPr>
              <a:t> -</a:t>
            </a:r>
            <a:r>
              <a:rPr lang="en-US" sz="600" b="0" dirty="0" smtClean="0">
                <a:latin typeface="Arial Narrow" panose="020B0606020202030204" pitchFamily="34" charset="0"/>
                <a:ea typeface="Verdana" pitchFamily="34" charset="0"/>
                <a:cs typeface="Verdana" pitchFamily="34" charset="0"/>
              </a:rPr>
              <a:t>w</a:t>
            </a:r>
            <a:endParaRPr lang="en-US" sz="600" b="0" dirty="0">
              <a:latin typeface="Arial Narrow" panose="020B0606020202030204" pitchFamily="34" charset="0"/>
              <a:ea typeface="Verdana" pitchFamily="34" charset="0"/>
              <a:cs typeface="Verdana" pitchFamily="34" charset="0"/>
            </a:endParaRPr>
          </a:p>
          <a:p>
            <a:pPr marL="0" indent="0" defTabSz="274320">
              <a:spcAft>
                <a:spcPts val="0"/>
              </a:spcAft>
              <a:buNone/>
              <a:tabLst>
                <a:tab pos="182880" algn="l"/>
                <a:tab pos="411480" algn="l"/>
                <a:tab pos="685800" algn="l"/>
                <a:tab pos="960120" algn="l"/>
              </a:tabLst>
            </a:pPr>
            <a:r>
              <a:rPr lang="en-US" sz="600" b="0" dirty="0">
                <a:latin typeface="Arial Narrow" panose="020B0606020202030204" pitchFamily="34" charset="0"/>
                <a:ea typeface="Verdana" pitchFamily="34" charset="0"/>
                <a:cs typeface="Verdana" pitchFamily="34" charset="0"/>
              </a:rPr>
              <a:t>2</a:t>
            </a:r>
            <a:r>
              <a:rPr lang="en-US" sz="600" b="0" dirty="0" smtClean="0">
                <a:latin typeface="Arial Narrow" panose="020B0606020202030204" pitchFamily="34" charset="0"/>
                <a:ea typeface="Verdana" pitchFamily="34" charset="0"/>
                <a:cs typeface="Verdana" pitchFamily="34" charset="0"/>
              </a:rPr>
              <a:t>	use </a:t>
            </a:r>
            <a:r>
              <a:rPr lang="en-US" sz="600" b="0" dirty="0">
                <a:latin typeface="Arial Narrow" panose="020B0606020202030204" pitchFamily="34" charset="0"/>
                <a:ea typeface="Verdana" pitchFamily="34" charset="0"/>
                <a:cs typeface="Verdana" pitchFamily="34" charset="0"/>
              </a:rPr>
              <a:t>strict;</a:t>
            </a:r>
          </a:p>
          <a:p>
            <a:pPr marL="0" indent="0" defTabSz="274320">
              <a:spcAft>
                <a:spcPts val="0"/>
              </a:spcAft>
              <a:buNone/>
              <a:tabLst>
                <a:tab pos="182880" algn="l"/>
                <a:tab pos="411480" algn="l"/>
                <a:tab pos="685800" algn="l"/>
                <a:tab pos="960120" algn="l"/>
              </a:tabLst>
            </a:pPr>
            <a:r>
              <a:rPr lang="en-US" sz="600" b="0" dirty="0">
                <a:latin typeface="Arial Narrow" panose="020B0606020202030204" pitchFamily="34" charset="0"/>
                <a:ea typeface="Verdana" pitchFamily="34" charset="0"/>
                <a:cs typeface="Verdana" pitchFamily="34" charset="0"/>
              </a:rPr>
              <a:t>3</a:t>
            </a:r>
            <a:r>
              <a:rPr lang="en-US" sz="600" b="0" dirty="0" smtClean="0">
                <a:latin typeface="Arial Narrow" panose="020B0606020202030204" pitchFamily="34" charset="0"/>
                <a:ea typeface="Verdana" pitchFamily="34" charset="0"/>
                <a:cs typeface="Verdana" pitchFamily="34" charset="0"/>
              </a:rPr>
              <a:t>	</a:t>
            </a:r>
            <a:endParaRPr lang="en-US" sz="600" b="0" dirty="0">
              <a:latin typeface="Arial Narrow" panose="020B0606020202030204" pitchFamily="34" charset="0"/>
              <a:ea typeface="Verdana" pitchFamily="34" charset="0"/>
              <a:cs typeface="Verdana" pitchFamily="34" charset="0"/>
            </a:endParaRPr>
          </a:p>
          <a:p>
            <a:pPr marL="0" indent="0" defTabSz="274320">
              <a:spcAft>
                <a:spcPts val="0"/>
              </a:spcAft>
              <a:buNone/>
              <a:tabLst>
                <a:tab pos="182880" algn="l"/>
                <a:tab pos="411480" algn="l"/>
                <a:tab pos="685800" algn="l"/>
                <a:tab pos="960120" algn="l"/>
              </a:tabLst>
            </a:pPr>
            <a:r>
              <a:rPr lang="en-US" sz="600" b="0" dirty="0">
                <a:latin typeface="Arial Narrow" panose="020B0606020202030204" pitchFamily="34" charset="0"/>
                <a:ea typeface="Verdana" pitchFamily="34" charset="0"/>
                <a:cs typeface="Verdana" pitchFamily="34" charset="0"/>
              </a:rPr>
              <a:t>4</a:t>
            </a:r>
            <a:r>
              <a:rPr lang="en-US" sz="600" b="0" dirty="0" smtClean="0">
                <a:latin typeface="Arial Narrow" panose="020B0606020202030204" pitchFamily="34" charset="0"/>
                <a:ea typeface="Verdana" pitchFamily="34" charset="0"/>
                <a:cs typeface="Verdana" pitchFamily="34" charset="0"/>
              </a:rPr>
              <a:t>	########################################################################</a:t>
            </a:r>
            <a:endParaRPr lang="en-US" sz="600" b="0" dirty="0">
              <a:latin typeface="Arial Narrow" panose="020B0606020202030204" pitchFamily="34" charset="0"/>
              <a:ea typeface="Verdana" pitchFamily="34" charset="0"/>
              <a:cs typeface="Verdana" pitchFamily="34" charset="0"/>
            </a:endParaRPr>
          </a:p>
          <a:p>
            <a:pPr marL="0" indent="0" defTabSz="274320">
              <a:spcAft>
                <a:spcPts val="0"/>
              </a:spcAft>
              <a:buNone/>
              <a:tabLst>
                <a:tab pos="182880" algn="l"/>
                <a:tab pos="411480" algn="l"/>
                <a:tab pos="685800" algn="l"/>
                <a:tab pos="960120" algn="l"/>
              </a:tabLst>
            </a:pPr>
            <a:r>
              <a:rPr lang="en-US" sz="600" b="0" dirty="0">
                <a:latin typeface="Arial Narrow" panose="020B0606020202030204" pitchFamily="34" charset="0"/>
                <a:ea typeface="Verdana" pitchFamily="34" charset="0"/>
                <a:cs typeface="Verdana" pitchFamily="34" charset="0"/>
              </a:rPr>
              <a:t>5	# </a:t>
            </a:r>
          </a:p>
          <a:p>
            <a:pPr marL="0" indent="0" defTabSz="274320">
              <a:spcAft>
                <a:spcPts val="0"/>
              </a:spcAft>
              <a:buNone/>
              <a:tabLst>
                <a:tab pos="182880" algn="l"/>
                <a:tab pos="411480" algn="l"/>
                <a:tab pos="685800" algn="l"/>
                <a:tab pos="960120" algn="l"/>
              </a:tabLst>
            </a:pPr>
            <a:r>
              <a:rPr lang="en-US" sz="600" b="0" dirty="0">
                <a:latin typeface="Arial Narrow" panose="020B0606020202030204" pitchFamily="34" charset="0"/>
                <a:ea typeface="Verdana" pitchFamily="34" charset="0"/>
                <a:cs typeface="Verdana" pitchFamily="34" charset="0"/>
              </a:rPr>
              <a:t>6	# Copyright (c) 2011-2014, The MITRE Corporation</a:t>
            </a:r>
          </a:p>
          <a:p>
            <a:pPr marL="0" indent="0" defTabSz="274320">
              <a:spcAft>
                <a:spcPts val="0"/>
              </a:spcAft>
              <a:buNone/>
              <a:tabLst>
                <a:tab pos="182880" algn="l"/>
                <a:tab pos="411480" algn="l"/>
                <a:tab pos="685800" algn="l"/>
                <a:tab pos="960120" algn="l"/>
              </a:tabLst>
            </a:pPr>
            <a:r>
              <a:rPr lang="en-US" sz="600" b="0" dirty="0">
                <a:latin typeface="Arial Narrow" panose="020B0606020202030204" pitchFamily="34" charset="0"/>
                <a:ea typeface="Verdana" pitchFamily="34" charset="0"/>
                <a:cs typeface="Verdana" pitchFamily="34" charset="0"/>
              </a:rPr>
              <a:t>7	# All rights </a:t>
            </a:r>
            <a:r>
              <a:rPr lang="en-US" sz="600" b="0" dirty="0" smtClean="0">
                <a:latin typeface="Arial Narrow" panose="020B0606020202030204" pitchFamily="34" charset="0"/>
                <a:ea typeface="Verdana" pitchFamily="34" charset="0"/>
                <a:cs typeface="Verdana" pitchFamily="34" charset="0"/>
              </a:rPr>
              <a:t>reserved.</a:t>
            </a:r>
          </a:p>
          <a:p>
            <a:pPr marL="0" indent="0" defTabSz="274320">
              <a:spcAft>
                <a:spcPts val="0"/>
              </a:spcAft>
              <a:buNone/>
              <a:tabLst>
                <a:tab pos="182880" algn="l"/>
                <a:tab pos="411480" algn="l"/>
                <a:tab pos="685800" algn="l"/>
                <a:tab pos="960120" algn="l"/>
              </a:tabLst>
            </a:pPr>
            <a:r>
              <a:rPr lang="en-US" sz="600" b="0" dirty="0" smtClean="0">
                <a:latin typeface="Arial Narrow" panose="020B0606020202030204" pitchFamily="34" charset="0"/>
                <a:ea typeface="Verdana" pitchFamily="34" charset="0"/>
                <a:cs typeface="Verdana" pitchFamily="34" charset="0"/>
              </a:rPr>
              <a:t>8	#</a:t>
            </a:r>
            <a:endParaRPr lang="en-US" sz="600" b="0" dirty="0">
              <a:latin typeface="Arial Narrow" panose="020B0606020202030204" pitchFamily="34" charset="0"/>
              <a:ea typeface="Verdana" pitchFamily="34" charset="0"/>
              <a:cs typeface="Verdana" pitchFamily="34" charset="0"/>
            </a:endParaRPr>
          </a:p>
          <a:p>
            <a:pPr marL="0" indent="0" defTabSz="274320">
              <a:spcAft>
                <a:spcPts val="0"/>
              </a:spcAft>
              <a:buNone/>
              <a:tabLst>
                <a:tab pos="182880" algn="l"/>
                <a:tab pos="411480" algn="l"/>
                <a:tab pos="685800" algn="l"/>
                <a:tab pos="960120" algn="l"/>
              </a:tabLst>
            </a:pPr>
            <a:r>
              <a:rPr lang="en-US" sz="600" b="0" dirty="0">
                <a:latin typeface="Arial Narrow" panose="020B0606020202030204" pitchFamily="34" charset="0"/>
                <a:ea typeface="Verdana" pitchFamily="34" charset="0"/>
                <a:cs typeface="Verdana" pitchFamily="34" charset="0"/>
              </a:rPr>
              <a:t>9	# Redistribution and use in source and binary forms, with or without modification, are</a:t>
            </a:r>
          </a:p>
          <a:p>
            <a:pPr marL="0" indent="0" defTabSz="274320">
              <a:spcAft>
                <a:spcPts val="0"/>
              </a:spcAft>
              <a:buNone/>
              <a:tabLst>
                <a:tab pos="182880" algn="l"/>
                <a:tab pos="411480" algn="l"/>
                <a:tab pos="685800" algn="l"/>
                <a:tab pos="960120" algn="l"/>
              </a:tabLst>
            </a:pPr>
            <a:r>
              <a:rPr lang="en-US" sz="600" b="0" dirty="0">
                <a:latin typeface="Arial Narrow" panose="020B0606020202030204" pitchFamily="34" charset="0"/>
                <a:ea typeface="Verdana" pitchFamily="34" charset="0"/>
                <a:cs typeface="Verdana" pitchFamily="34" charset="0"/>
              </a:rPr>
              <a:t>10	# permitted provided that the following conditions are met:</a:t>
            </a:r>
          </a:p>
          <a:p>
            <a:pPr marL="0" indent="0" defTabSz="274320">
              <a:spcAft>
                <a:spcPts val="0"/>
              </a:spcAft>
              <a:buNone/>
              <a:tabLst>
                <a:tab pos="182880" algn="l"/>
                <a:tab pos="411480" algn="l"/>
                <a:tab pos="685800" algn="l"/>
                <a:tab pos="960120" algn="l"/>
              </a:tabLst>
            </a:pPr>
            <a:r>
              <a:rPr lang="en-US" sz="600" b="0" dirty="0">
                <a:latin typeface="Arial Narrow" panose="020B0606020202030204" pitchFamily="34" charset="0"/>
                <a:ea typeface="Verdana" pitchFamily="34" charset="0"/>
                <a:cs typeface="Verdana" pitchFamily="34" charset="0"/>
              </a:rPr>
              <a:t>11	#</a:t>
            </a:r>
          </a:p>
          <a:p>
            <a:pPr marL="0" indent="0" defTabSz="274320">
              <a:spcAft>
                <a:spcPts val="0"/>
              </a:spcAft>
              <a:buNone/>
              <a:tabLst>
                <a:tab pos="182880" algn="l"/>
                <a:tab pos="411480" algn="l"/>
                <a:tab pos="685800" algn="l"/>
                <a:tab pos="960120" algn="l"/>
              </a:tabLst>
            </a:pPr>
            <a:r>
              <a:rPr lang="en-US" sz="600" b="0" dirty="0">
                <a:latin typeface="Arial Narrow" panose="020B0606020202030204" pitchFamily="34" charset="0"/>
                <a:ea typeface="Verdana" pitchFamily="34" charset="0"/>
                <a:cs typeface="Verdana" pitchFamily="34" charset="0"/>
              </a:rPr>
              <a:t>12	#     * Redistributions of source code must retain the above copyright notice, this list</a:t>
            </a:r>
          </a:p>
          <a:p>
            <a:pPr marL="0" indent="0" defTabSz="274320">
              <a:spcAft>
                <a:spcPts val="0"/>
              </a:spcAft>
              <a:buNone/>
              <a:tabLst>
                <a:tab pos="182880" algn="l"/>
                <a:tab pos="411480" algn="l"/>
                <a:tab pos="685800" algn="l"/>
                <a:tab pos="960120" algn="l"/>
              </a:tabLst>
            </a:pPr>
            <a:r>
              <a:rPr lang="en-US" sz="600" b="0" dirty="0">
                <a:latin typeface="Arial Narrow" panose="020B0606020202030204" pitchFamily="34" charset="0"/>
                <a:ea typeface="Verdana" pitchFamily="34" charset="0"/>
                <a:cs typeface="Verdana" pitchFamily="34" charset="0"/>
              </a:rPr>
              <a:t>13	#       of conditions and the following disclaimer.</a:t>
            </a:r>
          </a:p>
          <a:p>
            <a:pPr marL="0" indent="0" defTabSz="274320">
              <a:spcAft>
                <a:spcPts val="0"/>
              </a:spcAft>
              <a:buNone/>
              <a:tabLst>
                <a:tab pos="182880" algn="l"/>
                <a:tab pos="411480" algn="l"/>
                <a:tab pos="685800" algn="l"/>
                <a:tab pos="960120" algn="l"/>
              </a:tabLst>
            </a:pPr>
            <a:r>
              <a:rPr lang="en-US" sz="600" b="0" dirty="0">
                <a:latin typeface="Arial Narrow" panose="020B0606020202030204" pitchFamily="34" charset="0"/>
                <a:ea typeface="Verdana" pitchFamily="34" charset="0"/>
                <a:cs typeface="Verdana" pitchFamily="34" charset="0"/>
              </a:rPr>
              <a:t>14	#     * Redistributions in binary form must reproduce the above copyright notice, this </a:t>
            </a:r>
          </a:p>
          <a:p>
            <a:pPr marL="0" indent="0" defTabSz="274320">
              <a:spcAft>
                <a:spcPts val="0"/>
              </a:spcAft>
              <a:buNone/>
              <a:tabLst>
                <a:tab pos="182880" algn="l"/>
                <a:tab pos="411480" algn="l"/>
                <a:tab pos="685800" algn="l"/>
                <a:tab pos="960120" algn="l"/>
              </a:tabLst>
            </a:pPr>
            <a:r>
              <a:rPr lang="en-US" sz="600" b="0" dirty="0">
                <a:latin typeface="Arial Narrow" panose="020B0606020202030204" pitchFamily="34" charset="0"/>
                <a:ea typeface="Verdana" pitchFamily="34" charset="0"/>
                <a:cs typeface="Verdana" pitchFamily="34" charset="0"/>
              </a:rPr>
              <a:t>15	#       list of conditions and the following disclaimer in the documentation and/or other</a:t>
            </a:r>
          </a:p>
          <a:p>
            <a:pPr marL="0" indent="0" defTabSz="274320">
              <a:spcAft>
                <a:spcPts val="0"/>
              </a:spcAft>
              <a:buNone/>
              <a:tabLst>
                <a:tab pos="182880" algn="l"/>
                <a:tab pos="411480" algn="l"/>
                <a:tab pos="685800" algn="l"/>
                <a:tab pos="960120" algn="l"/>
              </a:tabLst>
            </a:pPr>
            <a:r>
              <a:rPr lang="en-US" sz="600" b="0" dirty="0">
                <a:latin typeface="Arial Narrow" panose="020B0606020202030204" pitchFamily="34" charset="0"/>
                <a:ea typeface="Verdana" pitchFamily="34" charset="0"/>
                <a:cs typeface="Verdana" pitchFamily="34" charset="0"/>
              </a:rPr>
              <a:t>16	#       materials provided with the distribution.</a:t>
            </a:r>
          </a:p>
          <a:p>
            <a:pPr marL="0" indent="0" defTabSz="274320">
              <a:spcAft>
                <a:spcPts val="0"/>
              </a:spcAft>
              <a:buNone/>
              <a:tabLst>
                <a:tab pos="182880" algn="l"/>
                <a:tab pos="411480" algn="l"/>
                <a:tab pos="685800" algn="l"/>
                <a:tab pos="960120" algn="l"/>
              </a:tabLst>
            </a:pPr>
            <a:r>
              <a:rPr lang="en-US" sz="600" b="0" dirty="0">
                <a:latin typeface="Arial Narrow" panose="020B0606020202030204" pitchFamily="34" charset="0"/>
                <a:ea typeface="Verdana" pitchFamily="34" charset="0"/>
                <a:cs typeface="Verdana" pitchFamily="34" charset="0"/>
              </a:rPr>
              <a:t>17	#     * Neither the name of The MITRE Corporation nor the names of its contributors may be</a:t>
            </a:r>
          </a:p>
          <a:p>
            <a:pPr marL="0" indent="0" defTabSz="274320">
              <a:spcAft>
                <a:spcPts val="0"/>
              </a:spcAft>
              <a:buNone/>
              <a:tabLst>
                <a:tab pos="182880" algn="l"/>
                <a:tab pos="411480" algn="l"/>
                <a:tab pos="685800" algn="l"/>
                <a:tab pos="960120" algn="l"/>
              </a:tabLst>
            </a:pPr>
            <a:r>
              <a:rPr lang="en-US" sz="600" b="0" dirty="0">
                <a:latin typeface="Arial Narrow" panose="020B0606020202030204" pitchFamily="34" charset="0"/>
                <a:ea typeface="Verdana" pitchFamily="34" charset="0"/>
                <a:cs typeface="Verdana" pitchFamily="34" charset="0"/>
              </a:rPr>
              <a:t>18	#       used to endorse or promote products derived from this software without specific </a:t>
            </a:r>
          </a:p>
          <a:p>
            <a:pPr marL="0" indent="0" defTabSz="274320">
              <a:spcAft>
                <a:spcPts val="0"/>
              </a:spcAft>
              <a:buNone/>
              <a:tabLst>
                <a:tab pos="182880" algn="l"/>
                <a:tab pos="411480" algn="l"/>
                <a:tab pos="685800" algn="l"/>
                <a:tab pos="960120" algn="l"/>
              </a:tabLst>
            </a:pPr>
            <a:r>
              <a:rPr lang="en-US" sz="600" b="0" dirty="0">
                <a:latin typeface="Arial Narrow" panose="020B0606020202030204" pitchFamily="34" charset="0"/>
                <a:ea typeface="Verdana" pitchFamily="34" charset="0"/>
                <a:cs typeface="Verdana" pitchFamily="34" charset="0"/>
              </a:rPr>
              <a:t>19	#       prior written permission.</a:t>
            </a:r>
          </a:p>
          <a:p>
            <a:pPr marL="0" indent="0" defTabSz="274320">
              <a:spcAft>
                <a:spcPts val="0"/>
              </a:spcAft>
              <a:buNone/>
              <a:tabLst>
                <a:tab pos="182880" algn="l"/>
                <a:tab pos="411480" algn="l"/>
                <a:tab pos="685800" algn="l"/>
                <a:tab pos="960120" algn="l"/>
              </a:tabLst>
            </a:pPr>
            <a:r>
              <a:rPr lang="en-US" sz="600" b="0" dirty="0">
                <a:latin typeface="Arial Narrow" panose="020B0606020202030204" pitchFamily="34" charset="0"/>
                <a:ea typeface="Verdana" pitchFamily="34" charset="0"/>
                <a:cs typeface="Verdana" pitchFamily="34" charset="0"/>
              </a:rPr>
              <a:t>20	#</a:t>
            </a:r>
          </a:p>
          <a:p>
            <a:pPr marL="0" indent="0" defTabSz="274320">
              <a:spcAft>
                <a:spcPts val="0"/>
              </a:spcAft>
              <a:buNone/>
              <a:tabLst>
                <a:tab pos="182880" algn="l"/>
                <a:tab pos="411480" algn="l"/>
                <a:tab pos="685800" algn="l"/>
                <a:tab pos="960120" algn="l"/>
              </a:tabLst>
            </a:pPr>
            <a:r>
              <a:rPr lang="en-US" sz="600" b="0" dirty="0">
                <a:latin typeface="Arial Narrow" panose="020B0606020202030204" pitchFamily="34" charset="0"/>
                <a:ea typeface="Verdana" pitchFamily="34" charset="0"/>
                <a:cs typeface="Verdana" pitchFamily="34" charset="0"/>
              </a:rPr>
              <a:t>21	# THIS SOFTWARE IS PROVIDED BY THE COPYRIGHT HOLDERS AND CONTRIBUTORS "AS IS" AND ANY </a:t>
            </a:r>
          </a:p>
          <a:p>
            <a:pPr marL="0" indent="0" defTabSz="274320">
              <a:spcAft>
                <a:spcPts val="0"/>
              </a:spcAft>
              <a:buNone/>
              <a:tabLst>
                <a:tab pos="182880" algn="l"/>
                <a:tab pos="411480" algn="l"/>
                <a:tab pos="685800" algn="l"/>
                <a:tab pos="960120" algn="l"/>
              </a:tabLst>
            </a:pPr>
            <a:r>
              <a:rPr lang="en-US" sz="600" b="0" dirty="0">
                <a:latin typeface="Arial Narrow" panose="020B0606020202030204" pitchFamily="34" charset="0"/>
                <a:ea typeface="Verdana" pitchFamily="34" charset="0"/>
                <a:cs typeface="Verdana" pitchFamily="34" charset="0"/>
              </a:rPr>
              <a:t>22	# EXPRESS OR IMPLIED WARRANTIES, INCLUDING, BUT NOT LIMITED TO, THE IMPLIED WARRANTIES</a:t>
            </a:r>
          </a:p>
          <a:p>
            <a:pPr marL="0" indent="0" defTabSz="274320">
              <a:spcAft>
                <a:spcPts val="0"/>
              </a:spcAft>
              <a:buNone/>
              <a:tabLst>
                <a:tab pos="182880" algn="l"/>
                <a:tab pos="411480" algn="l"/>
                <a:tab pos="685800" algn="l"/>
                <a:tab pos="960120" algn="l"/>
              </a:tabLst>
            </a:pPr>
            <a:r>
              <a:rPr lang="en-US" sz="600" b="0" dirty="0">
                <a:latin typeface="Arial Narrow" panose="020B0606020202030204" pitchFamily="34" charset="0"/>
                <a:ea typeface="Verdana" pitchFamily="34" charset="0"/>
                <a:cs typeface="Verdana" pitchFamily="34" charset="0"/>
              </a:rPr>
              <a:t>23	# OF MERCHANTABILITY AND FITNESS FOR A PARTICULAR PURPOSE ARE DISCLAIMED. IN NO EVENT </a:t>
            </a:r>
          </a:p>
          <a:p>
            <a:pPr marL="0" indent="0" defTabSz="274320">
              <a:spcAft>
                <a:spcPts val="0"/>
              </a:spcAft>
              <a:buNone/>
              <a:tabLst>
                <a:tab pos="182880" algn="l"/>
                <a:tab pos="411480" algn="l"/>
                <a:tab pos="685800" algn="l"/>
                <a:tab pos="960120" algn="l"/>
              </a:tabLst>
            </a:pPr>
            <a:r>
              <a:rPr lang="en-US" sz="600" b="0" dirty="0">
                <a:latin typeface="Arial Narrow" panose="020B0606020202030204" pitchFamily="34" charset="0"/>
                <a:ea typeface="Verdana" pitchFamily="34" charset="0"/>
                <a:cs typeface="Verdana" pitchFamily="34" charset="0"/>
              </a:rPr>
              <a:t>24	# SHALL THE COPYRIGHT OWNER OR CONTRIBUTORS BE LIABLE FOR ANY DIRECT, INDIRECT, INCIDENTAL,</a:t>
            </a:r>
          </a:p>
          <a:p>
            <a:pPr marL="0" indent="0" defTabSz="274320">
              <a:spcAft>
                <a:spcPts val="0"/>
              </a:spcAft>
              <a:buNone/>
              <a:tabLst>
                <a:tab pos="182880" algn="l"/>
                <a:tab pos="411480" algn="l"/>
                <a:tab pos="685800" algn="l"/>
                <a:tab pos="960120" algn="l"/>
              </a:tabLst>
            </a:pPr>
            <a:r>
              <a:rPr lang="en-US" sz="600" b="0" dirty="0">
                <a:latin typeface="Arial Narrow" panose="020B0606020202030204" pitchFamily="34" charset="0"/>
                <a:ea typeface="Verdana" pitchFamily="34" charset="0"/>
                <a:cs typeface="Verdana" pitchFamily="34" charset="0"/>
              </a:rPr>
              <a:t>25	# SPECIAL, EXEMPLARY, OR CONSEQUENTIAL DAMAGES (INCLUDING, BUT NOT LIMITED TO, PROCUREMENT</a:t>
            </a:r>
          </a:p>
          <a:p>
            <a:pPr marL="0" indent="0" defTabSz="274320">
              <a:spcAft>
                <a:spcPts val="0"/>
              </a:spcAft>
              <a:buNone/>
              <a:tabLst>
                <a:tab pos="182880" algn="l"/>
                <a:tab pos="411480" algn="l"/>
                <a:tab pos="685800" algn="l"/>
                <a:tab pos="960120" algn="l"/>
              </a:tabLst>
            </a:pPr>
            <a:r>
              <a:rPr lang="en-US" sz="600" b="0" dirty="0">
                <a:latin typeface="Arial Narrow" panose="020B0606020202030204" pitchFamily="34" charset="0"/>
                <a:ea typeface="Verdana" pitchFamily="34" charset="0"/>
                <a:cs typeface="Verdana" pitchFamily="34" charset="0"/>
              </a:rPr>
              <a:t>26	# OF SUBSTITUTE GOODS OR SERVICES; LOSS OF USE, DATA, OR PROFITS; OR BUSINESS INTERRUPTION)</a:t>
            </a:r>
          </a:p>
          <a:p>
            <a:pPr marL="0" indent="0" defTabSz="274320">
              <a:spcAft>
                <a:spcPts val="0"/>
              </a:spcAft>
              <a:buNone/>
              <a:tabLst>
                <a:tab pos="182880" algn="l"/>
                <a:tab pos="411480" algn="l"/>
                <a:tab pos="685800" algn="l"/>
                <a:tab pos="960120" algn="l"/>
              </a:tabLst>
            </a:pPr>
            <a:r>
              <a:rPr lang="en-US" sz="600" b="0" dirty="0">
                <a:latin typeface="Arial Narrow" panose="020B0606020202030204" pitchFamily="34" charset="0"/>
                <a:ea typeface="Verdana" pitchFamily="34" charset="0"/>
                <a:cs typeface="Verdana" pitchFamily="34" charset="0"/>
              </a:rPr>
              <a:t>27	# HOWEVER CAUSED AND ON ANY THEORY OF LIABILITY, WHETHER IN CONTRACT, STRICT LIABILITY, OR</a:t>
            </a:r>
          </a:p>
          <a:p>
            <a:pPr marL="0" indent="0" defTabSz="274320">
              <a:spcAft>
                <a:spcPts val="0"/>
              </a:spcAft>
              <a:buNone/>
              <a:tabLst>
                <a:tab pos="182880" algn="l"/>
                <a:tab pos="411480" algn="l"/>
                <a:tab pos="685800" algn="l"/>
                <a:tab pos="960120" algn="l"/>
              </a:tabLst>
            </a:pPr>
            <a:r>
              <a:rPr lang="en-US" sz="600" b="0" dirty="0">
                <a:latin typeface="Arial Narrow" panose="020B0606020202030204" pitchFamily="34" charset="0"/>
                <a:ea typeface="Verdana" pitchFamily="34" charset="0"/>
                <a:cs typeface="Verdana" pitchFamily="34" charset="0"/>
              </a:rPr>
              <a:t>28	# TORT (INCLUDING NEGLIGENCE OR OTHERWISE) ARISING IN ANY WAY OUT OF THE USE OF THIS SOFTWARE,</a:t>
            </a:r>
          </a:p>
          <a:p>
            <a:pPr marL="0" indent="0" defTabSz="274320">
              <a:spcAft>
                <a:spcPts val="0"/>
              </a:spcAft>
              <a:buNone/>
              <a:tabLst>
                <a:tab pos="182880" algn="l"/>
                <a:tab pos="411480" algn="l"/>
                <a:tab pos="685800" algn="l"/>
                <a:tab pos="960120" algn="l"/>
              </a:tabLst>
            </a:pPr>
            <a:r>
              <a:rPr lang="en-US" sz="600" b="0" dirty="0">
                <a:latin typeface="Arial Narrow" panose="020B0606020202030204" pitchFamily="34" charset="0"/>
                <a:ea typeface="Verdana" pitchFamily="34" charset="0"/>
                <a:cs typeface="Verdana" pitchFamily="34" charset="0"/>
              </a:rPr>
              <a:t>29	# EVEN IF ADVISED OF THE POSSIBILITY OF SUCH DAMAGE.</a:t>
            </a:r>
          </a:p>
          <a:p>
            <a:pPr marL="0" indent="0" defTabSz="274320">
              <a:spcAft>
                <a:spcPts val="0"/>
              </a:spcAft>
              <a:buNone/>
              <a:tabLst>
                <a:tab pos="182880" algn="l"/>
                <a:tab pos="411480" algn="l"/>
                <a:tab pos="685800" algn="l"/>
                <a:tab pos="960120" algn="l"/>
              </a:tabLst>
            </a:pPr>
            <a:r>
              <a:rPr lang="en-US" sz="600" b="0" dirty="0">
                <a:latin typeface="Arial Narrow" panose="020B0606020202030204" pitchFamily="34" charset="0"/>
                <a:ea typeface="Verdana" pitchFamily="34" charset="0"/>
                <a:cs typeface="Verdana" pitchFamily="34" charset="0"/>
              </a:rPr>
              <a:t>30	#</a:t>
            </a:r>
          </a:p>
          <a:p>
            <a:pPr marL="0" indent="0" defTabSz="274320">
              <a:spcAft>
                <a:spcPts val="0"/>
              </a:spcAft>
              <a:buNone/>
              <a:tabLst>
                <a:tab pos="182880" algn="l"/>
                <a:tab pos="411480" algn="l"/>
                <a:tab pos="685800" algn="l"/>
                <a:tab pos="960120" algn="l"/>
              </a:tabLst>
            </a:pPr>
            <a:r>
              <a:rPr lang="en-US" sz="600" b="0" dirty="0">
                <a:latin typeface="Arial Narrow" panose="020B0606020202030204" pitchFamily="34" charset="0"/>
                <a:ea typeface="Verdana" pitchFamily="34" charset="0"/>
                <a:cs typeface="Verdana" pitchFamily="34" charset="0"/>
              </a:rPr>
              <a:t>31	########################################################################</a:t>
            </a:r>
          </a:p>
          <a:p>
            <a:pPr marL="0" indent="0" defTabSz="274320">
              <a:spcAft>
                <a:spcPts val="0"/>
              </a:spcAft>
              <a:buNone/>
              <a:tabLst>
                <a:tab pos="182880" algn="l"/>
                <a:tab pos="411480" algn="l"/>
                <a:tab pos="685800" algn="l"/>
                <a:tab pos="960120" algn="l"/>
              </a:tabLst>
            </a:pPr>
            <a:r>
              <a:rPr lang="en-US" sz="600" b="0" dirty="0">
                <a:latin typeface="Arial Narrow" panose="020B0606020202030204" pitchFamily="34" charset="0"/>
                <a:ea typeface="Verdana" pitchFamily="34" charset="0"/>
                <a:cs typeface="Verdana" pitchFamily="34" charset="0"/>
              </a:rPr>
              <a:t>32	#</a:t>
            </a:r>
          </a:p>
          <a:p>
            <a:pPr marL="0" indent="0" defTabSz="274320">
              <a:spcAft>
                <a:spcPts val="0"/>
              </a:spcAft>
              <a:buNone/>
              <a:tabLst>
                <a:tab pos="182880" algn="l"/>
                <a:tab pos="411480" algn="l"/>
                <a:tab pos="685800" algn="l"/>
                <a:tab pos="960120" algn="l"/>
              </a:tabLst>
            </a:pPr>
            <a:r>
              <a:rPr lang="en-US" sz="600" b="0" dirty="0" smtClean="0">
                <a:latin typeface="Arial Narrow" panose="020B0606020202030204" pitchFamily="34" charset="0"/>
                <a:ea typeface="Verdana" pitchFamily="34" charset="0"/>
                <a:cs typeface="Verdana" pitchFamily="34" charset="0"/>
              </a:rPr>
              <a:t>33	# </a:t>
            </a:r>
            <a:r>
              <a:rPr lang="en-US" sz="600" b="0" dirty="0">
                <a:latin typeface="Arial Narrow" panose="020B0606020202030204" pitchFamily="34" charset="0"/>
                <a:ea typeface="Verdana" pitchFamily="34" charset="0"/>
                <a:cs typeface="Verdana" pitchFamily="34" charset="0"/>
              </a:rPr>
              <a:t>File : admin/</a:t>
            </a:r>
            <a:r>
              <a:rPr lang="en-US" sz="600" b="0" dirty="0" err="1">
                <a:latin typeface="Arial Narrow" panose="020B0606020202030204" pitchFamily="34" charset="0"/>
                <a:ea typeface="Verdana" pitchFamily="34" charset="0"/>
                <a:cs typeface="Verdana" pitchFamily="34" charset="0"/>
              </a:rPr>
              <a:t>index.cgi</a:t>
            </a:r>
            <a:endParaRPr lang="en-US" sz="600" b="0" dirty="0">
              <a:latin typeface="Arial Narrow" panose="020B0606020202030204" pitchFamily="34" charset="0"/>
              <a:ea typeface="Verdana" pitchFamily="34" charset="0"/>
              <a:cs typeface="Verdana" pitchFamily="34" charset="0"/>
            </a:endParaRPr>
          </a:p>
          <a:p>
            <a:pPr marL="0" indent="0" defTabSz="274320">
              <a:spcAft>
                <a:spcPts val="0"/>
              </a:spcAft>
              <a:buNone/>
              <a:tabLst>
                <a:tab pos="182880" algn="l"/>
                <a:tab pos="411480" algn="l"/>
                <a:tab pos="685800" algn="l"/>
                <a:tab pos="960120" algn="l"/>
              </a:tabLst>
            </a:pPr>
            <a:r>
              <a:rPr lang="en-US" sz="600" b="0" dirty="0" smtClean="0">
                <a:latin typeface="Arial Narrow" panose="020B0606020202030204" pitchFamily="34" charset="0"/>
                <a:ea typeface="Verdana" pitchFamily="34" charset="0"/>
                <a:cs typeface="Verdana" pitchFamily="34" charset="0"/>
              </a:rPr>
              <a:t>34	#</a:t>
            </a:r>
            <a:endParaRPr lang="en-US" sz="600" b="0" dirty="0">
              <a:latin typeface="Arial Narrow" panose="020B0606020202030204" pitchFamily="34" charset="0"/>
              <a:ea typeface="Verdana" pitchFamily="34" charset="0"/>
              <a:cs typeface="Verdana" pitchFamily="34" charset="0"/>
            </a:endParaRPr>
          </a:p>
          <a:p>
            <a:pPr marL="0" indent="0" defTabSz="274320">
              <a:spcAft>
                <a:spcPts val="0"/>
              </a:spcAft>
              <a:buNone/>
              <a:tabLst>
                <a:tab pos="182880" algn="l"/>
                <a:tab pos="411480" algn="l"/>
                <a:tab pos="685800" algn="l"/>
                <a:tab pos="960120" algn="l"/>
              </a:tabLst>
            </a:pPr>
            <a:r>
              <a:rPr lang="en-US" sz="600" b="0" dirty="0" smtClean="0">
                <a:latin typeface="Arial Narrow" panose="020B0606020202030204" pitchFamily="34" charset="0"/>
                <a:ea typeface="Verdana" pitchFamily="34" charset="0"/>
                <a:cs typeface="Verdana" pitchFamily="34" charset="0"/>
              </a:rPr>
              <a:t>35	# </a:t>
            </a:r>
            <a:r>
              <a:rPr lang="en-US" sz="600" b="0" dirty="0">
                <a:latin typeface="Arial Narrow" panose="020B0606020202030204" pitchFamily="34" charset="0"/>
                <a:ea typeface="Verdana" pitchFamily="34" charset="0"/>
                <a:cs typeface="Verdana" pitchFamily="34" charset="0"/>
              </a:rPr>
              <a:t>History : 19-sep-2011 (Larry Shields) initial version of this code</a:t>
            </a:r>
          </a:p>
          <a:p>
            <a:pPr marL="0" indent="0" defTabSz="274320">
              <a:spcAft>
                <a:spcPts val="0"/>
              </a:spcAft>
              <a:buNone/>
              <a:tabLst>
                <a:tab pos="182880" algn="l"/>
                <a:tab pos="411480" algn="l"/>
                <a:tab pos="685800" algn="l"/>
                <a:tab pos="960120" algn="l"/>
              </a:tabLst>
            </a:pPr>
            <a:r>
              <a:rPr lang="en-US" sz="600" b="0" dirty="0" smtClean="0">
                <a:latin typeface="Arial Narrow" panose="020B0606020202030204" pitchFamily="34" charset="0"/>
                <a:ea typeface="Verdana" pitchFamily="34" charset="0"/>
                <a:cs typeface="Verdana" pitchFamily="34" charset="0"/>
              </a:rPr>
              <a:t>36	#              </a:t>
            </a:r>
            <a:r>
              <a:rPr lang="en-US" sz="600" b="0" dirty="0">
                <a:latin typeface="Arial Narrow" panose="020B0606020202030204" pitchFamily="34" charset="0"/>
                <a:ea typeface="Verdana" pitchFamily="34" charset="0"/>
                <a:cs typeface="Verdana" pitchFamily="34" charset="0"/>
              </a:rPr>
              <a:t>31-mar-2014 (Drew Buttner) added comments to the page to assist future maintainers of the code</a:t>
            </a:r>
          </a:p>
          <a:p>
            <a:pPr marL="0" indent="0" defTabSz="274320">
              <a:spcAft>
                <a:spcPts val="0"/>
              </a:spcAft>
              <a:buNone/>
              <a:tabLst>
                <a:tab pos="182880" algn="l"/>
                <a:tab pos="411480" algn="l"/>
                <a:tab pos="685800" algn="l"/>
                <a:tab pos="960120" algn="l"/>
              </a:tabLst>
            </a:pPr>
            <a:r>
              <a:rPr lang="en-US" sz="600" b="0" dirty="0" smtClean="0">
                <a:latin typeface="Arial Narrow" panose="020B0606020202030204" pitchFamily="34" charset="0"/>
                <a:ea typeface="Verdana" pitchFamily="34" charset="0"/>
                <a:cs typeface="Verdana" pitchFamily="34" charset="0"/>
              </a:rPr>
              <a:t>37	#</a:t>
            </a:r>
            <a:endParaRPr lang="en-US" sz="600" b="0" dirty="0">
              <a:latin typeface="Arial Narrow" panose="020B0606020202030204" pitchFamily="34" charset="0"/>
              <a:ea typeface="Verdana" pitchFamily="34" charset="0"/>
              <a:cs typeface="Verdana" pitchFamily="34" charset="0"/>
            </a:endParaRPr>
          </a:p>
          <a:p>
            <a:pPr marL="0" indent="0" defTabSz="274320">
              <a:spcAft>
                <a:spcPts val="0"/>
              </a:spcAft>
              <a:buNone/>
              <a:tabLst>
                <a:tab pos="182880" algn="l"/>
                <a:tab pos="411480" algn="l"/>
                <a:tab pos="685800" algn="l"/>
                <a:tab pos="960120" algn="l"/>
              </a:tabLst>
            </a:pPr>
            <a:r>
              <a:rPr lang="en-US" sz="600" b="0" dirty="0" smtClean="0">
                <a:latin typeface="Arial Narrow" panose="020B0606020202030204" pitchFamily="34" charset="0"/>
                <a:ea typeface="Verdana" pitchFamily="34" charset="0"/>
                <a:cs typeface="Verdana" pitchFamily="34" charset="0"/>
              </a:rPr>
              <a:t>38	# </a:t>
            </a:r>
            <a:r>
              <a:rPr lang="en-US" sz="600" b="0" dirty="0">
                <a:latin typeface="Arial Narrow" panose="020B0606020202030204" pitchFamily="34" charset="0"/>
                <a:ea typeface="Verdana" pitchFamily="34" charset="0"/>
                <a:cs typeface="Verdana" pitchFamily="34" charset="0"/>
              </a:rPr>
              <a:t>Summary: </a:t>
            </a:r>
          </a:p>
          <a:p>
            <a:pPr marL="0" indent="0" defTabSz="274320">
              <a:spcAft>
                <a:spcPts val="0"/>
              </a:spcAft>
              <a:buNone/>
              <a:tabLst>
                <a:tab pos="182880" algn="l"/>
                <a:tab pos="411480" algn="l"/>
                <a:tab pos="685800" algn="l"/>
                <a:tab pos="960120" algn="l"/>
              </a:tabLst>
            </a:pPr>
            <a:r>
              <a:rPr lang="en-US" sz="600" b="0" dirty="0" smtClean="0">
                <a:latin typeface="Arial Narrow" panose="020B0606020202030204" pitchFamily="34" charset="0"/>
                <a:ea typeface="Verdana" pitchFamily="34" charset="0"/>
                <a:cs typeface="Verdana" pitchFamily="34" charset="0"/>
              </a:rPr>
              <a:t>39	# </a:t>
            </a:r>
            <a:endParaRPr lang="en-US" sz="600" b="0" dirty="0">
              <a:latin typeface="Arial Narrow" panose="020B0606020202030204" pitchFamily="34" charset="0"/>
              <a:ea typeface="Verdana" pitchFamily="34" charset="0"/>
              <a:cs typeface="Verdana" pitchFamily="34" charset="0"/>
            </a:endParaRPr>
          </a:p>
          <a:p>
            <a:pPr marL="0" indent="0" defTabSz="274320">
              <a:spcAft>
                <a:spcPts val="0"/>
              </a:spcAft>
              <a:buNone/>
              <a:tabLst>
                <a:tab pos="182880" algn="l"/>
                <a:tab pos="411480" algn="l"/>
                <a:tab pos="685800" algn="l"/>
                <a:tab pos="960120" algn="l"/>
              </a:tabLst>
            </a:pPr>
            <a:r>
              <a:rPr lang="en-US" sz="600" b="0" dirty="0" smtClean="0">
                <a:latin typeface="Arial Narrow" panose="020B0606020202030204" pitchFamily="34" charset="0"/>
                <a:ea typeface="Verdana" pitchFamily="34" charset="0"/>
                <a:cs typeface="Verdana" pitchFamily="34" charset="0"/>
              </a:rPr>
              <a:t>40	########################################################################</a:t>
            </a:r>
            <a:endParaRPr lang="en-US" sz="600" b="0" dirty="0">
              <a:latin typeface="Arial Narrow" panose="020B0606020202030204" pitchFamily="34" charset="0"/>
              <a:ea typeface="Verdana" pitchFamily="34" charset="0"/>
              <a:cs typeface="Verdana" pitchFamily="34" charset="0"/>
            </a:endParaRPr>
          </a:p>
          <a:p>
            <a:pPr marL="0" indent="0" defTabSz="274320">
              <a:spcAft>
                <a:spcPts val="0"/>
              </a:spcAft>
              <a:buNone/>
              <a:tabLst>
                <a:tab pos="182880" algn="l"/>
                <a:tab pos="411480" algn="l"/>
                <a:tab pos="685800" algn="l"/>
                <a:tab pos="960120" algn="l"/>
              </a:tabLst>
            </a:pPr>
            <a:r>
              <a:rPr lang="en-US" sz="600" b="0" dirty="0" smtClean="0">
                <a:latin typeface="Arial Narrow" panose="020B0606020202030204" pitchFamily="34" charset="0"/>
                <a:ea typeface="Verdana" pitchFamily="34" charset="0"/>
                <a:cs typeface="Verdana" pitchFamily="34" charset="0"/>
              </a:rPr>
              <a:t>41</a:t>
            </a:r>
            <a:endParaRPr lang="en-US" sz="600" b="0" dirty="0">
              <a:latin typeface="Arial Narrow" panose="020B0606020202030204" pitchFamily="34" charset="0"/>
              <a:ea typeface="Verdana" pitchFamily="34" charset="0"/>
              <a:cs typeface="Verdana" pitchFamily="34" charset="0"/>
            </a:endParaRPr>
          </a:p>
          <a:p>
            <a:pPr marL="0" indent="0" defTabSz="274320">
              <a:spcAft>
                <a:spcPts val="0"/>
              </a:spcAft>
              <a:buNone/>
              <a:tabLst>
                <a:tab pos="182880" algn="l"/>
                <a:tab pos="411480" algn="l"/>
                <a:tab pos="685800" algn="l"/>
                <a:tab pos="960120" algn="l"/>
              </a:tabLst>
            </a:pPr>
            <a:r>
              <a:rPr lang="en-US" sz="600" b="0" dirty="0" smtClean="0">
                <a:latin typeface="Arial Narrow" panose="020B0606020202030204" pitchFamily="34" charset="0"/>
                <a:ea typeface="Verdana" pitchFamily="34" charset="0"/>
                <a:cs typeface="Verdana" pitchFamily="34" charset="0"/>
              </a:rPr>
              <a:t>42	use </a:t>
            </a:r>
            <a:r>
              <a:rPr lang="en-US" sz="600" b="0" dirty="0">
                <a:latin typeface="Arial Narrow" panose="020B0606020202030204" pitchFamily="34" charset="0"/>
                <a:ea typeface="Verdana" pitchFamily="34" charset="0"/>
                <a:cs typeface="Verdana" pitchFamily="34" charset="0"/>
              </a:rPr>
              <a:t>CGI </a:t>
            </a:r>
            <a:r>
              <a:rPr lang="en-US" sz="600" b="0" dirty="0" err="1">
                <a:latin typeface="Arial Narrow" panose="020B0606020202030204" pitchFamily="34" charset="0"/>
                <a:ea typeface="Verdana" pitchFamily="34" charset="0"/>
                <a:cs typeface="Verdana" pitchFamily="34" charset="0"/>
              </a:rPr>
              <a:t>qw</a:t>
            </a:r>
            <a:r>
              <a:rPr lang="en-US" sz="600" b="0" dirty="0">
                <a:latin typeface="Arial Narrow" panose="020B0606020202030204" pitchFamily="34" charset="0"/>
                <a:ea typeface="Verdana" pitchFamily="34" charset="0"/>
                <a:cs typeface="Verdana" pitchFamily="34" charset="0"/>
              </a:rPr>
              <a:t>/:standard/;</a:t>
            </a:r>
          </a:p>
          <a:p>
            <a:pPr marL="0" indent="0" defTabSz="274320">
              <a:spcAft>
                <a:spcPts val="0"/>
              </a:spcAft>
              <a:buNone/>
              <a:tabLst>
                <a:tab pos="182880" algn="l"/>
                <a:tab pos="411480" algn="l"/>
                <a:tab pos="685800" algn="l"/>
                <a:tab pos="960120" algn="l"/>
              </a:tabLst>
            </a:pPr>
            <a:r>
              <a:rPr lang="en-US" sz="600" b="0" dirty="0" smtClean="0">
                <a:latin typeface="Arial Narrow" panose="020B0606020202030204" pitchFamily="34" charset="0"/>
                <a:ea typeface="Verdana" pitchFamily="34" charset="0"/>
                <a:cs typeface="Verdana" pitchFamily="34" charset="0"/>
              </a:rPr>
              <a:t>43	use </a:t>
            </a:r>
            <a:r>
              <a:rPr lang="en-US" sz="600" b="0" dirty="0">
                <a:latin typeface="Arial Narrow" panose="020B0606020202030204" pitchFamily="34" charset="0"/>
                <a:ea typeface="Verdana" pitchFamily="34" charset="0"/>
                <a:cs typeface="Verdana" pitchFamily="34" charset="0"/>
              </a:rPr>
              <a:t>CGI::Session;</a:t>
            </a:r>
          </a:p>
          <a:p>
            <a:pPr marL="0" indent="0" defTabSz="274320">
              <a:spcAft>
                <a:spcPts val="0"/>
              </a:spcAft>
              <a:buNone/>
              <a:tabLst>
                <a:tab pos="182880" algn="l"/>
                <a:tab pos="411480" algn="l"/>
                <a:tab pos="685800" algn="l"/>
                <a:tab pos="960120" algn="l"/>
              </a:tabLst>
            </a:pPr>
            <a:r>
              <a:rPr lang="en-US" sz="600" b="0" dirty="0" smtClean="0">
                <a:latin typeface="Arial Narrow" panose="020B0606020202030204" pitchFamily="34" charset="0"/>
                <a:ea typeface="Verdana" pitchFamily="34" charset="0"/>
                <a:cs typeface="Verdana" pitchFamily="34" charset="0"/>
              </a:rPr>
              <a:t>44</a:t>
            </a:r>
            <a:endParaRPr lang="en-US" sz="600" b="0" dirty="0">
              <a:latin typeface="Arial Narrow" panose="020B0606020202030204" pitchFamily="34" charset="0"/>
              <a:ea typeface="Verdana" pitchFamily="34" charset="0"/>
              <a:cs typeface="Verdana" pitchFamily="34" charset="0"/>
            </a:endParaRPr>
          </a:p>
          <a:p>
            <a:pPr marL="0" indent="0" defTabSz="274320">
              <a:spcAft>
                <a:spcPts val="0"/>
              </a:spcAft>
              <a:buNone/>
              <a:tabLst>
                <a:tab pos="182880" algn="l"/>
                <a:tab pos="411480" algn="l"/>
                <a:tab pos="685800" algn="l"/>
                <a:tab pos="960120" algn="l"/>
              </a:tabLst>
            </a:pPr>
            <a:r>
              <a:rPr lang="en-US" sz="600" b="0" dirty="0" smtClean="0">
                <a:latin typeface="Arial Narrow" panose="020B0606020202030204" pitchFamily="34" charset="0"/>
                <a:ea typeface="Verdana" pitchFamily="34" charset="0"/>
                <a:cs typeface="Verdana" pitchFamily="34" charset="0"/>
              </a:rPr>
              <a:t>45	# </a:t>
            </a:r>
            <a:r>
              <a:rPr lang="en-US" sz="600" b="0" dirty="0">
                <a:latin typeface="Arial Narrow" panose="020B0606020202030204" pitchFamily="34" charset="0"/>
                <a:ea typeface="Verdana" pitchFamily="34" charset="0"/>
                <a:cs typeface="Verdana" pitchFamily="34" charset="0"/>
              </a:rPr>
              <a:t>Attempt to load an existing session. By passing the $</a:t>
            </a:r>
            <a:r>
              <a:rPr lang="en-US" sz="600" b="0" dirty="0" err="1">
                <a:latin typeface="Arial Narrow" panose="020B0606020202030204" pitchFamily="34" charset="0"/>
                <a:ea typeface="Verdana" pitchFamily="34" charset="0"/>
                <a:cs typeface="Verdana" pitchFamily="34" charset="0"/>
              </a:rPr>
              <a:t>cgi</a:t>
            </a:r>
            <a:r>
              <a:rPr lang="en-US" sz="600" b="0" dirty="0">
                <a:latin typeface="Arial Narrow" panose="020B0606020202030204" pitchFamily="34" charset="0"/>
                <a:ea typeface="Verdana" pitchFamily="34" charset="0"/>
                <a:cs typeface="Verdana" pitchFamily="34" charset="0"/>
              </a:rPr>
              <a:t> object as the second parameter, the server will try to retrieve</a:t>
            </a:r>
          </a:p>
          <a:p>
            <a:pPr marL="0" indent="0" defTabSz="274320">
              <a:spcAft>
                <a:spcPts val="0"/>
              </a:spcAft>
              <a:buNone/>
              <a:tabLst>
                <a:tab pos="182880" algn="l"/>
                <a:tab pos="411480" algn="l"/>
                <a:tab pos="685800" algn="l"/>
                <a:tab pos="960120" algn="l"/>
              </a:tabLst>
            </a:pPr>
            <a:r>
              <a:rPr lang="en-US" sz="600" b="0" dirty="0" smtClean="0">
                <a:latin typeface="Arial Narrow" panose="020B0606020202030204" pitchFamily="34" charset="0"/>
                <a:ea typeface="Verdana" pitchFamily="34" charset="0"/>
                <a:cs typeface="Verdana" pitchFamily="34" charset="0"/>
              </a:rPr>
              <a:t>46	# </a:t>
            </a:r>
            <a:r>
              <a:rPr lang="en-US" sz="600" b="0" dirty="0">
                <a:latin typeface="Arial Narrow" panose="020B0606020202030204" pitchFamily="34" charset="0"/>
                <a:ea typeface="Verdana" pitchFamily="34" charset="0"/>
                <a:cs typeface="Verdana" pitchFamily="34" charset="0"/>
              </a:rPr>
              <a:t>the session id from either a cookie named CGISESSID sent along with the request. If the server fails to find an id that</a:t>
            </a:r>
          </a:p>
          <a:p>
            <a:pPr marL="0" indent="0" defTabSz="274320">
              <a:spcAft>
                <a:spcPts val="0"/>
              </a:spcAft>
              <a:buNone/>
              <a:tabLst>
                <a:tab pos="182880" algn="l"/>
                <a:tab pos="411480" algn="l"/>
                <a:tab pos="685800" algn="l"/>
                <a:tab pos="960120" algn="l"/>
              </a:tabLst>
            </a:pPr>
            <a:r>
              <a:rPr lang="en-US" sz="600" b="0" dirty="0" smtClean="0">
                <a:latin typeface="Arial Narrow" panose="020B0606020202030204" pitchFamily="34" charset="0"/>
                <a:ea typeface="Verdana" pitchFamily="34" charset="0"/>
                <a:cs typeface="Verdana" pitchFamily="34" charset="0"/>
              </a:rPr>
              <a:t>47	# </a:t>
            </a:r>
            <a:r>
              <a:rPr lang="en-US" sz="600" b="0" dirty="0">
                <a:latin typeface="Arial Narrow" panose="020B0606020202030204" pitchFamily="34" charset="0"/>
                <a:ea typeface="Verdana" pitchFamily="34" charset="0"/>
                <a:cs typeface="Verdana" pitchFamily="34" charset="0"/>
              </a:rPr>
              <a:t>matches an existing session, then it creates and saves a new session.</a:t>
            </a:r>
          </a:p>
          <a:p>
            <a:pPr marL="0" indent="0" defTabSz="274320">
              <a:spcAft>
                <a:spcPts val="0"/>
              </a:spcAft>
              <a:buNone/>
              <a:tabLst>
                <a:tab pos="182880" algn="l"/>
                <a:tab pos="411480" algn="l"/>
                <a:tab pos="685800" algn="l"/>
                <a:tab pos="960120" algn="l"/>
              </a:tabLst>
            </a:pPr>
            <a:r>
              <a:rPr lang="en-US" sz="600" b="0" dirty="0" smtClean="0">
                <a:latin typeface="Arial Narrow" panose="020B0606020202030204" pitchFamily="34" charset="0"/>
                <a:ea typeface="Verdana" pitchFamily="34" charset="0"/>
                <a:cs typeface="Verdana" pitchFamily="34" charset="0"/>
              </a:rPr>
              <a:t>48</a:t>
            </a:r>
            <a:endParaRPr lang="en-US" sz="600" b="0" dirty="0">
              <a:latin typeface="Arial Narrow" panose="020B0606020202030204" pitchFamily="34" charset="0"/>
              <a:ea typeface="Verdana" pitchFamily="34" charset="0"/>
              <a:cs typeface="Verdana" pitchFamily="34" charset="0"/>
            </a:endParaRPr>
          </a:p>
          <a:p>
            <a:pPr marL="0" indent="0" defTabSz="274320">
              <a:spcAft>
                <a:spcPts val="0"/>
              </a:spcAft>
              <a:buNone/>
              <a:tabLst>
                <a:tab pos="182880" algn="l"/>
                <a:tab pos="411480" algn="l"/>
                <a:tab pos="685800" algn="l"/>
                <a:tab pos="960120" algn="l"/>
              </a:tabLst>
            </a:pPr>
            <a:r>
              <a:rPr lang="en-US" sz="600" b="0" dirty="0" smtClean="0">
                <a:latin typeface="Arial Narrow" panose="020B0606020202030204" pitchFamily="34" charset="0"/>
                <a:ea typeface="Verdana" pitchFamily="34" charset="0"/>
                <a:cs typeface="Verdana" pitchFamily="34" charset="0"/>
              </a:rPr>
              <a:t>49	my </a:t>
            </a:r>
            <a:r>
              <a:rPr lang="en-US" sz="600" b="0" dirty="0">
                <a:latin typeface="Arial Narrow" panose="020B0606020202030204" pitchFamily="34" charset="0"/>
                <a:ea typeface="Verdana" pitchFamily="34" charset="0"/>
                <a:cs typeface="Verdana" pitchFamily="34" charset="0"/>
              </a:rPr>
              <a:t>$</a:t>
            </a:r>
            <a:r>
              <a:rPr lang="en-US" sz="600" b="0" dirty="0" err="1">
                <a:latin typeface="Arial Narrow" panose="020B0606020202030204" pitchFamily="34" charset="0"/>
                <a:ea typeface="Verdana" pitchFamily="34" charset="0"/>
                <a:cs typeface="Verdana" pitchFamily="34" charset="0"/>
              </a:rPr>
              <a:t>cgi</a:t>
            </a:r>
            <a:r>
              <a:rPr lang="en-US" sz="600" b="0" dirty="0">
                <a:latin typeface="Arial Narrow" panose="020B0606020202030204" pitchFamily="34" charset="0"/>
                <a:ea typeface="Verdana" pitchFamily="34" charset="0"/>
                <a:cs typeface="Verdana" pitchFamily="34" charset="0"/>
              </a:rPr>
              <a:t> = new CGI;</a:t>
            </a:r>
          </a:p>
          <a:p>
            <a:pPr marL="0" indent="0" defTabSz="274320">
              <a:spcAft>
                <a:spcPts val="0"/>
              </a:spcAft>
              <a:buNone/>
              <a:tabLst>
                <a:tab pos="182880" algn="l"/>
                <a:tab pos="411480" algn="l"/>
                <a:tab pos="685800" algn="l"/>
                <a:tab pos="960120" algn="l"/>
              </a:tabLst>
            </a:pPr>
            <a:r>
              <a:rPr lang="en-US" sz="600" b="0" dirty="0" smtClean="0">
                <a:latin typeface="Arial Narrow" panose="020B0606020202030204" pitchFamily="34" charset="0"/>
                <a:ea typeface="Verdana" pitchFamily="34" charset="0"/>
                <a:cs typeface="Verdana" pitchFamily="34" charset="0"/>
              </a:rPr>
              <a:t>50	my </a:t>
            </a:r>
            <a:r>
              <a:rPr lang="en-US" sz="600" b="0" dirty="0">
                <a:latin typeface="Arial Narrow" panose="020B0606020202030204" pitchFamily="34" charset="0"/>
                <a:ea typeface="Verdana" pitchFamily="34" charset="0"/>
                <a:cs typeface="Verdana" pitchFamily="34" charset="0"/>
              </a:rPr>
              <a:t>$session = new CGI::Session(</a:t>
            </a:r>
            <a:r>
              <a:rPr lang="en-US" sz="600" b="0" dirty="0" err="1">
                <a:latin typeface="Arial Narrow" panose="020B0606020202030204" pitchFamily="34" charset="0"/>
                <a:ea typeface="Verdana" pitchFamily="34" charset="0"/>
                <a:cs typeface="Verdana" pitchFamily="34" charset="0"/>
              </a:rPr>
              <a:t>undef</a:t>
            </a:r>
            <a:r>
              <a:rPr lang="en-US" sz="600" b="0" dirty="0">
                <a:latin typeface="Arial Narrow" panose="020B0606020202030204" pitchFamily="34" charset="0"/>
                <a:ea typeface="Verdana" pitchFamily="34" charset="0"/>
                <a:cs typeface="Verdana" pitchFamily="34" charset="0"/>
              </a:rPr>
              <a:t>, $</a:t>
            </a:r>
            <a:r>
              <a:rPr lang="en-US" sz="600" b="0" dirty="0" err="1">
                <a:latin typeface="Arial Narrow" panose="020B0606020202030204" pitchFamily="34" charset="0"/>
                <a:ea typeface="Verdana" pitchFamily="34" charset="0"/>
                <a:cs typeface="Verdana" pitchFamily="34" charset="0"/>
              </a:rPr>
              <a:t>cgi</a:t>
            </a:r>
            <a:r>
              <a:rPr lang="en-US" sz="600" b="0" dirty="0">
                <a:latin typeface="Arial Narrow" panose="020B0606020202030204" pitchFamily="34" charset="0"/>
                <a:ea typeface="Verdana" pitchFamily="34" charset="0"/>
                <a:cs typeface="Verdana" pitchFamily="34" charset="0"/>
              </a:rPr>
              <a:t>, {Directory=&gt;'/</a:t>
            </a:r>
            <a:r>
              <a:rPr lang="en-US" sz="600" b="0" dirty="0" err="1">
                <a:latin typeface="Arial Narrow" panose="020B0606020202030204" pitchFamily="34" charset="0"/>
                <a:ea typeface="Verdana" pitchFamily="34" charset="0"/>
                <a:cs typeface="Verdana" pitchFamily="34" charset="0"/>
              </a:rPr>
              <a:t>tmp</a:t>
            </a:r>
            <a:r>
              <a:rPr lang="en-US" sz="600" b="0" dirty="0" smtClean="0">
                <a:latin typeface="Arial Narrow" panose="020B0606020202030204" pitchFamily="34" charset="0"/>
                <a:ea typeface="Verdana" pitchFamily="34" charset="0"/>
                <a:cs typeface="Verdana" pitchFamily="34" charset="0"/>
              </a:rPr>
              <a:t>'});</a:t>
            </a:r>
            <a:endParaRPr lang="en-US" sz="600" b="0" dirty="0">
              <a:latin typeface="Arial Narrow" panose="020B0606020202030204" pitchFamily="34" charset="0"/>
              <a:ea typeface="Verdana" pitchFamily="34" charset="0"/>
              <a:cs typeface="Verdana" pitchFamily="34" charset="0"/>
            </a:endParaRPr>
          </a:p>
          <a:p>
            <a:pPr marL="0" indent="0" defTabSz="274320">
              <a:spcAft>
                <a:spcPts val="0"/>
              </a:spcAft>
              <a:buNone/>
              <a:tabLst>
                <a:tab pos="182880" algn="l"/>
                <a:tab pos="411480" algn="l"/>
                <a:tab pos="685800" algn="l"/>
                <a:tab pos="960120" algn="l"/>
              </a:tabLst>
            </a:pPr>
            <a:endParaRPr lang="en-US" sz="600" b="0" dirty="0">
              <a:latin typeface="Arial Narrow" panose="020B0606020202030204" pitchFamily="34" charset="0"/>
              <a:ea typeface="Verdana" pitchFamily="34" charset="0"/>
              <a:cs typeface="Verdana" pitchFamily="34" charset="0"/>
            </a:endParaRPr>
          </a:p>
        </p:txBody>
      </p:sp>
      <p:sp>
        <p:nvSpPr>
          <p:cNvPr id="9" name="Content Placeholder 8"/>
          <p:cNvSpPr>
            <a:spLocks noGrp="1"/>
          </p:cNvSpPr>
          <p:nvPr>
            <p:ph sz="half" idx="2"/>
          </p:nvPr>
        </p:nvSpPr>
        <p:spPr>
          <a:xfrm>
            <a:off x="4800600" y="1498596"/>
            <a:ext cx="4038600" cy="4673604"/>
          </a:xfrm>
        </p:spPr>
        <p:txBody>
          <a:bodyPr/>
          <a:lstStyle/>
          <a:p>
            <a:pPr marL="0" indent="0" defTabSz="274320">
              <a:spcAft>
                <a:spcPts val="0"/>
              </a:spcAft>
              <a:buNone/>
              <a:tabLst>
                <a:tab pos="182880" algn="l"/>
                <a:tab pos="411480" algn="l"/>
                <a:tab pos="685800" algn="l"/>
                <a:tab pos="960120" algn="l"/>
              </a:tabLst>
            </a:pPr>
            <a:r>
              <a:rPr lang="en-US" sz="600" b="0" dirty="0" smtClean="0">
                <a:latin typeface="Arial Narrow" panose="020B0606020202030204" pitchFamily="34" charset="0"/>
                <a:ea typeface="Verdana" pitchFamily="34" charset="0"/>
                <a:cs typeface="Verdana" pitchFamily="34" charset="0"/>
              </a:rPr>
              <a:t>51</a:t>
            </a:r>
          </a:p>
          <a:p>
            <a:pPr marL="0" indent="0" defTabSz="274320">
              <a:spcAft>
                <a:spcPts val="0"/>
              </a:spcAft>
              <a:buNone/>
              <a:tabLst>
                <a:tab pos="182880" algn="l"/>
                <a:tab pos="411480" algn="l"/>
                <a:tab pos="685800" algn="l"/>
                <a:tab pos="960120" algn="l"/>
              </a:tabLst>
            </a:pPr>
            <a:r>
              <a:rPr lang="en-US" sz="600" b="0" dirty="0" smtClean="0">
                <a:latin typeface="Arial Narrow" panose="020B0606020202030204" pitchFamily="34" charset="0"/>
                <a:ea typeface="Verdana" pitchFamily="34" charset="0"/>
                <a:cs typeface="Verdana" pitchFamily="34" charset="0"/>
              </a:rPr>
              <a:t>52	# </a:t>
            </a:r>
            <a:r>
              <a:rPr lang="en-US" sz="600" b="0" dirty="0">
                <a:latin typeface="Arial Narrow" panose="020B0606020202030204" pitchFamily="34" charset="0"/>
                <a:ea typeface="Verdana" pitchFamily="34" charset="0"/>
                <a:cs typeface="Verdana" pitchFamily="34" charset="0"/>
              </a:rPr>
              <a:t>If the session does not have the parameter </a:t>
            </a:r>
            <a:r>
              <a:rPr lang="en-US" sz="600" b="0" dirty="0" err="1">
                <a:latin typeface="Arial Narrow" panose="020B0606020202030204" pitchFamily="34" charset="0"/>
                <a:ea typeface="Verdana" pitchFamily="34" charset="0"/>
                <a:cs typeface="Verdana" pitchFamily="34" charset="0"/>
              </a:rPr>
              <a:t>authuser</a:t>
            </a:r>
            <a:r>
              <a:rPr lang="en-US" sz="600" b="0" dirty="0">
                <a:latin typeface="Arial Narrow" panose="020B0606020202030204" pitchFamily="34" charset="0"/>
                <a:ea typeface="Verdana" pitchFamily="34" charset="0"/>
                <a:cs typeface="Verdana" pitchFamily="34" charset="0"/>
              </a:rPr>
              <a:t> set, then the user has not authenticated. Delete the session and direct</a:t>
            </a:r>
          </a:p>
          <a:p>
            <a:pPr marL="0" indent="0" defTabSz="274320">
              <a:spcAft>
                <a:spcPts val="0"/>
              </a:spcAft>
              <a:buNone/>
              <a:tabLst>
                <a:tab pos="182880" algn="l"/>
                <a:tab pos="411480" algn="l"/>
                <a:tab pos="685800" algn="l"/>
                <a:tab pos="960120" algn="l"/>
              </a:tabLst>
            </a:pPr>
            <a:r>
              <a:rPr lang="en-US" sz="600" b="0" dirty="0" smtClean="0">
                <a:latin typeface="Arial Narrow" panose="020B0606020202030204" pitchFamily="34" charset="0"/>
                <a:ea typeface="Verdana" pitchFamily="34" charset="0"/>
                <a:cs typeface="Verdana" pitchFamily="34" charset="0"/>
              </a:rPr>
              <a:t>53	# </a:t>
            </a:r>
            <a:r>
              <a:rPr lang="en-US" sz="600" b="0" dirty="0">
                <a:latin typeface="Arial Narrow" panose="020B0606020202030204" pitchFamily="34" charset="0"/>
                <a:ea typeface="Verdana" pitchFamily="34" charset="0"/>
                <a:cs typeface="Verdana" pitchFamily="34" charset="0"/>
              </a:rPr>
              <a:t>the user back to the login page.</a:t>
            </a:r>
          </a:p>
          <a:p>
            <a:pPr marL="0" indent="0" defTabSz="274320">
              <a:spcAft>
                <a:spcPts val="0"/>
              </a:spcAft>
              <a:buNone/>
              <a:tabLst>
                <a:tab pos="182880" algn="l"/>
                <a:tab pos="411480" algn="l"/>
                <a:tab pos="685800" algn="l"/>
                <a:tab pos="960120" algn="l"/>
              </a:tabLst>
            </a:pPr>
            <a:r>
              <a:rPr lang="en-US" sz="600" b="0" dirty="0" smtClean="0">
                <a:latin typeface="Arial Narrow" panose="020B0606020202030204" pitchFamily="34" charset="0"/>
                <a:ea typeface="Verdana" pitchFamily="34" charset="0"/>
                <a:cs typeface="Verdana" pitchFamily="34" charset="0"/>
              </a:rPr>
              <a:t>54</a:t>
            </a:r>
            <a:endParaRPr lang="en-US" sz="600" b="0" dirty="0">
              <a:latin typeface="Arial Narrow" panose="020B0606020202030204" pitchFamily="34" charset="0"/>
              <a:ea typeface="Verdana" pitchFamily="34" charset="0"/>
              <a:cs typeface="Verdana" pitchFamily="34" charset="0"/>
            </a:endParaRPr>
          </a:p>
          <a:p>
            <a:pPr marL="0" indent="0" defTabSz="274320">
              <a:spcAft>
                <a:spcPts val="0"/>
              </a:spcAft>
              <a:buNone/>
              <a:tabLst>
                <a:tab pos="182880" algn="l"/>
                <a:tab pos="411480" algn="l"/>
                <a:tab pos="685800" algn="l"/>
                <a:tab pos="960120" algn="l"/>
              </a:tabLst>
            </a:pPr>
            <a:r>
              <a:rPr lang="en-US" sz="600" b="0" dirty="0" smtClean="0">
                <a:latin typeface="Arial Narrow" panose="020B0606020202030204" pitchFamily="34" charset="0"/>
                <a:ea typeface="Verdana" pitchFamily="34" charset="0"/>
                <a:cs typeface="Verdana" pitchFamily="34" charset="0"/>
              </a:rPr>
              <a:t>55	unless </a:t>
            </a:r>
            <a:r>
              <a:rPr lang="en-US" sz="600" b="0" dirty="0">
                <a:latin typeface="Arial Narrow" panose="020B0606020202030204" pitchFamily="34" charset="0"/>
                <a:ea typeface="Verdana" pitchFamily="34" charset="0"/>
                <a:cs typeface="Verdana" pitchFamily="34" charset="0"/>
              </a:rPr>
              <a:t>(defined($session-&gt;</a:t>
            </a:r>
            <a:r>
              <a:rPr lang="en-US" sz="600" b="0" dirty="0" err="1">
                <a:latin typeface="Arial Narrow" panose="020B0606020202030204" pitchFamily="34" charset="0"/>
                <a:ea typeface="Verdana" pitchFamily="34" charset="0"/>
                <a:cs typeface="Verdana" pitchFamily="34" charset="0"/>
              </a:rPr>
              <a:t>param</a:t>
            </a:r>
            <a:r>
              <a:rPr lang="en-US" sz="600" b="0" dirty="0">
                <a:latin typeface="Arial Narrow" panose="020B0606020202030204" pitchFamily="34" charset="0"/>
                <a:ea typeface="Verdana" pitchFamily="34" charset="0"/>
                <a:cs typeface="Verdana" pitchFamily="34" charset="0"/>
              </a:rPr>
              <a:t>("</a:t>
            </a:r>
            <a:r>
              <a:rPr lang="en-US" sz="600" b="0" dirty="0" err="1">
                <a:latin typeface="Arial Narrow" panose="020B0606020202030204" pitchFamily="34" charset="0"/>
                <a:ea typeface="Verdana" pitchFamily="34" charset="0"/>
                <a:cs typeface="Verdana" pitchFamily="34" charset="0"/>
              </a:rPr>
              <a:t>authuser</a:t>
            </a:r>
            <a:r>
              <a:rPr lang="en-US" sz="600" b="0" dirty="0">
                <a:latin typeface="Arial Narrow" panose="020B0606020202030204" pitchFamily="34" charset="0"/>
                <a:ea typeface="Verdana" pitchFamily="34" charset="0"/>
                <a:cs typeface="Verdana" pitchFamily="34" charset="0"/>
              </a:rPr>
              <a:t>"))) {</a:t>
            </a:r>
          </a:p>
          <a:p>
            <a:pPr marL="0" indent="0" defTabSz="274320">
              <a:spcAft>
                <a:spcPts val="0"/>
              </a:spcAft>
              <a:buNone/>
              <a:tabLst>
                <a:tab pos="182880" algn="l"/>
                <a:tab pos="411480" algn="l"/>
                <a:tab pos="685800" algn="l"/>
                <a:tab pos="960120" algn="l"/>
              </a:tabLst>
            </a:pPr>
            <a:r>
              <a:rPr lang="en-US" sz="600" b="0" dirty="0" smtClean="0">
                <a:latin typeface="Arial Narrow" panose="020B0606020202030204" pitchFamily="34" charset="0"/>
                <a:ea typeface="Verdana" pitchFamily="34" charset="0"/>
                <a:cs typeface="Verdana" pitchFamily="34" charset="0"/>
              </a:rPr>
              <a:t>56	</a:t>
            </a:r>
            <a:r>
              <a:rPr lang="en-US" sz="600" b="0" dirty="0">
                <a:latin typeface="Arial Narrow" panose="020B0606020202030204" pitchFamily="34" charset="0"/>
                <a:ea typeface="Verdana" pitchFamily="34" charset="0"/>
                <a:cs typeface="Verdana" pitchFamily="34" charset="0"/>
              </a:rPr>
              <a:t>	$session-&gt;clear;</a:t>
            </a:r>
          </a:p>
          <a:p>
            <a:pPr marL="0" indent="0" defTabSz="274320">
              <a:spcAft>
                <a:spcPts val="0"/>
              </a:spcAft>
              <a:buNone/>
              <a:tabLst>
                <a:tab pos="182880" algn="l"/>
                <a:tab pos="411480" algn="l"/>
                <a:tab pos="685800" algn="l"/>
                <a:tab pos="960120" algn="l"/>
              </a:tabLst>
            </a:pPr>
            <a:r>
              <a:rPr lang="en-US" sz="600" b="0" dirty="0" smtClean="0">
                <a:latin typeface="Arial Narrow" panose="020B0606020202030204" pitchFamily="34" charset="0"/>
                <a:ea typeface="Verdana" pitchFamily="34" charset="0"/>
                <a:cs typeface="Verdana" pitchFamily="34" charset="0"/>
              </a:rPr>
              <a:t>57	</a:t>
            </a:r>
            <a:r>
              <a:rPr lang="en-US" sz="600" b="0" dirty="0">
                <a:latin typeface="Arial Narrow" panose="020B0606020202030204" pitchFamily="34" charset="0"/>
                <a:ea typeface="Verdana" pitchFamily="34" charset="0"/>
                <a:cs typeface="Verdana" pitchFamily="34" charset="0"/>
              </a:rPr>
              <a:t>	$session-&gt;delete;</a:t>
            </a:r>
          </a:p>
          <a:p>
            <a:pPr marL="0" indent="0" defTabSz="274320">
              <a:spcAft>
                <a:spcPts val="0"/>
              </a:spcAft>
              <a:buNone/>
              <a:tabLst>
                <a:tab pos="182880" algn="l"/>
                <a:tab pos="411480" algn="l"/>
                <a:tab pos="685800" algn="l"/>
                <a:tab pos="960120" algn="l"/>
              </a:tabLst>
            </a:pPr>
            <a:r>
              <a:rPr lang="en-US" sz="600" b="0" dirty="0" smtClean="0">
                <a:latin typeface="Arial Narrow" panose="020B0606020202030204" pitchFamily="34" charset="0"/>
                <a:ea typeface="Verdana" pitchFamily="34" charset="0"/>
                <a:cs typeface="Verdana" pitchFamily="34" charset="0"/>
              </a:rPr>
              <a:t>58	</a:t>
            </a:r>
            <a:r>
              <a:rPr lang="en-US" sz="600" b="0" dirty="0">
                <a:latin typeface="Arial Narrow" panose="020B0606020202030204" pitchFamily="34" charset="0"/>
                <a:ea typeface="Verdana" pitchFamily="34" charset="0"/>
                <a:cs typeface="Verdana" pitchFamily="34" charset="0"/>
              </a:rPr>
              <a:t>	print $</a:t>
            </a:r>
            <a:r>
              <a:rPr lang="en-US" sz="600" b="0" dirty="0" err="1">
                <a:latin typeface="Arial Narrow" panose="020B0606020202030204" pitchFamily="34" charset="0"/>
                <a:ea typeface="Verdana" pitchFamily="34" charset="0"/>
                <a:cs typeface="Verdana" pitchFamily="34" charset="0"/>
              </a:rPr>
              <a:t>cgi</a:t>
            </a:r>
            <a:r>
              <a:rPr lang="en-US" sz="600" b="0" dirty="0">
                <a:latin typeface="Arial Narrow" panose="020B0606020202030204" pitchFamily="34" charset="0"/>
                <a:ea typeface="Verdana" pitchFamily="34" charset="0"/>
                <a:cs typeface="Verdana" pitchFamily="34" charset="0"/>
              </a:rPr>
              <a:t>-&gt;redirect('http://localhost/cgi-bin/login.cgi');</a:t>
            </a:r>
          </a:p>
          <a:p>
            <a:pPr marL="0" indent="0" defTabSz="274320">
              <a:spcAft>
                <a:spcPts val="0"/>
              </a:spcAft>
              <a:buNone/>
              <a:tabLst>
                <a:tab pos="182880" algn="l"/>
                <a:tab pos="411480" algn="l"/>
                <a:tab pos="685800" algn="l"/>
                <a:tab pos="960120" algn="l"/>
              </a:tabLst>
            </a:pPr>
            <a:r>
              <a:rPr lang="en-US" sz="600" b="0" dirty="0" smtClean="0">
                <a:latin typeface="Arial Narrow" panose="020B0606020202030204" pitchFamily="34" charset="0"/>
                <a:ea typeface="Verdana" pitchFamily="34" charset="0"/>
                <a:cs typeface="Verdana" pitchFamily="34" charset="0"/>
              </a:rPr>
              <a:t>59	</a:t>
            </a:r>
            <a:r>
              <a:rPr lang="en-US" sz="600" b="0" dirty="0">
                <a:latin typeface="Arial Narrow" panose="020B0606020202030204" pitchFamily="34" charset="0"/>
                <a:ea typeface="Verdana" pitchFamily="34" charset="0"/>
                <a:cs typeface="Verdana" pitchFamily="34" charset="0"/>
              </a:rPr>
              <a:t>	exit;</a:t>
            </a:r>
          </a:p>
          <a:p>
            <a:pPr marL="0" indent="0" defTabSz="274320">
              <a:spcAft>
                <a:spcPts val="0"/>
              </a:spcAft>
              <a:buNone/>
              <a:tabLst>
                <a:tab pos="182880" algn="l"/>
                <a:tab pos="411480" algn="l"/>
                <a:tab pos="685800" algn="l"/>
                <a:tab pos="960120" algn="l"/>
              </a:tabLst>
            </a:pPr>
            <a:r>
              <a:rPr lang="en-US" sz="600" b="0" dirty="0" smtClean="0">
                <a:latin typeface="Arial Narrow" panose="020B0606020202030204" pitchFamily="34" charset="0"/>
                <a:ea typeface="Verdana" pitchFamily="34" charset="0"/>
                <a:cs typeface="Verdana" pitchFamily="34" charset="0"/>
              </a:rPr>
              <a:t>60	}</a:t>
            </a:r>
            <a:endParaRPr lang="en-US" sz="600" b="0" dirty="0">
              <a:latin typeface="Arial Narrow" panose="020B0606020202030204" pitchFamily="34" charset="0"/>
              <a:ea typeface="Verdana" pitchFamily="34" charset="0"/>
              <a:cs typeface="Verdana" pitchFamily="34" charset="0"/>
            </a:endParaRPr>
          </a:p>
          <a:p>
            <a:pPr marL="0" indent="0" defTabSz="274320">
              <a:spcAft>
                <a:spcPts val="0"/>
              </a:spcAft>
              <a:buNone/>
              <a:tabLst>
                <a:tab pos="182880" algn="l"/>
                <a:tab pos="411480" algn="l"/>
                <a:tab pos="685800" algn="l"/>
                <a:tab pos="960120" algn="l"/>
              </a:tabLst>
            </a:pPr>
            <a:r>
              <a:rPr lang="en-US" sz="600" b="0" dirty="0" smtClean="0">
                <a:latin typeface="Arial Narrow" panose="020B0606020202030204" pitchFamily="34" charset="0"/>
                <a:ea typeface="Verdana" pitchFamily="34" charset="0"/>
                <a:cs typeface="Verdana" pitchFamily="34" charset="0"/>
              </a:rPr>
              <a:t>61</a:t>
            </a:r>
            <a:endParaRPr lang="en-US" sz="600" b="0" dirty="0">
              <a:latin typeface="Arial Narrow" panose="020B0606020202030204" pitchFamily="34" charset="0"/>
              <a:ea typeface="Verdana" pitchFamily="34" charset="0"/>
              <a:cs typeface="Verdana" pitchFamily="34" charset="0"/>
            </a:endParaRPr>
          </a:p>
          <a:p>
            <a:pPr marL="0" indent="0" defTabSz="274320">
              <a:spcAft>
                <a:spcPts val="0"/>
              </a:spcAft>
              <a:buNone/>
              <a:tabLst>
                <a:tab pos="182880" algn="l"/>
                <a:tab pos="411480" algn="l"/>
                <a:tab pos="685800" algn="l"/>
                <a:tab pos="960120" algn="l"/>
              </a:tabLst>
            </a:pPr>
            <a:r>
              <a:rPr lang="en-US" sz="600" b="0" dirty="0" smtClean="0">
                <a:latin typeface="Arial Narrow" panose="020B0606020202030204" pitchFamily="34" charset="0"/>
                <a:ea typeface="Verdana" pitchFamily="34" charset="0"/>
                <a:cs typeface="Verdana" pitchFamily="34" charset="0"/>
              </a:rPr>
              <a:t>62	# </a:t>
            </a:r>
            <a:r>
              <a:rPr lang="en-US" sz="600" b="0" dirty="0">
                <a:latin typeface="Arial Narrow" panose="020B0606020202030204" pitchFamily="34" charset="0"/>
                <a:ea typeface="Verdana" pitchFamily="34" charset="0"/>
                <a:cs typeface="Verdana" pitchFamily="34" charset="0"/>
              </a:rPr>
              <a:t>Generate header information that will be part of the HTTP response from the server. In this case we are setting</a:t>
            </a:r>
          </a:p>
          <a:p>
            <a:pPr marL="0" indent="0" defTabSz="274320">
              <a:spcAft>
                <a:spcPts val="0"/>
              </a:spcAft>
              <a:buNone/>
              <a:tabLst>
                <a:tab pos="182880" algn="l"/>
                <a:tab pos="411480" algn="l"/>
                <a:tab pos="685800" algn="l"/>
                <a:tab pos="960120" algn="l"/>
              </a:tabLst>
            </a:pPr>
            <a:r>
              <a:rPr lang="en-US" sz="600" b="0" dirty="0" smtClean="0">
                <a:latin typeface="Arial Narrow" panose="020B0606020202030204" pitchFamily="34" charset="0"/>
                <a:ea typeface="Verdana" pitchFamily="34" charset="0"/>
                <a:cs typeface="Verdana" pitchFamily="34" charset="0"/>
              </a:rPr>
              <a:t>63	# </a:t>
            </a:r>
            <a:r>
              <a:rPr lang="en-US" sz="600" b="0" dirty="0">
                <a:latin typeface="Arial Narrow" panose="020B0606020202030204" pitchFamily="34" charset="0"/>
                <a:ea typeface="Verdana" pitchFamily="34" charset="0"/>
                <a:cs typeface="Verdana" pitchFamily="34" charset="0"/>
              </a:rPr>
              <a:t>the content-type to text/html.</a:t>
            </a:r>
          </a:p>
          <a:p>
            <a:pPr marL="0" indent="0" defTabSz="274320">
              <a:spcAft>
                <a:spcPts val="0"/>
              </a:spcAft>
              <a:buNone/>
              <a:tabLst>
                <a:tab pos="182880" algn="l"/>
                <a:tab pos="411480" algn="l"/>
                <a:tab pos="685800" algn="l"/>
                <a:tab pos="960120" algn="l"/>
              </a:tabLst>
            </a:pPr>
            <a:r>
              <a:rPr lang="en-US" sz="600" b="0" dirty="0" smtClean="0">
                <a:latin typeface="Arial Narrow" panose="020B0606020202030204" pitchFamily="34" charset="0"/>
                <a:ea typeface="Verdana" pitchFamily="34" charset="0"/>
                <a:cs typeface="Verdana" pitchFamily="34" charset="0"/>
              </a:rPr>
              <a:t>64</a:t>
            </a:r>
            <a:endParaRPr lang="en-US" sz="600" b="0" dirty="0">
              <a:latin typeface="Arial Narrow" panose="020B0606020202030204" pitchFamily="34" charset="0"/>
              <a:ea typeface="Verdana" pitchFamily="34" charset="0"/>
              <a:cs typeface="Verdana" pitchFamily="34" charset="0"/>
            </a:endParaRPr>
          </a:p>
          <a:p>
            <a:pPr marL="0" indent="0" defTabSz="274320">
              <a:spcAft>
                <a:spcPts val="0"/>
              </a:spcAft>
              <a:buNone/>
              <a:tabLst>
                <a:tab pos="182880" algn="l"/>
                <a:tab pos="411480" algn="l"/>
                <a:tab pos="685800" algn="l"/>
                <a:tab pos="960120" algn="l"/>
              </a:tabLst>
            </a:pPr>
            <a:r>
              <a:rPr lang="en-US" sz="600" b="0" dirty="0" smtClean="0">
                <a:latin typeface="Arial Narrow" panose="020B0606020202030204" pitchFamily="34" charset="0"/>
                <a:ea typeface="Verdana" pitchFamily="34" charset="0"/>
                <a:cs typeface="Verdana" pitchFamily="34" charset="0"/>
              </a:rPr>
              <a:t>65	print </a:t>
            </a:r>
            <a:r>
              <a:rPr lang="en-US" sz="600" b="0" dirty="0">
                <a:latin typeface="Arial Narrow" panose="020B0606020202030204" pitchFamily="34" charset="0"/>
                <a:ea typeface="Verdana" pitchFamily="34" charset="0"/>
                <a:cs typeface="Verdana" pitchFamily="34" charset="0"/>
              </a:rPr>
              <a:t>$</a:t>
            </a:r>
            <a:r>
              <a:rPr lang="en-US" sz="600" b="0" dirty="0" err="1">
                <a:latin typeface="Arial Narrow" panose="020B0606020202030204" pitchFamily="34" charset="0"/>
                <a:ea typeface="Verdana" pitchFamily="34" charset="0"/>
                <a:cs typeface="Verdana" pitchFamily="34" charset="0"/>
              </a:rPr>
              <a:t>cgi</a:t>
            </a:r>
            <a:r>
              <a:rPr lang="en-US" sz="600" b="0" dirty="0">
                <a:latin typeface="Arial Narrow" panose="020B0606020202030204" pitchFamily="34" charset="0"/>
                <a:ea typeface="Verdana" pitchFamily="34" charset="0"/>
                <a:cs typeface="Verdana" pitchFamily="34" charset="0"/>
              </a:rPr>
              <a:t>-&gt;header(-type =&gt; 'text/html');</a:t>
            </a:r>
          </a:p>
          <a:p>
            <a:pPr marL="0" indent="0" defTabSz="274320">
              <a:spcAft>
                <a:spcPts val="0"/>
              </a:spcAft>
              <a:buNone/>
              <a:tabLst>
                <a:tab pos="182880" algn="l"/>
                <a:tab pos="411480" algn="l"/>
                <a:tab pos="685800" algn="l"/>
                <a:tab pos="960120" algn="l"/>
              </a:tabLst>
            </a:pPr>
            <a:r>
              <a:rPr lang="en-US" sz="600" b="0" dirty="0" smtClean="0">
                <a:latin typeface="Arial Narrow" panose="020B0606020202030204" pitchFamily="34" charset="0"/>
                <a:ea typeface="Verdana" pitchFamily="34" charset="0"/>
                <a:cs typeface="Verdana" pitchFamily="34" charset="0"/>
              </a:rPr>
              <a:t>66</a:t>
            </a:r>
            <a:endParaRPr lang="en-US" sz="600" b="0" dirty="0">
              <a:latin typeface="Arial Narrow" panose="020B0606020202030204" pitchFamily="34" charset="0"/>
              <a:ea typeface="Verdana" pitchFamily="34" charset="0"/>
              <a:cs typeface="Verdana" pitchFamily="34" charset="0"/>
            </a:endParaRPr>
          </a:p>
          <a:p>
            <a:pPr marL="0" indent="0" defTabSz="274320">
              <a:spcAft>
                <a:spcPts val="0"/>
              </a:spcAft>
              <a:buNone/>
              <a:tabLst>
                <a:tab pos="182880" algn="l"/>
                <a:tab pos="411480" algn="l"/>
                <a:tab pos="685800" algn="l"/>
                <a:tab pos="960120" algn="l"/>
              </a:tabLst>
            </a:pPr>
            <a:r>
              <a:rPr lang="en-US" sz="600" b="0" dirty="0" smtClean="0">
                <a:latin typeface="Arial Narrow" panose="020B0606020202030204" pitchFamily="34" charset="0"/>
                <a:ea typeface="Verdana" pitchFamily="34" charset="0"/>
                <a:cs typeface="Verdana" pitchFamily="34" charset="0"/>
              </a:rPr>
              <a:t>67	# </a:t>
            </a:r>
            <a:r>
              <a:rPr lang="en-US" sz="600" b="0" dirty="0">
                <a:latin typeface="Arial Narrow" panose="020B0606020202030204" pitchFamily="34" charset="0"/>
                <a:ea typeface="Verdana" pitchFamily="34" charset="0"/>
                <a:cs typeface="Verdana" pitchFamily="34" charset="0"/>
              </a:rPr>
              <a:t>The </a:t>
            </a:r>
            <a:r>
              <a:rPr lang="en-US" sz="600" b="0" dirty="0" err="1">
                <a:latin typeface="Arial Narrow" panose="020B0606020202030204" pitchFamily="34" charset="0"/>
                <a:ea typeface="Verdana" pitchFamily="34" charset="0"/>
                <a:cs typeface="Verdana" pitchFamily="34" charset="0"/>
              </a:rPr>
              <a:t>start_html</a:t>
            </a:r>
            <a:r>
              <a:rPr lang="en-US" sz="600" b="0" dirty="0">
                <a:latin typeface="Arial Narrow" panose="020B0606020202030204" pitchFamily="34" charset="0"/>
                <a:ea typeface="Verdana" pitchFamily="34" charset="0"/>
                <a:cs typeface="Verdana" pitchFamily="34" charset="0"/>
              </a:rPr>
              <a:t>() function generates a generic HTML opening that is then printed to the HTTP response. </a:t>
            </a:r>
            <a:endParaRPr lang="en-US" sz="600" b="0" dirty="0" smtClean="0">
              <a:latin typeface="Arial Narrow" panose="020B0606020202030204" pitchFamily="34" charset="0"/>
              <a:ea typeface="Verdana" pitchFamily="34" charset="0"/>
              <a:cs typeface="Verdana" pitchFamily="34" charset="0"/>
            </a:endParaRPr>
          </a:p>
          <a:p>
            <a:pPr marL="0" indent="0" defTabSz="274320">
              <a:spcAft>
                <a:spcPts val="0"/>
              </a:spcAft>
              <a:buNone/>
              <a:tabLst>
                <a:tab pos="182880" algn="l"/>
                <a:tab pos="411480" algn="l"/>
                <a:tab pos="685800" algn="l"/>
                <a:tab pos="960120" algn="l"/>
              </a:tabLst>
            </a:pPr>
            <a:r>
              <a:rPr lang="en-US" sz="600" b="0" dirty="0" smtClean="0">
                <a:latin typeface="Arial Narrow" panose="020B0606020202030204" pitchFamily="34" charset="0"/>
                <a:ea typeface="Verdana" pitchFamily="34" charset="0"/>
                <a:cs typeface="Verdana" pitchFamily="34" charset="0"/>
              </a:rPr>
              <a:t>68</a:t>
            </a:r>
            <a:endParaRPr lang="en-US" sz="600" b="0" dirty="0">
              <a:latin typeface="Arial Narrow" panose="020B0606020202030204" pitchFamily="34" charset="0"/>
              <a:ea typeface="Verdana" pitchFamily="34" charset="0"/>
              <a:cs typeface="Verdana" pitchFamily="34" charset="0"/>
            </a:endParaRPr>
          </a:p>
          <a:p>
            <a:pPr marL="0" indent="0" defTabSz="274320">
              <a:spcAft>
                <a:spcPts val="0"/>
              </a:spcAft>
              <a:buNone/>
              <a:tabLst>
                <a:tab pos="182880" algn="l"/>
                <a:tab pos="411480" algn="l"/>
                <a:tab pos="685800" algn="l"/>
                <a:tab pos="960120" algn="l"/>
              </a:tabLst>
            </a:pPr>
            <a:r>
              <a:rPr lang="en-US" sz="600" b="0" dirty="0" smtClean="0">
                <a:latin typeface="Arial Narrow" panose="020B0606020202030204" pitchFamily="34" charset="0"/>
                <a:ea typeface="Verdana" pitchFamily="34" charset="0"/>
                <a:cs typeface="Verdana" pitchFamily="34" charset="0"/>
              </a:rPr>
              <a:t>69	print </a:t>
            </a:r>
            <a:r>
              <a:rPr lang="en-US" sz="600" b="0" dirty="0" err="1">
                <a:latin typeface="Arial Narrow" panose="020B0606020202030204" pitchFamily="34" charset="0"/>
                <a:ea typeface="Verdana" pitchFamily="34" charset="0"/>
                <a:cs typeface="Verdana" pitchFamily="34" charset="0"/>
              </a:rPr>
              <a:t>start_html</a:t>
            </a:r>
            <a:r>
              <a:rPr lang="en-US" sz="600" b="0" dirty="0">
                <a:latin typeface="Arial Narrow" panose="020B0606020202030204" pitchFamily="34" charset="0"/>
                <a:ea typeface="Verdana" pitchFamily="34" charset="0"/>
                <a:cs typeface="Verdana" pitchFamily="34" charset="0"/>
              </a:rPr>
              <a:t> ("Report Page");</a:t>
            </a:r>
          </a:p>
          <a:p>
            <a:pPr marL="0" indent="0" defTabSz="274320">
              <a:spcAft>
                <a:spcPts val="0"/>
              </a:spcAft>
              <a:buNone/>
              <a:tabLst>
                <a:tab pos="182880" algn="l"/>
                <a:tab pos="411480" algn="l"/>
                <a:tab pos="685800" algn="l"/>
                <a:tab pos="960120" algn="l"/>
              </a:tabLst>
            </a:pPr>
            <a:r>
              <a:rPr lang="en-US" sz="600" b="0" dirty="0" smtClean="0">
                <a:latin typeface="Arial Narrow" panose="020B0606020202030204" pitchFamily="34" charset="0"/>
                <a:ea typeface="Verdana" pitchFamily="34" charset="0"/>
                <a:cs typeface="Verdana" pitchFamily="34" charset="0"/>
              </a:rPr>
              <a:t>70</a:t>
            </a:r>
            <a:endParaRPr lang="en-US" sz="600" b="0" dirty="0">
              <a:latin typeface="Arial Narrow" panose="020B0606020202030204" pitchFamily="34" charset="0"/>
              <a:ea typeface="Verdana" pitchFamily="34" charset="0"/>
              <a:cs typeface="Verdana" pitchFamily="34" charset="0"/>
            </a:endParaRPr>
          </a:p>
          <a:p>
            <a:pPr marL="0" indent="0" defTabSz="274320">
              <a:spcAft>
                <a:spcPts val="0"/>
              </a:spcAft>
              <a:buNone/>
              <a:tabLst>
                <a:tab pos="182880" algn="l"/>
                <a:tab pos="411480" algn="l"/>
                <a:tab pos="685800" algn="l"/>
                <a:tab pos="960120" algn="l"/>
              </a:tabLst>
            </a:pPr>
            <a:r>
              <a:rPr lang="en-US" sz="600" b="0" dirty="0" smtClean="0">
                <a:latin typeface="Arial Narrow" panose="020B0606020202030204" pitchFamily="34" charset="0"/>
                <a:ea typeface="Verdana" pitchFamily="34" charset="0"/>
                <a:cs typeface="Verdana" pitchFamily="34" charset="0"/>
              </a:rPr>
              <a:t>71	# </a:t>
            </a:r>
            <a:r>
              <a:rPr lang="en-US" sz="600" b="0" dirty="0">
                <a:latin typeface="Arial Narrow" panose="020B0606020202030204" pitchFamily="34" charset="0"/>
                <a:ea typeface="Verdana" pitchFamily="34" charset="0"/>
                <a:cs typeface="Verdana" pitchFamily="34" charset="0"/>
              </a:rPr>
              <a:t>The following block of adds everything between the END tags to the HTTP response. This is the body of the HTML</a:t>
            </a:r>
          </a:p>
          <a:p>
            <a:pPr marL="0" indent="0" defTabSz="274320">
              <a:spcAft>
                <a:spcPts val="0"/>
              </a:spcAft>
              <a:buNone/>
              <a:tabLst>
                <a:tab pos="182880" algn="l"/>
                <a:tab pos="411480" algn="l"/>
                <a:tab pos="685800" algn="l"/>
                <a:tab pos="960120" algn="l"/>
              </a:tabLst>
            </a:pPr>
            <a:r>
              <a:rPr lang="en-US" sz="600" b="0" dirty="0" smtClean="0">
                <a:latin typeface="Arial Narrow" panose="020B0606020202030204" pitchFamily="34" charset="0"/>
                <a:ea typeface="Verdana" pitchFamily="34" charset="0"/>
                <a:cs typeface="Verdana" pitchFamily="34" charset="0"/>
              </a:rPr>
              <a:t>72	# </a:t>
            </a:r>
            <a:r>
              <a:rPr lang="en-US" sz="600" b="0" dirty="0">
                <a:latin typeface="Arial Narrow" panose="020B0606020202030204" pitchFamily="34" charset="0"/>
                <a:ea typeface="Verdana" pitchFamily="34" charset="0"/>
                <a:cs typeface="Verdana" pitchFamily="34" charset="0"/>
              </a:rPr>
              <a:t>page that will be displayed to the user.</a:t>
            </a:r>
          </a:p>
          <a:p>
            <a:pPr marL="0" indent="0" defTabSz="274320">
              <a:spcAft>
                <a:spcPts val="0"/>
              </a:spcAft>
              <a:buNone/>
              <a:tabLst>
                <a:tab pos="182880" algn="l"/>
                <a:tab pos="411480" algn="l"/>
                <a:tab pos="685800" algn="l"/>
                <a:tab pos="960120" algn="l"/>
              </a:tabLst>
            </a:pPr>
            <a:r>
              <a:rPr lang="en-US" sz="600" b="0" dirty="0" smtClean="0">
                <a:latin typeface="Arial Narrow" panose="020B0606020202030204" pitchFamily="34" charset="0"/>
                <a:ea typeface="Verdana" pitchFamily="34" charset="0"/>
                <a:cs typeface="Verdana" pitchFamily="34" charset="0"/>
              </a:rPr>
              <a:t>73</a:t>
            </a:r>
            <a:endParaRPr lang="en-US" sz="600" b="0" dirty="0">
              <a:latin typeface="Arial Narrow" panose="020B0606020202030204" pitchFamily="34" charset="0"/>
              <a:ea typeface="Verdana" pitchFamily="34" charset="0"/>
              <a:cs typeface="Verdana" pitchFamily="34" charset="0"/>
            </a:endParaRPr>
          </a:p>
          <a:p>
            <a:pPr marL="0" indent="0" defTabSz="274320">
              <a:spcAft>
                <a:spcPts val="0"/>
              </a:spcAft>
              <a:buNone/>
              <a:tabLst>
                <a:tab pos="182880" algn="l"/>
                <a:tab pos="411480" algn="l"/>
                <a:tab pos="685800" algn="l"/>
                <a:tab pos="960120" algn="l"/>
              </a:tabLst>
            </a:pPr>
            <a:r>
              <a:rPr lang="en-US" sz="600" b="0" dirty="0" smtClean="0">
                <a:latin typeface="Arial Narrow" panose="020B0606020202030204" pitchFamily="34" charset="0"/>
                <a:ea typeface="Verdana" pitchFamily="34" charset="0"/>
                <a:cs typeface="Verdana" pitchFamily="34" charset="0"/>
              </a:rPr>
              <a:t>74	print </a:t>
            </a:r>
            <a:r>
              <a:rPr lang="en-US" sz="600" b="0" dirty="0">
                <a:latin typeface="Arial Narrow" panose="020B0606020202030204" pitchFamily="34" charset="0"/>
                <a:ea typeface="Verdana" pitchFamily="34" charset="0"/>
                <a:cs typeface="Verdana" pitchFamily="34" charset="0"/>
              </a:rPr>
              <a:t>&lt;&lt;END;</a:t>
            </a:r>
          </a:p>
          <a:p>
            <a:pPr marL="0" indent="0" defTabSz="274320">
              <a:spcAft>
                <a:spcPts val="0"/>
              </a:spcAft>
              <a:buNone/>
              <a:tabLst>
                <a:tab pos="182880" algn="l"/>
                <a:tab pos="411480" algn="l"/>
                <a:tab pos="685800" algn="l"/>
                <a:tab pos="960120" algn="l"/>
              </a:tabLst>
            </a:pPr>
            <a:r>
              <a:rPr lang="en-US" sz="600" b="0" dirty="0" smtClean="0">
                <a:latin typeface="Arial Narrow" panose="020B0606020202030204" pitchFamily="34" charset="0"/>
                <a:ea typeface="Verdana" pitchFamily="34" charset="0"/>
                <a:cs typeface="Verdana" pitchFamily="34" charset="0"/>
              </a:rPr>
              <a:t>75	</a:t>
            </a:r>
            <a:r>
              <a:rPr lang="en-US" sz="600" b="0" dirty="0">
                <a:latin typeface="Arial Narrow" panose="020B0606020202030204" pitchFamily="34" charset="0"/>
                <a:ea typeface="Verdana" pitchFamily="34" charset="0"/>
                <a:cs typeface="Verdana" pitchFamily="34" charset="0"/>
              </a:rPr>
              <a:t>	&lt;table border=0&gt;</a:t>
            </a:r>
          </a:p>
          <a:p>
            <a:pPr marL="0" indent="0" defTabSz="274320">
              <a:spcAft>
                <a:spcPts val="0"/>
              </a:spcAft>
              <a:buNone/>
              <a:tabLst>
                <a:tab pos="182880" algn="l"/>
                <a:tab pos="411480" algn="l"/>
                <a:tab pos="685800" algn="l"/>
                <a:tab pos="960120" algn="l"/>
              </a:tabLst>
            </a:pPr>
            <a:r>
              <a:rPr lang="en-US" sz="600" b="0" dirty="0" smtClean="0">
                <a:latin typeface="Arial Narrow" panose="020B0606020202030204" pitchFamily="34" charset="0"/>
                <a:ea typeface="Verdana" pitchFamily="34" charset="0"/>
                <a:cs typeface="Verdana" pitchFamily="34" charset="0"/>
              </a:rPr>
              <a:t>76	</a:t>
            </a:r>
            <a:r>
              <a:rPr lang="en-US" sz="600" b="0" dirty="0">
                <a:latin typeface="Arial Narrow" panose="020B0606020202030204" pitchFamily="34" charset="0"/>
                <a:ea typeface="Verdana" pitchFamily="34" charset="0"/>
                <a:cs typeface="Verdana" pitchFamily="34" charset="0"/>
              </a:rPr>
              <a:t>	&lt;</a:t>
            </a:r>
            <a:r>
              <a:rPr lang="en-US" sz="600" b="0" dirty="0" err="1">
                <a:latin typeface="Arial Narrow" panose="020B0606020202030204" pitchFamily="34" charset="0"/>
                <a:ea typeface="Verdana" pitchFamily="34" charset="0"/>
                <a:cs typeface="Verdana" pitchFamily="34" charset="0"/>
              </a:rPr>
              <a:t>tr</a:t>
            </a:r>
            <a:r>
              <a:rPr lang="en-US" sz="600" b="0" dirty="0">
                <a:latin typeface="Arial Narrow" panose="020B0606020202030204" pitchFamily="34" charset="0"/>
                <a:ea typeface="Verdana" pitchFamily="34" charset="0"/>
                <a:cs typeface="Verdana" pitchFamily="34" charset="0"/>
              </a:rPr>
              <a:t>&gt;</a:t>
            </a:r>
          </a:p>
          <a:p>
            <a:pPr marL="0" indent="0" defTabSz="274320">
              <a:spcAft>
                <a:spcPts val="0"/>
              </a:spcAft>
              <a:buNone/>
              <a:tabLst>
                <a:tab pos="182880" algn="l"/>
                <a:tab pos="411480" algn="l"/>
                <a:tab pos="685800" algn="l"/>
                <a:tab pos="960120" algn="l"/>
              </a:tabLst>
            </a:pPr>
            <a:r>
              <a:rPr lang="en-US" sz="600" b="0" dirty="0" smtClean="0">
                <a:latin typeface="Arial Narrow" panose="020B0606020202030204" pitchFamily="34" charset="0"/>
                <a:ea typeface="Verdana" pitchFamily="34" charset="0"/>
                <a:cs typeface="Verdana" pitchFamily="34" charset="0"/>
              </a:rPr>
              <a:t>77	</a:t>
            </a:r>
            <a:r>
              <a:rPr lang="en-US" sz="600" b="0" dirty="0">
                <a:latin typeface="Arial Narrow" panose="020B0606020202030204" pitchFamily="34" charset="0"/>
                <a:ea typeface="Verdana" pitchFamily="34" charset="0"/>
                <a:cs typeface="Verdana" pitchFamily="34" charset="0"/>
              </a:rPr>
              <a:t>		&lt;td&gt;&lt;</a:t>
            </a:r>
            <a:r>
              <a:rPr lang="en-US" sz="600" b="0" dirty="0" err="1">
                <a:latin typeface="Arial Narrow" panose="020B0606020202030204" pitchFamily="34" charset="0"/>
                <a:ea typeface="Verdana" pitchFamily="34" charset="0"/>
                <a:cs typeface="Verdana" pitchFamily="34" charset="0"/>
              </a:rPr>
              <a:t>img</a:t>
            </a:r>
            <a:r>
              <a:rPr lang="en-US" sz="600" b="0" dirty="0">
                <a:latin typeface="Arial Narrow" panose="020B0606020202030204" pitchFamily="34" charset="0"/>
                <a:ea typeface="Verdana" pitchFamily="34" charset="0"/>
                <a:cs typeface="Verdana" pitchFamily="34" charset="0"/>
              </a:rPr>
              <a:t> </a:t>
            </a:r>
            <a:r>
              <a:rPr lang="en-US" sz="600" b="0" dirty="0" err="1">
                <a:latin typeface="Arial Narrow" panose="020B0606020202030204" pitchFamily="34" charset="0"/>
                <a:ea typeface="Verdana" pitchFamily="34" charset="0"/>
                <a:cs typeface="Verdana" pitchFamily="34" charset="0"/>
              </a:rPr>
              <a:t>src</a:t>
            </a:r>
            <a:r>
              <a:rPr lang="en-US" sz="600" b="0" dirty="0">
                <a:latin typeface="Arial Narrow" panose="020B0606020202030204" pitchFamily="34" charset="0"/>
                <a:ea typeface="Verdana" pitchFamily="34" charset="0"/>
                <a:cs typeface="Verdana" pitchFamily="34" charset="0"/>
              </a:rPr>
              <a:t>="/images/InSQR.png" border=0 /&gt;&lt;/td&gt;</a:t>
            </a:r>
          </a:p>
          <a:p>
            <a:pPr marL="0" indent="0" defTabSz="274320">
              <a:spcAft>
                <a:spcPts val="0"/>
              </a:spcAft>
              <a:buNone/>
              <a:tabLst>
                <a:tab pos="182880" algn="l"/>
                <a:tab pos="411480" algn="l"/>
                <a:tab pos="685800" algn="l"/>
                <a:tab pos="960120" algn="l"/>
              </a:tabLst>
            </a:pPr>
            <a:r>
              <a:rPr lang="en-US" sz="600" b="0" dirty="0" smtClean="0">
                <a:latin typeface="Arial Narrow" panose="020B0606020202030204" pitchFamily="34" charset="0"/>
                <a:ea typeface="Verdana" pitchFamily="34" charset="0"/>
                <a:cs typeface="Verdana" pitchFamily="34" charset="0"/>
              </a:rPr>
              <a:t>78	</a:t>
            </a:r>
            <a:r>
              <a:rPr lang="en-US" sz="600" b="0" dirty="0">
                <a:latin typeface="Arial Narrow" panose="020B0606020202030204" pitchFamily="34" charset="0"/>
                <a:ea typeface="Verdana" pitchFamily="34" charset="0"/>
                <a:cs typeface="Verdana" pitchFamily="34" charset="0"/>
              </a:rPr>
              <a:t>		&lt;td </a:t>
            </a:r>
            <a:r>
              <a:rPr lang="en-US" sz="600" b="0" dirty="0" err="1">
                <a:latin typeface="Arial Narrow" panose="020B0606020202030204" pitchFamily="34" charset="0"/>
                <a:ea typeface="Verdana" pitchFamily="34" charset="0"/>
                <a:cs typeface="Verdana" pitchFamily="34" charset="0"/>
              </a:rPr>
              <a:t>valign</a:t>
            </a:r>
            <a:r>
              <a:rPr lang="en-US" sz="600" b="0" dirty="0">
                <a:latin typeface="Arial Narrow" panose="020B0606020202030204" pitchFamily="34" charset="0"/>
                <a:ea typeface="Verdana" pitchFamily="34" charset="0"/>
                <a:cs typeface="Verdana" pitchFamily="34" charset="0"/>
              </a:rPr>
              <a:t>="middle"&gt;&lt;h1&gt;The </a:t>
            </a:r>
            <a:r>
              <a:rPr lang="en-US" sz="600" b="0" dirty="0" err="1">
                <a:latin typeface="Arial Narrow" panose="020B0606020202030204" pitchFamily="34" charset="0"/>
                <a:ea typeface="Verdana" pitchFamily="34" charset="0"/>
                <a:cs typeface="Verdana" pitchFamily="34" charset="0"/>
              </a:rPr>
              <a:t>InSQR</a:t>
            </a:r>
            <a:r>
              <a:rPr lang="en-US" sz="600" b="0" dirty="0">
                <a:latin typeface="Arial Narrow" panose="020B0606020202030204" pitchFamily="34" charset="0"/>
                <a:ea typeface="Verdana" pitchFamily="34" charset="0"/>
                <a:cs typeface="Verdana" pitchFamily="34" charset="0"/>
              </a:rPr>
              <a:t> Application&lt;/h1&gt;&lt;/td&gt;</a:t>
            </a:r>
          </a:p>
          <a:p>
            <a:pPr marL="0" indent="0" defTabSz="274320">
              <a:spcAft>
                <a:spcPts val="0"/>
              </a:spcAft>
              <a:buNone/>
              <a:tabLst>
                <a:tab pos="182880" algn="l"/>
                <a:tab pos="411480" algn="l"/>
                <a:tab pos="685800" algn="l"/>
                <a:tab pos="960120" algn="l"/>
              </a:tabLst>
            </a:pPr>
            <a:r>
              <a:rPr lang="en-US" sz="600" b="0" dirty="0" smtClean="0">
                <a:latin typeface="Arial Narrow" panose="020B0606020202030204" pitchFamily="34" charset="0"/>
                <a:ea typeface="Verdana" pitchFamily="34" charset="0"/>
                <a:cs typeface="Verdana" pitchFamily="34" charset="0"/>
              </a:rPr>
              <a:t>79	</a:t>
            </a:r>
            <a:r>
              <a:rPr lang="en-US" sz="600" b="0" dirty="0">
                <a:latin typeface="Arial Narrow" panose="020B0606020202030204" pitchFamily="34" charset="0"/>
                <a:ea typeface="Verdana" pitchFamily="34" charset="0"/>
                <a:cs typeface="Verdana" pitchFamily="34" charset="0"/>
              </a:rPr>
              <a:t>	&lt;/</a:t>
            </a:r>
            <a:r>
              <a:rPr lang="en-US" sz="600" b="0" dirty="0" err="1">
                <a:latin typeface="Arial Narrow" panose="020B0606020202030204" pitchFamily="34" charset="0"/>
                <a:ea typeface="Verdana" pitchFamily="34" charset="0"/>
                <a:cs typeface="Verdana" pitchFamily="34" charset="0"/>
              </a:rPr>
              <a:t>tr</a:t>
            </a:r>
            <a:r>
              <a:rPr lang="en-US" sz="600" b="0" dirty="0">
                <a:latin typeface="Arial Narrow" panose="020B0606020202030204" pitchFamily="34" charset="0"/>
                <a:ea typeface="Verdana" pitchFamily="34" charset="0"/>
                <a:cs typeface="Verdana" pitchFamily="34" charset="0"/>
              </a:rPr>
              <a:t>&gt;</a:t>
            </a:r>
          </a:p>
          <a:p>
            <a:pPr marL="0" indent="0" defTabSz="274320">
              <a:spcAft>
                <a:spcPts val="0"/>
              </a:spcAft>
              <a:buNone/>
              <a:tabLst>
                <a:tab pos="182880" algn="l"/>
                <a:tab pos="411480" algn="l"/>
                <a:tab pos="685800" algn="l"/>
                <a:tab pos="960120" algn="l"/>
              </a:tabLst>
            </a:pPr>
            <a:r>
              <a:rPr lang="en-US" sz="600" b="0" dirty="0" smtClean="0">
                <a:latin typeface="Arial Narrow" panose="020B0606020202030204" pitchFamily="34" charset="0"/>
                <a:ea typeface="Verdana" pitchFamily="34" charset="0"/>
                <a:cs typeface="Verdana" pitchFamily="34" charset="0"/>
              </a:rPr>
              <a:t>80	</a:t>
            </a:r>
            <a:r>
              <a:rPr lang="en-US" sz="600" b="0" dirty="0">
                <a:latin typeface="Arial Narrow" panose="020B0606020202030204" pitchFamily="34" charset="0"/>
                <a:ea typeface="Verdana" pitchFamily="34" charset="0"/>
                <a:cs typeface="Verdana" pitchFamily="34" charset="0"/>
              </a:rPr>
              <a:t>	&lt;/table&gt;</a:t>
            </a:r>
          </a:p>
          <a:p>
            <a:pPr marL="0" indent="0" defTabSz="274320">
              <a:spcAft>
                <a:spcPts val="0"/>
              </a:spcAft>
              <a:buNone/>
              <a:tabLst>
                <a:tab pos="182880" algn="l"/>
                <a:tab pos="411480" algn="l"/>
                <a:tab pos="685800" algn="l"/>
                <a:tab pos="960120" algn="l"/>
              </a:tabLst>
            </a:pPr>
            <a:r>
              <a:rPr lang="en-US" sz="600" b="0" dirty="0" smtClean="0">
                <a:latin typeface="Arial Narrow" panose="020B0606020202030204" pitchFamily="34" charset="0"/>
                <a:ea typeface="Verdana" pitchFamily="34" charset="0"/>
                <a:cs typeface="Verdana" pitchFamily="34" charset="0"/>
              </a:rPr>
              <a:t>81	</a:t>
            </a:r>
            <a:r>
              <a:rPr lang="en-US" sz="600" b="0" dirty="0">
                <a:latin typeface="Arial Narrow" panose="020B0606020202030204" pitchFamily="34" charset="0"/>
                <a:ea typeface="Verdana" pitchFamily="34" charset="0"/>
                <a:cs typeface="Verdana" pitchFamily="34" charset="0"/>
              </a:rPr>
              <a:t>	&lt;!--#include virtual="/menu.html" --&gt;</a:t>
            </a:r>
          </a:p>
          <a:p>
            <a:pPr marL="0" indent="0" defTabSz="274320">
              <a:spcAft>
                <a:spcPts val="0"/>
              </a:spcAft>
              <a:buNone/>
              <a:tabLst>
                <a:tab pos="182880" algn="l"/>
                <a:tab pos="411480" algn="l"/>
                <a:tab pos="685800" algn="l"/>
                <a:tab pos="960120" algn="l"/>
              </a:tabLst>
            </a:pPr>
            <a:r>
              <a:rPr lang="en-US" sz="600" b="0" dirty="0" smtClean="0">
                <a:latin typeface="Arial Narrow" panose="020B0606020202030204" pitchFamily="34" charset="0"/>
                <a:ea typeface="Verdana" pitchFamily="34" charset="0"/>
                <a:cs typeface="Verdana" pitchFamily="34" charset="0"/>
              </a:rPr>
              <a:t>82	</a:t>
            </a:r>
            <a:r>
              <a:rPr lang="en-US" sz="600" b="0" dirty="0">
                <a:latin typeface="Arial Narrow" panose="020B0606020202030204" pitchFamily="34" charset="0"/>
                <a:ea typeface="Verdana" pitchFamily="34" charset="0"/>
                <a:cs typeface="Verdana" pitchFamily="34" charset="0"/>
              </a:rPr>
              <a:t>	&lt;</a:t>
            </a:r>
            <a:r>
              <a:rPr lang="en-US" sz="600" b="0" dirty="0" err="1">
                <a:latin typeface="Arial Narrow" panose="020B0606020202030204" pitchFamily="34" charset="0"/>
                <a:ea typeface="Verdana" pitchFamily="34" charset="0"/>
                <a:cs typeface="Verdana" pitchFamily="34" charset="0"/>
              </a:rPr>
              <a:t>br</a:t>
            </a:r>
            <a:r>
              <a:rPr lang="en-US" sz="600" b="0" dirty="0">
                <a:latin typeface="Arial Narrow" panose="020B0606020202030204" pitchFamily="34" charset="0"/>
                <a:ea typeface="Verdana" pitchFamily="34" charset="0"/>
                <a:cs typeface="Verdana" pitchFamily="34" charset="0"/>
              </a:rPr>
              <a:t>/&gt;</a:t>
            </a:r>
          </a:p>
          <a:p>
            <a:pPr marL="0" indent="0" defTabSz="274320">
              <a:spcAft>
                <a:spcPts val="0"/>
              </a:spcAft>
              <a:buNone/>
              <a:tabLst>
                <a:tab pos="182880" algn="l"/>
                <a:tab pos="411480" algn="l"/>
                <a:tab pos="685800" algn="l"/>
                <a:tab pos="960120" algn="l"/>
              </a:tabLst>
            </a:pPr>
            <a:r>
              <a:rPr lang="en-US" sz="600" b="0" dirty="0" smtClean="0">
                <a:latin typeface="Arial Narrow" panose="020B0606020202030204" pitchFamily="34" charset="0"/>
                <a:ea typeface="Verdana" pitchFamily="34" charset="0"/>
                <a:cs typeface="Verdana" pitchFamily="34" charset="0"/>
              </a:rPr>
              <a:t>83	</a:t>
            </a:r>
            <a:r>
              <a:rPr lang="en-US" sz="600" b="0" dirty="0">
                <a:latin typeface="Arial Narrow" panose="020B0606020202030204" pitchFamily="34" charset="0"/>
                <a:ea typeface="Verdana" pitchFamily="34" charset="0"/>
                <a:cs typeface="Verdana" pitchFamily="34" charset="0"/>
              </a:rPr>
              <a:t>	&lt;</a:t>
            </a:r>
            <a:r>
              <a:rPr lang="en-US" sz="600" b="0" dirty="0" err="1">
                <a:latin typeface="Arial Narrow" panose="020B0606020202030204" pitchFamily="34" charset="0"/>
                <a:ea typeface="Verdana" pitchFamily="34" charset="0"/>
                <a:cs typeface="Verdana" pitchFamily="34" charset="0"/>
              </a:rPr>
              <a:t>br</a:t>
            </a:r>
            <a:r>
              <a:rPr lang="en-US" sz="600" b="0" dirty="0">
                <a:latin typeface="Arial Narrow" panose="020B0606020202030204" pitchFamily="34" charset="0"/>
                <a:ea typeface="Verdana" pitchFamily="34" charset="0"/>
                <a:cs typeface="Verdana" pitchFamily="34" charset="0"/>
              </a:rPr>
              <a:t>/&gt;</a:t>
            </a:r>
          </a:p>
          <a:p>
            <a:pPr marL="0" indent="0" defTabSz="274320">
              <a:spcAft>
                <a:spcPts val="0"/>
              </a:spcAft>
              <a:buNone/>
              <a:tabLst>
                <a:tab pos="182880" algn="l"/>
                <a:tab pos="411480" algn="l"/>
                <a:tab pos="685800" algn="l"/>
                <a:tab pos="960120" algn="l"/>
              </a:tabLst>
            </a:pPr>
            <a:r>
              <a:rPr lang="en-US" sz="600" b="0" dirty="0" smtClean="0">
                <a:latin typeface="Arial Narrow" panose="020B0606020202030204" pitchFamily="34" charset="0"/>
                <a:ea typeface="Verdana" pitchFamily="34" charset="0"/>
                <a:cs typeface="Verdana" pitchFamily="34" charset="0"/>
              </a:rPr>
              <a:t>84	END</a:t>
            </a:r>
            <a:endParaRPr lang="en-US" sz="600" b="0" dirty="0">
              <a:latin typeface="Arial Narrow" panose="020B0606020202030204" pitchFamily="34" charset="0"/>
              <a:ea typeface="Verdana" pitchFamily="34" charset="0"/>
              <a:cs typeface="Verdana" pitchFamily="34" charset="0"/>
            </a:endParaRPr>
          </a:p>
          <a:p>
            <a:pPr marL="0" indent="0" defTabSz="274320">
              <a:spcAft>
                <a:spcPts val="0"/>
              </a:spcAft>
              <a:buNone/>
              <a:tabLst>
                <a:tab pos="182880" algn="l"/>
                <a:tab pos="411480" algn="l"/>
                <a:tab pos="685800" algn="l"/>
                <a:tab pos="960120" algn="l"/>
              </a:tabLst>
            </a:pPr>
            <a:r>
              <a:rPr lang="en-US" sz="600" b="0" dirty="0" smtClean="0">
                <a:latin typeface="Arial Narrow" panose="020B0606020202030204" pitchFamily="34" charset="0"/>
                <a:ea typeface="Verdana" pitchFamily="34" charset="0"/>
                <a:cs typeface="Verdana" pitchFamily="34" charset="0"/>
              </a:rPr>
              <a:t>85</a:t>
            </a:r>
            <a:endParaRPr lang="en-US" sz="600" b="0" dirty="0">
              <a:latin typeface="Arial Narrow" panose="020B0606020202030204" pitchFamily="34" charset="0"/>
              <a:ea typeface="Verdana" pitchFamily="34" charset="0"/>
              <a:cs typeface="Verdana" pitchFamily="34" charset="0"/>
            </a:endParaRPr>
          </a:p>
          <a:p>
            <a:pPr marL="0" indent="0" defTabSz="274320">
              <a:spcAft>
                <a:spcPts val="0"/>
              </a:spcAft>
              <a:buNone/>
              <a:tabLst>
                <a:tab pos="182880" algn="l"/>
                <a:tab pos="411480" algn="l"/>
                <a:tab pos="685800" algn="l"/>
                <a:tab pos="960120" algn="l"/>
              </a:tabLst>
            </a:pPr>
            <a:r>
              <a:rPr lang="en-US" sz="600" b="0" dirty="0" smtClean="0">
                <a:latin typeface="Arial Narrow" panose="020B0606020202030204" pitchFamily="34" charset="0"/>
                <a:ea typeface="Verdana" pitchFamily="34" charset="0"/>
                <a:cs typeface="Verdana" pitchFamily="34" charset="0"/>
              </a:rPr>
              <a:t>86	# </a:t>
            </a:r>
            <a:r>
              <a:rPr lang="en-US" sz="600" b="0" dirty="0">
                <a:latin typeface="Arial Narrow" panose="020B0606020202030204" pitchFamily="34" charset="0"/>
                <a:ea typeface="Verdana" pitchFamily="34" charset="0"/>
                <a:cs typeface="Verdana" pitchFamily="34" charset="0"/>
              </a:rPr>
              <a:t>Requirements state that only one admin operation can be active at a time. To satisfy this requirement, place a lock file</a:t>
            </a:r>
          </a:p>
          <a:p>
            <a:pPr marL="0" indent="0" defTabSz="274320">
              <a:spcAft>
                <a:spcPts val="0"/>
              </a:spcAft>
              <a:buNone/>
              <a:tabLst>
                <a:tab pos="182880" algn="l"/>
                <a:tab pos="411480" algn="l"/>
                <a:tab pos="685800" algn="l"/>
                <a:tab pos="960120" algn="l"/>
              </a:tabLst>
            </a:pPr>
            <a:r>
              <a:rPr lang="en-US" sz="600" b="0" dirty="0" smtClean="0">
                <a:latin typeface="Arial Narrow" panose="020B0606020202030204" pitchFamily="34" charset="0"/>
                <a:ea typeface="Verdana" pitchFamily="34" charset="0"/>
                <a:cs typeface="Verdana" pitchFamily="34" charset="0"/>
              </a:rPr>
              <a:t>87	# </a:t>
            </a:r>
            <a:r>
              <a:rPr lang="en-US" sz="600" b="0" dirty="0">
                <a:latin typeface="Arial Narrow" panose="020B0606020202030204" pitchFamily="34" charset="0"/>
                <a:ea typeface="Verdana" pitchFamily="34" charset="0"/>
                <a:cs typeface="Verdana" pitchFamily="34" charset="0"/>
              </a:rPr>
              <a:t>in the </a:t>
            </a:r>
            <a:r>
              <a:rPr lang="en-US" sz="600" b="0" dirty="0" err="1">
                <a:latin typeface="Arial Narrow" panose="020B0606020202030204" pitchFamily="34" charset="0"/>
                <a:ea typeface="Verdana" pitchFamily="34" charset="0"/>
                <a:cs typeface="Verdana" pitchFamily="34" charset="0"/>
              </a:rPr>
              <a:t>tmp</a:t>
            </a:r>
            <a:r>
              <a:rPr lang="en-US" sz="600" b="0" dirty="0">
                <a:latin typeface="Arial Narrow" panose="020B0606020202030204" pitchFamily="34" charset="0"/>
                <a:ea typeface="Verdana" pitchFamily="34" charset="0"/>
                <a:cs typeface="Verdana" pitchFamily="34" charset="0"/>
              </a:rPr>
              <a:t> directory when an admin page is being processed by the server.  Make sure we remove this lock when we the</a:t>
            </a:r>
          </a:p>
          <a:p>
            <a:pPr marL="0" indent="0" defTabSz="274320">
              <a:spcAft>
                <a:spcPts val="0"/>
              </a:spcAft>
              <a:buNone/>
              <a:tabLst>
                <a:tab pos="182880" algn="l"/>
                <a:tab pos="411480" algn="l"/>
                <a:tab pos="685800" algn="l"/>
                <a:tab pos="960120" algn="l"/>
              </a:tabLst>
            </a:pPr>
            <a:r>
              <a:rPr lang="en-US" sz="600" b="0" dirty="0" smtClean="0">
                <a:latin typeface="Arial Narrow" panose="020B0606020202030204" pitchFamily="34" charset="0"/>
                <a:ea typeface="Verdana" pitchFamily="34" charset="0"/>
                <a:cs typeface="Verdana" pitchFamily="34" charset="0"/>
              </a:rPr>
              <a:t>88	# </a:t>
            </a:r>
            <a:r>
              <a:rPr lang="en-US" sz="600" b="0" dirty="0">
                <a:latin typeface="Arial Narrow" panose="020B0606020202030204" pitchFamily="34" charset="0"/>
                <a:ea typeface="Verdana" pitchFamily="34" charset="0"/>
                <a:cs typeface="Verdana" pitchFamily="34" charset="0"/>
              </a:rPr>
              <a:t>processing has completed. The code below first declares $</a:t>
            </a:r>
            <a:r>
              <a:rPr lang="en-US" sz="600" b="0" dirty="0" err="1">
                <a:latin typeface="Arial Narrow" panose="020B0606020202030204" pitchFamily="34" charset="0"/>
                <a:ea typeface="Verdana" pitchFamily="34" charset="0"/>
                <a:cs typeface="Verdana" pitchFamily="34" charset="0"/>
              </a:rPr>
              <a:t>lockfile</a:t>
            </a:r>
            <a:r>
              <a:rPr lang="en-US" sz="600" b="0" dirty="0">
                <a:latin typeface="Arial Narrow" panose="020B0606020202030204" pitchFamily="34" charset="0"/>
                <a:ea typeface="Verdana" pitchFamily="34" charset="0"/>
                <a:cs typeface="Verdana" pitchFamily="34" charset="0"/>
              </a:rPr>
              <a:t> as the path to the lock. We then use the -e statement</a:t>
            </a:r>
          </a:p>
          <a:p>
            <a:pPr marL="0" indent="0" defTabSz="274320">
              <a:spcAft>
                <a:spcPts val="0"/>
              </a:spcAft>
              <a:buNone/>
              <a:tabLst>
                <a:tab pos="182880" algn="l"/>
                <a:tab pos="411480" algn="l"/>
                <a:tab pos="685800" algn="l"/>
                <a:tab pos="960120" algn="l"/>
              </a:tabLst>
            </a:pPr>
            <a:r>
              <a:rPr lang="en-US" sz="600" b="0" dirty="0" smtClean="0">
                <a:latin typeface="Arial Narrow" panose="020B0606020202030204" pitchFamily="34" charset="0"/>
                <a:ea typeface="Verdana" pitchFamily="34" charset="0"/>
                <a:cs typeface="Verdana" pitchFamily="34" charset="0"/>
              </a:rPr>
              <a:t>89	# </a:t>
            </a:r>
            <a:r>
              <a:rPr lang="en-US" sz="600" b="0" dirty="0">
                <a:latin typeface="Arial Narrow" panose="020B0606020202030204" pitchFamily="34" charset="0"/>
                <a:ea typeface="Verdana" pitchFamily="34" charset="0"/>
                <a:cs typeface="Verdana" pitchFamily="34" charset="0"/>
              </a:rPr>
              <a:t>to test and see if the admin lock file exists. If the file exists, then another admin operation is still in progress.</a:t>
            </a:r>
          </a:p>
          <a:p>
            <a:pPr marL="0" indent="0" defTabSz="274320">
              <a:spcAft>
                <a:spcPts val="0"/>
              </a:spcAft>
              <a:buNone/>
              <a:tabLst>
                <a:tab pos="182880" algn="l"/>
                <a:tab pos="411480" algn="l"/>
                <a:tab pos="685800" algn="l"/>
                <a:tab pos="960120" algn="l"/>
              </a:tabLst>
            </a:pPr>
            <a:r>
              <a:rPr lang="en-US" sz="600" b="0" dirty="0" smtClean="0">
                <a:latin typeface="Arial Narrow" panose="020B0606020202030204" pitchFamily="34" charset="0"/>
                <a:ea typeface="Verdana" pitchFamily="34" charset="0"/>
                <a:cs typeface="Verdana" pitchFamily="34" charset="0"/>
              </a:rPr>
              <a:t>90</a:t>
            </a:r>
            <a:endParaRPr lang="en-US" sz="600" b="0" dirty="0">
              <a:latin typeface="Arial Narrow" panose="020B0606020202030204" pitchFamily="34" charset="0"/>
              <a:ea typeface="Verdana" pitchFamily="34" charset="0"/>
              <a:cs typeface="Verdana" pitchFamily="34" charset="0"/>
            </a:endParaRPr>
          </a:p>
          <a:p>
            <a:pPr marL="0" indent="0" defTabSz="274320">
              <a:spcAft>
                <a:spcPts val="0"/>
              </a:spcAft>
              <a:buNone/>
              <a:tabLst>
                <a:tab pos="182880" algn="l"/>
                <a:tab pos="411480" algn="l"/>
                <a:tab pos="685800" algn="l"/>
                <a:tab pos="960120" algn="l"/>
              </a:tabLst>
            </a:pPr>
            <a:r>
              <a:rPr lang="en-US" sz="600" b="0" dirty="0" smtClean="0">
                <a:latin typeface="Arial Narrow" panose="020B0606020202030204" pitchFamily="34" charset="0"/>
                <a:ea typeface="Verdana" pitchFamily="34" charset="0"/>
                <a:cs typeface="Verdana" pitchFamily="34" charset="0"/>
              </a:rPr>
              <a:t>91	my </a:t>
            </a:r>
            <a:r>
              <a:rPr lang="en-US" sz="600" b="0" dirty="0">
                <a:latin typeface="Arial Narrow" panose="020B0606020202030204" pitchFamily="34" charset="0"/>
                <a:ea typeface="Verdana" pitchFamily="34" charset="0"/>
                <a:cs typeface="Verdana" pitchFamily="34" charset="0"/>
              </a:rPr>
              <a:t>$</a:t>
            </a:r>
            <a:r>
              <a:rPr lang="en-US" sz="600" b="0" dirty="0" err="1">
                <a:latin typeface="Arial Narrow" panose="020B0606020202030204" pitchFamily="34" charset="0"/>
                <a:ea typeface="Verdana" pitchFamily="34" charset="0"/>
                <a:cs typeface="Verdana" pitchFamily="34" charset="0"/>
              </a:rPr>
              <a:t>lockfile</a:t>
            </a:r>
            <a:r>
              <a:rPr lang="en-US" sz="600" b="0" dirty="0">
                <a:latin typeface="Arial Narrow" panose="020B0606020202030204" pitchFamily="34" charset="0"/>
                <a:ea typeface="Verdana" pitchFamily="34" charset="0"/>
                <a:cs typeface="Verdana" pitchFamily="34" charset="0"/>
              </a:rPr>
              <a:t>="/</a:t>
            </a:r>
            <a:r>
              <a:rPr lang="en-US" sz="600" b="0" dirty="0" err="1">
                <a:latin typeface="Arial Narrow" panose="020B0606020202030204" pitchFamily="34" charset="0"/>
                <a:ea typeface="Verdana" pitchFamily="34" charset="0"/>
                <a:cs typeface="Verdana" pitchFamily="34" charset="0"/>
              </a:rPr>
              <a:t>tmp</a:t>
            </a:r>
            <a:r>
              <a:rPr lang="en-US" sz="600" b="0" dirty="0">
                <a:latin typeface="Arial Narrow" panose="020B0606020202030204" pitchFamily="34" charset="0"/>
                <a:ea typeface="Verdana" pitchFamily="34" charset="0"/>
                <a:cs typeface="Verdana" pitchFamily="34" charset="0"/>
              </a:rPr>
              <a:t>/</a:t>
            </a:r>
            <a:r>
              <a:rPr lang="en-US" sz="600" b="0" dirty="0" err="1">
                <a:latin typeface="Arial Narrow" panose="020B0606020202030204" pitchFamily="34" charset="0"/>
                <a:ea typeface="Verdana" pitchFamily="34" charset="0"/>
                <a:cs typeface="Verdana" pitchFamily="34" charset="0"/>
              </a:rPr>
              <a:t>adminloglock</a:t>
            </a:r>
            <a:r>
              <a:rPr lang="en-US" sz="600" b="0" dirty="0">
                <a:latin typeface="Arial Narrow" panose="020B0606020202030204" pitchFamily="34" charset="0"/>
                <a:ea typeface="Verdana" pitchFamily="34" charset="0"/>
                <a:cs typeface="Verdana" pitchFamily="34" charset="0"/>
              </a:rPr>
              <a:t>";</a:t>
            </a:r>
          </a:p>
          <a:p>
            <a:pPr marL="0" indent="0" defTabSz="274320">
              <a:spcAft>
                <a:spcPts val="0"/>
              </a:spcAft>
              <a:buNone/>
              <a:tabLst>
                <a:tab pos="182880" algn="l"/>
                <a:tab pos="411480" algn="l"/>
                <a:tab pos="685800" algn="l"/>
                <a:tab pos="960120" algn="l"/>
              </a:tabLst>
            </a:pPr>
            <a:r>
              <a:rPr lang="en-US" sz="600" b="0" dirty="0" smtClean="0">
                <a:latin typeface="Arial Narrow" panose="020B0606020202030204" pitchFamily="34" charset="0"/>
                <a:ea typeface="Verdana" pitchFamily="34" charset="0"/>
                <a:cs typeface="Verdana" pitchFamily="34" charset="0"/>
              </a:rPr>
              <a:t>92	if </a:t>
            </a:r>
            <a:r>
              <a:rPr lang="en-US" sz="600" b="0" dirty="0">
                <a:latin typeface="Arial Narrow" panose="020B0606020202030204" pitchFamily="34" charset="0"/>
                <a:ea typeface="Verdana" pitchFamily="34" charset="0"/>
                <a:cs typeface="Verdana" pitchFamily="34" charset="0"/>
              </a:rPr>
              <a:t>(-e $</a:t>
            </a:r>
            <a:r>
              <a:rPr lang="en-US" sz="600" b="0" dirty="0" err="1">
                <a:latin typeface="Arial Narrow" panose="020B0606020202030204" pitchFamily="34" charset="0"/>
                <a:ea typeface="Verdana" pitchFamily="34" charset="0"/>
                <a:cs typeface="Verdana" pitchFamily="34" charset="0"/>
              </a:rPr>
              <a:t>lockfile</a:t>
            </a:r>
            <a:r>
              <a:rPr lang="en-US" sz="600" b="0" dirty="0">
                <a:latin typeface="Arial Narrow" panose="020B0606020202030204" pitchFamily="34" charset="0"/>
                <a:ea typeface="Verdana" pitchFamily="34" charset="0"/>
                <a:cs typeface="Verdana" pitchFamily="34" charset="0"/>
              </a:rPr>
              <a:t>) {</a:t>
            </a:r>
          </a:p>
          <a:p>
            <a:pPr marL="0" indent="0" defTabSz="274320">
              <a:spcAft>
                <a:spcPts val="0"/>
              </a:spcAft>
              <a:buNone/>
              <a:tabLst>
                <a:tab pos="182880" algn="l"/>
                <a:tab pos="411480" algn="l"/>
                <a:tab pos="685800" algn="l"/>
                <a:tab pos="960120" algn="l"/>
              </a:tabLst>
            </a:pPr>
            <a:r>
              <a:rPr lang="en-US" sz="600" b="0" dirty="0" smtClean="0">
                <a:latin typeface="Arial Narrow" panose="020B0606020202030204" pitchFamily="34" charset="0"/>
                <a:ea typeface="Verdana" pitchFamily="34" charset="0"/>
                <a:cs typeface="Verdana" pitchFamily="34" charset="0"/>
              </a:rPr>
              <a:t>93	</a:t>
            </a:r>
            <a:r>
              <a:rPr lang="en-US" sz="600" b="0" dirty="0">
                <a:latin typeface="Arial Narrow" panose="020B0606020202030204" pitchFamily="34" charset="0"/>
                <a:ea typeface="Verdana" pitchFamily="34" charset="0"/>
                <a:cs typeface="Verdana" pitchFamily="34" charset="0"/>
              </a:rPr>
              <a:t>	print "&lt;p&gt;ERROR: Cannot secure </a:t>
            </a:r>
            <a:r>
              <a:rPr lang="en-US" sz="600" b="0" dirty="0" err="1">
                <a:latin typeface="Arial Narrow" panose="020B0606020202030204" pitchFamily="34" charset="0"/>
                <a:ea typeface="Verdana" pitchFamily="34" charset="0"/>
                <a:cs typeface="Verdana" pitchFamily="34" charset="0"/>
              </a:rPr>
              <a:t>adminlog</a:t>
            </a:r>
            <a:r>
              <a:rPr lang="en-US" sz="600" b="0" dirty="0">
                <a:latin typeface="Arial Narrow" panose="020B0606020202030204" pitchFamily="34" charset="0"/>
                <a:ea typeface="Verdana" pitchFamily="34" charset="0"/>
                <a:cs typeface="Verdana" pitchFamily="34" charset="0"/>
              </a:rPr>
              <a:t> lock.&lt;/p&gt;\n";</a:t>
            </a:r>
          </a:p>
          <a:p>
            <a:pPr marL="0" indent="0" defTabSz="274320">
              <a:spcAft>
                <a:spcPts val="0"/>
              </a:spcAft>
              <a:buNone/>
              <a:tabLst>
                <a:tab pos="182880" algn="l"/>
                <a:tab pos="411480" algn="l"/>
                <a:tab pos="685800" algn="l"/>
                <a:tab pos="960120" algn="l"/>
              </a:tabLst>
            </a:pPr>
            <a:r>
              <a:rPr lang="en-US" sz="600" b="0" dirty="0" smtClean="0">
                <a:latin typeface="Arial Narrow" panose="020B0606020202030204" pitchFamily="34" charset="0"/>
                <a:ea typeface="Verdana" pitchFamily="34" charset="0"/>
                <a:cs typeface="Verdana" pitchFamily="34" charset="0"/>
              </a:rPr>
              <a:t>94	</a:t>
            </a:r>
            <a:r>
              <a:rPr lang="en-US" sz="600" b="0" dirty="0">
                <a:latin typeface="Arial Narrow" panose="020B0606020202030204" pitchFamily="34" charset="0"/>
                <a:ea typeface="Verdana" pitchFamily="34" charset="0"/>
                <a:cs typeface="Verdana" pitchFamily="34" charset="0"/>
              </a:rPr>
              <a:t>	print </a:t>
            </a:r>
            <a:r>
              <a:rPr lang="en-US" sz="600" b="0" dirty="0" err="1">
                <a:latin typeface="Arial Narrow" panose="020B0606020202030204" pitchFamily="34" charset="0"/>
                <a:ea typeface="Verdana" pitchFamily="34" charset="0"/>
                <a:cs typeface="Verdana" pitchFamily="34" charset="0"/>
              </a:rPr>
              <a:t>end_html</a:t>
            </a:r>
            <a:r>
              <a:rPr lang="en-US" sz="600" b="0" dirty="0">
                <a:latin typeface="Arial Narrow" panose="020B0606020202030204" pitchFamily="34" charset="0"/>
                <a:ea typeface="Verdana" pitchFamily="34" charset="0"/>
                <a:cs typeface="Verdana" pitchFamily="34" charset="0"/>
              </a:rPr>
              <a:t>;</a:t>
            </a:r>
          </a:p>
          <a:p>
            <a:pPr marL="0" indent="0" defTabSz="274320">
              <a:spcAft>
                <a:spcPts val="0"/>
              </a:spcAft>
              <a:buNone/>
              <a:tabLst>
                <a:tab pos="182880" algn="l"/>
                <a:tab pos="411480" algn="l"/>
                <a:tab pos="685800" algn="l"/>
                <a:tab pos="960120" algn="l"/>
              </a:tabLst>
            </a:pPr>
            <a:r>
              <a:rPr lang="en-US" sz="600" b="0" dirty="0" smtClean="0">
                <a:latin typeface="Arial Narrow" panose="020B0606020202030204" pitchFamily="34" charset="0"/>
                <a:ea typeface="Verdana" pitchFamily="34" charset="0"/>
                <a:cs typeface="Verdana" pitchFamily="34" charset="0"/>
              </a:rPr>
              <a:t>95	</a:t>
            </a:r>
            <a:r>
              <a:rPr lang="en-US" sz="600" b="0" dirty="0">
                <a:latin typeface="Arial Narrow" panose="020B0606020202030204" pitchFamily="34" charset="0"/>
                <a:ea typeface="Verdana" pitchFamily="34" charset="0"/>
                <a:cs typeface="Verdana" pitchFamily="34" charset="0"/>
              </a:rPr>
              <a:t>	exit;</a:t>
            </a:r>
          </a:p>
          <a:p>
            <a:pPr marL="0" indent="0" defTabSz="274320">
              <a:spcAft>
                <a:spcPts val="0"/>
              </a:spcAft>
              <a:buNone/>
              <a:tabLst>
                <a:tab pos="182880" algn="l"/>
                <a:tab pos="411480" algn="l"/>
                <a:tab pos="685800" algn="l"/>
                <a:tab pos="960120" algn="l"/>
              </a:tabLst>
            </a:pPr>
            <a:r>
              <a:rPr lang="en-US" sz="600" b="0" dirty="0" smtClean="0">
                <a:latin typeface="Arial Narrow" panose="020B0606020202030204" pitchFamily="34" charset="0"/>
                <a:ea typeface="Verdana" pitchFamily="34" charset="0"/>
                <a:cs typeface="Verdana" pitchFamily="34" charset="0"/>
              </a:rPr>
              <a:t>96	}</a:t>
            </a:r>
          </a:p>
          <a:p>
            <a:pPr marL="0" indent="0" defTabSz="274320">
              <a:spcAft>
                <a:spcPts val="0"/>
              </a:spcAft>
              <a:buNone/>
              <a:tabLst>
                <a:tab pos="182880" algn="l"/>
                <a:tab pos="411480" algn="l"/>
                <a:tab pos="685800" algn="l"/>
                <a:tab pos="960120" algn="l"/>
              </a:tabLst>
            </a:pPr>
            <a:r>
              <a:rPr lang="en-US" sz="600" b="0" dirty="0" smtClean="0">
                <a:latin typeface="Arial Narrow" panose="020B0606020202030204" pitchFamily="34" charset="0"/>
                <a:ea typeface="Verdana" pitchFamily="34" charset="0"/>
                <a:cs typeface="Verdana" pitchFamily="34" charset="0"/>
              </a:rPr>
              <a:t>97</a:t>
            </a:r>
          </a:p>
          <a:p>
            <a:pPr marL="0" indent="0" defTabSz="274320">
              <a:spcAft>
                <a:spcPts val="0"/>
              </a:spcAft>
              <a:buNone/>
              <a:tabLst>
                <a:tab pos="182880" algn="l"/>
                <a:tab pos="411480" algn="l"/>
                <a:tab pos="685800" algn="l"/>
                <a:tab pos="960120" algn="l"/>
              </a:tabLst>
            </a:pPr>
            <a:r>
              <a:rPr lang="en-US" sz="600" b="0" dirty="0" smtClean="0">
                <a:latin typeface="Arial Narrow" panose="020B0606020202030204" pitchFamily="34" charset="0"/>
                <a:ea typeface="Verdana" pitchFamily="34" charset="0"/>
                <a:cs typeface="Verdana" pitchFamily="34" charset="0"/>
              </a:rPr>
              <a:t>98	# </a:t>
            </a:r>
            <a:r>
              <a:rPr lang="en-US" sz="600" b="0" dirty="0">
                <a:latin typeface="Arial Narrow" panose="020B0606020202030204" pitchFamily="34" charset="0"/>
                <a:ea typeface="Verdana" pitchFamily="34" charset="0"/>
                <a:cs typeface="Verdana" pitchFamily="34" charset="0"/>
              </a:rPr>
              <a:t>The lock is not in place, so create it.</a:t>
            </a:r>
          </a:p>
          <a:p>
            <a:pPr marL="0" indent="0" defTabSz="274320">
              <a:spcAft>
                <a:spcPts val="0"/>
              </a:spcAft>
              <a:buNone/>
              <a:tabLst>
                <a:tab pos="182880" algn="l"/>
                <a:tab pos="411480" algn="l"/>
                <a:tab pos="685800" algn="l"/>
                <a:tab pos="960120" algn="l"/>
              </a:tabLst>
            </a:pPr>
            <a:r>
              <a:rPr lang="en-US" sz="600" b="0" dirty="0" smtClean="0">
                <a:latin typeface="Arial Narrow" panose="020B0606020202030204" pitchFamily="34" charset="0"/>
                <a:ea typeface="Verdana" pitchFamily="34" charset="0"/>
                <a:cs typeface="Verdana" pitchFamily="34" charset="0"/>
              </a:rPr>
              <a:t>99</a:t>
            </a:r>
            <a:endParaRPr lang="en-US" sz="600" b="0" dirty="0">
              <a:latin typeface="Arial Narrow" panose="020B0606020202030204" pitchFamily="34" charset="0"/>
              <a:ea typeface="Verdana" pitchFamily="34" charset="0"/>
              <a:cs typeface="Verdana" pitchFamily="34" charset="0"/>
            </a:endParaRPr>
          </a:p>
          <a:p>
            <a:pPr marL="0" indent="0" defTabSz="274320">
              <a:spcAft>
                <a:spcPts val="0"/>
              </a:spcAft>
              <a:buNone/>
              <a:tabLst>
                <a:tab pos="182880" algn="l"/>
                <a:tab pos="411480" algn="l"/>
                <a:tab pos="685800" algn="l"/>
                <a:tab pos="960120" algn="l"/>
              </a:tabLst>
            </a:pPr>
            <a:r>
              <a:rPr lang="en-US" sz="600" b="0" dirty="0" smtClean="0">
                <a:latin typeface="Arial Narrow" panose="020B0606020202030204" pitchFamily="34" charset="0"/>
                <a:ea typeface="Verdana" pitchFamily="34" charset="0"/>
                <a:cs typeface="Verdana" pitchFamily="34" charset="0"/>
              </a:rPr>
              <a:t>100	open(FH</a:t>
            </a:r>
            <a:r>
              <a:rPr lang="en-US" sz="600" b="0" dirty="0">
                <a:latin typeface="Arial Narrow" panose="020B0606020202030204" pitchFamily="34" charset="0"/>
                <a:ea typeface="Verdana" pitchFamily="34" charset="0"/>
                <a:cs typeface="Verdana" pitchFamily="34" charset="0"/>
              </a:rPr>
              <a:t>,'&gt;/</a:t>
            </a:r>
            <a:r>
              <a:rPr lang="en-US" sz="600" b="0" dirty="0" err="1">
                <a:latin typeface="Arial Narrow" panose="020B0606020202030204" pitchFamily="34" charset="0"/>
                <a:ea typeface="Verdana" pitchFamily="34" charset="0"/>
                <a:cs typeface="Verdana" pitchFamily="34" charset="0"/>
              </a:rPr>
              <a:t>tmp</a:t>
            </a:r>
            <a:r>
              <a:rPr lang="en-US" sz="600" b="0" dirty="0">
                <a:latin typeface="Arial Narrow" panose="020B0606020202030204" pitchFamily="34" charset="0"/>
                <a:ea typeface="Verdana" pitchFamily="34" charset="0"/>
                <a:cs typeface="Verdana" pitchFamily="34" charset="0"/>
              </a:rPr>
              <a:t>/</a:t>
            </a:r>
            <a:r>
              <a:rPr lang="en-US" sz="600" b="0" dirty="0" err="1">
                <a:latin typeface="Arial Narrow" panose="020B0606020202030204" pitchFamily="34" charset="0"/>
                <a:ea typeface="Verdana" pitchFamily="34" charset="0"/>
                <a:cs typeface="Verdana" pitchFamily="34" charset="0"/>
              </a:rPr>
              <a:t>adminloglock</a:t>
            </a:r>
            <a:r>
              <a:rPr lang="en-US" sz="600" b="0" dirty="0">
                <a:latin typeface="Arial Narrow" panose="020B0606020202030204" pitchFamily="34" charset="0"/>
                <a:ea typeface="Verdana" pitchFamily="34" charset="0"/>
                <a:cs typeface="Verdana" pitchFamily="34" charset="0"/>
              </a:rPr>
              <a:t>');</a:t>
            </a:r>
          </a:p>
        </p:txBody>
      </p:sp>
    </p:spTree>
    <p:extLst>
      <p:ext uri="{BB962C8B-B14F-4D97-AF65-F5344CB8AC3E}">
        <p14:creationId xmlns:p14="http://schemas.microsoft.com/office/powerpoint/2010/main" val="2198773814"/>
      </p:ext>
    </p:extLst>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dirty="0"/>
              <a:t>Exercise </a:t>
            </a:r>
            <a:r>
              <a:rPr lang="en-US" dirty="0" smtClean="0"/>
              <a:t>#5 : admin/</a:t>
            </a:r>
            <a:r>
              <a:rPr lang="en-US" dirty="0" err="1" smtClean="0"/>
              <a:t>index.cgi</a:t>
            </a:r>
            <a:r>
              <a:rPr lang="en-US" dirty="0" smtClean="0"/>
              <a:t> (cont.)</a:t>
            </a:r>
            <a:endParaRPr lang="en-US" dirty="0"/>
          </a:p>
        </p:txBody>
      </p:sp>
      <p:sp>
        <p:nvSpPr>
          <p:cNvPr id="7" name="Content Placeholder 6"/>
          <p:cNvSpPr>
            <a:spLocks noGrp="1"/>
          </p:cNvSpPr>
          <p:nvPr>
            <p:ph sz="half" idx="1"/>
          </p:nvPr>
        </p:nvSpPr>
        <p:spPr>
          <a:xfrm>
            <a:off x="609600" y="1498596"/>
            <a:ext cx="4038600" cy="4673604"/>
          </a:xfrm>
        </p:spPr>
        <p:txBody>
          <a:bodyPr>
            <a:noAutofit/>
          </a:bodyPr>
          <a:lstStyle/>
          <a:p>
            <a:pPr marL="0" indent="0" defTabSz="274320">
              <a:spcAft>
                <a:spcPts val="0"/>
              </a:spcAft>
              <a:buNone/>
              <a:tabLst>
                <a:tab pos="182880" algn="l"/>
                <a:tab pos="411480" algn="l"/>
                <a:tab pos="685800" algn="l"/>
                <a:tab pos="960120" algn="l"/>
              </a:tabLst>
            </a:pPr>
            <a:r>
              <a:rPr lang="en-US" sz="600" b="0" dirty="0" smtClean="0">
                <a:latin typeface="Arial Narrow" panose="020B0606020202030204" pitchFamily="34" charset="0"/>
                <a:ea typeface="Verdana" pitchFamily="34" charset="0"/>
                <a:cs typeface="Verdana" pitchFamily="34" charset="0"/>
              </a:rPr>
              <a:t>101</a:t>
            </a:r>
          </a:p>
          <a:p>
            <a:pPr marL="0" indent="0" defTabSz="274320">
              <a:spcAft>
                <a:spcPts val="0"/>
              </a:spcAft>
              <a:buNone/>
              <a:tabLst>
                <a:tab pos="182880" algn="l"/>
                <a:tab pos="411480" algn="l"/>
                <a:tab pos="685800" algn="l"/>
                <a:tab pos="960120" algn="l"/>
              </a:tabLst>
            </a:pPr>
            <a:r>
              <a:rPr lang="en-US" sz="600" b="0" dirty="0" smtClean="0">
                <a:latin typeface="Arial Narrow" panose="020B0606020202030204" pitchFamily="34" charset="0"/>
                <a:ea typeface="Verdana" pitchFamily="34" charset="0"/>
                <a:cs typeface="Verdana" pitchFamily="34" charset="0"/>
              </a:rPr>
              <a:t>102	# </a:t>
            </a:r>
            <a:r>
              <a:rPr lang="en-US" sz="600" b="0" dirty="0">
                <a:latin typeface="Arial Narrow" panose="020B0606020202030204" pitchFamily="34" charset="0"/>
                <a:ea typeface="Verdana" pitchFamily="34" charset="0"/>
                <a:cs typeface="Verdana" pitchFamily="34" charset="0"/>
              </a:rPr>
              <a:t>Grab the value of the admin flag from the cookie. This value should be either a 0 or a 1. If it is not then something is wrong and</a:t>
            </a:r>
          </a:p>
          <a:p>
            <a:pPr marL="0" indent="0" defTabSz="274320">
              <a:spcAft>
                <a:spcPts val="0"/>
              </a:spcAft>
              <a:buNone/>
              <a:tabLst>
                <a:tab pos="182880" algn="l"/>
                <a:tab pos="411480" algn="l"/>
                <a:tab pos="685800" algn="l"/>
                <a:tab pos="960120" algn="l"/>
              </a:tabLst>
            </a:pPr>
            <a:r>
              <a:rPr lang="en-US" sz="600" b="0" dirty="0" smtClean="0">
                <a:latin typeface="Arial Narrow" panose="020B0606020202030204" pitchFamily="34" charset="0"/>
                <a:ea typeface="Verdana" pitchFamily="34" charset="0"/>
                <a:cs typeface="Verdana" pitchFamily="34" charset="0"/>
              </a:rPr>
              <a:t>103	# </a:t>
            </a:r>
            <a:r>
              <a:rPr lang="en-US" sz="600" b="0" dirty="0">
                <a:latin typeface="Arial Narrow" panose="020B0606020202030204" pitchFamily="34" charset="0"/>
                <a:ea typeface="Verdana" pitchFamily="34" charset="0"/>
                <a:cs typeface="Verdana" pitchFamily="34" charset="0"/>
              </a:rPr>
              <a:t>access to the admin </a:t>
            </a:r>
            <a:r>
              <a:rPr lang="en-US" sz="600" b="0" dirty="0" err="1">
                <a:latin typeface="Arial Narrow" panose="020B0606020202030204" pitchFamily="34" charset="0"/>
                <a:ea typeface="Verdana" pitchFamily="34" charset="0"/>
                <a:cs typeface="Verdana" pitchFamily="34" charset="0"/>
              </a:rPr>
              <a:t>featurs</a:t>
            </a:r>
            <a:r>
              <a:rPr lang="en-US" sz="600" b="0" dirty="0">
                <a:latin typeface="Arial Narrow" panose="020B0606020202030204" pitchFamily="34" charset="0"/>
                <a:ea typeface="Verdana" pitchFamily="34" charset="0"/>
                <a:cs typeface="Verdana" pitchFamily="34" charset="0"/>
              </a:rPr>
              <a:t> should not be granted. Throw an error, remove the lock, and exit this page.</a:t>
            </a:r>
          </a:p>
          <a:p>
            <a:pPr marL="0" indent="0" defTabSz="274320">
              <a:spcAft>
                <a:spcPts val="0"/>
              </a:spcAft>
              <a:buNone/>
              <a:tabLst>
                <a:tab pos="182880" algn="l"/>
                <a:tab pos="411480" algn="l"/>
                <a:tab pos="685800" algn="l"/>
                <a:tab pos="960120" algn="l"/>
              </a:tabLst>
            </a:pPr>
            <a:r>
              <a:rPr lang="en-US" sz="600" b="0" dirty="0" smtClean="0">
                <a:latin typeface="Arial Narrow" panose="020B0606020202030204" pitchFamily="34" charset="0"/>
                <a:ea typeface="Verdana" pitchFamily="34" charset="0"/>
                <a:cs typeface="Verdana" pitchFamily="34" charset="0"/>
              </a:rPr>
              <a:t>104</a:t>
            </a:r>
            <a:endParaRPr lang="en-US" sz="600" b="0" dirty="0">
              <a:latin typeface="Arial Narrow" panose="020B0606020202030204" pitchFamily="34" charset="0"/>
              <a:ea typeface="Verdana" pitchFamily="34" charset="0"/>
              <a:cs typeface="Verdana" pitchFamily="34" charset="0"/>
            </a:endParaRPr>
          </a:p>
          <a:p>
            <a:pPr marL="0" indent="0" defTabSz="274320">
              <a:spcAft>
                <a:spcPts val="0"/>
              </a:spcAft>
              <a:buNone/>
              <a:tabLst>
                <a:tab pos="182880" algn="l"/>
                <a:tab pos="411480" algn="l"/>
                <a:tab pos="685800" algn="l"/>
                <a:tab pos="960120" algn="l"/>
              </a:tabLst>
            </a:pPr>
            <a:r>
              <a:rPr lang="en-US" sz="600" b="0" dirty="0" smtClean="0">
                <a:latin typeface="Arial Narrow" panose="020B0606020202030204" pitchFamily="34" charset="0"/>
                <a:ea typeface="Verdana" pitchFamily="34" charset="0"/>
                <a:cs typeface="Verdana" pitchFamily="34" charset="0"/>
              </a:rPr>
              <a:t>105	my </a:t>
            </a:r>
            <a:r>
              <a:rPr lang="en-US" sz="600" b="0" dirty="0">
                <a:latin typeface="Arial Narrow" panose="020B0606020202030204" pitchFamily="34" charset="0"/>
                <a:ea typeface="Verdana" pitchFamily="34" charset="0"/>
                <a:cs typeface="Verdana" pitchFamily="34" charset="0"/>
              </a:rPr>
              <a:t>$admin = cookie('</a:t>
            </a:r>
            <a:r>
              <a:rPr lang="en-US" sz="600" b="0" dirty="0" err="1">
                <a:latin typeface="Arial Narrow" panose="020B0606020202030204" pitchFamily="34" charset="0"/>
                <a:ea typeface="Verdana" pitchFamily="34" charset="0"/>
                <a:cs typeface="Verdana" pitchFamily="34" charset="0"/>
              </a:rPr>
              <a:t>insqradmin</a:t>
            </a:r>
            <a:r>
              <a:rPr lang="en-US" sz="600" b="0" dirty="0">
                <a:latin typeface="Arial Narrow" panose="020B0606020202030204" pitchFamily="34" charset="0"/>
                <a:ea typeface="Verdana" pitchFamily="34" charset="0"/>
                <a:cs typeface="Verdana" pitchFamily="34" charset="0"/>
              </a:rPr>
              <a:t>');</a:t>
            </a:r>
          </a:p>
          <a:p>
            <a:pPr marL="0" indent="0" defTabSz="274320">
              <a:spcAft>
                <a:spcPts val="0"/>
              </a:spcAft>
              <a:buNone/>
              <a:tabLst>
                <a:tab pos="182880" algn="l"/>
                <a:tab pos="411480" algn="l"/>
                <a:tab pos="685800" algn="l"/>
                <a:tab pos="960120" algn="l"/>
              </a:tabLst>
            </a:pPr>
            <a:r>
              <a:rPr lang="en-US" sz="600" b="0" dirty="0" smtClean="0">
                <a:latin typeface="Arial Narrow" panose="020B0606020202030204" pitchFamily="34" charset="0"/>
                <a:ea typeface="Verdana" pitchFamily="34" charset="0"/>
                <a:cs typeface="Verdana" pitchFamily="34" charset="0"/>
              </a:rPr>
              <a:t>106	if </a:t>
            </a:r>
            <a:r>
              <a:rPr lang="en-US" sz="600" b="0" dirty="0">
                <a:latin typeface="Arial Narrow" panose="020B0606020202030204" pitchFamily="34" charset="0"/>
                <a:ea typeface="Verdana" pitchFamily="34" charset="0"/>
                <a:cs typeface="Verdana" pitchFamily="34" charset="0"/>
              </a:rPr>
              <a:t>($admin !~ /^\d*$/) {</a:t>
            </a:r>
          </a:p>
          <a:p>
            <a:pPr marL="0" indent="0" defTabSz="274320">
              <a:spcAft>
                <a:spcPts val="0"/>
              </a:spcAft>
              <a:buNone/>
              <a:tabLst>
                <a:tab pos="182880" algn="l"/>
                <a:tab pos="411480" algn="l"/>
                <a:tab pos="685800" algn="l"/>
                <a:tab pos="960120" algn="l"/>
              </a:tabLst>
            </a:pPr>
            <a:r>
              <a:rPr lang="en-US" sz="600" b="0" dirty="0" smtClean="0">
                <a:latin typeface="Arial Narrow" panose="020B0606020202030204" pitchFamily="34" charset="0"/>
                <a:ea typeface="Verdana" pitchFamily="34" charset="0"/>
                <a:cs typeface="Verdana" pitchFamily="34" charset="0"/>
              </a:rPr>
              <a:t>107		print "&lt;</a:t>
            </a:r>
            <a:r>
              <a:rPr lang="en-US" sz="600" b="0" dirty="0">
                <a:latin typeface="Arial Narrow" panose="020B0606020202030204" pitchFamily="34" charset="0"/>
                <a:ea typeface="Verdana" pitchFamily="34" charset="0"/>
                <a:cs typeface="Verdana" pitchFamily="34" charset="0"/>
              </a:rPr>
              <a:t>p</a:t>
            </a:r>
            <a:r>
              <a:rPr lang="en-US" sz="600" b="0" dirty="0" smtClean="0">
                <a:latin typeface="Arial Narrow" panose="020B0606020202030204" pitchFamily="34" charset="0"/>
                <a:ea typeface="Verdana" pitchFamily="34" charset="0"/>
                <a:cs typeface="Verdana" pitchFamily="34" charset="0"/>
              </a:rPr>
              <a:t>&gt;ERROR</a:t>
            </a:r>
            <a:r>
              <a:rPr lang="en-US" sz="600" b="0" dirty="0">
                <a:latin typeface="Arial Narrow" panose="020B0606020202030204" pitchFamily="34" charset="0"/>
                <a:ea typeface="Verdana" pitchFamily="34" charset="0"/>
                <a:cs typeface="Verdana" pitchFamily="34" charset="0"/>
              </a:rPr>
              <a:t>: </a:t>
            </a:r>
            <a:r>
              <a:rPr lang="en-US" sz="600" b="0" dirty="0" err="1">
                <a:latin typeface="Arial Narrow" panose="020B0606020202030204" pitchFamily="34" charset="0"/>
                <a:ea typeface="Verdana" pitchFamily="34" charset="0"/>
                <a:cs typeface="Verdana" pitchFamily="34" charset="0"/>
              </a:rPr>
              <a:t>insqradmin</a:t>
            </a:r>
            <a:r>
              <a:rPr lang="en-US" sz="600" b="0" dirty="0">
                <a:latin typeface="Arial Narrow" panose="020B0606020202030204" pitchFamily="34" charset="0"/>
                <a:ea typeface="Verdana" pitchFamily="34" charset="0"/>
                <a:cs typeface="Verdana" pitchFamily="34" charset="0"/>
              </a:rPr>
              <a:t> cookie not passing an int value</a:t>
            </a:r>
            <a:r>
              <a:rPr lang="en-US" sz="600" b="0" dirty="0" smtClean="0">
                <a:latin typeface="Arial Narrow" panose="020B0606020202030204" pitchFamily="34" charset="0"/>
                <a:ea typeface="Verdana" pitchFamily="34" charset="0"/>
                <a:cs typeface="Verdana" pitchFamily="34" charset="0"/>
              </a:rPr>
              <a:t>?&lt;/</a:t>
            </a:r>
            <a:r>
              <a:rPr lang="en-US" sz="600" b="0" dirty="0">
                <a:latin typeface="Arial Narrow" panose="020B0606020202030204" pitchFamily="34" charset="0"/>
                <a:ea typeface="Verdana" pitchFamily="34" charset="0"/>
                <a:cs typeface="Verdana" pitchFamily="34" charset="0"/>
              </a:rPr>
              <a:t>p&gt;\n";</a:t>
            </a:r>
          </a:p>
          <a:p>
            <a:pPr marL="0" indent="0" defTabSz="274320">
              <a:spcAft>
                <a:spcPts val="0"/>
              </a:spcAft>
              <a:buNone/>
              <a:tabLst>
                <a:tab pos="182880" algn="l"/>
                <a:tab pos="411480" algn="l"/>
                <a:tab pos="685800" algn="l"/>
                <a:tab pos="960120" algn="l"/>
              </a:tabLst>
            </a:pPr>
            <a:r>
              <a:rPr lang="en-US" sz="600" b="0" dirty="0" smtClean="0">
                <a:latin typeface="Arial Narrow" panose="020B0606020202030204" pitchFamily="34" charset="0"/>
                <a:ea typeface="Verdana" pitchFamily="34" charset="0"/>
                <a:cs typeface="Verdana" pitchFamily="34" charset="0"/>
              </a:rPr>
              <a:t>108		print </a:t>
            </a:r>
            <a:r>
              <a:rPr lang="en-US" sz="600" b="0" dirty="0" err="1">
                <a:latin typeface="Arial Narrow" panose="020B0606020202030204" pitchFamily="34" charset="0"/>
                <a:ea typeface="Verdana" pitchFamily="34" charset="0"/>
                <a:cs typeface="Verdana" pitchFamily="34" charset="0"/>
              </a:rPr>
              <a:t>end_html</a:t>
            </a:r>
            <a:r>
              <a:rPr lang="en-US" sz="600" b="0" dirty="0">
                <a:latin typeface="Arial Narrow" panose="020B0606020202030204" pitchFamily="34" charset="0"/>
                <a:ea typeface="Verdana" pitchFamily="34" charset="0"/>
                <a:cs typeface="Verdana" pitchFamily="34" charset="0"/>
              </a:rPr>
              <a:t>;</a:t>
            </a:r>
          </a:p>
          <a:p>
            <a:pPr marL="0" indent="0" defTabSz="274320">
              <a:spcAft>
                <a:spcPts val="0"/>
              </a:spcAft>
              <a:buNone/>
              <a:tabLst>
                <a:tab pos="182880" algn="l"/>
                <a:tab pos="411480" algn="l"/>
                <a:tab pos="685800" algn="l"/>
                <a:tab pos="960120" algn="l"/>
              </a:tabLst>
            </a:pPr>
            <a:r>
              <a:rPr lang="en-US" sz="600" b="0" dirty="0" smtClean="0">
                <a:latin typeface="Arial Narrow" panose="020B0606020202030204" pitchFamily="34" charset="0"/>
                <a:ea typeface="Verdana" pitchFamily="34" charset="0"/>
                <a:cs typeface="Verdana" pitchFamily="34" charset="0"/>
              </a:rPr>
              <a:t>109		close(FH</a:t>
            </a:r>
            <a:r>
              <a:rPr lang="en-US" sz="600" b="0" dirty="0">
                <a:latin typeface="Arial Narrow" panose="020B0606020202030204" pitchFamily="34" charset="0"/>
                <a:ea typeface="Verdana" pitchFamily="34" charset="0"/>
                <a:cs typeface="Verdana" pitchFamily="34" charset="0"/>
              </a:rPr>
              <a:t>);  </a:t>
            </a:r>
          </a:p>
          <a:p>
            <a:pPr marL="0" indent="0" defTabSz="274320">
              <a:spcAft>
                <a:spcPts val="0"/>
              </a:spcAft>
              <a:buNone/>
              <a:tabLst>
                <a:tab pos="182880" algn="l"/>
                <a:tab pos="411480" algn="l"/>
                <a:tab pos="685800" algn="l"/>
                <a:tab pos="960120" algn="l"/>
              </a:tabLst>
            </a:pPr>
            <a:r>
              <a:rPr lang="en-US" sz="600" b="0" dirty="0" smtClean="0">
                <a:latin typeface="Arial Narrow" panose="020B0606020202030204" pitchFamily="34" charset="0"/>
                <a:ea typeface="Verdana" pitchFamily="34" charset="0"/>
                <a:cs typeface="Verdana" pitchFamily="34" charset="0"/>
              </a:rPr>
              <a:t>110		exit</a:t>
            </a:r>
            <a:r>
              <a:rPr lang="en-US" sz="600" b="0" dirty="0">
                <a:latin typeface="Arial Narrow" panose="020B0606020202030204" pitchFamily="34" charset="0"/>
                <a:ea typeface="Verdana" pitchFamily="34" charset="0"/>
                <a:cs typeface="Verdana" pitchFamily="34" charset="0"/>
              </a:rPr>
              <a:t>;</a:t>
            </a:r>
          </a:p>
          <a:p>
            <a:pPr marL="0" indent="0" defTabSz="274320">
              <a:spcAft>
                <a:spcPts val="0"/>
              </a:spcAft>
              <a:buNone/>
              <a:tabLst>
                <a:tab pos="182880" algn="l"/>
                <a:tab pos="411480" algn="l"/>
                <a:tab pos="685800" algn="l"/>
                <a:tab pos="960120" algn="l"/>
              </a:tabLst>
            </a:pPr>
            <a:r>
              <a:rPr lang="en-US" sz="600" b="0" dirty="0" smtClean="0">
                <a:latin typeface="Arial Narrow" panose="020B0606020202030204" pitchFamily="34" charset="0"/>
                <a:ea typeface="Verdana" pitchFamily="34" charset="0"/>
                <a:cs typeface="Verdana" pitchFamily="34" charset="0"/>
              </a:rPr>
              <a:t>111	}</a:t>
            </a:r>
            <a:endParaRPr lang="en-US" sz="600" b="0" dirty="0">
              <a:latin typeface="Arial Narrow" panose="020B0606020202030204" pitchFamily="34" charset="0"/>
              <a:ea typeface="Verdana" pitchFamily="34" charset="0"/>
              <a:cs typeface="Verdana" pitchFamily="34" charset="0"/>
            </a:endParaRPr>
          </a:p>
          <a:p>
            <a:pPr marL="0" indent="0" defTabSz="274320">
              <a:spcAft>
                <a:spcPts val="0"/>
              </a:spcAft>
              <a:buNone/>
              <a:tabLst>
                <a:tab pos="182880" algn="l"/>
                <a:tab pos="411480" algn="l"/>
                <a:tab pos="685800" algn="l"/>
                <a:tab pos="960120" algn="l"/>
              </a:tabLst>
            </a:pPr>
            <a:r>
              <a:rPr lang="en-US" sz="600" b="0" dirty="0" smtClean="0">
                <a:latin typeface="Arial Narrow" panose="020B0606020202030204" pitchFamily="34" charset="0"/>
                <a:ea typeface="Verdana" pitchFamily="34" charset="0"/>
                <a:cs typeface="Verdana" pitchFamily="34" charset="0"/>
              </a:rPr>
              <a:t>112</a:t>
            </a:r>
            <a:endParaRPr lang="en-US" sz="600" b="0" dirty="0">
              <a:latin typeface="Arial Narrow" panose="020B0606020202030204" pitchFamily="34" charset="0"/>
              <a:ea typeface="Verdana" pitchFamily="34" charset="0"/>
              <a:cs typeface="Verdana" pitchFamily="34" charset="0"/>
            </a:endParaRPr>
          </a:p>
          <a:p>
            <a:pPr marL="0" indent="0" defTabSz="274320">
              <a:spcAft>
                <a:spcPts val="0"/>
              </a:spcAft>
              <a:buNone/>
              <a:tabLst>
                <a:tab pos="182880" algn="l"/>
                <a:tab pos="411480" algn="l"/>
                <a:tab pos="685800" algn="l"/>
                <a:tab pos="960120" algn="l"/>
              </a:tabLst>
            </a:pPr>
            <a:r>
              <a:rPr lang="en-US" sz="600" b="0" dirty="0" smtClean="0">
                <a:latin typeface="Arial Narrow" panose="020B0606020202030204" pitchFamily="34" charset="0"/>
                <a:ea typeface="Verdana" pitchFamily="34" charset="0"/>
                <a:cs typeface="Verdana" pitchFamily="34" charset="0"/>
              </a:rPr>
              <a:t>113	# </a:t>
            </a:r>
            <a:r>
              <a:rPr lang="en-US" sz="600" b="0" dirty="0">
                <a:latin typeface="Arial Narrow" panose="020B0606020202030204" pitchFamily="34" charset="0"/>
                <a:ea typeface="Verdana" pitchFamily="34" charset="0"/>
                <a:cs typeface="Verdana" pitchFamily="34" charset="0"/>
              </a:rPr>
              <a:t>If the user is not an admin, then do not grant them access to this page. Throw an error, remove the lock, and exit this</a:t>
            </a:r>
          </a:p>
          <a:p>
            <a:pPr marL="0" indent="0" defTabSz="274320">
              <a:spcAft>
                <a:spcPts val="0"/>
              </a:spcAft>
              <a:buNone/>
              <a:tabLst>
                <a:tab pos="182880" algn="l"/>
                <a:tab pos="411480" algn="l"/>
                <a:tab pos="685800" algn="l"/>
                <a:tab pos="960120" algn="l"/>
              </a:tabLst>
            </a:pPr>
            <a:r>
              <a:rPr lang="en-US" sz="600" b="0" dirty="0" smtClean="0">
                <a:latin typeface="Arial Narrow" panose="020B0606020202030204" pitchFamily="34" charset="0"/>
                <a:ea typeface="Verdana" pitchFamily="34" charset="0"/>
                <a:cs typeface="Verdana" pitchFamily="34" charset="0"/>
              </a:rPr>
              <a:t>114	# </a:t>
            </a:r>
            <a:r>
              <a:rPr lang="en-US" sz="600" b="0" dirty="0">
                <a:latin typeface="Arial Narrow" panose="020B0606020202030204" pitchFamily="34" charset="0"/>
                <a:ea typeface="Verdana" pitchFamily="34" charset="0"/>
                <a:cs typeface="Verdana" pitchFamily="34" charset="0"/>
              </a:rPr>
              <a:t>page.</a:t>
            </a:r>
          </a:p>
          <a:p>
            <a:pPr marL="0" indent="0" defTabSz="274320">
              <a:spcAft>
                <a:spcPts val="0"/>
              </a:spcAft>
              <a:buNone/>
              <a:tabLst>
                <a:tab pos="182880" algn="l"/>
                <a:tab pos="411480" algn="l"/>
                <a:tab pos="685800" algn="l"/>
                <a:tab pos="960120" algn="l"/>
              </a:tabLst>
            </a:pPr>
            <a:r>
              <a:rPr lang="en-US" sz="600" b="0" dirty="0" smtClean="0">
                <a:latin typeface="Arial Narrow" panose="020B0606020202030204" pitchFamily="34" charset="0"/>
                <a:ea typeface="Verdana" pitchFamily="34" charset="0"/>
                <a:cs typeface="Verdana" pitchFamily="34" charset="0"/>
              </a:rPr>
              <a:t>115</a:t>
            </a:r>
            <a:endParaRPr lang="en-US" sz="600" b="0" dirty="0">
              <a:latin typeface="Arial Narrow" panose="020B0606020202030204" pitchFamily="34" charset="0"/>
              <a:ea typeface="Verdana" pitchFamily="34" charset="0"/>
              <a:cs typeface="Verdana" pitchFamily="34" charset="0"/>
            </a:endParaRPr>
          </a:p>
          <a:p>
            <a:pPr marL="0" indent="0" defTabSz="274320">
              <a:spcAft>
                <a:spcPts val="0"/>
              </a:spcAft>
              <a:buNone/>
              <a:tabLst>
                <a:tab pos="182880" algn="l"/>
                <a:tab pos="411480" algn="l"/>
                <a:tab pos="685800" algn="l"/>
                <a:tab pos="960120" algn="l"/>
              </a:tabLst>
            </a:pPr>
            <a:r>
              <a:rPr lang="en-US" sz="600" b="0" dirty="0" smtClean="0">
                <a:latin typeface="Arial Narrow" panose="020B0606020202030204" pitchFamily="34" charset="0"/>
                <a:ea typeface="Verdana" pitchFamily="34" charset="0"/>
                <a:cs typeface="Verdana" pitchFamily="34" charset="0"/>
              </a:rPr>
              <a:t>116	unless </a:t>
            </a:r>
            <a:r>
              <a:rPr lang="en-US" sz="600" b="0" dirty="0">
                <a:latin typeface="Arial Narrow" panose="020B0606020202030204" pitchFamily="34" charset="0"/>
                <a:ea typeface="Verdana" pitchFamily="34" charset="0"/>
                <a:cs typeface="Verdana" pitchFamily="34" charset="0"/>
              </a:rPr>
              <a:t>($admin) {</a:t>
            </a:r>
          </a:p>
          <a:p>
            <a:pPr marL="0" indent="0" defTabSz="274320">
              <a:spcAft>
                <a:spcPts val="0"/>
              </a:spcAft>
              <a:buNone/>
              <a:tabLst>
                <a:tab pos="182880" algn="l"/>
                <a:tab pos="411480" algn="l"/>
                <a:tab pos="685800" algn="l"/>
                <a:tab pos="960120" algn="l"/>
              </a:tabLst>
            </a:pPr>
            <a:r>
              <a:rPr lang="en-US" sz="600" b="0" dirty="0" smtClean="0">
                <a:latin typeface="Arial Narrow" panose="020B0606020202030204" pitchFamily="34" charset="0"/>
                <a:ea typeface="Verdana" pitchFamily="34" charset="0"/>
                <a:cs typeface="Verdana" pitchFamily="34" charset="0"/>
              </a:rPr>
              <a:t>117		print "&lt;</a:t>
            </a:r>
            <a:r>
              <a:rPr lang="en-US" sz="600" b="0" dirty="0">
                <a:latin typeface="Arial Narrow" panose="020B0606020202030204" pitchFamily="34" charset="0"/>
                <a:ea typeface="Verdana" pitchFamily="34" charset="0"/>
                <a:cs typeface="Verdana" pitchFamily="34" charset="0"/>
              </a:rPr>
              <a:t>p</a:t>
            </a:r>
            <a:r>
              <a:rPr lang="en-US" sz="600" b="0" dirty="0" smtClean="0">
                <a:latin typeface="Arial Narrow" panose="020B0606020202030204" pitchFamily="34" charset="0"/>
                <a:ea typeface="Verdana" pitchFamily="34" charset="0"/>
                <a:cs typeface="Verdana" pitchFamily="34" charset="0"/>
              </a:rPr>
              <a:t>&gt;You </a:t>
            </a:r>
            <a:r>
              <a:rPr lang="en-US" sz="600" b="0" dirty="0">
                <a:latin typeface="Arial Narrow" panose="020B0606020202030204" pitchFamily="34" charset="0"/>
                <a:ea typeface="Verdana" pitchFamily="34" charset="0"/>
                <a:cs typeface="Verdana" pitchFamily="34" charset="0"/>
              </a:rPr>
              <a:t>are not an admin. You cannot access these pages</a:t>
            </a:r>
            <a:r>
              <a:rPr lang="en-US" sz="600" b="0" dirty="0" smtClean="0">
                <a:latin typeface="Arial Narrow" panose="020B0606020202030204" pitchFamily="34" charset="0"/>
                <a:ea typeface="Verdana" pitchFamily="34" charset="0"/>
                <a:cs typeface="Verdana" pitchFamily="34" charset="0"/>
              </a:rPr>
              <a:t>.&lt;/</a:t>
            </a:r>
            <a:r>
              <a:rPr lang="en-US" sz="600" b="0" dirty="0">
                <a:latin typeface="Arial Narrow" panose="020B0606020202030204" pitchFamily="34" charset="0"/>
                <a:ea typeface="Verdana" pitchFamily="34" charset="0"/>
                <a:cs typeface="Verdana" pitchFamily="34" charset="0"/>
              </a:rPr>
              <a:t>p&gt;\n";</a:t>
            </a:r>
          </a:p>
          <a:p>
            <a:pPr marL="0" indent="0" defTabSz="274320">
              <a:spcAft>
                <a:spcPts val="0"/>
              </a:spcAft>
              <a:buNone/>
              <a:tabLst>
                <a:tab pos="182880" algn="l"/>
                <a:tab pos="411480" algn="l"/>
                <a:tab pos="685800" algn="l"/>
                <a:tab pos="960120" algn="l"/>
              </a:tabLst>
            </a:pPr>
            <a:r>
              <a:rPr lang="en-US" sz="600" b="0" dirty="0" smtClean="0">
                <a:latin typeface="Arial Narrow" panose="020B0606020202030204" pitchFamily="34" charset="0"/>
                <a:ea typeface="Verdana" pitchFamily="34" charset="0"/>
                <a:cs typeface="Verdana" pitchFamily="34" charset="0"/>
              </a:rPr>
              <a:t>118		print </a:t>
            </a:r>
            <a:r>
              <a:rPr lang="en-US" sz="600" b="0" dirty="0" err="1">
                <a:latin typeface="Arial Narrow" panose="020B0606020202030204" pitchFamily="34" charset="0"/>
                <a:ea typeface="Verdana" pitchFamily="34" charset="0"/>
                <a:cs typeface="Verdana" pitchFamily="34" charset="0"/>
              </a:rPr>
              <a:t>end_html</a:t>
            </a:r>
            <a:r>
              <a:rPr lang="en-US" sz="600" b="0" dirty="0">
                <a:latin typeface="Arial Narrow" panose="020B0606020202030204" pitchFamily="34" charset="0"/>
                <a:ea typeface="Verdana" pitchFamily="34" charset="0"/>
                <a:cs typeface="Verdana" pitchFamily="34" charset="0"/>
              </a:rPr>
              <a:t>;</a:t>
            </a:r>
          </a:p>
          <a:p>
            <a:pPr marL="0" indent="0" defTabSz="274320">
              <a:spcAft>
                <a:spcPts val="0"/>
              </a:spcAft>
              <a:buNone/>
              <a:tabLst>
                <a:tab pos="182880" algn="l"/>
                <a:tab pos="411480" algn="l"/>
                <a:tab pos="685800" algn="l"/>
                <a:tab pos="960120" algn="l"/>
              </a:tabLst>
            </a:pPr>
            <a:r>
              <a:rPr lang="en-US" sz="600" b="0" dirty="0" smtClean="0">
                <a:latin typeface="Arial Narrow" panose="020B0606020202030204" pitchFamily="34" charset="0"/>
                <a:ea typeface="Verdana" pitchFamily="34" charset="0"/>
                <a:cs typeface="Verdana" pitchFamily="34" charset="0"/>
              </a:rPr>
              <a:t>119		close(FH</a:t>
            </a:r>
            <a:r>
              <a:rPr lang="en-US" sz="600" b="0" dirty="0">
                <a:latin typeface="Arial Narrow" panose="020B0606020202030204" pitchFamily="34" charset="0"/>
                <a:ea typeface="Verdana" pitchFamily="34" charset="0"/>
                <a:cs typeface="Verdana" pitchFamily="34" charset="0"/>
              </a:rPr>
              <a:t>); </a:t>
            </a:r>
          </a:p>
          <a:p>
            <a:pPr marL="0" indent="0" defTabSz="274320">
              <a:spcAft>
                <a:spcPts val="0"/>
              </a:spcAft>
              <a:buNone/>
              <a:tabLst>
                <a:tab pos="182880" algn="l"/>
                <a:tab pos="411480" algn="l"/>
                <a:tab pos="685800" algn="l"/>
                <a:tab pos="960120" algn="l"/>
              </a:tabLst>
            </a:pPr>
            <a:r>
              <a:rPr lang="en-US" sz="600" b="0" dirty="0" smtClean="0">
                <a:latin typeface="Arial Narrow" panose="020B0606020202030204" pitchFamily="34" charset="0"/>
                <a:ea typeface="Verdana" pitchFamily="34" charset="0"/>
                <a:cs typeface="Verdana" pitchFamily="34" charset="0"/>
              </a:rPr>
              <a:t>120		unlink</a:t>
            </a:r>
            <a:r>
              <a:rPr lang="en-US" sz="600" b="0" dirty="0">
                <a:latin typeface="Arial Narrow" panose="020B0606020202030204" pitchFamily="34" charset="0"/>
                <a:ea typeface="Verdana" pitchFamily="34" charset="0"/>
                <a:cs typeface="Verdana" pitchFamily="34" charset="0"/>
              </a:rPr>
              <a:t>($</a:t>
            </a:r>
            <a:r>
              <a:rPr lang="en-US" sz="600" b="0" dirty="0" err="1">
                <a:latin typeface="Arial Narrow" panose="020B0606020202030204" pitchFamily="34" charset="0"/>
                <a:ea typeface="Verdana" pitchFamily="34" charset="0"/>
                <a:cs typeface="Verdana" pitchFamily="34" charset="0"/>
              </a:rPr>
              <a:t>lockfile</a:t>
            </a:r>
            <a:r>
              <a:rPr lang="en-US" sz="600" b="0" dirty="0">
                <a:latin typeface="Arial Narrow" panose="020B0606020202030204" pitchFamily="34" charset="0"/>
                <a:ea typeface="Verdana" pitchFamily="34" charset="0"/>
                <a:cs typeface="Verdana" pitchFamily="34" charset="0"/>
              </a:rPr>
              <a:t>);</a:t>
            </a:r>
          </a:p>
          <a:p>
            <a:pPr marL="0" indent="0" defTabSz="274320">
              <a:spcAft>
                <a:spcPts val="0"/>
              </a:spcAft>
              <a:buNone/>
              <a:tabLst>
                <a:tab pos="182880" algn="l"/>
                <a:tab pos="411480" algn="l"/>
                <a:tab pos="685800" algn="l"/>
                <a:tab pos="960120" algn="l"/>
              </a:tabLst>
            </a:pPr>
            <a:r>
              <a:rPr lang="en-US" sz="600" b="0" dirty="0" smtClean="0">
                <a:latin typeface="Arial Narrow" panose="020B0606020202030204" pitchFamily="34" charset="0"/>
                <a:ea typeface="Verdana" pitchFamily="34" charset="0"/>
                <a:cs typeface="Verdana" pitchFamily="34" charset="0"/>
              </a:rPr>
              <a:t>121		exit</a:t>
            </a:r>
            <a:r>
              <a:rPr lang="en-US" sz="600" b="0" dirty="0">
                <a:latin typeface="Arial Narrow" panose="020B0606020202030204" pitchFamily="34" charset="0"/>
                <a:ea typeface="Verdana" pitchFamily="34" charset="0"/>
                <a:cs typeface="Verdana" pitchFamily="34" charset="0"/>
              </a:rPr>
              <a:t>;</a:t>
            </a:r>
          </a:p>
          <a:p>
            <a:pPr marL="0" indent="0" defTabSz="274320">
              <a:spcAft>
                <a:spcPts val="0"/>
              </a:spcAft>
              <a:buNone/>
              <a:tabLst>
                <a:tab pos="182880" algn="l"/>
                <a:tab pos="411480" algn="l"/>
                <a:tab pos="685800" algn="l"/>
                <a:tab pos="960120" algn="l"/>
              </a:tabLst>
            </a:pPr>
            <a:r>
              <a:rPr lang="en-US" sz="600" b="0" dirty="0" smtClean="0">
                <a:latin typeface="Arial Narrow" panose="020B0606020202030204" pitchFamily="34" charset="0"/>
                <a:ea typeface="Verdana" pitchFamily="34" charset="0"/>
                <a:cs typeface="Verdana" pitchFamily="34" charset="0"/>
              </a:rPr>
              <a:t>122	}</a:t>
            </a:r>
            <a:endParaRPr lang="en-US" sz="600" b="0" dirty="0">
              <a:latin typeface="Arial Narrow" panose="020B0606020202030204" pitchFamily="34" charset="0"/>
              <a:ea typeface="Verdana" pitchFamily="34" charset="0"/>
              <a:cs typeface="Verdana" pitchFamily="34" charset="0"/>
            </a:endParaRPr>
          </a:p>
          <a:p>
            <a:pPr marL="0" indent="0" defTabSz="274320">
              <a:spcAft>
                <a:spcPts val="0"/>
              </a:spcAft>
              <a:buNone/>
              <a:tabLst>
                <a:tab pos="182880" algn="l"/>
                <a:tab pos="411480" algn="l"/>
                <a:tab pos="685800" algn="l"/>
                <a:tab pos="960120" algn="l"/>
              </a:tabLst>
            </a:pPr>
            <a:r>
              <a:rPr lang="en-US" sz="600" b="0" dirty="0" smtClean="0">
                <a:latin typeface="Arial Narrow" panose="020B0606020202030204" pitchFamily="34" charset="0"/>
                <a:ea typeface="Verdana" pitchFamily="34" charset="0"/>
                <a:cs typeface="Verdana" pitchFamily="34" charset="0"/>
              </a:rPr>
              <a:t>123</a:t>
            </a:r>
            <a:endParaRPr lang="en-US" sz="600" b="0" dirty="0">
              <a:latin typeface="Arial Narrow" panose="020B0606020202030204" pitchFamily="34" charset="0"/>
              <a:ea typeface="Verdana" pitchFamily="34" charset="0"/>
              <a:cs typeface="Verdana" pitchFamily="34" charset="0"/>
            </a:endParaRPr>
          </a:p>
          <a:p>
            <a:pPr marL="0" indent="0" defTabSz="274320">
              <a:spcAft>
                <a:spcPts val="0"/>
              </a:spcAft>
              <a:buNone/>
              <a:tabLst>
                <a:tab pos="182880" algn="l"/>
                <a:tab pos="411480" algn="l"/>
                <a:tab pos="685800" algn="l"/>
                <a:tab pos="960120" algn="l"/>
              </a:tabLst>
            </a:pPr>
            <a:r>
              <a:rPr lang="en-US" sz="600" b="0" dirty="0" smtClean="0">
                <a:latin typeface="Arial Narrow" panose="020B0606020202030204" pitchFamily="34" charset="0"/>
                <a:ea typeface="Verdana" pitchFamily="34" charset="0"/>
                <a:cs typeface="Verdana" pitchFamily="34" charset="0"/>
              </a:rPr>
              <a:t>124	# </a:t>
            </a:r>
            <a:r>
              <a:rPr lang="en-US" sz="600" b="0" dirty="0">
                <a:latin typeface="Arial Narrow" panose="020B0606020202030204" pitchFamily="34" charset="0"/>
                <a:ea typeface="Verdana" pitchFamily="34" charset="0"/>
                <a:cs typeface="Verdana" pitchFamily="34" charset="0"/>
              </a:rPr>
              <a:t>At this point we have verified that the user is authenticated and is an admin. Display links to the various admin</a:t>
            </a:r>
          </a:p>
          <a:p>
            <a:pPr marL="0" indent="0" defTabSz="274320">
              <a:spcAft>
                <a:spcPts val="0"/>
              </a:spcAft>
              <a:buNone/>
              <a:tabLst>
                <a:tab pos="182880" algn="l"/>
                <a:tab pos="411480" algn="l"/>
                <a:tab pos="685800" algn="l"/>
                <a:tab pos="960120" algn="l"/>
              </a:tabLst>
            </a:pPr>
            <a:r>
              <a:rPr lang="en-US" sz="600" b="0" dirty="0" smtClean="0">
                <a:latin typeface="Arial Narrow" panose="020B0606020202030204" pitchFamily="34" charset="0"/>
                <a:ea typeface="Verdana" pitchFamily="34" charset="0"/>
                <a:cs typeface="Verdana" pitchFamily="34" charset="0"/>
              </a:rPr>
              <a:t>125	# </a:t>
            </a:r>
            <a:r>
              <a:rPr lang="en-US" sz="600" b="0" dirty="0">
                <a:latin typeface="Arial Narrow" panose="020B0606020202030204" pitchFamily="34" charset="0"/>
                <a:ea typeface="Verdana" pitchFamily="34" charset="0"/>
                <a:cs typeface="Verdana" pitchFamily="34" charset="0"/>
              </a:rPr>
              <a:t>functionality.</a:t>
            </a:r>
          </a:p>
          <a:p>
            <a:pPr marL="0" indent="0" defTabSz="274320">
              <a:spcAft>
                <a:spcPts val="0"/>
              </a:spcAft>
              <a:buNone/>
              <a:tabLst>
                <a:tab pos="182880" algn="l"/>
                <a:tab pos="411480" algn="l"/>
                <a:tab pos="685800" algn="l"/>
                <a:tab pos="960120" algn="l"/>
              </a:tabLst>
            </a:pPr>
            <a:r>
              <a:rPr lang="en-US" sz="600" b="0" dirty="0" smtClean="0">
                <a:latin typeface="Arial Narrow" panose="020B0606020202030204" pitchFamily="34" charset="0"/>
                <a:ea typeface="Verdana" pitchFamily="34" charset="0"/>
                <a:cs typeface="Verdana" pitchFamily="34" charset="0"/>
              </a:rPr>
              <a:t>126</a:t>
            </a:r>
            <a:endParaRPr lang="en-US" sz="600" b="0" dirty="0">
              <a:latin typeface="Arial Narrow" panose="020B0606020202030204" pitchFamily="34" charset="0"/>
              <a:ea typeface="Verdana" pitchFamily="34" charset="0"/>
              <a:cs typeface="Verdana" pitchFamily="34" charset="0"/>
            </a:endParaRPr>
          </a:p>
          <a:p>
            <a:pPr marL="0" indent="0" defTabSz="274320">
              <a:spcAft>
                <a:spcPts val="0"/>
              </a:spcAft>
              <a:buNone/>
              <a:tabLst>
                <a:tab pos="182880" algn="l"/>
                <a:tab pos="411480" algn="l"/>
                <a:tab pos="685800" algn="l"/>
                <a:tab pos="960120" algn="l"/>
              </a:tabLst>
            </a:pPr>
            <a:r>
              <a:rPr lang="en-US" sz="600" b="0" dirty="0" smtClean="0">
                <a:latin typeface="Arial Narrow" panose="020B0606020202030204" pitchFamily="34" charset="0"/>
                <a:ea typeface="Verdana" pitchFamily="34" charset="0"/>
                <a:cs typeface="Verdana" pitchFamily="34" charset="0"/>
              </a:rPr>
              <a:t>127	print </a:t>
            </a:r>
            <a:r>
              <a:rPr lang="en-US" sz="600" b="0" dirty="0">
                <a:latin typeface="Arial Narrow" panose="020B0606020202030204" pitchFamily="34" charset="0"/>
                <a:ea typeface="Verdana" pitchFamily="34" charset="0"/>
                <a:cs typeface="Verdana" pitchFamily="34" charset="0"/>
              </a:rPr>
              <a:t>"Please select the admin function desired:&lt;</a:t>
            </a:r>
            <a:r>
              <a:rPr lang="en-US" sz="600" b="0" dirty="0" err="1" smtClean="0">
                <a:latin typeface="Arial Narrow" panose="020B0606020202030204" pitchFamily="34" charset="0"/>
                <a:ea typeface="Verdana" pitchFamily="34" charset="0"/>
                <a:cs typeface="Verdana" pitchFamily="34" charset="0"/>
              </a:rPr>
              <a:t>br</a:t>
            </a:r>
            <a:r>
              <a:rPr lang="en-US" sz="600" b="0" dirty="0" smtClean="0">
                <a:latin typeface="Arial Narrow" panose="020B0606020202030204" pitchFamily="34" charset="0"/>
                <a:ea typeface="Verdana" pitchFamily="34" charset="0"/>
                <a:cs typeface="Verdana" pitchFamily="34" charset="0"/>
              </a:rPr>
              <a:t>/&gt;";</a:t>
            </a:r>
            <a:endParaRPr lang="en-US" sz="600" b="0" dirty="0">
              <a:latin typeface="Arial Narrow" panose="020B0606020202030204" pitchFamily="34" charset="0"/>
              <a:ea typeface="Verdana" pitchFamily="34" charset="0"/>
              <a:cs typeface="Verdana" pitchFamily="34" charset="0"/>
            </a:endParaRPr>
          </a:p>
          <a:p>
            <a:pPr marL="0" indent="0" defTabSz="274320">
              <a:spcAft>
                <a:spcPts val="0"/>
              </a:spcAft>
              <a:buNone/>
              <a:tabLst>
                <a:tab pos="182880" algn="l"/>
                <a:tab pos="411480" algn="l"/>
                <a:tab pos="685800" algn="l"/>
                <a:tab pos="960120" algn="l"/>
              </a:tabLst>
            </a:pPr>
            <a:r>
              <a:rPr lang="en-US" sz="600" b="0" dirty="0" smtClean="0">
                <a:latin typeface="Arial Narrow" panose="020B0606020202030204" pitchFamily="34" charset="0"/>
                <a:ea typeface="Verdana" pitchFamily="34" charset="0"/>
                <a:cs typeface="Verdana" pitchFamily="34" charset="0"/>
              </a:rPr>
              <a:t>128	print </a:t>
            </a:r>
            <a:r>
              <a:rPr lang="en-US" sz="600" b="0" dirty="0">
                <a:latin typeface="Arial Narrow" panose="020B0606020202030204" pitchFamily="34" charset="0"/>
                <a:ea typeface="Verdana" pitchFamily="34" charset="0"/>
                <a:cs typeface="Verdana" pitchFamily="34" charset="0"/>
              </a:rPr>
              <a:t>"&lt;</a:t>
            </a:r>
            <a:r>
              <a:rPr lang="en-US" sz="600" b="0" dirty="0" err="1">
                <a:latin typeface="Arial Narrow" panose="020B0606020202030204" pitchFamily="34" charset="0"/>
                <a:ea typeface="Verdana" pitchFamily="34" charset="0"/>
                <a:cs typeface="Verdana" pitchFamily="34" charset="0"/>
              </a:rPr>
              <a:t>ul</a:t>
            </a:r>
            <a:r>
              <a:rPr lang="en-US" sz="600" b="0" dirty="0">
                <a:latin typeface="Arial Narrow" panose="020B0606020202030204" pitchFamily="34" charset="0"/>
                <a:ea typeface="Verdana" pitchFamily="34" charset="0"/>
                <a:cs typeface="Verdana" pitchFamily="34" charset="0"/>
              </a:rPr>
              <a:t>&gt;";</a:t>
            </a:r>
          </a:p>
          <a:p>
            <a:pPr marL="0" indent="0" defTabSz="274320">
              <a:spcAft>
                <a:spcPts val="0"/>
              </a:spcAft>
              <a:buNone/>
              <a:tabLst>
                <a:tab pos="182880" algn="l"/>
                <a:tab pos="411480" algn="l"/>
                <a:tab pos="685800" algn="l"/>
                <a:tab pos="960120" algn="l"/>
              </a:tabLst>
            </a:pPr>
            <a:r>
              <a:rPr lang="en-US" sz="600" b="0" dirty="0" smtClean="0">
                <a:latin typeface="Arial Narrow" panose="020B0606020202030204" pitchFamily="34" charset="0"/>
                <a:ea typeface="Verdana" pitchFamily="34" charset="0"/>
                <a:cs typeface="Verdana" pitchFamily="34" charset="0"/>
              </a:rPr>
              <a:t>129	print </a:t>
            </a:r>
            <a:r>
              <a:rPr lang="en-US" sz="600" b="0" dirty="0">
                <a:latin typeface="Arial Narrow" panose="020B0606020202030204" pitchFamily="34" charset="0"/>
                <a:ea typeface="Verdana" pitchFamily="34" charset="0"/>
                <a:cs typeface="Verdana" pitchFamily="34" charset="0"/>
              </a:rPr>
              <a:t>"&lt;li&gt;&lt;a </a:t>
            </a:r>
            <a:r>
              <a:rPr lang="en-US" sz="600" b="0" dirty="0" err="1">
                <a:latin typeface="Arial Narrow" panose="020B0606020202030204" pitchFamily="34" charset="0"/>
                <a:ea typeface="Verdana" pitchFamily="34" charset="0"/>
                <a:cs typeface="Verdana" pitchFamily="34" charset="0"/>
              </a:rPr>
              <a:t>href</a:t>
            </a:r>
            <a:r>
              <a:rPr lang="en-US" sz="600" b="0" dirty="0">
                <a:latin typeface="Arial Narrow" panose="020B0606020202030204" pitchFamily="34" charset="0"/>
                <a:ea typeface="Verdana" pitchFamily="34" charset="0"/>
                <a:cs typeface="Verdana" pitchFamily="34" charset="0"/>
              </a:rPr>
              <a:t>='</a:t>
            </a:r>
            <a:r>
              <a:rPr lang="en-US" sz="600" b="0" dirty="0" err="1">
                <a:latin typeface="Arial Narrow" panose="020B0606020202030204" pitchFamily="34" charset="0"/>
                <a:ea typeface="Verdana" pitchFamily="34" charset="0"/>
                <a:cs typeface="Verdana" pitchFamily="34" charset="0"/>
              </a:rPr>
              <a:t>approve.cgi</a:t>
            </a:r>
            <a:r>
              <a:rPr lang="en-US" sz="600" b="0" dirty="0">
                <a:latin typeface="Arial Narrow" panose="020B0606020202030204" pitchFamily="34" charset="0"/>
                <a:ea typeface="Verdana" pitchFamily="34" charset="0"/>
                <a:cs typeface="Verdana" pitchFamily="34" charset="0"/>
              </a:rPr>
              <a:t>'&gt;Approve Pending Accounts&lt;/a&gt;&lt;/li&gt;";</a:t>
            </a:r>
          </a:p>
          <a:p>
            <a:pPr marL="0" indent="0" defTabSz="274320">
              <a:spcAft>
                <a:spcPts val="0"/>
              </a:spcAft>
              <a:buNone/>
              <a:tabLst>
                <a:tab pos="182880" algn="l"/>
                <a:tab pos="411480" algn="l"/>
                <a:tab pos="685800" algn="l"/>
                <a:tab pos="960120" algn="l"/>
              </a:tabLst>
            </a:pPr>
            <a:r>
              <a:rPr lang="en-US" sz="600" b="0" dirty="0" smtClean="0">
                <a:latin typeface="Arial Narrow" panose="020B0606020202030204" pitchFamily="34" charset="0"/>
                <a:ea typeface="Verdana" pitchFamily="34" charset="0"/>
                <a:cs typeface="Verdana" pitchFamily="34" charset="0"/>
              </a:rPr>
              <a:t>130	print </a:t>
            </a:r>
            <a:r>
              <a:rPr lang="en-US" sz="600" b="0" dirty="0">
                <a:latin typeface="Arial Narrow" panose="020B0606020202030204" pitchFamily="34" charset="0"/>
                <a:ea typeface="Verdana" pitchFamily="34" charset="0"/>
                <a:cs typeface="Verdana" pitchFamily="34" charset="0"/>
              </a:rPr>
              <a:t>"&lt;li&gt;&lt;a </a:t>
            </a:r>
            <a:r>
              <a:rPr lang="en-US" sz="600" b="0" dirty="0" err="1">
                <a:latin typeface="Arial Narrow" panose="020B0606020202030204" pitchFamily="34" charset="0"/>
                <a:ea typeface="Verdana" pitchFamily="34" charset="0"/>
                <a:cs typeface="Verdana" pitchFamily="34" charset="0"/>
              </a:rPr>
              <a:t>href</a:t>
            </a:r>
            <a:r>
              <a:rPr lang="en-US" sz="600" b="0" dirty="0" smtClean="0">
                <a:latin typeface="Arial Narrow" panose="020B0606020202030204" pitchFamily="34" charset="0"/>
                <a:ea typeface="Verdana" pitchFamily="34" charset="0"/>
                <a:cs typeface="Verdana" pitchFamily="34" charset="0"/>
              </a:rPr>
              <a:t>='groupuser.html</a:t>
            </a:r>
            <a:r>
              <a:rPr lang="en-US" sz="600" b="0" dirty="0">
                <a:latin typeface="Arial Narrow" panose="020B0606020202030204" pitchFamily="34" charset="0"/>
                <a:ea typeface="Verdana" pitchFamily="34" charset="0"/>
                <a:cs typeface="Verdana" pitchFamily="34" charset="0"/>
              </a:rPr>
              <a:t>'&gt;Add User to a Group&lt;/a&gt;&lt;/li&gt;";</a:t>
            </a:r>
          </a:p>
          <a:p>
            <a:pPr marL="0" indent="0" defTabSz="274320">
              <a:spcAft>
                <a:spcPts val="0"/>
              </a:spcAft>
              <a:buNone/>
              <a:tabLst>
                <a:tab pos="182880" algn="l"/>
                <a:tab pos="411480" algn="l"/>
                <a:tab pos="685800" algn="l"/>
                <a:tab pos="960120" algn="l"/>
              </a:tabLst>
            </a:pPr>
            <a:r>
              <a:rPr lang="en-US" sz="600" b="0" dirty="0" smtClean="0">
                <a:latin typeface="Arial Narrow" panose="020B0606020202030204" pitchFamily="34" charset="0"/>
                <a:ea typeface="Verdana" pitchFamily="34" charset="0"/>
                <a:cs typeface="Verdana" pitchFamily="34" charset="0"/>
              </a:rPr>
              <a:t>131	print </a:t>
            </a:r>
            <a:r>
              <a:rPr lang="en-US" sz="600" b="0" dirty="0">
                <a:latin typeface="Arial Narrow" panose="020B0606020202030204" pitchFamily="34" charset="0"/>
                <a:ea typeface="Verdana" pitchFamily="34" charset="0"/>
                <a:cs typeface="Verdana" pitchFamily="34" charset="0"/>
              </a:rPr>
              <a:t>"&lt;li&gt;&lt;a </a:t>
            </a:r>
            <a:r>
              <a:rPr lang="en-US" sz="600" b="0" dirty="0" err="1">
                <a:latin typeface="Arial Narrow" panose="020B0606020202030204" pitchFamily="34" charset="0"/>
                <a:ea typeface="Verdana" pitchFamily="34" charset="0"/>
                <a:cs typeface="Verdana" pitchFamily="34" charset="0"/>
              </a:rPr>
              <a:t>href</a:t>
            </a:r>
            <a:r>
              <a:rPr lang="en-US" sz="600" b="0" dirty="0" smtClean="0">
                <a:latin typeface="Arial Narrow" panose="020B0606020202030204" pitchFamily="34" charset="0"/>
                <a:ea typeface="Verdana" pitchFamily="34" charset="0"/>
                <a:cs typeface="Verdana" pitchFamily="34" charset="0"/>
              </a:rPr>
              <a:t>='createreport.html</a:t>
            </a:r>
            <a:r>
              <a:rPr lang="en-US" sz="600" b="0" dirty="0">
                <a:latin typeface="Arial Narrow" panose="020B0606020202030204" pitchFamily="34" charset="0"/>
                <a:ea typeface="Verdana" pitchFamily="34" charset="0"/>
                <a:cs typeface="Verdana" pitchFamily="34" charset="0"/>
              </a:rPr>
              <a:t>'&gt;Add a New Report&lt;/a&gt;&lt;/li&gt;";</a:t>
            </a:r>
          </a:p>
          <a:p>
            <a:pPr marL="0" indent="0" defTabSz="274320">
              <a:spcAft>
                <a:spcPts val="0"/>
              </a:spcAft>
              <a:buNone/>
              <a:tabLst>
                <a:tab pos="182880" algn="l"/>
                <a:tab pos="411480" algn="l"/>
                <a:tab pos="685800" algn="l"/>
                <a:tab pos="960120" algn="l"/>
              </a:tabLst>
            </a:pPr>
            <a:r>
              <a:rPr lang="en-US" sz="600" b="0" dirty="0" smtClean="0">
                <a:latin typeface="Arial Narrow" panose="020B0606020202030204" pitchFamily="34" charset="0"/>
                <a:ea typeface="Verdana" pitchFamily="34" charset="0"/>
                <a:cs typeface="Verdana" pitchFamily="34" charset="0"/>
              </a:rPr>
              <a:t>132	print </a:t>
            </a:r>
            <a:r>
              <a:rPr lang="en-US" sz="600" b="0" dirty="0">
                <a:latin typeface="Arial Narrow" panose="020B0606020202030204" pitchFamily="34" charset="0"/>
                <a:ea typeface="Verdana" pitchFamily="34" charset="0"/>
                <a:cs typeface="Verdana" pitchFamily="34" charset="0"/>
              </a:rPr>
              <a:t>"&lt;/</a:t>
            </a:r>
            <a:r>
              <a:rPr lang="en-US" sz="600" b="0" dirty="0" err="1">
                <a:latin typeface="Arial Narrow" panose="020B0606020202030204" pitchFamily="34" charset="0"/>
                <a:ea typeface="Verdana" pitchFamily="34" charset="0"/>
                <a:cs typeface="Verdana" pitchFamily="34" charset="0"/>
              </a:rPr>
              <a:t>ul</a:t>
            </a:r>
            <a:r>
              <a:rPr lang="en-US" sz="600" b="0" dirty="0">
                <a:latin typeface="Arial Narrow" panose="020B0606020202030204" pitchFamily="34" charset="0"/>
                <a:ea typeface="Verdana" pitchFamily="34" charset="0"/>
                <a:cs typeface="Verdana" pitchFamily="34" charset="0"/>
              </a:rPr>
              <a:t>&gt;";</a:t>
            </a:r>
          </a:p>
          <a:p>
            <a:pPr marL="0" indent="0" defTabSz="274320">
              <a:spcAft>
                <a:spcPts val="0"/>
              </a:spcAft>
              <a:buNone/>
              <a:tabLst>
                <a:tab pos="182880" algn="l"/>
                <a:tab pos="411480" algn="l"/>
                <a:tab pos="685800" algn="l"/>
                <a:tab pos="960120" algn="l"/>
              </a:tabLst>
            </a:pPr>
            <a:r>
              <a:rPr lang="en-US" sz="600" b="0" dirty="0" smtClean="0">
                <a:latin typeface="Arial Narrow" panose="020B0606020202030204" pitchFamily="34" charset="0"/>
                <a:ea typeface="Verdana" pitchFamily="34" charset="0"/>
                <a:cs typeface="Verdana" pitchFamily="34" charset="0"/>
              </a:rPr>
              <a:t>133	print </a:t>
            </a:r>
            <a:r>
              <a:rPr lang="en-US" sz="600" b="0" dirty="0">
                <a:latin typeface="Arial Narrow" panose="020B0606020202030204" pitchFamily="34" charset="0"/>
                <a:ea typeface="Verdana" pitchFamily="34" charset="0"/>
                <a:cs typeface="Verdana" pitchFamily="34" charset="0"/>
              </a:rPr>
              <a:t>"&lt;!--#include virtual=\"/footer.html\" --&gt;";</a:t>
            </a:r>
          </a:p>
          <a:p>
            <a:pPr marL="0" indent="0" defTabSz="274320">
              <a:spcAft>
                <a:spcPts val="0"/>
              </a:spcAft>
              <a:buNone/>
              <a:tabLst>
                <a:tab pos="182880" algn="l"/>
                <a:tab pos="411480" algn="l"/>
                <a:tab pos="685800" algn="l"/>
                <a:tab pos="960120" algn="l"/>
              </a:tabLst>
            </a:pPr>
            <a:r>
              <a:rPr lang="en-US" sz="600" b="0" dirty="0" smtClean="0">
                <a:latin typeface="Arial Narrow" panose="020B0606020202030204" pitchFamily="34" charset="0"/>
                <a:ea typeface="Verdana" pitchFamily="34" charset="0"/>
                <a:cs typeface="Verdana" pitchFamily="34" charset="0"/>
              </a:rPr>
              <a:t>134</a:t>
            </a:r>
            <a:endParaRPr lang="en-US" sz="600" b="0" dirty="0">
              <a:latin typeface="Arial Narrow" panose="020B0606020202030204" pitchFamily="34" charset="0"/>
              <a:ea typeface="Verdana" pitchFamily="34" charset="0"/>
              <a:cs typeface="Verdana" pitchFamily="34" charset="0"/>
            </a:endParaRPr>
          </a:p>
          <a:p>
            <a:pPr marL="0" indent="0" defTabSz="274320">
              <a:spcAft>
                <a:spcPts val="0"/>
              </a:spcAft>
              <a:buNone/>
              <a:tabLst>
                <a:tab pos="182880" algn="l"/>
                <a:tab pos="411480" algn="l"/>
                <a:tab pos="685800" algn="l"/>
                <a:tab pos="960120" algn="l"/>
              </a:tabLst>
            </a:pPr>
            <a:r>
              <a:rPr lang="en-US" sz="600" b="0" dirty="0" smtClean="0">
                <a:latin typeface="Arial Narrow" panose="020B0606020202030204" pitchFamily="34" charset="0"/>
                <a:ea typeface="Verdana" pitchFamily="34" charset="0"/>
                <a:cs typeface="Verdana" pitchFamily="34" charset="0"/>
              </a:rPr>
              <a:t>135	# </a:t>
            </a:r>
            <a:r>
              <a:rPr lang="en-US" sz="600" b="0" dirty="0">
                <a:latin typeface="Arial Narrow" panose="020B0606020202030204" pitchFamily="34" charset="0"/>
                <a:ea typeface="Verdana" pitchFamily="34" charset="0"/>
                <a:cs typeface="Verdana" pitchFamily="34" charset="0"/>
              </a:rPr>
              <a:t>The </a:t>
            </a:r>
            <a:r>
              <a:rPr lang="en-US" sz="600" b="0" dirty="0" err="1">
                <a:latin typeface="Arial Narrow" panose="020B0606020202030204" pitchFamily="34" charset="0"/>
                <a:ea typeface="Verdana" pitchFamily="34" charset="0"/>
                <a:cs typeface="Verdana" pitchFamily="34" charset="0"/>
              </a:rPr>
              <a:t>end_html</a:t>
            </a:r>
            <a:r>
              <a:rPr lang="en-US" sz="600" b="0" dirty="0">
                <a:latin typeface="Arial Narrow" panose="020B0606020202030204" pitchFamily="34" charset="0"/>
                <a:ea typeface="Verdana" pitchFamily="34" charset="0"/>
                <a:cs typeface="Verdana" pitchFamily="34" charset="0"/>
              </a:rPr>
              <a:t>() function generates a generic HTML ending that is then printed to the HTTP response</a:t>
            </a:r>
            <a:r>
              <a:rPr lang="en-US" sz="600" b="0" dirty="0" smtClean="0">
                <a:latin typeface="Arial Narrow" panose="020B0606020202030204" pitchFamily="34" charset="0"/>
                <a:ea typeface="Verdana" pitchFamily="34" charset="0"/>
                <a:cs typeface="Verdana" pitchFamily="34" charset="0"/>
              </a:rPr>
              <a:t>.</a:t>
            </a:r>
          </a:p>
          <a:p>
            <a:pPr marL="0" indent="0" defTabSz="274320">
              <a:spcAft>
                <a:spcPts val="0"/>
              </a:spcAft>
              <a:buNone/>
              <a:tabLst>
                <a:tab pos="182880" algn="l"/>
                <a:tab pos="411480" algn="l"/>
                <a:tab pos="685800" algn="l"/>
                <a:tab pos="960120" algn="l"/>
              </a:tabLst>
            </a:pPr>
            <a:r>
              <a:rPr lang="en-US" sz="600" b="0" dirty="0" smtClean="0">
                <a:latin typeface="Arial Narrow" panose="020B0606020202030204" pitchFamily="34" charset="0"/>
                <a:ea typeface="Verdana" pitchFamily="34" charset="0"/>
                <a:cs typeface="Verdana" pitchFamily="34" charset="0"/>
              </a:rPr>
              <a:t>136</a:t>
            </a:r>
            <a:endParaRPr lang="en-US" sz="600" b="0" dirty="0">
              <a:latin typeface="Arial Narrow" panose="020B0606020202030204" pitchFamily="34" charset="0"/>
              <a:ea typeface="Verdana" pitchFamily="34" charset="0"/>
              <a:cs typeface="Verdana" pitchFamily="34" charset="0"/>
            </a:endParaRPr>
          </a:p>
          <a:p>
            <a:pPr marL="0" indent="0" defTabSz="274320">
              <a:spcAft>
                <a:spcPts val="0"/>
              </a:spcAft>
              <a:buNone/>
              <a:tabLst>
                <a:tab pos="182880" algn="l"/>
                <a:tab pos="411480" algn="l"/>
                <a:tab pos="685800" algn="l"/>
                <a:tab pos="960120" algn="l"/>
              </a:tabLst>
            </a:pPr>
            <a:r>
              <a:rPr lang="en-US" sz="600" b="0" dirty="0" smtClean="0">
                <a:latin typeface="Arial Narrow" panose="020B0606020202030204" pitchFamily="34" charset="0"/>
                <a:ea typeface="Verdana" pitchFamily="34" charset="0"/>
                <a:cs typeface="Verdana" pitchFamily="34" charset="0"/>
              </a:rPr>
              <a:t>137	print </a:t>
            </a:r>
            <a:r>
              <a:rPr lang="en-US" sz="600" b="0" dirty="0" err="1">
                <a:latin typeface="Arial Narrow" panose="020B0606020202030204" pitchFamily="34" charset="0"/>
                <a:ea typeface="Verdana" pitchFamily="34" charset="0"/>
                <a:cs typeface="Verdana" pitchFamily="34" charset="0"/>
              </a:rPr>
              <a:t>end_html</a:t>
            </a:r>
            <a:r>
              <a:rPr lang="en-US" sz="600" b="0" dirty="0">
                <a:latin typeface="Arial Narrow" panose="020B0606020202030204" pitchFamily="34" charset="0"/>
                <a:ea typeface="Verdana" pitchFamily="34" charset="0"/>
                <a:cs typeface="Verdana" pitchFamily="34" charset="0"/>
              </a:rPr>
              <a:t>;</a:t>
            </a:r>
          </a:p>
          <a:p>
            <a:pPr marL="0" indent="0" defTabSz="274320">
              <a:spcAft>
                <a:spcPts val="0"/>
              </a:spcAft>
              <a:buNone/>
              <a:tabLst>
                <a:tab pos="182880" algn="l"/>
                <a:tab pos="411480" algn="l"/>
                <a:tab pos="685800" algn="l"/>
                <a:tab pos="960120" algn="l"/>
              </a:tabLst>
            </a:pPr>
            <a:r>
              <a:rPr lang="en-US" sz="600" b="0" dirty="0" smtClean="0">
                <a:latin typeface="Arial Narrow" panose="020B0606020202030204" pitchFamily="34" charset="0"/>
                <a:ea typeface="Verdana" pitchFamily="34" charset="0"/>
                <a:cs typeface="Verdana" pitchFamily="34" charset="0"/>
              </a:rPr>
              <a:t>138</a:t>
            </a:r>
            <a:endParaRPr lang="en-US" sz="600" b="0" dirty="0">
              <a:latin typeface="Arial Narrow" panose="020B0606020202030204" pitchFamily="34" charset="0"/>
              <a:ea typeface="Verdana" pitchFamily="34" charset="0"/>
              <a:cs typeface="Verdana" pitchFamily="34" charset="0"/>
            </a:endParaRPr>
          </a:p>
          <a:p>
            <a:pPr marL="0" indent="0" defTabSz="274320">
              <a:spcAft>
                <a:spcPts val="0"/>
              </a:spcAft>
              <a:buNone/>
              <a:tabLst>
                <a:tab pos="182880" algn="l"/>
                <a:tab pos="411480" algn="l"/>
                <a:tab pos="685800" algn="l"/>
                <a:tab pos="960120" algn="l"/>
              </a:tabLst>
            </a:pPr>
            <a:r>
              <a:rPr lang="en-US" sz="600" b="0" dirty="0" smtClean="0">
                <a:latin typeface="Arial Narrow" panose="020B0606020202030204" pitchFamily="34" charset="0"/>
                <a:ea typeface="Verdana" pitchFamily="34" charset="0"/>
                <a:cs typeface="Verdana" pitchFamily="34" charset="0"/>
              </a:rPr>
              <a:t>139	# </a:t>
            </a:r>
            <a:r>
              <a:rPr lang="en-US" sz="600" b="0" dirty="0">
                <a:latin typeface="Arial Narrow" panose="020B0606020202030204" pitchFamily="34" charset="0"/>
                <a:ea typeface="Verdana" pitchFamily="34" charset="0"/>
                <a:cs typeface="Verdana" pitchFamily="34" charset="0"/>
              </a:rPr>
              <a:t>Processing of this page has completed. Close the handle to the lock file and delete the file from the server.</a:t>
            </a:r>
          </a:p>
          <a:p>
            <a:pPr marL="0" indent="0" defTabSz="274320">
              <a:spcAft>
                <a:spcPts val="0"/>
              </a:spcAft>
              <a:buNone/>
              <a:tabLst>
                <a:tab pos="182880" algn="l"/>
                <a:tab pos="411480" algn="l"/>
                <a:tab pos="685800" algn="l"/>
                <a:tab pos="960120" algn="l"/>
              </a:tabLst>
            </a:pPr>
            <a:r>
              <a:rPr lang="en-US" sz="600" b="0" dirty="0" smtClean="0">
                <a:latin typeface="Arial Narrow" panose="020B0606020202030204" pitchFamily="34" charset="0"/>
                <a:ea typeface="Verdana" pitchFamily="34" charset="0"/>
                <a:cs typeface="Verdana" pitchFamily="34" charset="0"/>
              </a:rPr>
              <a:t>140</a:t>
            </a:r>
            <a:endParaRPr lang="en-US" sz="600" b="0" dirty="0">
              <a:latin typeface="Arial Narrow" panose="020B0606020202030204" pitchFamily="34" charset="0"/>
              <a:ea typeface="Verdana" pitchFamily="34" charset="0"/>
              <a:cs typeface="Verdana" pitchFamily="34" charset="0"/>
            </a:endParaRPr>
          </a:p>
          <a:p>
            <a:pPr marL="0" indent="0" defTabSz="274320">
              <a:spcAft>
                <a:spcPts val="0"/>
              </a:spcAft>
              <a:buNone/>
              <a:tabLst>
                <a:tab pos="182880" algn="l"/>
                <a:tab pos="411480" algn="l"/>
                <a:tab pos="685800" algn="l"/>
                <a:tab pos="960120" algn="l"/>
              </a:tabLst>
            </a:pPr>
            <a:r>
              <a:rPr lang="en-US" sz="600" b="0" dirty="0" smtClean="0">
                <a:latin typeface="Arial Narrow" panose="020B0606020202030204" pitchFamily="34" charset="0"/>
                <a:ea typeface="Verdana" pitchFamily="34" charset="0"/>
                <a:cs typeface="Verdana" pitchFamily="34" charset="0"/>
              </a:rPr>
              <a:t>141	close(FH</a:t>
            </a:r>
            <a:r>
              <a:rPr lang="en-US" sz="600" b="0" dirty="0">
                <a:latin typeface="Arial Narrow" panose="020B0606020202030204" pitchFamily="34" charset="0"/>
                <a:ea typeface="Verdana" pitchFamily="34" charset="0"/>
                <a:cs typeface="Verdana" pitchFamily="34" charset="0"/>
              </a:rPr>
              <a:t>); </a:t>
            </a:r>
          </a:p>
          <a:p>
            <a:pPr marL="0" indent="0" defTabSz="274320">
              <a:spcAft>
                <a:spcPts val="0"/>
              </a:spcAft>
              <a:buNone/>
              <a:tabLst>
                <a:tab pos="182880" algn="l"/>
                <a:tab pos="411480" algn="l"/>
                <a:tab pos="685800" algn="l"/>
                <a:tab pos="960120" algn="l"/>
              </a:tabLst>
            </a:pPr>
            <a:r>
              <a:rPr lang="en-US" sz="600" b="0" dirty="0" smtClean="0">
                <a:latin typeface="Arial Narrow" panose="020B0606020202030204" pitchFamily="34" charset="0"/>
                <a:ea typeface="Verdana" pitchFamily="34" charset="0"/>
                <a:cs typeface="Verdana" pitchFamily="34" charset="0"/>
              </a:rPr>
              <a:t>142	unlink</a:t>
            </a:r>
            <a:r>
              <a:rPr lang="en-US" sz="600" b="0" dirty="0">
                <a:latin typeface="Arial Narrow" panose="020B0606020202030204" pitchFamily="34" charset="0"/>
                <a:ea typeface="Verdana" pitchFamily="34" charset="0"/>
                <a:cs typeface="Verdana" pitchFamily="34" charset="0"/>
              </a:rPr>
              <a:t>($</a:t>
            </a:r>
            <a:r>
              <a:rPr lang="en-US" sz="600" b="0" dirty="0" err="1">
                <a:latin typeface="Arial Narrow" panose="020B0606020202030204" pitchFamily="34" charset="0"/>
                <a:ea typeface="Verdana" pitchFamily="34" charset="0"/>
                <a:cs typeface="Verdana" pitchFamily="34" charset="0"/>
              </a:rPr>
              <a:t>lockfile</a:t>
            </a:r>
            <a:r>
              <a:rPr lang="en-US" sz="600" b="0" dirty="0" smtClean="0">
                <a:latin typeface="Arial Narrow" panose="020B0606020202030204" pitchFamily="34" charset="0"/>
                <a:ea typeface="Verdana" pitchFamily="34" charset="0"/>
                <a:cs typeface="Verdana" pitchFamily="34" charset="0"/>
              </a:rPr>
              <a:t>);</a:t>
            </a:r>
            <a:endParaRPr lang="en-US" sz="600" b="0" dirty="0">
              <a:latin typeface="Arial Narrow" panose="020B0606020202030204" pitchFamily="34" charset="0"/>
              <a:ea typeface="Verdana" pitchFamily="34" charset="0"/>
              <a:cs typeface="Verdana" pitchFamily="34" charset="0"/>
            </a:endParaRPr>
          </a:p>
        </p:txBody>
      </p:sp>
      <p:sp>
        <p:nvSpPr>
          <p:cNvPr id="9" name="Content Placeholder 8"/>
          <p:cNvSpPr>
            <a:spLocks noGrp="1"/>
          </p:cNvSpPr>
          <p:nvPr>
            <p:ph sz="half" idx="2"/>
          </p:nvPr>
        </p:nvSpPr>
        <p:spPr>
          <a:xfrm>
            <a:off x="4800600" y="1498596"/>
            <a:ext cx="4038600" cy="4673604"/>
          </a:xfrm>
        </p:spPr>
        <p:txBody>
          <a:bodyPr/>
          <a:lstStyle/>
          <a:p>
            <a:pPr marL="0" indent="0" defTabSz="274320">
              <a:spcAft>
                <a:spcPts val="0"/>
              </a:spcAft>
              <a:buNone/>
              <a:tabLst>
                <a:tab pos="137160" algn="l"/>
                <a:tab pos="411480" algn="l"/>
                <a:tab pos="685800" algn="l"/>
                <a:tab pos="960120" algn="l"/>
              </a:tabLst>
            </a:pPr>
            <a:endParaRPr lang="en-US" sz="600" b="0" dirty="0">
              <a:latin typeface="Arial Narrow" panose="020B0606020202030204" pitchFamily="34" charset="0"/>
              <a:ea typeface="Verdana" pitchFamily="34" charset="0"/>
              <a:cs typeface="Verdana" pitchFamily="34" charset="0"/>
            </a:endParaRPr>
          </a:p>
        </p:txBody>
      </p:sp>
    </p:spTree>
    <p:extLst>
      <p:ext uri="{BB962C8B-B14F-4D97-AF65-F5344CB8AC3E}">
        <p14:creationId xmlns:p14="http://schemas.microsoft.com/office/powerpoint/2010/main" val="3692261055"/>
      </p:ext>
    </p:extLst>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Worksheet #5</a:t>
            </a:r>
            <a:endParaRPr 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486813596"/>
              </p:ext>
            </p:extLst>
          </p:nvPr>
        </p:nvGraphicFramePr>
        <p:xfrm>
          <a:off x="609600" y="1447800"/>
          <a:ext cx="8229600" cy="4820920"/>
        </p:xfrm>
        <a:graphic>
          <a:graphicData uri="http://schemas.openxmlformats.org/drawingml/2006/table">
            <a:tbl>
              <a:tblPr firstRow="1" bandRow="1">
                <a:tableStyleId>{073A0DAA-6AF3-43AB-8588-CEC1D06C72B9}</a:tableStyleId>
              </a:tblPr>
              <a:tblGrid>
                <a:gridCol w="1219200"/>
                <a:gridCol w="1981200"/>
                <a:gridCol w="1066800"/>
                <a:gridCol w="3962400"/>
              </a:tblGrid>
              <a:tr h="370840">
                <a:tc>
                  <a:txBody>
                    <a:bodyPr/>
                    <a:lstStyle/>
                    <a:p>
                      <a:r>
                        <a:rPr lang="en-US" dirty="0" smtClean="0"/>
                        <a:t>CWE</a:t>
                      </a:r>
                      <a:endParaRPr lang="en-US" dirty="0"/>
                    </a:p>
                  </a:txBody>
                  <a:tcPr/>
                </a:tc>
                <a:tc>
                  <a:txBody>
                    <a:bodyPr/>
                    <a:lstStyle/>
                    <a:p>
                      <a:r>
                        <a:rPr lang="en-US" dirty="0" smtClean="0"/>
                        <a:t>File</a:t>
                      </a:r>
                      <a:endParaRPr lang="en-US" dirty="0"/>
                    </a:p>
                  </a:txBody>
                  <a:tcPr/>
                </a:tc>
                <a:tc>
                  <a:txBody>
                    <a:bodyPr/>
                    <a:lstStyle/>
                    <a:p>
                      <a:r>
                        <a:rPr lang="en-US" dirty="0" smtClean="0"/>
                        <a:t>Line</a:t>
                      </a:r>
                      <a:r>
                        <a:rPr lang="en-US" baseline="0" dirty="0" smtClean="0"/>
                        <a:t> #</a:t>
                      </a:r>
                      <a:endParaRPr lang="en-US" dirty="0"/>
                    </a:p>
                  </a:txBody>
                  <a:tcPr/>
                </a:tc>
                <a:tc>
                  <a:txBody>
                    <a:bodyPr/>
                    <a:lstStyle/>
                    <a:p>
                      <a:r>
                        <a:rPr lang="en-US" dirty="0" smtClean="0"/>
                        <a:t>Description</a:t>
                      </a:r>
                      <a:endParaRPr lang="en-US" dirty="0"/>
                    </a:p>
                  </a:txBody>
                  <a:tcPr/>
                </a:tc>
              </a:tr>
              <a:tr h="370840">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tr>
              <a:tr h="370840">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tr>
              <a:tr h="370840">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tr>
              <a:tr h="370840">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tr>
              <a:tr h="370840">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tr>
              <a:tr h="370840">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tr>
              <a:tr h="370840">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tr>
              <a:tr h="370840">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tr>
              <a:tr h="370840">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tr>
              <a:tr h="370840">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tr>
              <a:tr h="370840">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tr>
              <a:tr h="370840">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tr>
            </a:tbl>
          </a:graphicData>
        </a:graphic>
      </p:graphicFrame>
    </p:spTree>
    <p:extLst>
      <p:ext uri="{BB962C8B-B14F-4D97-AF65-F5344CB8AC3E}">
        <p14:creationId xmlns:p14="http://schemas.microsoft.com/office/powerpoint/2010/main" val="6053622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Cost of Fixing Defects</a:t>
            </a:r>
            <a:endParaRPr lang="en-US" dirty="0"/>
          </a:p>
        </p:txBody>
      </p:sp>
      <p:pic>
        <p:nvPicPr>
          <p:cNvPr id="4099"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096000" y="1447800"/>
            <a:ext cx="2739786" cy="3543300"/>
          </a:xfrm>
          <a:prstGeom prst="rect">
            <a:avLst/>
          </a:prstGeom>
          <a:noFill/>
          <a:ln>
            <a:noFill/>
          </a:ln>
          <a:effectLst>
            <a:outerShdw blurRad="63500" sx="102000" sy="102000" algn="ctr" rotWithShape="0">
              <a:prstClr val="black">
                <a:alpha val="40000"/>
              </a:prst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100"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09600" y="2560555"/>
            <a:ext cx="6172200" cy="1769152"/>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pic>
        <p:nvPicPr>
          <p:cNvPr id="4101"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47887" y="4372837"/>
            <a:ext cx="3095625" cy="4857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8" name="Rectangle 7"/>
          <p:cNvSpPr/>
          <p:nvPr/>
        </p:nvSpPr>
        <p:spPr>
          <a:xfrm>
            <a:off x="604800" y="5831516"/>
            <a:ext cx="8229600" cy="461665"/>
          </a:xfrm>
          <a:prstGeom prst="rect">
            <a:avLst/>
          </a:prstGeom>
        </p:spPr>
        <p:txBody>
          <a:bodyPr wrap="square">
            <a:spAutoFit/>
          </a:bodyPr>
          <a:lstStyle/>
          <a:p>
            <a:pPr algn="ctr">
              <a:lnSpc>
                <a:spcPct val="100000"/>
              </a:lnSpc>
              <a:spcAft>
                <a:spcPts val="0"/>
              </a:spcAft>
            </a:pPr>
            <a:r>
              <a:rPr lang="en-US" sz="800" i="1" dirty="0" smtClean="0"/>
              <a:t>Minimizing code defects to improve software quality and lower development costs</a:t>
            </a:r>
            <a:r>
              <a:rPr lang="en-US" sz="800" dirty="0" smtClean="0"/>
              <a:t>. </a:t>
            </a:r>
            <a:r>
              <a:rPr lang="en-US" sz="800" b="0" dirty="0" smtClean="0"/>
              <a:t>October 2008,</a:t>
            </a:r>
            <a:r>
              <a:rPr lang="en-US" sz="800" dirty="0"/>
              <a:t> ftp://</a:t>
            </a:r>
            <a:r>
              <a:rPr lang="en-US" sz="800" dirty="0" smtClean="0"/>
              <a:t>ftp.software.ibm.com/software/rational/info/do-more/RAW14109USEN.pdf</a:t>
            </a:r>
          </a:p>
          <a:p>
            <a:pPr algn="ctr">
              <a:lnSpc>
                <a:spcPct val="100000"/>
              </a:lnSpc>
              <a:spcAft>
                <a:spcPts val="0"/>
              </a:spcAft>
            </a:pPr>
            <a:endParaRPr lang="en-US" sz="800" b="0" dirty="0"/>
          </a:p>
          <a:p>
            <a:pPr algn="ctr">
              <a:lnSpc>
                <a:spcPct val="100000"/>
              </a:lnSpc>
              <a:spcAft>
                <a:spcPts val="0"/>
              </a:spcAft>
            </a:pPr>
            <a:r>
              <a:rPr lang="en-US" sz="800" i="1" dirty="0" smtClean="0"/>
              <a:t>The Economic Impacts of Inadequate Infrastructure for Software Testing</a:t>
            </a:r>
            <a:r>
              <a:rPr lang="en-US" sz="800" dirty="0" smtClean="0"/>
              <a:t>. May 2002, http</a:t>
            </a:r>
            <a:r>
              <a:rPr lang="en-US" sz="800" dirty="0"/>
              <a:t>://http://www.nist.gov/director/planning/upload/report02-3.pdf</a:t>
            </a:r>
          </a:p>
        </p:txBody>
      </p:sp>
    </p:spTree>
    <p:extLst>
      <p:ext uri="{BB962C8B-B14F-4D97-AF65-F5344CB8AC3E}">
        <p14:creationId xmlns:p14="http://schemas.microsoft.com/office/powerpoint/2010/main" val="554554620"/>
      </p:ext>
    </p:extLst>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Findings #5</a:t>
            </a:r>
            <a:endParaRPr 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847862564"/>
              </p:ext>
            </p:extLst>
          </p:nvPr>
        </p:nvGraphicFramePr>
        <p:xfrm>
          <a:off x="609600" y="1447800"/>
          <a:ext cx="8229600" cy="4820920"/>
        </p:xfrm>
        <a:graphic>
          <a:graphicData uri="http://schemas.openxmlformats.org/drawingml/2006/table">
            <a:tbl>
              <a:tblPr firstRow="1" bandRow="1">
                <a:tableStyleId>{073A0DAA-6AF3-43AB-8588-CEC1D06C72B9}</a:tableStyleId>
              </a:tblPr>
              <a:tblGrid>
                <a:gridCol w="1219200"/>
                <a:gridCol w="1981200"/>
                <a:gridCol w="1066800"/>
                <a:gridCol w="3962400"/>
              </a:tblGrid>
              <a:tr h="370840">
                <a:tc>
                  <a:txBody>
                    <a:bodyPr/>
                    <a:lstStyle/>
                    <a:p>
                      <a:r>
                        <a:rPr lang="en-US" dirty="0" smtClean="0"/>
                        <a:t>CWE</a:t>
                      </a:r>
                      <a:endParaRPr lang="en-US" dirty="0"/>
                    </a:p>
                  </a:txBody>
                  <a:tcPr/>
                </a:tc>
                <a:tc>
                  <a:txBody>
                    <a:bodyPr/>
                    <a:lstStyle/>
                    <a:p>
                      <a:r>
                        <a:rPr lang="en-US" dirty="0" smtClean="0"/>
                        <a:t>File</a:t>
                      </a:r>
                      <a:endParaRPr lang="en-US" dirty="0"/>
                    </a:p>
                  </a:txBody>
                  <a:tcPr/>
                </a:tc>
                <a:tc>
                  <a:txBody>
                    <a:bodyPr/>
                    <a:lstStyle/>
                    <a:p>
                      <a:r>
                        <a:rPr lang="en-US" dirty="0" smtClean="0"/>
                        <a:t>Line</a:t>
                      </a:r>
                      <a:r>
                        <a:rPr lang="en-US" baseline="0" dirty="0" smtClean="0"/>
                        <a:t> #</a:t>
                      </a:r>
                      <a:endParaRPr lang="en-US" dirty="0"/>
                    </a:p>
                  </a:txBody>
                  <a:tcPr/>
                </a:tc>
                <a:tc>
                  <a:txBody>
                    <a:bodyPr/>
                    <a:lstStyle/>
                    <a:p>
                      <a:r>
                        <a:rPr lang="en-US" dirty="0" smtClean="0"/>
                        <a:t>Description</a:t>
                      </a:r>
                      <a:endParaRPr lang="en-US" dirty="0"/>
                    </a:p>
                  </a:txBody>
                  <a:tcPr/>
                </a:tc>
              </a:tr>
              <a:tr h="370840">
                <a:tc>
                  <a:txBody>
                    <a:bodyPr/>
                    <a:lstStyle/>
                    <a:p>
                      <a:r>
                        <a:rPr lang="en-US" dirty="0" smtClean="0"/>
                        <a:t>CWE-565</a:t>
                      </a:r>
                      <a:endParaRPr lang="en-US"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admin/</a:t>
                      </a:r>
                      <a:r>
                        <a:rPr lang="en-US" dirty="0" err="1" smtClean="0"/>
                        <a:t>index.cgi</a:t>
                      </a:r>
                      <a:endParaRPr lang="en-US" dirty="0" smtClean="0"/>
                    </a:p>
                  </a:txBody>
                  <a:tcPr/>
                </a:tc>
                <a:tc>
                  <a:txBody>
                    <a:bodyPr/>
                    <a:lstStyle/>
                    <a:p>
                      <a:r>
                        <a:rPr lang="en-US" dirty="0" smtClean="0"/>
                        <a:t>105</a:t>
                      </a:r>
                      <a:endParaRPr lang="en-US" dirty="0"/>
                    </a:p>
                  </a:txBody>
                  <a:tcPr/>
                </a:tc>
                <a:tc>
                  <a:txBody>
                    <a:bodyPr/>
                    <a:lstStyle/>
                    <a:p>
                      <a:r>
                        <a:rPr lang="en-US" dirty="0" smtClean="0"/>
                        <a:t>Reliance on Cookie w/out Validation</a:t>
                      </a:r>
                      <a:endParaRPr lang="en-US" dirty="0"/>
                    </a:p>
                  </a:txBody>
                  <a:tcPr/>
                </a:tc>
              </a:tr>
              <a:tr h="370840">
                <a:tc>
                  <a:txBody>
                    <a:bodyPr/>
                    <a:lstStyle/>
                    <a:p>
                      <a:r>
                        <a:rPr lang="en-US" dirty="0" smtClean="0"/>
                        <a:t>CWE-625</a:t>
                      </a:r>
                      <a:endParaRPr lang="en-US"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admin/</a:t>
                      </a:r>
                      <a:r>
                        <a:rPr lang="en-US" dirty="0" err="1" smtClean="0"/>
                        <a:t>index.cgi</a:t>
                      </a:r>
                      <a:endParaRPr lang="en-US" dirty="0" smtClean="0"/>
                    </a:p>
                  </a:txBody>
                  <a:tcPr/>
                </a:tc>
                <a:tc>
                  <a:txBody>
                    <a:bodyPr/>
                    <a:lstStyle/>
                    <a:p>
                      <a:r>
                        <a:rPr lang="en-US" dirty="0" smtClean="0"/>
                        <a:t>106</a:t>
                      </a:r>
                      <a:endParaRPr lang="en-US" dirty="0"/>
                    </a:p>
                  </a:txBody>
                  <a:tcPr/>
                </a:tc>
                <a:tc>
                  <a:txBody>
                    <a:bodyPr/>
                    <a:lstStyle/>
                    <a:p>
                      <a:r>
                        <a:rPr lang="en-US" dirty="0" smtClean="0"/>
                        <a:t>Permissive Regular Expression</a:t>
                      </a:r>
                      <a:endParaRPr lang="en-US" dirty="0"/>
                    </a:p>
                  </a:txBody>
                  <a:tcPr/>
                </a:tc>
              </a:tr>
              <a:tr h="370840">
                <a:tc>
                  <a:txBody>
                    <a:bodyPr/>
                    <a:lstStyle/>
                    <a:p>
                      <a:r>
                        <a:rPr lang="en-US" dirty="0" smtClean="0"/>
                        <a:t>CWE-460</a:t>
                      </a:r>
                      <a:endParaRPr lang="en-US" dirty="0"/>
                    </a:p>
                  </a:txBody>
                  <a:tcPr/>
                </a:tc>
                <a:tc>
                  <a:txBody>
                    <a:bodyPr/>
                    <a:lstStyle/>
                    <a:p>
                      <a:r>
                        <a:rPr lang="en-US" dirty="0" smtClean="0"/>
                        <a:t>admin/</a:t>
                      </a:r>
                      <a:r>
                        <a:rPr lang="en-US" dirty="0" err="1" smtClean="0"/>
                        <a:t>index.cgi</a:t>
                      </a:r>
                      <a:endParaRPr lang="en-US" dirty="0"/>
                    </a:p>
                  </a:txBody>
                  <a:tcPr/>
                </a:tc>
                <a:tc>
                  <a:txBody>
                    <a:bodyPr/>
                    <a:lstStyle/>
                    <a:p>
                      <a:r>
                        <a:rPr lang="en-US" dirty="0" smtClean="0"/>
                        <a:t>110</a:t>
                      </a:r>
                      <a:endParaRPr lang="en-US" dirty="0"/>
                    </a:p>
                  </a:txBody>
                  <a:tcPr/>
                </a:tc>
                <a:tc>
                  <a:txBody>
                    <a:bodyPr/>
                    <a:lstStyle/>
                    <a:p>
                      <a:r>
                        <a:rPr lang="en-US" dirty="0" smtClean="0"/>
                        <a:t>Incorrect</a:t>
                      </a:r>
                      <a:r>
                        <a:rPr lang="en-US" baseline="0" dirty="0" smtClean="0"/>
                        <a:t> Cleanup on Error Condition</a:t>
                      </a:r>
                      <a:endParaRPr lang="en-US" dirty="0"/>
                    </a:p>
                  </a:txBody>
                  <a:tcPr/>
                </a:tc>
              </a:tr>
              <a:tr h="370840">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tr>
              <a:tr h="370840">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tr>
              <a:tr h="370840">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tr>
              <a:tr h="370840">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tr>
              <a:tr h="370840">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tr>
              <a:tr h="370840">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tr>
              <a:tr h="370840">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tr>
              <a:tr h="370840">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tr>
              <a:tr h="370840">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tr>
            </a:tbl>
          </a:graphicData>
        </a:graphic>
      </p:graphicFrame>
    </p:spTree>
    <p:extLst>
      <p:ext uri="{BB962C8B-B14F-4D97-AF65-F5344CB8AC3E}">
        <p14:creationId xmlns:p14="http://schemas.microsoft.com/office/powerpoint/2010/main" val="6053622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Story #6 : </a:t>
            </a:r>
            <a:r>
              <a:rPr lang="en-US" dirty="0" smtClean="0"/>
              <a:t>Tinder Triangulation</a:t>
            </a:r>
            <a:endParaRPr lang="en-US" dirty="0"/>
          </a:p>
        </p:txBody>
      </p:sp>
      <p:sp>
        <p:nvSpPr>
          <p:cNvPr id="3" name="Content Placeholder 2"/>
          <p:cNvSpPr>
            <a:spLocks noGrp="1"/>
          </p:cNvSpPr>
          <p:nvPr>
            <p:ph idx="1"/>
          </p:nvPr>
        </p:nvSpPr>
        <p:spPr/>
        <p:txBody>
          <a:bodyPr>
            <a:normAutofit/>
          </a:bodyPr>
          <a:lstStyle/>
          <a:p>
            <a:pPr marL="0" indent="0">
              <a:buNone/>
            </a:pPr>
            <a:r>
              <a:rPr lang="en-US" sz="1800" b="0" dirty="0"/>
              <a:t>If you have three (or more) distance measurements to a target from known locations, you can get an absolute location of the target using triangulation. This is similar in principle to how GPS and cellphone location services work.</a:t>
            </a:r>
          </a:p>
          <a:p>
            <a:endParaRPr lang="en-US" sz="800" dirty="0"/>
          </a:p>
          <a:p>
            <a:r>
              <a:rPr lang="en-US" sz="1800" b="0" dirty="0" smtClean="0"/>
              <a:t>Tinder is a dating app</a:t>
            </a:r>
          </a:p>
          <a:p>
            <a:r>
              <a:rPr lang="en-US" sz="1800" b="0" dirty="0"/>
              <a:t>S</a:t>
            </a:r>
            <a:r>
              <a:rPr lang="en-US" sz="1800" b="0" dirty="0" smtClean="0"/>
              <a:t>hows singles in your area</a:t>
            </a:r>
          </a:p>
          <a:p>
            <a:r>
              <a:rPr lang="en-US" sz="1800" b="0" dirty="0" smtClean="0"/>
              <a:t>Gives distance to a potential</a:t>
            </a:r>
            <a:r>
              <a:rPr lang="en-US" sz="1800" b="0" dirty="0"/>
              <a:t> </a:t>
            </a:r>
            <a:r>
              <a:rPr lang="en-US" sz="1800" b="0" dirty="0" smtClean="0"/>
              <a:t>match</a:t>
            </a:r>
          </a:p>
          <a:p>
            <a:endParaRPr lang="en-US" sz="1800" b="0" dirty="0" smtClean="0"/>
          </a:p>
          <a:p>
            <a:pPr marL="0" indent="0">
              <a:buNone/>
            </a:pPr>
            <a:r>
              <a:rPr lang="en-US" sz="1800" dirty="0" smtClean="0"/>
              <a:t>The attack</a:t>
            </a:r>
          </a:p>
          <a:p>
            <a:pPr lvl="1"/>
            <a:r>
              <a:rPr lang="en-US" sz="1800" b="0" dirty="0" smtClean="0"/>
              <a:t>create 3 fake tinder accounts</a:t>
            </a:r>
          </a:p>
          <a:p>
            <a:pPr lvl="1"/>
            <a:r>
              <a:rPr lang="en-US" sz="1800" b="0" dirty="0" smtClean="0"/>
              <a:t>set locations around where the</a:t>
            </a:r>
            <a:br>
              <a:rPr lang="en-US" sz="1800" b="0" dirty="0" smtClean="0"/>
            </a:br>
            <a:r>
              <a:rPr lang="en-US" sz="1800" b="0" dirty="0" smtClean="0"/>
              <a:t>target may be located</a:t>
            </a:r>
          </a:p>
          <a:p>
            <a:pPr lvl="1"/>
            <a:r>
              <a:rPr lang="en-US" sz="1800" b="0" dirty="0" smtClean="0"/>
              <a:t>plug the returned distances into</a:t>
            </a:r>
            <a:br>
              <a:rPr lang="en-US" sz="1800" b="0" dirty="0" smtClean="0"/>
            </a:br>
            <a:r>
              <a:rPr lang="en-US" sz="1800" b="0" dirty="0" smtClean="0"/>
              <a:t>a common triangulation formula</a:t>
            </a:r>
            <a:endParaRPr lang="en-US" sz="1800" dirty="0"/>
          </a:p>
        </p:txBody>
      </p:sp>
      <p:pic>
        <p:nvPicPr>
          <p:cNvPr id="1026" name="Picture 2" descr="http://4.bp.blogspot.com/-KhFjms1rJ2c/UwTbSd2xZfI/AAAAAAAAAA4/Jr-CrYWu06w/s640/trilateration.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09578" y="3860602"/>
            <a:ext cx="3165251" cy="2319536"/>
          </a:xfrm>
          <a:prstGeom prst="rect">
            <a:avLst/>
          </a:prstGeom>
          <a:noFill/>
          <a:extLst>
            <a:ext uri="{909E8E84-426E-40DD-AFC4-6F175D3DCCD1}">
              <a14:hiddenFill xmlns:a14="http://schemas.microsoft.com/office/drawing/2010/main">
                <a:solidFill>
                  <a:srgbClr val="FFFFFF"/>
                </a:solidFill>
              </a14:hiddenFill>
            </a:ext>
          </a:extLst>
        </p:spPr>
      </p:pic>
      <p:pic>
        <p:nvPicPr>
          <p:cNvPr id="1027"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623003" y="2375937"/>
            <a:ext cx="2630375" cy="139045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25488871"/>
      </p:ext>
    </p:extLst>
  </p:cSld>
  <p:clrMapOvr>
    <a:masterClrMapping/>
  </p:clrMapOvr>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Data Flow</a:t>
            </a:r>
            <a:endParaRPr lang="en-US" dirty="0"/>
          </a:p>
        </p:txBody>
      </p:sp>
      <p:sp>
        <p:nvSpPr>
          <p:cNvPr id="3" name="Content Placeholder 2"/>
          <p:cNvSpPr>
            <a:spLocks noGrp="1"/>
          </p:cNvSpPr>
          <p:nvPr>
            <p:ph idx="1"/>
          </p:nvPr>
        </p:nvSpPr>
        <p:spPr/>
        <p:txBody>
          <a:bodyPr/>
          <a:lstStyle/>
          <a:p>
            <a:pPr marL="0" indent="0">
              <a:buNone/>
            </a:pPr>
            <a:r>
              <a:rPr lang="en-US" dirty="0" smtClean="0"/>
              <a:t>Understanding data flow is an integral part of secure code review. It enables you to know which data could be controlled by an adversary and which data can be trusted.</a:t>
            </a:r>
          </a:p>
          <a:p>
            <a:pPr marL="0" indent="0">
              <a:buNone/>
            </a:pPr>
            <a:endParaRPr lang="en-US" sz="800" dirty="0"/>
          </a:p>
          <a:p>
            <a:r>
              <a:rPr lang="en-US" b="0" dirty="0"/>
              <a:t>s</a:t>
            </a:r>
            <a:r>
              <a:rPr lang="en-US" b="0" dirty="0" smtClean="0"/>
              <a:t>ource to sink mapping</a:t>
            </a:r>
          </a:p>
          <a:p>
            <a:r>
              <a:rPr lang="en-US" b="0" dirty="0" smtClean="0"/>
              <a:t>tainted data leads to exploitation</a:t>
            </a:r>
            <a:endParaRPr lang="en-US" b="0" dirty="0"/>
          </a:p>
        </p:txBody>
      </p:sp>
      <p:pic>
        <p:nvPicPr>
          <p:cNvPr id="1026" name="Picture 2" descr="File:DataFlowDiagram Example.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181600" y="2680690"/>
            <a:ext cx="3486150" cy="561577"/>
          </a:xfrm>
          <a:prstGeom prst="rect">
            <a:avLst/>
          </a:prstGeom>
          <a:noFill/>
          <a:extLst>
            <a:ext uri="{909E8E84-426E-40DD-AFC4-6F175D3DCCD1}">
              <a14:hiddenFill xmlns:a14="http://schemas.microsoft.com/office/drawing/2010/main">
                <a:solidFill>
                  <a:srgbClr val="FFFFFF"/>
                </a:solidFill>
              </a14:hiddenFill>
            </a:ext>
          </a:extLst>
        </p:spPr>
      </p:pic>
      <p:grpSp>
        <p:nvGrpSpPr>
          <p:cNvPr id="5" name="Group 4"/>
          <p:cNvGrpSpPr/>
          <p:nvPr/>
        </p:nvGrpSpPr>
        <p:grpSpPr>
          <a:xfrm>
            <a:off x="801717" y="3641782"/>
            <a:ext cx="7896225" cy="2514600"/>
            <a:chOff x="685800" y="609600"/>
            <a:chExt cx="8153400" cy="1905000"/>
          </a:xfrm>
        </p:grpSpPr>
        <p:sp>
          <p:nvSpPr>
            <p:cNvPr id="6" name="Rounded Rectangle 5"/>
            <p:cNvSpPr/>
            <p:nvPr/>
          </p:nvSpPr>
          <p:spPr bwMode="auto">
            <a:xfrm>
              <a:off x="685800" y="609600"/>
              <a:ext cx="8153400" cy="1905000"/>
            </a:xfrm>
            <a:prstGeom prst="roundRect">
              <a:avLst/>
            </a:prstGeom>
            <a:noFill/>
            <a:ln w="12700" cap="flat" cmpd="sng" algn="ctr">
              <a:solidFill>
                <a:srgbClr val="000000"/>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indent="0" algn="l">
                <a:lnSpc>
                  <a:spcPct val="100000"/>
                </a:lnSpc>
                <a:spcAft>
                  <a:spcPts val="0"/>
                </a:spcAft>
                <a:buNone/>
              </a:pPr>
              <a:r>
                <a:rPr lang="en-US" b="0" dirty="0" smtClean="0">
                  <a:latin typeface="Courier New" pitchFamily="49" charset="0"/>
                  <a:cs typeface="Courier New" pitchFamily="49" charset="0"/>
                </a:rPr>
                <a:t>1</a:t>
              </a:r>
              <a:r>
                <a:rPr lang="en-US" b="0" dirty="0" smtClean="0">
                  <a:solidFill>
                    <a:schemeClr val="accent2">
                      <a:lumMod val="75000"/>
                    </a:schemeClr>
                  </a:solidFill>
                  <a:latin typeface="Courier New" pitchFamily="49" charset="0"/>
                  <a:cs typeface="Courier New" pitchFamily="49" charset="0"/>
                </a:rPr>
                <a:t>  string</a:t>
              </a:r>
              <a:r>
                <a:rPr lang="en-US" b="0" dirty="0" smtClean="0">
                  <a:latin typeface="Courier New" pitchFamily="49" charset="0"/>
                  <a:cs typeface="Courier New" pitchFamily="49" charset="0"/>
                </a:rPr>
                <a:t> </a:t>
              </a:r>
              <a:r>
                <a:rPr lang="en-US" b="0" dirty="0" err="1" smtClean="0">
                  <a:latin typeface="Courier New" pitchFamily="49" charset="0"/>
                  <a:cs typeface="Courier New" pitchFamily="49" charset="0"/>
                </a:rPr>
                <a:t>strUser</a:t>
              </a:r>
              <a:r>
                <a:rPr lang="en-US" b="0" dirty="0" smtClean="0">
                  <a:latin typeface="Courier New" pitchFamily="49" charset="0"/>
                  <a:cs typeface="Courier New" pitchFamily="49" charset="0"/>
                </a:rPr>
                <a:t> = </a:t>
              </a:r>
              <a:r>
                <a:rPr lang="en-US" b="0" dirty="0" err="1" smtClean="0">
                  <a:latin typeface="Courier New" pitchFamily="49" charset="0"/>
                  <a:cs typeface="Courier New" pitchFamily="49" charset="0"/>
                </a:rPr>
                <a:t>request.getParameter</a:t>
              </a:r>
              <a:r>
                <a:rPr lang="en-US" b="0" dirty="0" smtClean="0">
                  <a:latin typeface="Courier New" pitchFamily="49" charset="0"/>
                  <a:cs typeface="Courier New" pitchFamily="49" charset="0"/>
                </a:rPr>
                <a:t>(</a:t>
              </a:r>
              <a:r>
                <a:rPr lang="en-US" b="0" dirty="0" smtClean="0">
                  <a:solidFill>
                    <a:schemeClr val="tx2">
                      <a:lumMod val="60000"/>
                      <a:lumOff val="40000"/>
                    </a:schemeClr>
                  </a:solidFill>
                  <a:latin typeface="Courier New" pitchFamily="49" charset="0"/>
                  <a:cs typeface="Courier New" pitchFamily="49" charset="0"/>
                </a:rPr>
                <a:t>"user"</a:t>
              </a:r>
              <a:r>
                <a:rPr lang="en-US" b="0" dirty="0" smtClean="0">
                  <a:latin typeface="Courier New" pitchFamily="49" charset="0"/>
                  <a:cs typeface="Courier New" pitchFamily="49" charset="0"/>
                </a:rPr>
                <a:t>);</a:t>
              </a:r>
            </a:p>
            <a:p>
              <a:pPr marL="0" indent="0" algn="l">
                <a:lnSpc>
                  <a:spcPct val="100000"/>
                </a:lnSpc>
                <a:spcAft>
                  <a:spcPts val="0"/>
                </a:spcAft>
                <a:buNone/>
              </a:pPr>
              <a:r>
                <a:rPr lang="en-US" b="0" dirty="0" smtClean="0">
                  <a:latin typeface="Courier New" pitchFamily="49" charset="0"/>
                  <a:cs typeface="Courier New" pitchFamily="49" charset="0"/>
                </a:rPr>
                <a:t>2  </a:t>
              </a:r>
              <a:r>
                <a:rPr lang="en-US" b="0" dirty="0" smtClean="0">
                  <a:solidFill>
                    <a:schemeClr val="accent2">
                      <a:lumMod val="75000"/>
                    </a:schemeClr>
                  </a:solidFill>
                  <a:latin typeface="Courier New" pitchFamily="49" charset="0"/>
                  <a:cs typeface="Courier New" pitchFamily="49" charset="0"/>
                </a:rPr>
                <a:t>string</a:t>
              </a:r>
              <a:r>
                <a:rPr lang="en-US" b="0" dirty="0" smtClean="0">
                  <a:latin typeface="Courier New" pitchFamily="49" charset="0"/>
                  <a:cs typeface="Courier New" pitchFamily="49" charset="0"/>
                </a:rPr>
                <a:t> </a:t>
              </a:r>
              <a:r>
                <a:rPr lang="en-US" b="0" dirty="0" err="1" smtClean="0">
                  <a:latin typeface="Courier New" pitchFamily="49" charset="0"/>
                  <a:cs typeface="Courier New" pitchFamily="49" charset="0"/>
                </a:rPr>
                <a:t>strPwd</a:t>
              </a:r>
              <a:r>
                <a:rPr lang="en-US" b="0" dirty="0" smtClean="0">
                  <a:latin typeface="Courier New" pitchFamily="49" charset="0"/>
                  <a:cs typeface="Courier New" pitchFamily="49" charset="0"/>
                </a:rPr>
                <a:t> = </a:t>
              </a:r>
              <a:r>
                <a:rPr lang="en-US" b="0" dirty="0" err="1" smtClean="0">
                  <a:latin typeface="Courier New" pitchFamily="49" charset="0"/>
                  <a:cs typeface="Courier New" pitchFamily="49" charset="0"/>
                </a:rPr>
                <a:t>request.getParameter</a:t>
              </a:r>
              <a:r>
                <a:rPr lang="en-US" b="0" dirty="0" smtClean="0">
                  <a:latin typeface="Courier New" pitchFamily="49" charset="0"/>
                  <a:cs typeface="Courier New" pitchFamily="49" charset="0"/>
                </a:rPr>
                <a:t>(</a:t>
              </a:r>
              <a:r>
                <a:rPr lang="en-US" b="0" dirty="0" smtClean="0">
                  <a:solidFill>
                    <a:schemeClr val="tx2">
                      <a:lumMod val="60000"/>
                      <a:lumOff val="40000"/>
                    </a:schemeClr>
                  </a:solidFill>
                  <a:latin typeface="Courier New" pitchFamily="49" charset="0"/>
                  <a:cs typeface="Courier New" pitchFamily="49" charset="0"/>
                </a:rPr>
                <a:t>"password"</a:t>
              </a:r>
              <a:r>
                <a:rPr lang="en-US" b="0" dirty="0" smtClean="0">
                  <a:latin typeface="Courier New" pitchFamily="49" charset="0"/>
                  <a:cs typeface="Courier New" pitchFamily="49" charset="0"/>
                </a:rPr>
                <a:t>);</a:t>
              </a:r>
            </a:p>
            <a:p>
              <a:pPr marL="0" indent="0" algn="l">
                <a:lnSpc>
                  <a:spcPct val="100000"/>
                </a:lnSpc>
                <a:spcAft>
                  <a:spcPts val="0"/>
                </a:spcAft>
                <a:buNone/>
              </a:pPr>
              <a:r>
                <a:rPr lang="en-US" b="0" dirty="0" smtClean="0">
                  <a:latin typeface="Courier New" pitchFamily="49" charset="0"/>
                  <a:cs typeface="Courier New" pitchFamily="49" charset="0"/>
                </a:rPr>
                <a:t>3</a:t>
              </a:r>
            </a:p>
            <a:p>
              <a:pPr marL="0" indent="0" algn="l">
                <a:lnSpc>
                  <a:spcPct val="100000"/>
                </a:lnSpc>
                <a:spcAft>
                  <a:spcPts val="0"/>
                </a:spcAft>
                <a:buNone/>
              </a:pPr>
              <a:r>
                <a:rPr lang="en-US" b="0" dirty="0" smtClean="0">
                  <a:latin typeface="Courier New" pitchFamily="49" charset="0"/>
                  <a:cs typeface="Courier New" pitchFamily="49" charset="0"/>
                </a:rPr>
                <a:t>4</a:t>
              </a:r>
              <a:r>
                <a:rPr lang="en-US" b="0" dirty="0" smtClean="0">
                  <a:solidFill>
                    <a:schemeClr val="accent2">
                      <a:lumMod val="75000"/>
                    </a:schemeClr>
                  </a:solidFill>
                  <a:latin typeface="Courier New" pitchFamily="49" charset="0"/>
                  <a:cs typeface="Courier New" pitchFamily="49" charset="0"/>
                </a:rPr>
                <a:t>  string</a:t>
              </a:r>
              <a:r>
                <a:rPr lang="en-US" b="0" dirty="0" smtClean="0">
                  <a:latin typeface="Courier New" pitchFamily="49" charset="0"/>
                  <a:cs typeface="Courier New" pitchFamily="49" charset="0"/>
                </a:rPr>
                <a:t> </a:t>
              </a:r>
              <a:r>
                <a:rPr lang="en-US" b="0" dirty="0" err="1" smtClean="0">
                  <a:latin typeface="Courier New" pitchFamily="49" charset="0"/>
                  <a:cs typeface="Courier New" pitchFamily="49" charset="0"/>
                </a:rPr>
                <a:t>strQuery</a:t>
              </a:r>
              <a:r>
                <a:rPr lang="en-US" b="0" dirty="0" smtClean="0">
                  <a:latin typeface="Courier New" pitchFamily="49" charset="0"/>
                  <a:cs typeface="Courier New" pitchFamily="49" charset="0"/>
                </a:rPr>
                <a:t> = </a:t>
              </a:r>
              <a:r>
                <a:rPr lang="en-US" b="0" dirty="0" smtClean="0">
                  <a:solidFill>
                    <a:schemeClr val="tx2">
                      <a:lumMod val="60000"/>
                      <a:lumOff val="40000"/>
                    </a:schemeClr>
                  </a:solidFill>
                  <a:latin typeface="Courier New" pitchFamily="49" charset="0"/>
                  <a:cs typeface="Courier New" pitchFamily="49" charset="0"/>
                </a:rPr>
                <a:t>"SELECT * FROM users</a:t>
              </a:r>
              <a:r>
                <a:rPr lang="en-US" b="0" dirty="0" smtClean="0">
                  <a:latin typeface="Courier New" pitchFamily="49" charset="0"/>
                  <a:cs typeface="Courier New" pitchFamily="49" charset="0"/>
                </a:rPr>
                <a:t/>
              </a:r>
              <a:br>
                <a:rPr lang="en-US" b="0" dirty="0" smtClean="0">
                  <a:latin typeface="Courier New" pitchFamily="49" charset="0"/>
                  <a:cs typeface="Courier New" pitchFamily="49" charset="0"/>
                </a:rPr>
              </a:br>
              <a:r>
                <a:rPr lang="en-US" b="0" dirty="0" smtClean="0">
                  <a:latin typeface="Courier New" pitchFamily="49" charset="0"/>
                  <a:cs typeface="Courier New" pitchFamily="49" charset="0"/>
                </a:rPr>
                <a:t>5                     </a:t>
              </a:r>
              <a:r>
                <a:rPr lang="en-US" b="0" dirty="0" smtClean="0">
                  <a:solidFill>
                    <a:schemeClr val="tx2">
                      <a:lumMod val="60000"/>
                      <a:lumOff val="40000"/>
                    </a:schemeClr>
                  </a:solidFill>
                  <a:latin typeface="Courier New" pitchFamily="49" charset="0"/>
                  <a:cs typeface="Courier New" pitchFamily="49" charset="0"/>
                </a:rPr>
                <a:t>WHERE username = '" </a:t>
              </a:r>
              <a:r>
                <a:rPr lang="en-US" b="0" dirty="0" smtClean="0">
                  <a:latin typeface="Courier New" pitchFamily="49" charset="0"/>
                  <a:cs typeface="Courier New" pitchFamily="49" charset="0"/>
                </a:rPr>
                <a:t>+ </a:t>
              </a:r>
              <a:r>
                <a:rPr lang="en-US" b="0" dirty="0" err="1" smtClean="0">
                  <a:latin typeface="Courier New" pitchFamily="49" charset="0"/>
                  <a:cs typeface="Courier New" pitchFamily="49" charset="0"/>
                </a:rPr>
                <a:t>strUser</a:t>
              </a:r>
              <a:r>
                <a:rPr lang="en-US" b="0" dirty="0" smtClean="0">
                  <a:latin typeface="Courier New" pitchFamily="49" charset="0"/>
                  <a:cs typeface="Courier New" pitchFamily="49" charset="0"/>
                </a:rPr>
                <a:t> + </a:t>
              </a:r>
              <a:r>
                <a:rPr lang="en-US" b="0" dirty="0" smtClean="0">
                  <a:solidFill>
                    <a:schemeClr val="tx2">
                      <a:lumMod val="60000"/>
                      <a:lumOff val="40000"/>
                    </a:schemeClr>
                  </a:solidFill>
                  <a:latin typeface="Courier New" pitchFamily="49" charset="0"/>
                  <a:cs typeface="Courier New" pitchFamily="49" charset="0"/>
                </a:rPr>
                <a:t>"'</a:t>
              </a:r>
            </a:p>
            <a:p>
              <a:pPr marL="0" indent="0" algn="l">
                <a:lnSpc>
                  <a:spcPct val="100000"/>
                </a:lnSpc>
                <a:spcAft>
                  <a:spcPts val="0"/>
                </a:spcAft>
                <a:buNone/>
              </a:pPr>
              <a:r>
                <a:rPr lang="en-US" b="0" dirty="0" smtClean="0">
                  <a:latin typeface="Courier New" pitchFamily="49" charset="0"/>
                  <a:cs typeface="Courier New" pitchFamily="49" charset="0"/>
                </a:rPr>
                <a:t>6                     </a:t>
              </a:r>
              <a:r>
                <a:rPr lang="en-US" b="0" dirty="0" smtClean="0">
                  <a:solidFill>
                    <a:schemeClr val="tx2">
                      <a:lumMod val="60000"/>
                      <a:lumOff val="40000"/>
                    </a:schemeClr>
                  </a:solidFill>
                  <a:latin typeface="Courier New" pitchFamily="49" charset="0"/>
                  <a:cs typeface="Courier New" pitchFamily="49" charset="0"/>
                </a:rPr>
                <a:t>AND password = '"</a:t>
              </a:r>
              <a:r>
                <a:rPr lang="en-US" b="0" dirty="0" smtClean="0">
                  <a:latin typeface="Courier New" pitchFamily="49" charset="0"/>
                  <a:cs typeface="Courier New" pitchFamily="49" charset="0"/>
                </a:rPr>
                <a:t> + </a:t>
              </a:r>
              <a:r>
                <a:rPr lang="en-US" b="0" dirty="0" err="1" smtClean="0">
                  <a:latin typeface="Courier New" pitchFamily="49" charset="0"/>
                  <a:cs typeface="Courier New" pitchFamily="49" charset="0"/>
                </a:rPr>
                <a:t>strPwd</a:t>
              </a:r>
              <a:r>
                <a:rPr lang="en-US" b="0" dirty="0" smtClean="0">
                  <a:latin typeface="Courier New" pitchFamily="49" charset="0"/>
                  <a:cs typeface="Courier New" pitchFamily="49" charset="0"/>
                </a:rPr>
                <a:t> + </a:t>
              </a:r>
              <a:r>
                <a:rPr lang="en-US" b="0" dirty="0" smtClean="0">
                  <a:solidFill>
                    <a:schemeClr val="tx2">
                      <a:lumMod val="60000"/>
                      <a:lumOff val="40000"/>
                    </a:schemeClr>
                  </a:solidFill>
                  <a:latin typeface="Courier New" pitchFamily="49" charset="0"/>
                  <a:cs typeface="Courier New" pitchFamily="49" charset="0"/>
                </a:rPr>
                <a:t>"'"</a:t>
              </a:r>
              <a:r>
                <a:rPr lang="en-US" b="0" dirty="0" smtClean="0">
                  <a:latin typeface="Courier New" pitchFamily="49" charset="0"/>
                  <a:cs typeface="Courier New" pitchFamily="49" charset="0"/>
                </a:rPr>
                <a:t>;</a:t>
              </a:r>
            </a:p>
            <a:p>
              <a:pPr marL="0" indent="0" algn="l">
                <a:lnSpc>
                  <a:spcPct val="100000"/>
                </a:lnSpc>
                <a:spcAft>
                  <a:spcPts val="0"/>
                </a:spcAft>
                <a:buNone/>
              </a:pPr>
              <a:r>
                <a:rPr lang="en-US" b="0" dirty="0" smtClean="0">
                  <a:latin typeface="Courier New" pitchFamily="49" charset="0"/>
                  <a:cs typeface="Courier New" pitchFamily="49" charset="0"/>
                </a:rPr>
                <a:t>7</a:t>
              </a:r>
            </a:p>
            <a:p>
              <a:pPr marL="0" indent="0" algn="l">
                <a:lnSpc>
                  <a:spcPct val="100000"/>
                </a:lnSpc>
                <a:spcAft>
                  <a:spcPts val="0"/>
                </a:spcAft>
                <a:buNone/>
              </a:pPr>
              <a:r>
                <a:rPr lang="en-US" b="0" dirty="0" smtClean="0">
                  <a:latin typeface="Courier New" pitchFamily="49" charset="0"/>
                  <a:cs typeface="Courier New" pitchFamily="49" charset="0"/>
                </a:rPr>
                <a:t>8  </a:t>
              </a:r>
              <a:r>
                <a:rPr lang="en-US" b="0" dirty="0" err="1" smtClean="0">
                  <a:latin typeface="Courier New" pitchFamily="49" charset="0"/>
                  <a:cs typeface="Courier New" pitchFamily="49" charset="0"/>
                </a:rPr>
                <a:t>ExecuteQuery</a:t>
              </a:r>
              <a:r>
                <a:rPr lang="en-US" b="0" dirty="0" smtClean="0">
                  <a:latin typeface="Courier New" pitchFamily="49" charset="0"/>
                  <a:cs typeface="Courier New" pitchFamily="49" charset="0"/>
                </a:rPr>
                <a:t>( </a:t>
              </a:r>
              <a:r>
                <a:rPr lang="en-US" b="0" dirty="0" err="1" smtClean="0">
                  <a:latin typeface="Courier New" pitchFamily="49" charset="0"/>
                  <a:cs typeface="Courier New" pitchFamily="49" charset="0"/>
                </a:rPr>
                <a:t>strQuery</a:t>
              </a:r>
              <a:r>
                <a:rPr lang="en-US" b="0" dirty="0" smtClean="0">
                  <a:latin typeface="Courier New" pitchFamily="49" charset="0"/>
                  <a:cs typeface="Courier New" pitchFamily="49" charset="0"/>
                </a:rPr>
                <a:t>, </a:t>
              </a:r>
              <a:r>
                <a:rPr lang="en-US" b="0" dirty="0" err="1" smtClean="0">
                  <a:latin typeface="Courier New" pitchFamily="49" charset="0"/>
                  <a:cs typeface="Courier New" pitchFamily="49" charset="0"/>
                </a:rPr>
                <a:t>db_connection</a:t>
              </a:r>
              <a:r>
                <a:rPr lang="en-US" b="0" dirty="0" smtClean="0">
                  <a:latin typeface="Courier New" pitchFamily="49" charset="0"/>
                  <a:cs typeface="Courier New" pitchFamily="49" charset="0"/>
                </a:rPr>
                <a:t> );</a:t>
              </a:r>
              <a:endParaRPr kumimoji="0" lang="en-US" sz="1800" b="1" i="0" u="none" strike="noStrike" cap="none" normalizeH="0" baseline="0" dirty="0" smtClean="0">
                <a:ln>
                  <a:noFill/>
                </a:ln>
                <a:solidFill>
                  <a:schemeClr val="tx1"/>
                </a:solidFill>
                <a:effectLst/>
                <a:latin typeface="Arial" charset="0"/>
              </a:endParaRPr>
            </a:p>
          </p:txBody>
        </p:sp>
        <p:cxnSp>
          <p:nvCxnSpPr>
            <p:cNvPr id="7" name="Straight Connector 6"/>
            <p:cNvCxnSpPr/>
            <p:nvPr/>
          </p:nvCxnSpPr>
          <p:spPr bwMode="auto">
            <a:xfrm rot="5400000">
              <a:off x="178952" y="1562100"/>
              <a:ext cx="1905000" cy="0"/>
            </a:xfrm>
            <a:prstGeom prst="line">
              <a:avLst/>
            </a:prstGeom>
            <a:solidFill>
              <a:srgbClr val="FFCC99"/>
            </a:solidFill>
            <a:ln w="12700" cap="flat" cmpd="sng" algn="ctr">
              <a:solidFill>
                <a:srgbClr val="000000"/>
              </a:solidFill>
              <a:prstDash val="solid"/>
              <a:round/>
              <a:headEnd type="none" w="med" len="med"/>
              <a:tailEnd type="none" w="med" len="med"/>
            </a:ln>
            <a:effectLst/>
          </p:spPr>
        </p:cxnSp>
      </p:grpSp>
      <p:sp>
        <p:nvSpPr>
          <p:cNvPr id="4" name="Oval 3"/>
          <p:cNvSpPr/>
          <p:nvPr/>
        </p:nvSpPr>
        <p:spPr>
          <a:xfrm>
            <a:off x="3581400" y="3707922"/>
            <a:ext cx="4267200" cy="457200"/>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mtClean="0">
              <a:solidFill>
                <a:schemeClr val="tx1"/>
              </a:solidFill>
            </a:endParaRPr>
          </a:p>
        </p:txBody>
      </p:sp>
      <p:sp>
        <p:nvSpPr>
          <p:cNvPr id="8" name="TextBox 7"/>
          <p:cNvSpPr txBox="1"/>
          <p:nvPr/>
        </p:nvSpPr>
        <p:spPr>
          <a:xfrm>
            <a:off x="5105400" y="3380862"/>
            <a:ext cx="1059906" cy="338554"/>
          </a:xfrm>
          <a:prstGeom prst="rect">
            <a:avLst/>
          </a:prstGeom>
          <a:noFill/>
        </p:spPr>
        <p:txBody>
          <a:bodyPr wrap="none" rtlCol="0">
            <a:spAutoFit/>
          </a:bodyPr>
          <a:lstStyle/>
          <a:p>
            <a:pPr>
              <a:spcAft>
                <a:spcPts val="600"/>
              </a:spcAft>
            </a:pPr>
            <a:r>
              <a:rPr lang="en-US" sz="1600" b="1" dirty="0" smtClean="0">
                <a:solidFill>
                  <a:srgbClr val="FF0000"/>
                </a:solidFill>
                <a:ea typeface="Verdana" pitchFamily="34" charset="0"/>
                <a:cs typeface="Verdana" pitchFamily="34" charset="0"/>
              </a:rPr>
              <a:t>SOURCE</a:t>
            </a:r>
            <a:endParaRPr lang="en-US" sz="1600" b="1" dirty="0">
              <a:solidFill>
                <a:srgbClr val="FF0000"/>
              </a:solidFill>
              <a:ea typeface="Verdana" pitchFamily="34" charset="0"/>
              <a:cs typeface="Verdana" pitchFamily="34" charset="0"/>
            </a:endParaRPr>
          </a:p>
        </p:txBody>
      </p:sp>
      <p:sp>
        <p:nvSpPr>
          <p:cNvPr id="10" name="Oval 9"/>
          <p:cNvSpPr/>
          <p:nvPr/>
        </p:nvSpPr>
        <p:spPr>
          <a:xfrm>
            <a:off x="1143000" y="5638800"/>
            <a:ext cx="6096000" cy="457200"/>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mtClean="0">
              <a:solidFill>
                <a:schemeClr val="tx1"/>
              </a:solidFill>
            </a:endParaRPr>
          </a:p>
        </p:txBody>
      </p:sp>
      <p:sp>
        <p:nvSpPr>
          <p:cNvPr id="11" name="TextBox 10"/>
          <p:cNvSpPr txBox="1"/>
          <p:nvPr/>
        </p:nvSpPr>
        <p:spPr>
          <a:xfrm>
            <a:off x="3689923" y="6096000"/>
            <a:ext cx="673582" cy="338554"/>
          </a:xfrm>
          <a:prstGeom prst="rect">
            <a:avLst/>
          </a:prstGeom>
          <a:noFill/>
        </p:spPr>
        <p:txBody>
          <a:bodyPr wrap="none" rtlCol="0">
            <a:spAutoFit/>
          </a:bodyPr>
          <a:lstStyle/>
          <a:p>
            <a:pPr>
              <a:spcAft>
                <a:spcPts val="600"/>
              </a:spcAft>
            </a:pPr>
            <a:r>
              <a:rPr lang="en-US" sz="1600" b="1" dirty="0" smtClean="0">
                <a:solidFill>
                  <a:srgbClr val="FF0000"/>
                </a:solidFill>
                <a:ea typeface="Verdana" pitchFamily="34" charset="0"/>
                <a:cs typeface="Verdana" pitchFamily="34" charset="0"/>
              </a:rPr>
              <a:t>SINK</a:t>
            </a:r>
            <a:endParaRPr lang="en-US" sz="1600" b="1" dirty="0">
              <a:solidFill>
                <a:srgbClr val="FF0000"/>
              </a:solidFill>
              <a:ea typeface="Verdana" pitchFamily="34" charset="0"/>
              <a:cs typeface="Verdana" pitchFamily="34" charset="0"/>
            </a:endParaRPr>
          </a:p>
        </p:txBody>
      </p:sp>
      <p:sp>
        <p:nvSpPr>
          <p:cNvPr id="12" name="Oval 11"/>
          <p:cNvSpPr/>
          <p:nvPr/>
        </p:nvSpPr>
        <p:spPr>
          <a:xfrm>
            <a:off x="6324600" y="4800600"/>
            <a:ext cx="2336828" cy="457200"/>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mtClean="0">
              <a:solidFill>
                <a:schemeClr val="tx1"/>
              </a:solidFill>
            </a:endParaRPr>
          </a:p>
        </p:txBody>
      </p:sp>
      <p:cxnSp>
        <p:nvCxnSpPr>
          <p:cNvPr id="13" name="Straight Connector 12"/>
          <p:cNvCxnSpPr>
            <a:stCxn id="4" idx="5"/>
            <a:endCxn id="12" idx="0"/>
          </p:cNvCxnSpPr>
          <p:nvPr/>
        </p:nvCxnSpPr>
        <p:spPr>
          <a:xfrm>
            <a:off x="7223683" y="4098167"/>
            <a:ext cx="269331" cy="702433"/>
          </a:xfrm>
          <a:prstGeom prst="line">
            <a:avLst/>
          </a:prstGeom>
          <a:ln w="28575">
            <a:solidFill>
              <a:srgbClr val="FF0000"/>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a:stCxn id="12" idx="4"/>
            <a:endCxn id="10" idx="7"/>
          </p:cNvCxnSpPr>
          <p:nvPr/>
        </p:nvCxnSpPr>
        <p:spPr>
          <a:xfrm flipH="1">
            <a:off x="6346261" y="5257800"/>
            <a:ext cx="1146753" cy="447955"/>
          </a:xfrm>
          <a:prstGeom prst="line">
            <a:avLst/>
          </a:prstGeom>
          <a:ln w="28575">
            <a:solidFill>
              <a:srgbClr val="FF0000"/>
            </a:solidFill>
            <a:tailEnd type="triangle" w="lg" len="lg"/>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67148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0"/>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3"/>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2"/>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5"/>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4"/>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8" grpId="0"/>
      <p:bldP spid="10" grpId="0" animBg="1"/>
      <p:bldP spid="11" grpId="0"/>
      <p:bldP spid="12" grpId="0" animBg="1"/>
    </p:bld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dirty="0"/>
              <a:t>Exercise </a:t>
            </a:r>
            <a:r>
              <a:rPr lang="en-US" dirty="0" smtClean="0"/>
              <a:t>#6 : admin/</a:t>
            </a:r>
            <a:r>
              <a:rPr lang="en-US" dirty="0" err="1" smtClean="0"/>
              <a:t>approve.cgi</a:t>
            </a:r>
            <a:endParaRPr lang="en-US" dirty="0"/>
          </a:p>
        </p:txBody>
      </p:sp>
      <p:sp>
        <p:nvSpPr>
          <p:cNvPr id="7" name="Content Placeholder 6"/>
          <p:cNvSpPr>
            <a:spLocks noGrp="1"/>
          </p:cNvSpPr>
          <p:nvPr>
            <p:ph sz="half" idx="1"/>
          </p:nvPr>
        </p:nvSpPr>
        <p:spPr>
          <a:xfrm>
            <a:off x="609600" y="1498596"/>
            <a:ext cx="4038600" cy="4673604"/>
          </a:xfrm>
        </p:spPr>
        <p:txBody>
          <a:bodyPr>
            <a:noAutofit/>
          </a:bodyPr>
          <a:lstStyle/>
          <a:p>
            <a:pPr marL="0" indent="0" defTabSz="274320">
              <a:spcAft>
                <a:spcPts val="0"/>
              </a:spcAft>
              <a:buNone/>
              <a:tabLst>
                <a:tab pos="182880" algn="l"/>
                <a:tab pos="411480" algn="l"/>
                <a:tab pos="685800" algn="l"/>
                <a:tab pos="960120" algn="l"/>
              </a:tabLst>
            </a:pPr>
            <a:r>
              <a:rPr lang="en-US" sz="600" b="0" dirty="0" smtClean="0">
                <a:latin typeface="Arial Narrow" panose="020B0606020202030204" pitchFamily="34" charset="0"/>
                <a:ea typeface="Verdana" pitchFamily="34" charset="0"/>
                <a:cs typeface="Verdana" pitchFamily="34" charset="0"/>
              </a:rPr>
              <a:t>1	#!/</a:t>
            </a:r>
            <a:r>
              <a:rPr lang="en-US" sz="600" b="0" dirty="0" err="1" smtClean="0">
                <a:latin typeface="Arial Narrow" panose="020B0606020202030204" pitchFamily="34" charset="0"/>
                <a:ea typeface="Verdana" pitchFamily="34" charset="0"/>
                <a:cs typeface="Verdana" pitchFamily="34" charset="0"/>
              </a:rPr>
              <a:t>usr</a:t>
            </a:r>
            <a:r>
              <a:rPr lang="en-US" sz="600" b="0" dirty="0" smtClean="0">
                <a:latin typeface="Arial Narrow" panose="020B0606020202030204" pitchFamily="34" charset="0"/>
                <a:ea typeface="Verdana" pitchFamily="34" charset="0"/>
                <a:cs typeface="Verdana" pitchFamily="34" charset="0"/>
              </a:rPr>
              <a:t>/bin/</a:t>
            </a:r>
            <a:r>
              <a:rPr lang="en-US" sz="600" b="0" dirty="0" err="1" smtClean="0">
                <a:latin typeface="Arial Narrow" panose="020B0606020202030204" pitchFamily="34" charset="0"/>
                <a:ea typeface="Verdana" pitchFamily="34" charset="0"/>
                <a:cs typeface="Verdana" pitchFamily="34" charset="0"/>
              </a:rPr>
              <a:t>perl</a:t>
            </a:r>
            <a:endParaRPr lang="en-US" sz="600" b="0" dirty="0">
              <a:latin typeface="Arial Narrow" panose="020B0606020202030204" pitchFamily="34" charset="0"/>
              <a:ea typeface="Verdana" pitchFamily="34" charset="0"/>
              <a:cs typeface="Verdana" pitchFamily="34" charset="0"/>
            </a:endParaRPr>
          </a:p>
          <a:p>
            <a:pPr marL="0" indent="0" defTabSz="274320">
              <a:spcAft>
                <a:spcPts val="0"/>
              </a:spcAft>
              <a:buNone/>
              <a:tabLst>
                <a:tab pos="182880" algn="l"/>
                <a:tab pos="411480" algn="l"/>
                <a:tab pos="685800" algn="l"/>
                <a:tab pos="960120" algn="l"/>
              </a:tabLst>
            </a:pPr>
            <a:r>
              <a:rPr lang="en-US" sz="600" b="0" dirty="0" smtClean="0">
                <a:latin typeface="Arial Narrow" panose="020B0606020202030204" pitchFamily="34" charset="0"/>
                <a:ea typeface="Verdana" pitchFamily="34" charset="0"/>
                <a:cs typeface="Verdana" pitchFamily="34" charset="0"/>
              </a:rPr>
              <a:t>2	use </a:t>
            </a:r>
            <a:r>
              <a:rPr lang="en-US" sz="600" b="0" dirty="0">
                <a:latin typeface="Arial Narrow" panose="020B0606020202030204" pitchFamily="34" charset="0"/>
                <a:ea typeface="Verdana" pitchFamily="34" charset="0"/>
                <a:cs typeface="Verdana" pitchFamily="34" charset="0"/>
              </a:rPr>
              <a:t>strict;</a:t>
            </a:r>
          </a:p>
          <a:p>
            <a:pPr marL="0" indent="0" defTabSz="274320">
              <a:spcAft>
                <a:spcPts val="0"/>
              </a:spcAft>
              <a:buNone/>
              <a:tabLst>
                <a:tab pos="182880" algn="l"/>
                <a:tab pos="411480" algn="l"/>
                <a:tab pos="685800" algn="l"/>
                <a:tab pos="960120" algn="l"/>
              </a:tabLst>
            </a:pPr>
            <a:r>
              <a:rPr lang="en-US" sz="600" b="0" dirty="0" smtClean="0">
                <a:latin typeface="Arial Narrow" panose="020B0606020202030204" pitchFamily="34" charset="0"/>
                <a:ea typeface="Verdana" pitchFamily="34" charset="0"/>
                <a:cs typeface="Verdana" pitchFamily="34" charset="0"/>
              </a:rPr>
              <a:t>3</a:t>
            </a:r>
            <a:endParaRPr lang="en-US" sz="600" b="0" dirty="0">
              <a:latin typeface="Arial Narrow" panose="020B0606020202030204" pitchFamily="34" charset="0"/>
              <a:ea typeface="Verdana" pitchFamily="34" charset="0"/>
              <a:cs typeface="Verdana" pitchFamily="34" charset="0"/>
            </a:endParaRPr>
          </a:p>
          <a:p>
            <a:pPr marL="0" indent="0" defTabSz="274320">
              <a:spcAft>
                <a:spcPts val="0"/>
              </a:spcAft>
              <a:buNone/>
              <a:tabLst>
                <a:tab pos="182880" algn="l"/>
                <a:tab pos="411480" algn="l"/>
                <a:tab pos="685800" algn="l"/>
                <a:tab pos="960120" algn="l"/>
              </a:tabLst>
            </a:pPr>
            <a:r>
              <a:rPr lang="en-US" sz="600" b="0" dirty="0" smtClean="0">
                <a:latin typeface="Arial Narrow" panose="020B0606020202030204" pitchFamily="34" charset="0"/>
                <a:ea typeface="Verdana" pitchFamily="34" charset="0"/>
                <a:cs typeface="Verdana" pitchFamily="34" charset="0"/>
              </a:rPr>
              <a:t>4	use </a:t>
            </a:r>
            <a:r>
              <a:rPr lang="en-US" sz="600" b="0" dirty="0">
                <a:latin typeface="Arial Narrow" panose="020B0606020202030204" pitchFamily="34" charset="0"/>
                <a:ea typeface="Verdana" pitchFamily="34" charset="0"/>
                <a:cs typeface="Verdana" pitchFamily="34" charset="0"/>
              </a:rPr>
              <a:t>CGI </a:t>
            </a:r>
            <a:r>
              <a:rPr lang="en-US" sz="600" b="0" dirty="0" err="1">
                <a:latin typeface="Arial Narrow" panose="020B0606020202030204" pitchFamily="34" charset="0"/>
                <a:ea typeface="Verdana" pitchFamily="34" charset="0"/>
                <a:cs typeface="Verdana" pitchFamily="34" charset="0"/>
              </a:rPr>
              <a:t>qw</a:t>
            </a:r>
            <a:r>
              <a:rPr lang="en-US" sz="600" b="0" dirty="0">
                <a:latin typeface="Arial Narrow" panose="020B0606020202030204" pitchFamily="34" charset="0"/>
                <a:ea typeface="Verdana" pitchFamily="34" charset="0"/>
                <a:cs typeface="Verdana" pitchFamily="34" charset="0"/>
              </a:rPr>
              <a:t>/:standard/;</a:t>
            </a:r>
          </a:p>
          <a:p>
            <a:pPr marL="0" indent="0" defTabSz="274320">
              <a:spcAft>
                <a:spcPts val="0"/>
              </a:spcAft>
              <a:buNone/>
              <a:tabLst>
                <a:tab pos="182880" algn="l"/>
                <a:tab pos="411480" algn="l"/>
                <a:tab pos="685800" algn="l"/>
                <a:tab pos="960120" algn="l"/>
              </a:tabLst>
            </a:pPr>
            <a:r>
              <a:rPr lang="en-US" sz="600" b="0" dirty="0" smtClean="0">
                <a:latin typeface="Arial Narrow" panose="020B0606020202030204" pitchFamily="34" charset="0"/>
                <a:ea typeface="Verdana" pitchFamily="34" charset="0"/>
                <a:cs typeface="Verdana" pitchFamily="34" charset="0"/>
              </a:rPr>
              <a:t>5	use </a:t>
            </a:r>
            <a:r>
              <a:rPr lang="en-US" sz="600" b="0" dirty="0">
                <a:latin typeface="Arial Narrow" panose="020B0606020202030204" pitchFamily="34" charset="0"/>
                <a:ea typeface="Verdana" pitchFamily="34" charset="0"/>
                <a:cs typeface="Verdana" pitchFamily="34" charset="0"/>
              </a:rPr>
              <a:t>DBI;</a:t>
            </a:r>
          </a:p>
          <a:p>
            <a:pPr marL="0" indent="0" defTabSz="274320">
              <a:spcAft>
                <a:spcPts val="0"/>
              </a:spcAft>
              <a:buNone/>
              <a:tabLst>
                <a:tab pos="182880" algn="l"/>
                <a:tab pos="411480" algn="l"/>
                <a:tab pos="685800" algn="l"/>
                <a:tab pos="960120" algn="l"/>
              </a:tabLst>
            </a:pPr>
            <a:r>
              <a:rPr lang="en-US" sz="600" b="0" dirty="0" smtClean="0">
                <a:latin typeface="Arial Narrow" panose="020B0606020202030204" pitchFamily="34" charset="0"/>
                <a:ea typeface="Verdana" pitchFamily="34" charset="0"/>
                <a:cs typeface="Verdana" pitchFamily="34" charset="0"/>
              </a:rPr>
              <a:t>6	use </a:t>
            </a:r>
            <a:r>
              <a:rPr lang="en-US" sz="600" b="0" dirty="0">
                <a:latin typeface="Arial Narrow" panose="020B0606020202030204" pitchFamily="34" charset="0"/>
                <a:ea typeface="Verdana" pitchFamily="34" charset="0"/>
                <a:cs typeface="Verdana" pitchFamily="34" charset="0"/>
              </a:rPr>
              <a:t>MIME::Base64;</a:t>
            </a:r>
          </a:p>
          <a:p>
            <a:pPr marL="0" indent="0" defTabSz="274320">
              <a:spcAft>
                <a:spcPts val="0"/>
              </a:spcAft>
              <a:buNone/>
              <a:tabLst>
                <a:tab pos="182880" algn="l"/>
                <a:tab pos="411480" algn="l"/>
                <a:tab pos="685800" algn="l"/>
                <a:tab pos="960120" algn="l"/>
              </a:tabLst>
            </a:pPr>
            <a:r>
              <a:rPr lang="en-US" sz="600" b="0" dirty="0" smtClean="0">
                <a:latin typeface="Arial Narrow" panose="020B0606020202030204" pitchFamily="34" charset="0"/>
                <a:ea typeface="Verdana" pitchFamily="34" charset="0"/>
                <a:cs typeface="Verdana" pitchFamily="34" charset="0"/>
              </a:rPr>
              <a:t>7	use </a:t>
            </a:r>
            <a:r>
              <a:rPr lang="en-US" sz="600" b="0" dirty="0">
                <a:latin typeface="Arial Narrow" panose="020B0606020202030204" pitchFamily="34" charset="0"/>
                <a:ea typeface="Verdana" pitchFamily="34" charset="0"/>
                <a:cs typeface="Verdana" pitchFamily="34" charset="0"/>
              </a:rPr>
              <a:t>lib "/</a:t>
            </a:r>
            <a:r>
              <a:rPr lang="en-US" sz="600" b="0" dirty="0" err="1">
                <a:latin typeface="Arial Narrow" panose="020B0606020202030204" pitchFamily="34" charset="0"/>
                <a:ea typeface="Verdana" pitchFamily="34" charset="0"/>
                <a:cs typeface="Verdana" pitchFamily="34" charset="0"/>
              </a:rPr>
              <a:t>etc</a:t>
            </a:r>
            <a:r>
              <a:rPr lang="en-US" sz="600" b="0" dirty="0">
                <a:latin typeface="Arial Narrow" panose="020B0606020202030204" pitchFamily="34" charset="0"/>
                <a:ea typeface="Verdana" pitchFamily="34" charset="0"/>
                <a:cs typeface="Verdana" pitchFamily="34" charset="0"/>
              </a:rPr>
              <a:t>/apache2/modules";</a:t>
            </a:r>
          </a:p>
          <a:p>
            <a:pPr marL="0" indent="0" defTabSz="274320">
              <a:spcAft>
                <a:spcPts val="0"/>
              </a:spcAft>
              <a:buNone/>
              <a:tabLst>
                <a:tab pos="182880" algn="l"/>
                <a:tab pos="411480" algn="l"/>
                <a:tab pos="685800" algn="l"/>
                <a:tab pos="960120" algn="l"/>
              </a:tabLst>
            </a:pPr>
            <a:r>
              <a:rPr lang="en-US" sz="600" b="0" dirty="0" smtClean="0">
                <a:latin typeface="Arial Narrow" panose="020B0606020202030204" pitchFamily="34" charset="0"/>
                <a:ea typeface="Verdana" pitchFamily="34" charset="0"/>
                <a:cs typeface="Verdana" pitchFamily="34" charset="0"/>
              </a:rPr>
              <a:t>8	use </a:t>
            </a:r>
            <a:r>
              <a:rPr lang="en-US" sz="600" b="0" dirty="0" err="1">
                <a:latin typeface="Arial Narrow" panose="020B0606020202030204" pitchFamily="34" charset="0"/>
                <a:ea typeface="Verdana" pitchFamily="34" charset="0"/>
                <a:cs typeface="Verdana" pitchFamily="34" charset="0"/>
              </a:rPr>
              <a:t>DBAuth</a:t>
            </a:r>
            <a:r>
              <a:rPr lang="en-US" sz="600" b="0" dirty="0">
                <a:latin typeface="Arial Narrow" panose="020B0606020202030204" pitchFamily="34" charset="0"/>
                <a:ea typeface="Verdana" pitchFamily="34" charset="0"/>
                <a:cs typeface="Verdana" pitchFamily="34" charset="0"/>
              </a:rPr>
              <a:t>;</a:t>
            </a:r>
          </a:p>
          <a:p>
            <a:pPr marL="0" indent="0" defTabSz="274320">
              <a:spcAft>
                <a:spcPts val="0"/>
              </a:spcAft>
              <a:buNone/>
              <a:tabLst>
                <a:tab pos="182880" algn="l"/>
                <a:tab pos="411480" algn="l"/>
                <a:tab pos="685800" algn="l"/>
                <a:tab pos="960120" algn="l"/>
              </a:tabLst>
            </a:pPr>
            <a:r>
              <a:rPr lang="en-US" sz="600" b="0" dirty="0" smtClean="0">
                <a:latin typeface="Arial Narrow" panose="020B0606020202030204" pitchFamily="34" charset="0"/>
                <a:ea typeface="Verdana" pitchFamily="34" charset="0"/>
                <a:cs typeface="Verdana" pitchFamily="34" charset="0"/>
              </a:rPr>
              <a:t>9</a:t>
            </a:r>
            <a:endParaRPr lang="en-US" sz="600" b="0" dirty="0">
              <a:latin typeface="Arial Narrow" panose="020B0606020202030204" pitchFamily="34" charset="0"/>
              <a:ea typeface="Verdana" pitchFamily="34" charset="0"/>
              <a:cs typeface="Verdana" pitchFamily="34" charset="0"/>
            </a:endParaRPr>
          </a:p>
          <a:p>
            <a:pPr marL="0" indent="0" defTabSz="274320">
              <a:spcAft>
                <a:spcPts val="0"/>
              </a:spcAft>
              <a:buNone/>
              <a:tabLst>
                <a:tab pos="182880" algn="l"/>
                <a:tab pos="411480" algn="l"/>
                <a:tab pos="685800" algn="l"/>
                <a:tab pos="960120" algn="l"/>
              </a:tabLst>
            </a:pPr>
            <a:r>
              <a:rPr lang="en-US" sz="600" b="0" dirty="0" smtClean="0">
                <a:latin typeface="Arial Narrow" panose="020B0606020202030204" pitchFamily="34" charset="0"/>
                <a:ea typeface="Verdana" pitchFamily="34" charset="0"/>
                <a:cs typeface="Verdana" pitchFamily="34" charset="0"/>
              </a:rPr>
              <a:t>10	print </a:t>
            </a:r>
            <a:r>
              <a:rPr lang="en-US" sz="600" b="0" dirty="0">
                <a:latin typeface="Arial Narrow" panose="020B0606020202030204" pitchFamily="34" charset="0"/>
                <a:ea typeface="Verdana" pitchFamily="34" charset="0"/>
                <a:cs typeface="Verdana" pitchFamily="34" charset="0"/>
              </a:rPr>
              <a:t>&lt;&lt;END;</a:t>
            </a:r>
          </a:p>
          <a:p>
            <a:pPr marL="0" indent="0" defTabSz="274320">
              <a:spcAft>
                <a:spcPts val="0"/>
              </a:spcAft>
              <a:buNone/>
              <a:tabLst>
                <a:tab pos="182880" algn="l"/>
                <a:tab pos="411480" algn="l"/>
                <a:tab pos="685800" algn="l"/>
                <a:tab pos="960120" algn="l"/>
              </a:tabLst>
            </a:pPr>
            <a:r>
              <a:rPr lang="en-US" sz="600" b="0" dirty="0" smtClean="0">
                <a:latin typeface="Arial Narrow" panose="020B0606020202030204" pitchFamily="34" charset="0"/>
                <a:ea typeface="Verdana" pitchFamily="34" charset="0"/>
                <a:cs typeface="Verdana" pitchFamily="34" charset="0"/>
              </a:rPr>
              <a:t>11	</a:t>
            </a:r>
            <a:r>
              <a:rPr lang="en-US" sz="600" b="0" dirty="0">
                <a:latin typeface="Arial Narrow" panose="020B0606020202030204" pitchFamily="34" charset="0"/>
                <a:ea typeface="Verdana" pitchFamily="34" charset="0"/>
                <a:cs typeface="Verdana" pitchFamily="34" charset="0"/>
              </a:rPr>
              <a:t>	</a:t>
            </a:r>
            <a:r>
              <a:rPr lang="en-US" sz="600" b="0" dirty="0" err="1">
                <a:latin typeface="Arial Narrow" panose="020B0606020202030204" pitchFamily="34" charset="0"/>
                <a:ea typeface="Verdana" pitchFamily="34" charset="0"/>
                <a:cs typeface="Verdana" pitchFamily="34" charset="0"/>
              </a:rPr>
              <a:t>Content-type:text</a:t>
            </a:r>
            <a:r>
              <a:rPr lang="en-US" sz="600" b="0" dirty="0">
                <a:latin typeface="Arial Narrow" panose="020B0606020202030204" pitchFamily="34" charset="0"/>
                <a:ea typeface="Verdana" pitchFamily="34" charset="0"/>
                <a:cs typeface="Verdana" pitchFamily="34" charset="0"/>
              </a:rPr>
              <a:t>/html\n\n</a:t>
            </a:r>
          </a:p>
          <a:p>
            <a:pPr marL="0" indent="0" defTabSz="274320">
              <a:spcAft>
                <a:spcPts val="0"/>
              </a:spcAft>
              <a:buNone/>
              <a:tabLst>
                <a:tab pos="182880" algn="l"/>
                <a:tab pos="411480" algn="l"/>
                <a:tab pos="685800" algn="l"/>
                <a:tab pos="960120" algn="l"/>
              </a:tabLst>
            </a:pPr>
            <a:r>
              <a:rPr lang="en-US" sz="600" b="0" dirty="0" smtClean="0">
                <a:latin typeface="Arial Narrow" panose="020B0606020202030204" pitchFamily="34" charset="0"/>
                <a:ea typeface="Verdana" pitchFamily="34" charset="0"/>
                <a:cs typeface="Verdana" pitchFamily="34" charset="0"/>
              </a:rPr>
              <a:t>12	</a:t>
            </a:r>
            <a:r>
              <a:rPr lang="en-US" sz="600" b="0" dirty="0">
                <a:latin typeface="Arial Narrow" panose="020B0606020202030204" pitchFamily="34" charset="0"/>
                <a:ea typeface="Verdana" pitchFamily="34" charset="0"/>
                <a:cs typeface="Verdana" pitchFamily="34" charset="0"/>
              </a:rPr>
              <a:t>	&lt;html&gt;</a:t>
            </a:r>
          </a:p>
          <a:p>
            <a:pPr marL="0" indent="0" defTabSz="274320">
              <a:spcAft>
                <a:spcPts val="0"/>
              </a:spcAft>
              <a:buNone/>
              <a:tabLst>
                <a:tab pos="182880" algn="l"/>
                <a:tab pos="411480" algn="l"/>
                <a:tab pos="685800" algn="l"/>
                <a:tab pos="960120" algn="l"/>
              </a:tabLst>
            </a:pPr>
            <a:r>
              <a:rPr lang="en-US" sz="600" b="0" dirty="0" smtClean="0">
                <a:latin typeface="Arial Narrow" panose="020B0606020202030204" pitchFamily="34" charset="0"/>
                <a:ea typeface="Verdana" pitchFamily="34" charset="0"/>
                <a:cs typeface="Verdana" pitchFamily="34" charset="0"/>
              </a:rPr>
              <a:t>13	</a:t>
            </a:r>
            <a:r>
              <a:rPr lang="en-US" sz="600" b="0" dirty="0">
                <a:latin typeface="Arial Narrow" panose="020B0606020202030204" pitchFamily="34" charset="0"/>
                <a:ea typeface="Verdana" pitchFamily="34" charset="0"/>
                <a:cs typeface="Verdana" pitchFamily="34" charset="0"/>
              </a:rPr>
              <a:t>	&lt;head&gt;</a:t>
            </a:r>
          </a:p>
          <a:p>
            <a:pPr marL="0" indent="0" defTabSz="274320">
              <a:spcAft>
                <a:spcPts val="0"/>
              </a:spcAft>
              <a:buNone/>
              <a:tabLst>
                <a:tab pos="182880" algn="l"/>
                <a:tab pos="411480" algn="l"/>
                <a:tab pos="685800" algn="l"/>
                <a:tab pos="960120" algn="l"/>
              </a:tabLst>
            </a:pPr>
            <a:r>
              <a:rPr lang="en-US" sz="600" b="0" dirty="0" smtClean="0">
                <a:latin typeface="Arial Narrow" panose="020B0606020202030204" pitchFamily="34" charset="0"/>
                <a:ea typeface="Verdana" pitchFamily="34" charset="0"/>
                <a:cs typeface="Verdana" pitchFamily="34" charset="0"/>
              </a:rPr>
              <a:t>14	</a:t>
            </a:r>
            <a:r>
              <a:rPr lang="en-US" sz="600" b="0" dirty="0">
                <a:latin typeface="Arial Narrow" panose="020B0606020202030204" pitchFamily="34" charset="0"/>
                <a:ea typeface="Verdana" pitchFamily="34" charset="0"/>
                <a:cs typeface="Verdana" pitchFamily="34" charset="0"/>
              </a:rPr>
              <a:t>		&lt;title&gt;Account Creation&lt;/title&gt;</a:t>
            </a:r>
          </a:p>
          <a:p>
            <a:pPr marL="0" indent="0" defTabSz="274320">
              <a:spcAft>
                <a:spcPts val="0"/>
              </a:spcAft>
              <a:buNone/>
              <a:tabLst>
                <a:tab pos="182880" algn="l"/>
                <a:tab pos="411480" algn="l"/>
                <a:tab pos="685800" algn="l"/>
                <a:tab pos="960120" algn="l"/>
              </a:tabLst>
            </a:pPr>
            <a:r>
              <a:rPr lang="en-US" sz="600" b="0" dirty="0" smtClean="0">
                <a:latin typeface="Arial Narrow" panose="020B0606020202030204" pitchFamily="34" charset="0"/>
                <a:ea typeface="Verdana" pitchFamily="34" charset="0"/>
                <a:cs typeface="Verdana" pitchFamily="34" charset="0"/>
              </a:rPr>
              <a:t>15	</a:t>
            </a:r>
            <a:r>
              <a:rPr lang="en-US" sz="600" b="0" dirty="0">
                <a:latin typeface="Arial Narrow" panose="020B0606020202030204" pitchFamily="34" charset="0"/>
                <a:ea typeface="Verdana" pitchFamily="34" charset="0"/>
                <a:cs typeface="Verdana" pitchFamily="34" charset="0"/>
              </a:rPr>
              <a:t>	&lt;/head&gt;</a:t>
            </a:r>
          </a:p>
          <a:p>
            <a:pPr marL="0" indent="0" defTabSz="274320">
              <a:spcAft>
                <a:spcPts val="0"/>
              </a:spcAft>
              <a:buNone/>
              <a:tabLst>
                <a:tab pos="182880" algn="l"/>
                <a:tab pos="411480" algn="l"/>
                <a:tab pos="685800" algn="l"/>
                <a:tab pos="960120" algn="l"/>
              </a:tabLst>
            </a:pPr>
            <a:r>
              <a:rPr lang="en-US" sz="600" b="0" dirty="0" smtClean="0">
                <a:latin typeface="Arial Narrow" panose="020B0606020202030204" pitchFamily="34" charset="0"/>
                <a:ea typeface="Verdana" pitchFamily="34" charset="0"/>
                <a:cs typeface="Verdana" pitchFamily="34" charset="0"/>
              </a:rPr>
              <a:t>16	</a:t>
            </a:r>
            <a:r>
              <a:rPr lang="en-US" sz="600" b="0" dirty="0">
                <a:latin typeface="Arial Narrow" panose="020B0606020202030204" pitchFamily="34" charset="0"/>
                <a:ea typeface="Verdana" pitchFamily="34" charset="0"/>
                <a:cs typeface="Verdana" pitchFamily="34" charset="0"/>
              </a:rPr>
              <a:t>	&lt;body&gt;</a:t>
            </a:r>
          </a:p>
          <a:p>
            <a:pPr marL="0" indent="0" defTabSz="274320">
              <a:spcAft>
                <a:spcPts val="0"/>
              </a:spcAft>
              <a:buNone/>
              <a:tabLst>
                <a:tab pos="182880" algn="l"/>
                <a:tab pos="411480" algn="l"/>
                <a:tab pos="685800" algn="l"/>
                <a:tab pos="960120" algn="l"/>
              </a:tabLst>
            </a:pPr>
            <a:r>
              <a:rPr lang="en-US" sz="600" b="0" dirty="0" smtClean="0">
                <a:latin typeface="Arial Narrow" panose="020B0606020202030204" pitchFamily="34" charset="0"/>
                <a:ea typeface="Verdana" pitchFamily="34" charset="0"/>
                <a:cs typeface="Verdana" pitchFamily="34" charset="0"/>
              </a:rPr>
              <a:t>17	</a:t>
            </a:r>
            <a:r>
              <a:rPr lang="en-US" sz="600" b="0" dirty="0">
                <a:latin typeface="Arial Narrow" panose="020B0606020202030204" pitchFamily="34" charset="0"/>
                <a:ea typeface="Verdana" pitchFamily="34" charset="0"/>
                <a:cs typeface="Verdana" pitchFamily="34" charset="0"/>
              </a:rPr>
              <a:t>	</a:t>
            </a:r>
            <a:r>
              <a:rPr lang="en-US" sz="600" b="0" dirty="0" smtClean="0">
                <a:latin typeface="Arial Narrow" panose="020B0606020202030204" pitchFamily="34" charset="0"/>
                <a:ea typeface="Verdana" pitchFamily="34" charset="0"/>
                <a:cs typeface="Verdana" pitchFamily="34" charset="0"/>
              </a:rPr>
              <a:t>	&lt;</a:t>
            </a:r>
            <a:r>
              <a:rPr lang="en-US" sz="600" b="0" dirty="0">
                <a:latin typeface="Arial Narrow" panose="020B0606020202030204" pitchFamily="34" charset="0"/>
                <a:ea typeface="Verdana" pitchFamily="34" charset="0"/>
                <a:cs typeface="Verdana" pitchFamily="34" charset="0"/>
              </a:rPr>
              <a:t>table border=0&gt;</a:t>
            </a:r>
          </a:p>
          <a:p>
            <a:pPr marL="0" indent="0" defTabSz="274320">
              <a:spcAft>
                <a:spcPts val="0"/>
              </a:spcAft>
              <a:buNone/>
              <a:tabLst>
                <a:tab pos="182880" algn="l"/>
                <a:tab pos="411480" algn="l"/>
                <a:tab pos="685800" algn="l"/>
                <a:tab pos="960120" algn="l"/>
              </a:tabLst>
            </a:pPr>
            <a:r>
              <a:rPr lang="en-US" sz="600" b="0" dirty="0" smtClean="0">
                <a:latin typeface="Arial Narrow" panose="020B0606020202030204" pitchFamily="34" charset="0"/>
                <a:ea typeface="Verdana" pitchFamily="34" charset="0"/>
                <a:cs typeface="Verdana" pitchFamily="34" charset="0"/>
              </a:rPr>
              <a:t>18	</a:t>
            </a:r>
            <a:r>
              <a:rPr lang="en-US" sz="600" b="0" dirty="0">
                <a:latin typeface="Arial Narrow" panose="020B0606020202030204" pitchFamily="34" charset="0"/>
                <a:ea typeface="Verdana" pitchFamily="34" charset="0"/>
                <a:cs typeface="Verdana" pitchFamily="34" charset="0"/>
              </a:rPr>
              <a:t>	</a:t>
            </a:r>
            <a:r>
              <a:rPr lang="en-US" sz="600" b="0" dirty="0" smtClean="0">
                <a:latin typeface="Arial Narrow" panose="020B0606020202030204" pitchFamily="34" charset="0"/>
                <a:ea typeface="Verdana" pitchFamily="34" charset="0"/>
                <a:cs typeface="Verdana" pitchFamily="34" charset="0"/>
              </a:rPr>
              <a:t>	&lt;</a:t>
            </a:r>
            <a:r>
              <a:rPr lang="en-US" sz="600" b="0" dirty="0" err="1">
                <a:latin typeface="Arial Narrow" panose="020B0606020202030204" pitchFamily="34" charset="0"/>
                <a:ea typeface="Verdana" pitchFamily="34" charset="0"/>
                <a:cs typeface="Verdana" pitchFamily="34" charset="0"/>
              </a:rPr>
              <a:t>tr</a:t>
            </a:r>
            <a:r>
              <a:rPr lang="en-US" sz="600" b="0" dirty="0">
                <a:latin typeface="Arial Narrow" panose="020B0606020202030204" pitchFamily="34" charset="0"/>
                <a:ea typeface="Verdana" pitchFamily="34" charset="0"/>
                <a:cs typeface="Verdana" pitchFamily="34" charset="0"/>
              </a:rPr>
              <a:t>&gt;</a:t>
            </a:r>
          </a:p>
          <a:p>
            <a:pPr marL="0" indent="0" defTabSz="274320">
              <a:spcAft>
                <a:spcPts val="0"/>
              </a:spcAft>
              <a:buNone/>
              <a:tabLst>
                <a:tab pos="182880" algn="l"/>
                <a:tab pos="411480" algn="l"/>
                <a:tab pos="685800" algn="l"/>
                <a:tab pos="960120" algn="l"/>
              </a:tabLst>
            </a:pPr>
            <a:r>
              <a:rPr lang="en-US" sz="600" b="0" dirty="0" smtClean="0">
                <a:latin typeface="Arial Narrow" panose="020B0606020202030204" pitchFamily="34" charset="0"/>
                <a:ea typeface="Verdana" pitchFamily="34" charset="0"/>
                <a:cs typeface="Verdana" pitchFamily="34" charset="0"/>
              </a:rPr>
              <a:t>19	</a:t>
            </a:r>
            <a:r>
              <a:rPr lang="en-US" sz="600" b="0" dirty="0">
                <a:latin typeface="Arial Narrow" panose="020B0606020202030204" pitchFamily="34" charset="0"/>
                <a:ea typeface="Verdana" pitchFamily="34" charset="0"/>
                <a:cs typeface="Verdana" pitchFamily="34" charset="0"/>
              </a:rPr>
              <a:t>	</a:t>
            </a:r>
            <a:r>
              <a:rPr lang="en-US" sz="600" b="0" dirty="0" smtClean="0">
                <a:latin typeface="Arial Narrow" panose="020B0606020202030204" pitchFamily="34" charset="0"/>
                <a:ea typeface="Verdana" pitchFamily="34" charset="0"/>
                <a:cs typeface="Verdana" pitchFamily="34" charset="0"/>
              </a:rPr>
              <a:t>	</a:t>
            </a:r>
            <a:r>
              <a:rPr lang="en-US" sz="600" b="0" dirty="0">
                <a:latin typeface="Arial Narrow" panose="020B0606020202030204" pitchFamily="34" charset="0"/>
                <a:ea typeface="Verdana" pitchFamily="34" charset="0"/>
                <a:cs typeface="Verdana" pitchFamily="34" charset="0"/>
              </a:rPr>
              <a:t>	&lt;td&gt;&lt;</a:t>
            </a:r>
            <a:r>
              <a:rPr lang="en-US" sz="600" b="0" dirty="0" err="1">
                <a:latin typeface="Arial Narrow" panose="020B0606020202030204" pitchFamily="34" charset="0"/>
                <a:ea typeface="Verdana" pitchFamily="34" charset="0"/>
                <a:cs typeface="Verdana" pitchFamily="34" charset="0"/>
              </a:rPr>
              <a:t>img</a:t>
            </a:r>
            <a:r>
              <a:rPr lang="en-US" sz="600" b="0" dirty="0">
                <a:latin typeface="Arial Narrow" panose="020B0606020202030204" pitchFamily="34" charset="0"/>
                <a:ea typeface="Verdana" pitchFamily="34" charset="0"/>
                <a:cs typeface="Verdana" pitchFamily="34" charset="0"/>
              </a:rPr>
              <a:t> </a:t>
            </a:r>
            <a:r>
              <a:rPr lang="en-US" sz="600" b="0" dirty="0" err="1">
                <a:latin typeface="Arial Narrow" panose="020B0606020202030204" pitchFamily="34" charset="0"/>
                <a:ea typeface="Verdana" pitchFamily="34" charset="0"/>
                <a:cs typeface="Verdana" pitchFamily="34" charset="0"/>
              </a:rPr>
              <a:t>src</a:t>
            </a:r>
            <a:r>
              <a:rPr lang="en-US" sz="600" b="0" dirty="0">
                <a:latin typeface="Arial Narrow" panose="020B0606020202030204" pitchFamily="34" charset="0"/>
                <a:ea typeface="Verdana" pitchFamily="34" charset="0"/>
                <a:cs typeface="Verdana" pitchFamily="34" charset="0"/>
              </a:rPr>
              <a:t>="/images/InSQR.png" border=0 /&gt;&lt;/td&gt;</a:t>
            </a:r>
          </a:p>
          <a:p>
            <a:pPr marL="0" indent="0" defTabSz="274320">
              <a:spcAft>
                <a:spcPts val="0"/>
              </a:spcAft>
              <a:buNone/>
              <a:tabLst>
                <a:tab pos="182880" algn="l"/>
                <a:tab pos="411480" algn="l"/>
                <a:tab pos="685800" algn="l"/>
                <a:tab pos="960120" algn="l"/>
              </a:tabLst>
            </a:pPr>
            <a:r>
              <a:rPr lang="en-US" sz="600" b="0" dirty="0" smtClean="0">
                <a:latin typeface="Arial Narrow" panose="020B0606020202030204" pitchFamily="34" charset="0"/>
                <a:ea typeface="Verdana" pitchFamily="34" charset="0"/>
                <a:cs typeface="Verdana" pitchFamily="34" charset="0"/>
              </a:rPr>
              <a:t>20	</a:t>
            </a:r>
            <a:r>
              <a:rPr lang="en-US" sz="600" b="0" dirty="0">
                <a:latin typeface="Arial Narrow" panose="020B0606020202030204" pitchFamily="34" charset="0"/>
                <a:ea typeface="Verdana" pitchFamily="34" charset="0"/>
                <a:cs typeface="Verdana" pitchFamily="34" charset="0"/>
              </a:rPr>
              <a:t>	</a:t>
            </a:r>
            <a:r>
              <a:rPr lang="en-US" sz="600" b="0" dirty="0" smtClean="0">
                <a:latin typeface="Arial Narrow" panose="020B0606020202030204" pitchFamily="34" charset="0"/>
                <a:ea typeface="Verdana" pitchFamily="34" charset="0"/>
                <a:cs typeface="Verdana" pitchFamily="34" charset="0"/>
              </a:rPr>
              <a:t>	</a:t>
            </a:r>
            <a:r>
              <a:rPr lang="en-US" sz="600" b="0" dirty="0">
                <a:latin typeface="Arial Narrow" panose="020B0606020202030204" pitchFamily="34" charset="0"/>
                <a:ea typeface="Verdana" pitchFamily="34" charset="0"/>
                <a:cs typeface="Verdana" pitchFamily="34" charset="0"/>
              </a:rPr>
              <a:t>	&lt;td </a:t>
            </a:r>
            <a:r>
              <a:rPr lang="en-US" sz="600" b="0" dirty="0" err="1">
                <a:latin typeface="Arial Narrow" panose="020B0606020202030204" pitchFamily="34" charset="0"/>
                <a:ea typeface="Verdana" pitchFamily="34" charset="0"/>
                <a:cs typeface="Verdana" pitchFamily="34" charset="0"/>
              </a:rPr>
              <a:t>valign</a:t>
            </a:r>
            <a:r>
              <a:rPr lang="en-US" sz="600" b="0" dirty="0">
                <a:latin typeface="Arial Narrow" panose="020B0606020202030204" pitchFamily="34" charset="0"/>
                <a:ea typeface="Verdana" pitchFamily="34" charset="0"/>
                <a:cs typeface="Verdana" pitchFamily="34" charset="0"/>
              </a:rPr>
              <a:t>="middle"&gt;&lt;h1&gt;The </a:t>
            </a:r>
            <a:r>
              <a:rPr lang="en-US" sz="600" b="0" dirty="0" err="1">
                <a:latin typeface="Arial Narrow" panose="020B0606020202030204" pitchFamily="34" charset="0"/>
                <a:ea typeface="Verdana" pitchFamily="34" charset="0"/>
                <a:cs typeface="Verdana" pitchFamily="34" charset="0"/>
              </a:rPr>
              <a:t>InSQR</a:t>
            </a:r>
            <a:r>
              <a:rPr lang="en-US" sz="600" b="0" dirty="0">
                <a:latin typeface="Arial Narrow" panose="020B0606020202030204" pitchFamily="34" charset="0"/>
                <a:ea typeface="Verdana" pitchFamily="34" charset="0"/>
                <a:cs typeface="Verdana" pitchFamily="34" charset="0"/>
              </a:rPr>
              <a:t> Application&lt;/h1&gt;&lt;/td&gt;</a:t>
            </a:r>
          </a:p>
          <a:p>
            <a:pPr marL="0" indent="0" defTabSz="274320">
              <a:spcAft>
                <a:spcPts val="0"/>
              </a:spcAft>
              <a:buNone/>
              <a:tabLst>
                <a:tab pos="182880" algn="l"/>
                <a:tab pos="411480" algn="l"/>
                <a:tab pos="685800" algn="l"/>
                <a:tab pos="960120" algn="l"/>
              </a:tabLst>
            </a:pPr>
            <a:r>
              <a:rPr lang="en-US" sz="600" b="0" dirty="0" smtClean="0">
                <a:latin typeface="Arial Narrow" panose="020B0606020202030204" pitchFamily="34" charset="0"/>
                <a:ea typeface="Verdana" pitchFamily="34" charset="0"/>
                <a:cs typeface="Verdana" pitchFamily="34" charset="0"/>
              </a:rPr>
              <a:t>21	</a:t>
            </a:r>
            <a:r>
              <a:rPr lang="en-US" sz="600" b="0" dirty="0">
                <a:latin typeface="Arial Narrow" panose="020B0606020202030204" pitchFamily="34" charset="0"/>
                <a:ea typeface="Verdana" pitchFamily="34" charset="0"/>
                <a:cs typeface="Verdana" pitchFamily="34" charset="0"/>
              </a:rPr>
              <a:t>	</a:t>
            </a:r>
            <a:r>
              <a:rPr lang="en-US" sz="600" b="0" dirty="0" smtClean="0">
                <a:latin typeface="Arial Narrow" panose="020B0606020202030204" pitchFamily="34" charset="0"/>
                <a:ea typeface="Verdana" pitchFamily="34" charset="0"/>
                <a:cs typeface="Verdana" pitchFamily="34" charset="0"/>
              </a:rPr>
              <a:t>	&lt;/</a:t>
            </a:r>
            <a:r>
              <a:rPr lang="en-US" sz="600" b="0" dirty="0" err="1">
                <a:latin typeface="Arial Narrow" panose="020B0606020202030204" pitchFamily="34" charset="0"/>
                <a:ea typeface="Verdana" pitchFamily="34" charset="0"/>
                <a:cs typeface="Verdana" pitchFamily="34" charset="0"/>
              </a:rPr>
              <a:t>tr</a:t>
            </a:r>
            <a:r>
              <a:rPr lang="en-US" sz="600" b="0" dirty="0">
                <a:latin typeface="Arial Narrow" panose="020B0606020202030204" pitchFamily="34" charset="0"/>
                <a:ea typeface="Verdana" pitchFamily="34" charset="0"/>
                <a:cs typeface="Verdana" pitchFamily="34" charset="0"/>
              </a:rPr>
              <a:t>&gt;</a:t>
            </a:r>
          </a:p>
          <a:p>
            <a:pPr marL="0" indent="0" defTabSz="274320">
              <a:spcAft>
                <a:spcPts val="0"/>
              </a:spcAft>
              <a:buNone/>
              <a:tabLst>
                <a:tab pos="182880" algn="l"/>
                <a:tab pos="411480" algn="l"/>
                <a:tab pos="685800" algn="l"/>
                <a:tab pos="960120" algn="l"/>
              </a:tabLst>
            </a:pPr>
            <a:r>
              <a:rPr lang="en-US" sz="600" b="0" dirty="0" smtClean="0">
                <a:latin typeface="Arial Narrow" panose="020B0606020202030204" pitchFamily="34" charset="0"/>
                <a:ea typeface="Verdana" pitchFamily="34" charset="0"/>
                <a:cs typeface="Verdana" pitchFamily="34" charset="0"/>
              </a:rPr>
              <a:t>22	</a:t>
            </a:r>
            <a:r>
              <a:rPr lang="en-US" sz="600" b="0" dirty="0">
                <a:latin typeface="Arial Narrow" panose="020B0606020202030204" pitchFamily="34" charset="0"/>
                <a:ea typeface="Verdana" pitchFamily="34" charset="0"/>
                <a:cs typeface="Verdana" pitchFamily="34" charset="0"/>
              </a:rPr>
              <a:t>	</a:t>
            </a:r>
            <a:r>
              <a:rPr lang="en-US" sz="600" b="0" dirty="0" smtClean="0">
                <a:latin typeface="Arial Narrow" panose="020B0606020202030204" pitchFamily="34" charset="0"/>
                <a:ea typeface="Verdana" pitchFamily="34" charset="0"/>
                <a:cs typeface="Verdana" pitchFamily="34" charset="0"/>
              </a:rPr>
              <a:t>	&lt;/</a:t>
            </a:r>
            <a:r>
              <a:rPr lang="en-US" sz="600" b="0" dirty="0">
                <a:latin typeface="Arial Narrow" panose="020B0606020202030204" pitchFamily="34" charset="0"/>
                <a:ea typeface="Verdana" pitchFamily="34" charset="0"/>
                <a:cs typeface="Verdana" pitchFamily="34" charset="0"/>
              </a:rPr>
              <a:t>table&gt;</a:t>
            </a:r>
          </a:p>
          <a:p>
            <a:pPr marL="0" indent="0" defTabSz="274320">
              <a:spcAft>
                <a:spcPts val="0"/>
              </a:spcAft>
              <a:buNone/>
              <a:tabLst>
                <a:tab pos="182880" algn="l"/>
                <a:tab pos="411480" algn="l"/>
                <a:tab pos="685800" algn="l"/>
                <a:tab pos="960120" algn="l"/>
              </a:tabLst>
            </a:pPr>
            <a:r>
              <a:rPr lang="en-US" sz="600" b="0" dirty="0" smtClean="0">
                <a:latin typeface="Arial Narrow" panose="020B0606020202030204" pitchFamily="34" charset="0"/>
                <a:ea typeface="Verdana" pitchFamily="34" charset="0"/>
                <a:cs typeface="Verdana" pitchFamily="34" charset="0"/>
              </a:rPr>
              <a:t>23	</a:t>
            </a:r>
            <a:r>
              <a:rPr lang="en-US" sz="600" b="0" dirty="0">
                <a:latin typeface="Arial Narrow" panose="020B0606020202030204" pitchFamily="34" charset="0"/>
                <a:ea typeface="Verdana" pitchFamily="34" charset="0"/>
                <a:cs typeface="Verdana" pitchFamily="34" charset="0"/>
              </a:rPr>
              <a:t>	</a:t>
            </a:r>
            <a:r>
              <a:rPr lang="en-US" sz="600" b="0" dirty="0" smtClean="0">
                <a:latin typeface="Arial Narrow" panose="020B0606020202030204" pitchFamily="34" charset="0"/>
                <a:ea typeface="Verdana" pitchFamily="34" charset="0"/>
                <a:cs typeface="Verdana" pitchFamily="34" charset="0"/>
              </a:rPr>
              <a:t>	&lt;!--#</a:t>
            </a:r>
            <a:r>
              <a:rPr lang="en-US" sz="600" b="0" dirty="0">
                <a:latin typeface="Arial Narrow" panose="020B0606020202030204" pitchFamily="34" charset="0"/>
                <a:ea typeface="Verdana" pitchFamily="34" charset="0"/>
                <a:cs typeface="Verdana" pitchFamily="34" charset="0"/>
              </a:rPr>
              <a:t>include virtual="/menu.html" --&gt;</a:t>
            </a:r>
          </a:p>
          <a:p>
            <a:pPr marL="0" indent="0" defTabSz="274320">
              <a:spcAft>
                <a:spcPts val="0"/>
              </a:spcAft>
              <a:buNone/>
              <a:tabLst>
                <a:tab pos="182880" algn="l"/>
                <a:tab pos="411480" algn="l"/>
                <a:tab pos="685800" algn="l"/>
                <a:tab pos="960120" algn="l"/>
              </a:tabLst>
            </a:pPr>
            <a:r>
              <a:rPr lang="en-US" sz="600" b="0" dirty="0" smtClean="0">
                <a:latin typeface="Arial Narrow" panose="020B0606020202030204" pitchFamily="34" charset="0"/>
                <a:ea typeface="Verdana" pitchFamily="34" charset="0"/>
                <a:cs typeface="Verdana" pitchFamily="34" charset="0"/>
              </a:rPr>
              <a:t>24	</a:t>
            </a:r>
            <a:r>
              <a:rPr lang="en-US" sz="600" b="0" dirty="0">
                <a:latin typeface="Arial Narrow" panose="020B0606020202030204" pitchFamily="34" charset="0"/>
                <a:ea typeface="Verdana" pitchFamily="34" charset="0"/>
                <a:cs typeface="Verdana" pitchFamily="34" charset="0"/>
              </a:rPr>
              <a:t>	</a:t>
            </a:r>
            <a:r>
              <a:rPr lang="en-US" sz="600" b="0" dirty="0" smtClean="0">
                <a:latin typeface="Arial Narrow" panose="020B0606020202030204" pitchFamily="34" charset="0"/>
                <a:ea typeface="Verdana" pitchFamily="34" charset="0"/>
                <a:cs typeface="Verdana" pitchFamily="34" charset="0"/>
              </a:rPr>
              <a:t>	&lt;</a:t>
            </a:r>
            <a:r>
              <a:rPr lang="en-US" sz="600" b="0" dirty="0" err="1">
                <a:latin typeface="Arial Narrow" panose="020B0606020202030204" pitchFamily="34" charset="0"/>
                <a:ea typeface="Verdana" pitchFamily="34" charset="0"/>
                <a:cs typeface="Verdana" pitchFamily="34" charset="0"/>
              </a:rPr>
              <a:t>br</a:t>
            </a:r>
            <a:r>
              <a:rPr lang="en-US" sz="600" b="0" dirty="0">
                <a:latin typeface="Arial Narrow" panose="020B0606020202030204" pitchFamily="34" charset="0"/>
                <a:ea typeface="Verdana" pitchFamily="34" charset="0"/>
                <a:cs typeface="Verdana" pitchFamily="34" charset="0"/>
              </a:rPr>
              <a:t>/&gt;</a:t>
            </a:r>
          </a:p>
          <a:p>
            <a:pPr marL="0" indent="0" defTabSz="274320">
              <a:spcAft>
                <a:spcPts val="0"/>
              </a:spcAft>
              <a:buNone/>
              <a:tabLst>
                <a:tab pos="182880" algn="l"/>
                <a:tab pos="411480" algn="l"/>
                <a:tab pos="685800" algn="l"/>
                <a:tab pos="960120" algn="l"/>
              </a:tabLst>
            </a:pPr>
            <a:r>
              <a:rPr lang="en-US" sz="600" b="0" dirty="0" smtClean="0">
                <a:latin typeface="Arial Narrow" panose="020B0606020202030204" pitchFamily="34" charset="0"/>
                <a:ea typeface="Verdana" pitchFamily="34" charset="0"/>
                <a:cs typeface="Verdana" pitchFamily="34" charset="0"/>
              </a:rPr>
              <a:t>25	</a:t>
            </a:r>
            <a:r>
              <a:rPr lang="en-US" sz="600" b="0" dirty="0">
                <a:latin typeface="Arial Narrow" panose="020B0606020202030204" pitchFamily="34" charset="0"/>
                <a:ea typeface="Verdana" pitchFamily="34" charset="0"/>
                <a:cs typeface="Verdana" pitchFamily="34" charset="0"/>
              </a:rPr>
              <a:t>	</a:t>
            </a:r>
            <a:r>
              <a:rPr lang="en-US" sz="600" b="0" dirty="0" smtClean="0">
                <a:latin typeface="Arial Narrow" panose="020B0606020202030204" pitchFamily="34" charset="0"/>
                <a:ea typeface="Verdana" pitchFamily="34" charset="0"/>
                <a:cs typeface="Verdana" pitchFamily="34" charset="0"/>
              </a:rPr>
              <a:t>	&lt;</a:t>
            </a:r>
            <a:r>
              <a:rPr lang="en-US" sz="600" b="0" dirty="0" err="1">
                <a:latin typeface="Arial Narrow" panose="020B0606020202030204" pitchFamily="34" charset="0"/>
                <a:ea typeface="Verdana" pitchFamily="34" charset="0"/>
                <a:cs typeface="Verdana" pitchFamily="34" charset="0"/>
              </a:rPr>
              <a:t>br</a:t>
            </a:r>
            <a:r>
              <a:rPr lang="en-US" sz="600" b="0" dirty="0">
                <a:latin typeface="Arial Narrow" panose="020B0606020202030204" pitchFamily="34" charset="0"/>
                <a:ea typeface="Verdana" pitchFamily="34" charset="0"/>
                <a:cs typeface="Verdana" pitchFamily="34" charset="0"/>
              </a:rPr>
              <a:t>/&gt;</a:t>
            </a:r>
          </a:p>
          <a:p>
            <a:pPr marL="0" indent="0" defTabSz="274320">
              <a:spcAft>
                <a:spcPts val="0"/>
              </a:spcAft>
              <a:buNone/>
              <a:tabLst>
                <a:tab pos="182880" algn="l"/>
                <a:tab pos="411480" algn="l"/>
                <a:tab pos="685800" algn="l"/>
                <a:tab pos="960120" algn="l"/>
              </a:tabLst>
            </a:pPr>
            <a:r>
              <a:rPr lang="en-US" sz="600" b="0" dirty="0" smtClean="0">
                <a:latin typeface="Arial Narrow" panose="020B0606020202030204" pitchFamily="34" charset="0"/>
                <a:ea typeface="Verdana" pitchFamily="34" charset="0"/>
                <a:cs typeface="Verdana" pitchFamily="34" charset="0"/>
              </a:rPr>
              <a:t>26	END</a:t>
            </a:r>
            <a:endParaRPr lang="en-US" sz="600" b="0" dirty="0">
              <a:latin typeface="Arial Narrow" panose="020B0606020202030204" pitchFamily="34" charset="0"/>
              <a:ea typeface="Verdana" pitchFamily="34" charset="0"/>
              <a:cs typeface="Verdana" pitchFamily="34" charset="0"/>
            </a:endParaRPr>
          </a:p>
          <a:p>
            <a:pPr marL="0" indent="0" defTabSz="274320">
              <a:spcAft>
                <a:spcPts val="0"/>
              </a:spcAft>
              <a:buNone/>
              <a:tabLst>
                <a:tab pos="182880" algn="l"/>
                <a:tab pos="411480" algn="l"/>
                <a:tab pos="685800" algn="l"/>
                <a:tab pos="960120" algn="l"/>
              </a:tabLst>
            </a:pPr>
            <a:r>
              <a:rPr lang="en-US" sz="600" b="0" dirty="0" smtClean="0">
                <a:latin typeface="Arial Narrow" panose="020B0606020202030204" pitchFamily="34" charset="0"/>
                <a:ea typeface="Verdana" pitchFamily="34" charset="0"/>
                <a:cs typeface="Verdana" pitchFamily="34" charset="0"/>
              </a:rPr>
              <a:t>27</a:t>
            </a:r>
            <a:endParaRPr lang="en-US" sz="600" b="0" dirty="0">
              <a:latin typeface="Arial Narrow" panose="020B0606020202030204" pitchFamily="34" charset="0"/>
              <a:ea typeface="Verdana" pitchFamily="34" charset="0"/>
              <a:cs typeface="Verdana" pitchFamily="34" charset="0"/>
            </a:endParaRPr>
          </a:p>
          <a:p>
            <a:pPr marL="0" indent="0" defTabSz="274320">
              <a:spcAft>
                <a:spcPts val="0"/>
              </a:spcAft>
              <a:buNone/>
              <a:tabLst>
                <a:tab pos="182880" algn="l"/>
                <a:tab pos="411480" algn="l"/>
                <a:tab pos="685800" algn="l"/>
                <a:tab pos="960120" algn="l"/>
              </a:tabLst>
            </a:pPr>
            <a:r>
              <a:rPr lang="en-US" sz="600" b="0" dirty="0" smtClean="0">
                <a:latin typeface="Arial Narrow" panose="020B0606020202030204" pitchFamily="34" charset="0"/>
                <a:ea typeface="Verdana" pitchFamily="34" charset="0"/>
                <a:cs typeface="Verdana" pitchFamily="34" charset="0"/>
              </a:rPr>
              <a:t>28	my </a:t>
            </a:r>
            <a:r>
              <a:rPr lang="en-US" sz="600" b="0" dirty="0">
                <a:latin typeface="Arial Narrow" panose="020B0606020202030204" pitchFamily="34" charset="0"/>
                <a:ea typeface="Verdana" pitchFamily="34" charset="0"/>
                <a:cs typeface="Verdana" pitchFamily="34" charset="0"/>
              </a:rPr>
              <a:t>$</a:t>
            </a:r>
            <a:r>
              <a:rPr lang="en-US" sz="600" b="0" dirty="0" err="1">
                <a:latin typeface="Arial Narrow" panose="020B0606020202030204" pitchFamily="34" charset="0"/>
                <a:ea typeface="Verdana" pitchFamily="34" charset="0"/>
                <a:cs typeface="Verdana" pitchFamily="34" charset="0"/>
              </a:rPr>
              <a:t>lockfile</a:t>
            </a:r>
            <a:r>
              <a:rPr lang="en-US" sz="600" b="0" dirty="0">
                <a:latin typeface="Arial Narrow" panose="020B0606020202030204" pitchFamily="34" charset="0"/>
                <a:ea typeface="Verdana" pitchFamily="34" charset="0"/>
                <a:cs typeface="Verdana" pitchFamily="34" charset="0"/>
              </a:rPr>
              <a:t>="/</a:t>
            </a:r>
            <a:r>
              <a:rPr lang="en-US" sz="600" b="0" dirty="0" err="1">
                <a:latin typeface="Arial Narrow" panose="020B0606020202030204" pitchFamily="34" charset="0"/>
                <a:ea typeface="Verdana" pitchFamily="34" charset="0"/>
                <a:cs typeface="Verdana" pitchFamily="34" charset="0"/>
              </a:rPr>
              <a:t>tmp</a:t>
            </a:r>
            <a:r>
              <a:rPr lang="en-US" sz="600" b="0" dirty="0">
                <a:latin typeface="Arial Narrow" panose="020B0606020202030204" pitchFamily="34" charset="0"/>
                <a:ea typeface="Verdana" pitchFamily="34" charset="0"/>
                <a:cs typeface="Verdana" pitchFamily="34" charset="0"/>
              </a:rPr>
              <a:t>/</a:t>
            </a:r>
            <a:r>
              <a:rPr lang="en-US" sz="600" b="0" dirty="0" err="1">
                <a:latin typeface="Arial Narrow" panose="020B0606020202030204" pitchFamily="34" charset="0"/>
                <a:ea typeface="Verdana" pitchFamily="34" charset="0"/>
                <a:cs typeface="Verdana" pitchFamily="34" charset="0"/>
              </a:rPr>
              <a:t>adminloglock</a:t>
            </a:r>
            <a:r>
              <a:rPr lang="en-US" sz="600" b="0" dirty="0">
                <a:latin typeface="Arial Narrow" panose="020B0606020202030204" pitchFamily="34" charset="0"/>
                <a:ea typeface="Verdana" pitchFamily="34" charset="0"/>
                <a:cs typeface="Verdana" pitchFamily="34" charset="0"/>
              </a:rPr>
              <a:t>";</a:t>
            </a:r>
          </a:p>
          <a:p>
            <a:pPr marL="0" indent="0" defTabSz="274320">
              <a:spcAft>
                <a:spcPts val="0"/>
              </a:spcAft>
              <a:buNone/>
              <a:tabLst>
                <a:tab pos="182880" algn="l"/>
                <a:tab pos="411480" algn="l"/>
                <a:tab pos="685800" algn="l"/>
                <a:tab pos="960120" algn="l"/>
              </a:tabLst>
            </a:pPr>
            <a:r>
              <a:rPr lang="en-US" sz="600" b="0" dirty="0" smtClean="0">
                <a:latin typeface="Arial Narrow" panose="020B0606020202030204" pitchFamily="34" charset="0"/>
                <a:ea typeface="Verdana" pitchFamily="34" charset="0"/>
                <a:cs typeface="Verdana" pitchFamily="34" charset="0"/>
              </a:rPr>
              <a:t>29	if </a:t>
            </a:r>
            <a:r>
              <a:rPr lang="en-US" sz="600" b="0" dirty="0">
                <a:latin typeface="Arial Narrow" panose="020B0606020202030204" pitchFamily="34" charset="0"/>
                <a:ea typeface="Verdana" pitchFamily="34" charset="0"/>
                <a:cs typeface="Verdana" pitchFamily="34" charset="0"/>
              </a:rPr>
              <a:t>(-e $</a:t>
            </a:r>
            <a:r>
              <a:rPr lang="en-US" sz="600" b="0" dirty="0" err="1">
                <a:latin typeface="Arial Narrow" panose="020B0606020202030204" pitchFamily="34" charset="0"/>
                <a:ea typeface="Verdana" pitchFamily="34" charset="0"/>
                <a:cs typeface="Verdana" pitchFamily="34" charset="0"/>
              </a:rPr>
              <a:t>lockfile</a:t>
            </a:r>
            <a:r>
              <a:rPr lang="en-US" sz="600" b="0" dirty="0">
                <a:latin typeface="Arial Narrow" panose="020B0606020202030204" pitchFamily="34" charset="0"/>
                <a:ea typeface="Verdana" pitchFamily="34" charset="0"/>
                <a:cs typeface="Verdana" pitchFamily="34" charset="0"/>
              </a:rPr>
              <a:t>) {</a:t>
            </a:r>
          </a:p>
          <a:p>
            <a:pPr marL="0" indent="0" defTabSz="274320">
              <a:spcAft>
                <a:spcPts val="0"/>
              </a:spcAft>
              <a:buNone/>
              <a:tabLst>
                <a:tab pos="182880" algn="l"/>
                <a:tab pos="411480" algn="l"/>
                <a:tab pos="685800" algn="l"/>
                <a:tab pos="960120" algn="l"/>
              </a:tabLst>
            </a:pPr>
            <a:r>
              <a:rPr lang="en-US" sz="600" b="0" dirty="0" smtClean="0">
                <a:latin typeface="Arial Narrow" panose="020B0606020202030204" pitchFamily="34" charset="0"/>
                <a:ea typeface="Verdana" pitchFamily="34" charset="0"/>
                <a:cs typeface="Verdana" pitchFamily="34" charset="0"/>
              </a:rPr>
              <a:t>30	</a:t>
            </a:r>
            <a:r>
              <a:rPr lang="en-US" sz="600" b="0" dirty="0">
                <a:latin typeface="Arial Narrow" panose="020B0606020202030204" pitchFamily="34" charset="0"/>
                <a:ea typeface="Verdana" pitchFamily="34" charset="0"/>
                <a:cs typeface="Verdana" pitchFamily="34" charset="0"/>
              </a:rPr>
              <a:t>	print "	&lt;p&gt;ERROR: Cannot secure </a:t>
            </a:r>
            <a:r>
              <a:rPr lang="en-US" sz="600" b="0" dirty="0" err="1">
                <a:latin typeface="Arial Narrow" panose="020B0606020202030204" pitchFamily="34" charset="0"/>
                <a:ea typeface="Verdana" pitchFamily="34" charset="0"/>
                <a:cs typeface="Verdana" pitchFamily="34" charset="0"/>
              </a:rPr>
              <a:t>adminlog</a:t>
            </a:r>
            <a:r>
              <a:rPr lang="en-US" sz="600" b="0" dirty="0">
                <a:latin typeface="Arial Narrow" panose="020B0606020202030204" pitchFamily="34" charset="0"/>
                <a:ea typeface="Verdana" pitchFamily="34" charset="0"/>
                <a:cs typeface="Verdana" pitchFamily="34" charset="0"/>
              </a:rPr>
              <a:t> lock.&lt;/p&gt;\n";</a:t>
            </a:r>
          </a:p>
          <a:p>
            <a:pPr marL="0" indent="0" defTabSz="274320">
              <a:spcAft>
                <a:spcPts val="0"/>
              </a:spcAft>
              <a:buNone/>
              <a:tabLst>
                <a:tab pos="182880" algn="l"/>
                <a:tab pos="411480" algn="l"/>
                <a:tab pos="685800" algn="l"/>
                <a:tab pos="960120" algn="l"/>
              </a:tabLst>
            </a:pPr>
            <a:r>
              <a:rPr lang="en-US" sz="600" b="0" dirty="0" smtClean="0">
                <a:latin typeface="Arial Narrow" panose="020B0606020202030204" pitchFamily="34" charset="0"/>
                <a:ea typeface="Verdana" pitchFamily="34" charset="0"/>
                <a:cs typeface="Verdana" pitchFamily="34" charset="0"/>
              </a:rPr>
              <a:t>31	</a:t>
            </a:r>
            <a:r>
              <a:rPr lang="en-US" sz="600" b="0" dirty="0">
                <a:latin typeface="Arial Narrow" panose="020B0606020202030204" pitchFamily="34" charset="0"/>
                <a:ea typeface="Verdana" pitchFamily="34" charset="0"/>
                <a:cs typeface="Verdana" pitchFamily="34" charset="0"/>
              </a:rPr>
              <a:t>	print "&lt;/body&gt;\n";</a:t>
            </a:r>
          </a:p>
          <a:p>
            <a:pPr marL="0" indent="0" defTabSz="274320">
              <a:spcAft>
                <a:spcPts val="0"/>
              </a:spcAft>
              <a:buNone/>
              <a:tabLst>
                <a:tab pos="182880" algn="l"/>
                <a:tab pos="411480" algn="l"/>
                <a:tab pos="685800" algn="l"/>
                <a:tab pos="960120" algn="l"/>
              </a:tabLst>
            </a:pPr>
            <a:r>
              <a:rPr lang="en-US" sz="600" b="0" dirty="0" smtClean="0">
                <a:latin typeface="Arial Narrow" panose="020B0606020202030204" pitchFamily="34" charset="0"/>
                <a:ea typeface="Verdana" pitchFamily="34" charset="0"/>
                <a:cs typeface="Verdana" pitchFamily="34" charset="0"/>
              </a:rPr>
              <a:t>32	</a:t>
            </a:r>
            <a:r>
              <a:rPr lang="en-US" sz="600" b="0" dirty="0">
                <a:latin typeface="Arial Narrow" panose="020B0606020202030204" pitchFamily="34" charset="0"/>
                <a:ea typeface="Verdana" pitchFamily="34" charset="0"/>
                <a:cs typeface="Verdana" pitchFamily="34" charset="0"/>
              </a:rPr>
              <a:t>	print "&lt;/html&gt;\n";</a:t>
            </a:r>
          </a:p>
          <a:p>
            <a:pPr marL="0" indent="0" defTabSz="274320">
              <a:spcAft>
                <a:spcPts val="0"/>
              </a:spcAft>
              <a:buNone/>
              <a:tabLst>
                <a:tab pos="182880" algn="l"/>
                <a:tab pos="411480" algn="l"/>
                <a:tab pos="685800" algn="l"/>
                <a:tab pos="960120" algn="l"/>
              </a:tabLst>
            </a:pPr>
            <a:r>
              <a:rPr lang="en-US" sz="600" b="0" dirty="0" smtClean="0">
                <a:latin typeface="Arial Narrow" panose="020B0606020202030204" pitchFamily="34" charset="0"/>
                <a:ea typeface="Verdana" pitchFamily="34" charset="0"/>
                <a:cs typeface="Verdana" pitchFamily="34" charset="0"/>
              </a:rPr>
              <a:t>33	</a:t>
            </a:r>
            <a:r>
              <a:rPr lang="en-US" sz="600" b="0" dirty="0">
                <a:latin typeface="Arial Narrow" panose="020B0606020202030204" pitchFamily="34" charset="0"/>
                <a:ea typeface="Verdana" pitchFamily="34" charset="0"/>
                <a:cs typeface="Verdana" pitchFamily="34" charset="0"/>
              </a:rPr>
              <a:t>	exit;</a:t>
            </a:r>
          </a:p>
          <a:p>
            <a:pPr marL="0" indent="0" defTabSz="274320">
              <a:spcAft>
                <a:spcPts val="0"/>
              </a:spcAft>
              <a:buNone/>
              <a:tabLst>
                <a:tab pos="182880" algn="l"/>
                <a:tab pos="411480" algn="l"/>
                <a:tab pos="685800" algn="l"/>
                <a:tab pos="960120" algn="l"/>
              </a:tabLst>
            </a:pPr>
            <a:r>
              <a:rPr lang="en-US" sz="600" b="0" dirty="0" smtClean="0">
                <a:latin typeface="Arial Narrow" panose="020B0606020202030204" pitchFamily="34" charset="0"/>
                <a:ea typeface="Verdana" pitchFamily="34" charset="0"/>
                <a:cs typeface="Verdana" pitchFamily="34" charset="0"/>
              </a:rPr>
              <a:t>34	}</a:t>
            </a:r>
            <a:endParaRPr lang="en-US" sz="600" b="0" dirty="0">
              <a:latin typeface="Arial Narrow" panose="020B0606020202030204" pitchFamily="34" charset="0"/>
              <a:ea typeface="Verdana" pitchFamily="34" charset="0"/>
              <a:cs typeface="Verdana" pitchFamily="34" charset="0"/>
            </a:endParaRPr>
          </a:p>
          <a:p>
            <a:pPr marL="0" indent="0" defTabSz="274320">
              <a:spcAft>
                <a:spcPts val="0"/>
              </a:spcAft>
              <a:buNone/>
              <a:tabLst>
                <a:tab pos="182880" algn="l"/>
                <a:tab pos="411480" algn="l"/>
                <a:tab pos="685800" algn="l"/>
                <a:tab pos="960120" algn="l"/>
              </a:tabLst>
            </a:pPr>
            <a:r>
              <a:rPr lang="en-US" sz="600" b="0" dirty="0" smtClean="0">
                <a:latin typeface="Arial Narrow" panose="020B0606020202030204" pitchFamily="34" charset="0"/>
                <a:ea typeface="Verdana" pitchFamily="34" charset="0"/>
                <a:cs typeface="Verdana" pitchFamily="34" charset="0"/>
              </a:rPr>
              <a:t>35</a:t>
            </a:r>
            <a:endParaRPr lang="en-US" sz="600" b="0" dirty="0">
              <a:latin typeface="Arial Narrow" panose="020B0606020202030204" pitchFamily="34" charset="0"/>
              <a:ea typeface="Verdana" pitchFamily="34" charset="0"/>
              <a:cs typeface="Verdana" pitchFamily="34" charset="0"/>
            </a:endParaRPr>
          </a:p>
          <a:p>
            <a:pPr marL="0" indent="0" defTabSz="274320">
              <a:spcAft>
                <a:spcPts val="0"/>
              </a:spcAft>
              <a:buNone/>
              <a:tabLst>
                <a:tab pos="182880" algn="l"/>
                <a:tab pos="411480" algn="l"/>
                <a:tab pos="685800" algn="l"/>
                <a:tab pos="960120" algn="l"/>
              </a:tabLst>
            </a:pPr>
            <a:r>
              <a:rPr lang="en-US" sz="600" b="0" dirty="0" smtClean="0">
                <a:latin typeface="Arial Narrow" panose="020B0606020202030204" pitchFamily="34" charset="0"/>
                <a:ea typeface="Verdana" pitchFamily="34" charset="0"/>
                <a:cs typeface="Verdana" pitchFamily="34" charset="0"/>
              </a:rPr>
              <a:t>36	open(FH</a:t>
            </a:r>
            <a:r>
              <a:rPr lang="en-US" sz="600" b="0" dirty="0">
                <a:latin typeface="Arial Narrow" panose="020B0606020202030204" pitchFamily="34" charset="0"/>
                <a:ea typeface="Verdana" pitchFamily="34" charset="0"/>
                <a:cs typeface="Verdana" pitchFamily="34" charset="0"/>
              </a:rPr>
              <a:t>,'&gt;/</a:t>
            </a:r>
            <a:r>
              <a:rPr lang="en-US" sz="600" b="0" dirty="0" err="1">
                <a:latin typeface="Arial Narrow" panose="020B0606020202030204" pitchFamily="34" charset="0"/>
                <a:ea typeface="Verdana" pitchFamily="34" charset="0"/>
                <a:cs typeface="Verdana" pitchFamily="34" charset="0"/>
              </a:rPr>
              <a:t>tmp</a:t>
            </a:r>
            <a:r>
              <a:rPr lang="en-US" sz="600" b="0" dirty="0">
                <a:latin typeface="Arial Narrow" panose="020B0606020202030204" pitchFamily="34" charset="0"/>
                <a:ea typeface="Verdana" pitchFamily="34" charset="0"/>
                <a:cs typeface="Verdana" pitchFamily="34" charset="0"/>
              </a:rPr>
              <a:t>/</a:t>
            </a:r>
            <a:r>
              <a:rPr lang="en-US" sz="600" b="0" dirty="0" err="1">
                <a:latin typeface="Arial Narrow" panose="020B0606020202030204" pitchFamily="34" charset="0"/>
                <a:ea typeface="Verdana" pitchFamily="34" charset="0"/>
                <a:cs typeface="Verdana" pitchFamily="34" charset="0"/>
              </a:rPr>
              <a:t>adminloglock</a:t>
            </a:r>
            <a:r>
              <a:rPr lang="en-US" sz="600" b="0" dirty="0">
                <a:latin typeface="Arial Narrow" panose="020B0606020202030204" pitchFamily="34" charset="0"/>
                <a:ea typeface="Verdana" pitchFamily="34" charset="0"/>
                <a:cs typeface="Verdana" pitchFamily="34" charset="0"/>
              </a:rPr>
              <a:t>');</a:t>
            </a:r>
          </a:p>
          <a:p>
            <a:pPr marL="0" indent="0" defTabSz="274320">
              <a:spcAft>
                <a:spcPts val="0"/>
              </a:spcAft>
              <a:buNone/>
              <a:tabLst>
                <a:tab pos="182880" algn="l"/>
                <a:tab pos="411480" algn="l"/>
                <a:tab pos="685800" algn="l"/>
                <a:tab pos="960120" algn="l"/>
              </a:tabLst>
            </a:pPr>
            <a:r>
              <a:rPr lang="en-US" sz="600" b="0" dirty="0" smtClean="0">
                <a:latin typeface="Arial Narrow" panose="020B0606020202030204" pitchFamily="34" charset="0"/>
                <a:ea typeface="Verdana" pitchFamily="34" charset="0"/>
                <a:cs typeface="Verdana" pitchFamily="34" charset="0"/>
              </a:rPr>
              <a:t>37</a:t>
            </a:r>
            <a:endParaRPr lang="en-US" sz="600" b="0" dirty="0">
              <a:latin typeface="Arial Narrow" panose="020B0606020202030204" pitchFamily="34" charset="0"/>
              <a:ea typeface="Verdana" pitchFamily="34" charset="0"/>
              <a:cs typeface="Verdana" pitchFamily="34" charset="0"/>
            </a:endParaRPr>
          </a:p>
          <a:p>
            <a:pPr marL="0" indent="0" defTabSz="274320">
              <a:spcAft>
                <a:spcPts val="0"/>
              </a:spcAft>
              <a:buNone/>
              <a:tabLst>
                <a:tab pos="182880" algn="l"/>
                <a:tab pos="411480" algn="l"/>
                <a:tab pos="685800" algn="l"/>
                <a:tab pos="960120" algn="l"/>
              </a:tabLst>
            </a:pPr>
            <a:r>
              <a:rPr lang="en-US" sz="600" b="0" dirty="0" smtClean="0">
                <a:latin typeface="Arial Narrow" panose="020B0606020202030204" pitchFamily="34" charset="0"/>
                <a:ea typeface="Verdana" pitchFamily="34" charset="0"/>
                <a:cs typeface="Verdana" pitchFamily="34" charset="0"/>
              </a:rPr>
              <a:t>38	my </a:t>
            </a:r>
            <a:r>
              <a:rPr lang="en-US" sz="600" b="0" dirty="0">
                <a:latin typeface="Arial Narrow" panose="020B0606020202030204" pitchFamily="34" charset="0"/>
                <a:ea typeface="Verdana" pitchFamily="34" charset="0"/>
                <a:cs typeface="Verdana" pitchFamily="34" charset="0"/>
              </a:rPr>
              <a:t>$admin = cookie('</a:t>
            </a:r>
            <a:r>
              <a:rPr lang="en-US" sz="600" b="0" dirty="0" err="1">
                <a:latin typeface="Arial Narrow" panose="020B0606020202030204" pitchFamily="34" charset="0"/>
                <a:ea typeface="Verdana" pitchFamily="34" charset="0"/>
                <a:cs typeface="Verdana" pitchFamily="34" charset="0"/>
              </a:rPr>
              <a:t>insqradmin</a:t>
            </a:r>
            <a:r>
              <a:rPr lang="en-US" sz="600" b="0" dirty="0">
                <a:latin typeface="Arial Narrow" panose="020B0606020202030204" pitchFamily="34" charset="0"/>
                <a:ea typeface="Verdana" pitchFamily="34" charset="0"/>
                <a:cs typeface="Verdana" pitchFamily="34" charset="0"/>
              </a:rPr>
              <a:t>');</a:t>
            </a:r>
          </a:p>
          <a:p>
            <a:pPr marL="0" indent="0" defTabSz="274320">
              <a:spcAft>
                <a:spcPts val="0"/>
              </a:spcAft>
              <a:buNone/>
              <a:tabLst>
                <a:tab pos="182880" algn="l"/>
                <a:tab pos="411480" algn="l"/>
                <a:tab pos="685800" algn="l"/>
                <a:tab pos="960120" algn="l"/>
              </a:tabLst>
            </a:pPr>
            <a:r>
              <a:rPr lang="en-US" sz="600" b="0" dirty="0" smtClean="0">
                <a:latin typeface="Arial Narrow" panose="020B0606020202030204" pitchFamily="34" charset="0"/>
                <a:ea typeface="Verdana" pitchFamily="34" charset="0"/>
                <a:cs typeface="Verdana" pitchFamily="34" charset="0"/>
              </a:rPr>
              <a:t>39	unless </a:t>
            </a:r>
            <a:r>
              <a:rPr lang="en-US" sz="600" b="0" dirty="0">
                <a:latin typeface="Arial Narrow" panose="020B0606020202030204" pitchFamily="34" charset="0"/>
                <a:ea typeface="Verdana" pitchFamily="34" charset="0"/>
                <a:cs typeface="Verdana" pitchFamily="34" charset="0"/>
              </a:rPr>
              <a:t>($admin) {</a:t>
            </a:r>
          </a:p>
          <a:p>
            <a:pPr marL="0" indent="0" defTabSz="274320">
              <a:spcAft>
                <a:spcPts val="0"/>
              </a:spcAft>
              <a:buNone/>
              <a:tabLst>
                <a:tab pos="182880" algn="l"/>
                <a:tab pos="411480" algn="l"/>
                <a:tab pos="685800" algn="l"/>
                <a:tab pos="960120" algn="l"/>
              </a:tabLst>
            </a:pPr>
            <a:r>
              <a:rPr lang="en-US" sz="600" b="0" dirty="0" smtClean="0">
                <a:latin typeface="Arial Narrow" panose="020B0606020202030204" pitchFamily="34" charset="0"/>
                <a:ea typeface="Verdana" pitchFamily="34" charset="0"/>
                <a:cs typeface="Verdana" pitchFamily="34" charset="0"/>
              </a:rPr>
              <a:t>40	</a:t>
            </a:r>
            <a:r>
              <a:rPr lang="en-US" sz="600" b="0" dirty="0">
                <a:latin typeface="Arial Narrow" panose="020B0606020202030204" pitchFamily="34" charset="0"/>
                <a:ea typeface="Verdana" pitchFamily="34" charset="0"/>
                <a:cs typeface="Verdana" pitchFamily="34" charset="0"/>
              </a:rPr>
              <a:t>	print "	&lt;p&gt;You are not an admin.  You cannot access these pages.&lt;/p&gt;\n";</a:t>
            </a:r>
          </a:p>
          <a:p>
            <a:pPr marL="0" indent="0" defTabSz="274320">
              <a:spcAft>
                <a:spcPts val="0"/>
              </a:spcAft>
              <a:buNone/>
              <a:tabLst>
                <a:tab pos="182880" algn="l"/>
                <a:tab pos="411480" algn="l"/>
                <a:tab pos="685800" algn="l"/>
                <a:tab pos="960120" algn="l"/>
              </a:tabLst>
            </a:pPr>
            <a:r>
              <a:rPr lang="en-US" sz="600" b="0" dirty="0" smtClean="0">
                <a:latin typeface="Arial Narrow" panose="020B0606020202030204" pitchFamily="34" charset="0"/>
                <a:ea typeface="Verdana" pitchFamily="34" charset="0"/>
                <a:cs typeface="Verdana" pitchFamily="34" charset="0"/>
              </a:rPr>
              <a:t>41	</a:t>
            </a:r>
            <a:r>
              <a:rPr lang="en-US" sz="600" b="0" dirty="0">
                <a:latin typeface="Arial Narrow" panose="020B0606020202030204" pitchFamily="34" charset="0"/>
                <a:ea typeface="Verdana" pitchFamily="34" charset="0"/>
                <a:cs typeface="Verdana" pitchFamily="34" charset="0"/>
              </a:rPr>
              <a:t>	print "&lt;/body&gt;\n";</a:t>
            </a:r>
          </a:p>
          <a:p>
            <a:pPr marL="0" indent="0" defTabSz="274320">
              <a:spcAft>
                <a:spcPts val="0"/>
              </a:spcAft>
              <a:buNone/>
              <a:tabLst>
                <a:tab pos="182880" algn="l"/>
                <a:tab pos="411480" algn="l"/>
                <a:tab pos="685800" algn="l"/>
                <a:tab pos="960120" algn="l"/>
              </a:tabLst>
            </a:pPr>
            <a:r>
              <a:rPr lang="en-US" sz="600" b="0" dirty="0" smtClean="0">
                <a:latin typeface="Arial Narrow" panose="020B0606020202030204" pitchFamily="34" charset="0"/>
                <a:ea typeface="Verdana" pitchFamily="34" charset="0"/>
                <a:cs typeface="Verdana" pitchFamily="34" charset="0"/>
              </a:rPr>
              <a:t>42	</a:t>
            </a:r>
            <a:r>
              <a:rPr lang="en-US" sz="600" b="0" dirty="0">
                <a:latin typeface="Arial Narrow" panose="020B0606020202030204" pitchFamily="34" charset="0"/>
                <a:ea typeface="Verdana" pitchFamily="34" charset="0"/>
                <a:cs typeface="Verdana" pitchFamily="34" charset="0"/>
              </a:rPr>
              <a:t>	print "&lt;/html&gt;\n";</a:t>
            </a:r>
          </a:p>
          <a:p>
            <a:pPr marL="0" indent="0" defTabSz="274320">
              <a:spcAft>
                <a:spcPts val="0"/>
              </a:spcAft>
              <a:buNone/>
              <a:tabLst>
                <a:tab pos="182880" algn="l"/>
                <a:tab pos="411480" algn="l"/>
                <a:tab pos="685800" algn="l"/>
                <a:tab pos="960120" algn="l"/>
              </a:tabLst>
            </a:pPr>
            <a:r>
              <a:rPr lang="en-US" sz="600" b="0" dirty="0" smtClean="0">
                <a:latin typeface="Arial Narrow" panose="020B0606020202030204" pitchFamily="34" charset="0"/>
                <a:ea typeface="Verdana" pitchFamily="34" charset="0"/>
                <a:cs typeface="Verdana" pitchFamily="34" charset="0"/>
              </a:rPr>
              <a:t>43	</a:t>
            </a:r>
            <a:r>
              <a:rPr lang="en-US" sz="600" b="0" dirty="0">
                <a:latin typeface="Arial Narrow" panose="020B0606020202030204" pitchFamily="34" charset="0"/>
                <a:ea typeface="Verdana" pitchFamily="34" charset="0"/>
                <a:cs typeface="Verdana" pitchFamily="34" charset="0"/>
              </a:rPr>
              <a:t>	close(FH); </a:t>
            </a:r>
          </a:p>
          <a:p>
            <a:pPr marL="0" indent="0" defTabSz="274320">
              <a:spcAft>
                <a:spcPts val="0"/>
              </a:spcAft>
              <a:buNone/>
              <a:tabLst>
                <a:tab pos="182880" algn="l"/>
                <a:tab pos="411480" algn="l"/>
                <a:tab pos="685800" algn="l"/>
                <a:tab pos="960120" algn="l"/>
              </a:tabLst>
            </a:pPr>
            <a:r>
              <a:rPr lang="en-US" sz="600" b="0" dirty="0" smtClean="0">
                <a:latin typeface="Arial Narrow" panose="020B0606020202030204" pitchFamily="34" charset="0"/>
                <a:ea typeface="Verdana" pitchFamily="34" charset="0"/>
                <a:cs typeface="Verdana" pitchFamily="34" charset="0"/>
              </a:rPr>
              <a:t>44	</a:t>
            </a:r>
            <a:r>
              <a:rPr lang="en-US" sz="600" b="0" dirty="0">
                <a:latin typeface="Arial Narrow" panose="020B0606020202030204" pitchFamily="34" charset="0"/>
                <a:ea typeface="Verdana" pitchFamily="34" charset="0"/>
                <a:cs typeface="Verdana" pitchFamily="34" charset="0"/>
              </a:rPr>
              <a:t>	unlink($</a:t>
            </a:r>
            <a:r>
              <a:rPr lang="en-US" sz="600" b="0" dirty="0" err="1">
                <a:latin typeface="Arial Narrow" panose="020B0606020202030204" pitchFamily="34" charset="0"/>
                <a:ea typeface="Verdana" pitchFamily="34" charset="0"/>
                <a:cs typeface="Verdana" pitchFamily="34" charset="0"/>
              </a:rPr>
              <a:t>lockfile</a:t>
            </a:r>
            <a:r>
              <a:rPr lang="en-US" sz="600" b="0" dirty="0">
                <a:latin typeface="Arial Narrow" panose="020B0606020202030204" pitchFamily="34" charset="0"/>
                <a:ea typeface="Verdana" pitchFamily="34" charset="0"/>
                <a:cs typeface="Verdana" pitchFamily="34" charset="0"/>
              </a:rPr>
              <a:t>);</a:t>
            </a:r>
          </a:p>
          <a:p>
            <a:pPr marL="0" indent="0" defTabSz="274320">
              <a:spcAft>
                <a:spcPts val="0"/>
              </a:spcAft>
              <a:buNone/>
              <a:tabLst>
                <a:tab pos="182880" algn="l"/>
                <a:tab pos="411480" algn="l"/>
                <a:tab pos="685800" algn="l"/>
                <a:tab pos="960120" algn="l"/>
              </a:tabLst>
            </a:pPr>
            <a:r>
              <a:rPr lang="en-US" sz="600" b="0" dirty="0" smtClean="0">
                <a:latin typeface="Arial Narrow" panose="020B0606020202030204" pitchFamily="34" charset="0"/>
                <a:ea typeface="Verdana" pitchFamily="34" charset="0"/>
                <a:cs typeface="Verdana" pitchFamily="34" charset="0"/>
              </a:rPr>
              <a:t>45	</a:t>
            </a:r>
            <a:r>
              <a:rPr lang="en-US" sz="600" b="0" dirty="0">
                <a:latin typeface="Arial Narrow" panose="020B0606020202030204" pitchFamily="34" charset="0"/>
                <a:ea typeface="Verdana" pitchFamily="34" charset="0"/>
                <a:cs typeface="Verdana" pitchFamily="34" charset="0"/>
              </a:rPr>
              <a:t>	exit;</a:t>
            </a:r>
          </a:p>
          <a:p>
            <a:pPr marL="0" indent="0" defTabSz="274320">
              <a:spcAft>
                <a:spcPts val="0"/>
              </a:spcAft>
              <a:buNone/>
              <a:tabLst>
                <a:tab pos="182880" algn="l"/>
                <a:tab pos="411480" algn="l"/>
                <a:tab pos="685800" algn="l"/>
                <a:tab pos="960120" algn="l"/>
              </a:tabLst>
            </a:pPr>
            <a:r>
              <a:rPr lang="en-US" sz="600" b="0" dirty="0" smtClean="0">
                <a:latin typeface="Arial Narrow" panose="020B0606020202030204" pitchFamily="34" charset="0"/>
                <a:ea typeface="Verdana" pitchFamily="34" charset="0"/>
                <a:cs typeface="Verdana" pitchFamily="34" charset="0"/>
              </a:rPr>
              <a:t>46	}</a:t>
            </a:r>
            <a:endParaRPr lang="en-US" sz="600" b="0" dirty="0">
              <a:latin typeface="Arial Narrow" panose="020B0606020202030204" pitchFamily="34" charset="0"/>
              <a:ea typeface="Verdana" pitchFamily="34" charset="0"/>
              <a:cs typeface="Verdana" pitchFamily="34" charset="0"/>
            </a:endParaRPr>
          </a:p>
          <a:p>
            <a:pPr marL="0" indent="0" defTabSz="274320">
              <a:spcAft>
                <a:spcPts val="0"/>
              </a:spcAft>
              <a:buNone/>
              <a:tabLst>
                <a:tab pos="182880" algn="l"/>
                <a:tab pos="411480" algn="l"/>
                <a:tab pos="685800" algn="l"/>
                <a:tab pos="960120" algn="l"/>
              </a:tabLst>
            </a:pPr>
            <a:r>
              <a:rPr lang="en-US" sz="600" b="0" dirty="0" smtClean="0">
                <a:latin typeface="Arial Narrow" panose="020B0606020202030204" pitchFamily="34" charset="0"/>
                <a:ea typeface="Verdana" pitchFamily="34" charset="0"/>
                <a:cs typeface="Verdana" pitchFamily="34" charset="0"/>
              </a:rPr>
              <a:t>47</a:t>
            </a:r>
            <a:endParaRPr lang="en-US" sz="600" b="0" dirty="0">
              <a:latin typeface="Arial Narrow" panose="020B0606020202030204" pitchFamily="34" charset="0"/>
              <a:ea typeface="Verdana" pitchFamily="34" charset="0"/>
              <a:cs typeface="Verdana" pitchFamily="34" charset="0"/>
            </a:endParaRPr>
          </a:p>
          <a:p>
            <a:pPr marL="0" indent="0" defTabSz="274320">
              <a:spcAft>
                <a:spcPts val="0"/>
              </a:spcAft>
              <a:buNone/>
              <a:tabLst>
                <a:tab pos="182880" algn="l"/>
                <a:tab pos="411480" algn="l"/>
                <a:tab pos="685800" algn="l"/>
                <a:tab pos="960120" algn="l"/>
              </a:tabLst>
            </a:pPr>
            <a:r>
              <a:rPr lang="en-US" sz="600" b="0" dirty="0" smtClean="0">
                <a:latin typeface="Arial Narrow" panose="020B0606020202030204" pitchFamily="34" charset="0"/>
                <a:ea typeface="Verdana" pitchFamily="34" charset="0"/>
                <a:cs typeface="Verdana" pitchFamily="34" charset="0"/>
              </a:rPr>
              <a:t>48	my </a:t>
            </a:r>
            <a:r>
              <a:rPr lang="en-US" sz="600" b="0" dirty="0">
                <a:latin typeface="Arial Narrow" panose="020B0606020202030204" pitchFamily="34" charset="0"/>
                <a:ea typeface="Verdana" pitchFamily="34" charset="0"/>
                <a:cs typeface="Verdana" pitchFamily="34" charset="0"/>
              </a:rPr>
              <a:t>$</a:t>
            </a:r>
            <a:r>
              <a:rPr lang="en-US" sz="600" b="0" dirty="0" err="1">
                <a:latin typeface="Arial Narrow" panose="020B0606020202030204" pitchFamily="34" charset="0"/>
                <a:ea typeface="Verdana" pitchFamily="34" charset="0"/>
                <a:cs typeface="Verdana" pitchFamily="34" charset="0"/>
              </a:rPr>
              <a:t>dsn</a:t>
            </a:r>
            <a:r>
              <a:rPr lang="en-US" sz="600" b="0" dirty="0">
                <a:latin typeface="Arial Narrow" panose="020B0606020202030204" pitchFamily="34" charset="0"/>
                <a:ea typeface="Verdana" pitchFamily="34" charset="0"/>
                <a:cs typeface="Verdana" pitchFamily="34" charset="0"/>
              </a:rPr>
              <a:t> = "</a:t>
            </a:r>
            <a:r>
              <a:rPr lang="en-US" sz="600" b="0" dirty="0" err="1">
                <a:latin typeface="Arial Narrow" panose="020B0606020202030204" pitchFamily="34" charset="0"/>
                <a:ea typeface="Verdana" pitchFamily="34" charset="0"/>
                <a:cs typeface="Verdana" pitchFamily="34" charset="0"/>
              </a:rPr>
              <a:t>DBI:mysql:database</a:t>
            </a:r>
            <a:r>
              <a:rPr lang="en-US" sz="600" b="0" dirty="0">
                <a:latin typeface="Arial Narrow" panose="020B0606020202030204" pitchFamily="34" charset="0"/>
                <a:ea typeface="Verdana" pitchFamily="34" charset="0"/>
                <a:cs typeface="Verdana" pitchFamily="34" charset="0"/>
              </a:rPr>
              <a:t>=$</a:t>
            </a:r>
            <a:r>
              <a:rPr lang="en-US" sz="600" b="0" dirty="0" err="1">
                <a:latin typeface="Arial Narrow" panose="020B0606020202030204" pitchFamily="34" charset="0"/>
                <a:ea typeface="Verdana" pitchFamily="34" charset="0"/>
                <a:cs typeface="Verdana" pitchFamily="34" charset="0"/>
              </a:rPr>
              <a:t>dbname;host</a:t>
            </a:r>
            <a:r>
              <a:rPr lang="en-US" sz="600" b="0" dirty="0">
                <a:latin typeface="Arial Narrow" panose="020B0606020202030204" pitchFamily="34" charset="0"/>
                <a:ea typeface="Verdana" pitchFamily="34" charset="0"/>
                <a:cs typeface="Verdana" pitchFamily="34" charset="0"/>
              </a:rPr>
              <a:t>=$</a:t>
            </a:r>
            <a:r>
              <a:rPr lang="en-US" sz="600" b="0" dirty="0" err="1">
                <a:latin typeface="Arial Narrow" panose="020B0606020202030204" pitchFamily="34" charset="0"/>
                <a:ea typeface="Verdana" pitchFamily="34" charset="0"/>
                <a:cs typeface="Verdana" pitchFamily="34" charset="0"/>
              </a:rPr>
              <a:t>dbhost</a:t>
            </a:r>
            <a:r>
              <a:rPr lang="en-US" sz="600" b="0" dirty="0">
                <a:latin typeface="Arial Narrow" panose="020B0606020202030204" pitchFamily="34" charset="0"/>
                <a:ea typeface="Verdana" pitchFamily="34" charset="0"/>
                <a:cs typeface="Verdana" pitchFamily="34" charset="0"/>
              </a:rPr>
              <a:t>";</a:t>
            </a:r>
          </a:p>
          <a:p>
            <a:pPr marL="0" indent="0" defTabSz="274320">
              <a:spcAft>
                <a:spcPts val="0"/>
              </a:spcAft>
              <a:buNone/>
              <a:tabLst>
                <a:tab pos="182880" algn="l"/>
                <a:tab pos="411480" algn="l"/>
                <a:tab pos="685800" algn="l"/>
                <a:tab pos="960120" algn="l"/>
              </a:tabLst>
            </a:pPr>
            <a:r>
              <a:rPr lang="en-US" sz="600" b="0" dirty="0" smtClean="0">
                <a:latin typeface="Arial Narrow" panose="020B0606020202030204" pitchFamily="34" charset="0"/>
                <a:ea typeface="Verdana" pitchFamily="34" charset="0"/>
                <a:cs typeface="Verdana" pitchFamily="34" charset="0"/>
              </a:rPr>
              <a:t>49	my </a:t>
            </a:r>
            <a:r>
              <a:rPr lang="en-US" sz="600" b="0" dirty="0">
                <a:latin typeface="Arial Narrow" panose="020B0606020202030204" pitchFamily="34" charset="0"/>
                <a:ea typeface="Verdana" pitchFamily="34" charset="0"/>
                <a:cs typeface="Verdana" pitchFamily="34" charset="0"/>
              </a:rPr>
              <a:t>$</a:t>
            </a:r>
            <a:r>
              <a:rPr lang="en-US" sz="600" b="0" dirty="0" err="1">
                <a:latin typeface="Arial Narrow" panose="020B0606020202030204" pitchFamily="34" charset="0"/>
                <a:ea typeface="Verdana" pitchFamily="34" charset="0"/>
                <a:cs typeface="Verdana" pitchFamily="34" charset="0"/>
              </a:rPr>
              <a:t>dbh</a:t>
            </a:r>
            <a:r>
              <a:rPr lang="en-US" sz="600" b="0" dirty="0">
                <a:latin typeface="Arial Narrow" panose="020B0606020202030204" pitchFamily="34" charset="0"/>
                <a:ea typeface="Verdana" pitchFamily="34" charset="0"/>
                <a:cs typeface="Verdana" pitchFamily="34" charset="0"/>
              </a:rPr>
              <a:t> = DBI-&gt;connect($dsn,$dbuser,decode_base64($</a:t>
            </a:r>
            <a:r>
              <a:rPr lang="en-US" sz="600" b="0" dirty="0" err="1">
                <a:latin typeface="Arial Narrow" panose="020B0606020202030204" pitchFamily="34" charset="0"/>
                <a:ea typeface="Verdana" pitchFamily="34" charset="0"/>
                <a:cs typeface="Verdana" pitchFamily="34" charset="0"/>
              </a:rPr>
              <a:t>dbpw</a:t>
            </a:r>
            <a:r>
              <a:rPr lang="en-US" sz="600" b="0" dirty="0">
                <a:latin typeface="Arial Narrow" panose="020B0606020202030204" pitchFamily="34" charset="0"/>
                <a:ea typeface="Verdana" pitchFamily="34" charset="0"/>
                <a:cs typeface="Verdana" pitchFamily="34" charset="0"/>
              </a:rPr>
              <a:t>)) or die "Could not connect to DB</a:t>
            </a:r>
            <a:r>
              <a:rPr lang="en-US" sz="600" b="0" dirty="0" smtClean="0">
                <a:latin typeface="Arial Narrow" panose="020B0606020202030204" pitchFamily="34" charset="0"/>
                <a:ea typeface="Verdana" pitchFamily="34" charset="0"/>
                <a:cs typeface="Verdana" pitchFamily="34" charset="0"/>
              </a:rPr>
              <a:t>.";</a:t>
            </a:r>
          </a:p>
          <a:p>
            <a:pPr marL="0" indent="0" defTabSz="274320">
              <a:spcAft>
                <a:spcPts val="0"/>
              </a:spcAft>
              <a:buNone/>
              <a:tabLst>
                <a:tab pos="182880" algn="l"/>
                <a:tab pos="411480" algn="l"/>
                <a:tab pos="685800" algn="l"/>
                <a:tab pos="960120" algn="l"/>
              </a:tabLst>
            </a:pPr>
            <a:r>
              <a:rPr lang="en-US" sz="600" b="0" dirty="0" smtClean="0">
                <a:latin typeface="Arial Narrow" panose="020B0606020202030204" pitchFamily="34" charset="0"/>
                <a:ea typeface="Verdana" pitchFamily="34" charset="0"/>
                <a:cs typeface="Verdana" pitchFamily="34" charset="0"/>
              </a:rPr>
              <a:t>50</a:t>
            </a:r>
            <a:endParaRPr lang="en-US" sz="600" b="0" dirty="0">
              <a:latin typeface="Arial Narrow" panose="020B0606020202030204" pitchFamily="34" charset="0"/>
              <a:ea typeface="Verdana" pitchFamily="34" charset="0"/>
              <a:cs typeface="Verdana" pitchFamily="34" charset="0"/>
            </a:endParaRPr>
          </a:p>
        </p:txBody>
      </p:sp>
      <p:sp>
        <p:nvSpPr>
          <p:cNvPr id="9" name="Content Placeholder 8"/>
          <p:cNvSpPr>
            <a:spLocks noGrp="1"/>
          </p:cNvSpPr>
          <p:nvPr>
            <p:ph sz="half" idx="2"/>
          </p:nvPr>
        </p:nvSpPr>
        <p:spPr>
          <a:xfrm>
            <a:off x="4800600" y="1498596"/>
            <a:ext cx="4038600" cy="4673604"/>
          </a:xfrm>
        </p:spPr>
        <p:txBody>
          <a:bodyPr/>
          <a:lstStyle/>
          <a:p>
            <a:pPr marL="0" indent="0" defTabSz="274320">
              <a:spcAft>
                <a:spcPts val="0"/>
              </a:spcAft>
              <a:buNone/>
              <a:tabLst>
                <a:tab pos="182880" algn="l"/>
                <a:tab pos="411480" algn="l"/>
                <a:tab pos="685800" algn="l"/>
                <a:tab pos="960120" algn="l"/>
              </a:tabLst>
            </a:pPr>
            <a:r>
              <a:rPr lang="en-US" sz="600" b="0" dirty="0" smtClean="0">
                <a:latin typeface="Arial Narrow" panose="020B0606020202030204" pitchFamily="34" charset="0"/>
                <a:ea typeface="Verdana" pitchFamily="34" charset="0"/>
                <a:cs typeface="Verdana" pitchFamily="34" charset="0"/>
              </a:rPr>
              <a:t>51	print </a:t>
            </a:r>
            <a:r>
              <a:rPr lang="en-US" sz="600" b="0" dirty="0">
                <a:latin typeface="Arial Narrow" panose="020B0606020202030204" pitchFamily="34" charset="0"/>
                <a:ea typeface="Verdana" pitchFamily="34" charset="0"/>
                <a:cs typeface="Verdana" pitchFamily="34" charset="0"/>
              </a:rPr>
              <a:t>"&lt;h2&gt;Account Activation&lt;/h2&gt;\n";</a:t>
            </a:r>
          </a:p>
          <a:p>
            <a:pPr marL="0" indent="0" defTabSz="274320">
              <a:spcAft>
                <a:spcPts val="0"/>
              </a:spcAft>
              <a:buNone/>
              <a:tabLst>
                <a:tab pos="182880" algn="l"/>
                <a:tab pos="411480" algn="l"/>
                <a:tab pos="685800" algn="l"/>
                <a:tab pos="960120" algn="l"/>
              </a:tabLst>
            </a:pPr>
            <a:r>
              <a:rPr lang="en-US" sz="600" b="0" dirty="0" smtClean="0">
                <a:latin typeface="Arial Narrow" panose="020B0606020202030204" pitchFamily="34" charset="0"/>
                <a:ea typeface="Verdana" pitchFamily="34" charset="0"/>
                <a:cs typeface="Verdana" pitchFamily="34" charset="0"/>
              </a:rPr>
              <a:t>52</a:t>
            </a:r>
            <a:endParaRPr lang="en-US" sz="600" b="0" dirty="0">
              <a:latin typeface="Arial Narrow" panose="020B0606020202030204" pitchFamily="34" charset="0"/>
              <a:ea typeface="Verdana" pitchFamily="34" charset="0"/>
              <a:cs typeface="Verdana" pitchFamily="34" charset="0"/>
            </a:endParaRPr>
          </a:p>
          <a:p>
            <a:pPr marL="0" indent="0" defTabSz="274320">
              <a:spcAft>
                <a:spcPts val="0"/>
              </a:spcAft>
              <a:buNone/>
              <a:tabLst>
                <a:tab pos="182880" algn="l"/>
                <a:tab pos="411480" algn="l"/>
                <a:tab pos="685800" algn="l"/>
                <a:tab pos="960120" algn="l"/>
              </a:tabLst>
            </a:pPr>
            <a:r>
              <a:rPr lang="en-US" sz="600" b="0" dirty="0" smtClean="0">
                <a:latin typeface="Arial Narrow" panose="020B0606020202030204" pitchFamily="34" charset="0"/>
                <a:ea typeface="Verdana" pitchFamily="34" charset="0"/>
                <a:cs typeface="Verdana" pitchFamily="34" charset="0"/>
              </a:rPr>
              <a:t>53	my </a:t>
            </a:r>
            <a:r>
              <a:rPr lang="en-US" sz="600" b="0" dirty="0">
                <a:latin typeface="Arial Narrow" panose="020B0606020202030204" pitchFamily="34" charset="0"/>
                <a:ea typeface="Verdana" pitchFamily="34" charset="0"/>
                <a:cs typeface="Verdana" pitchFamily="34" charset="0"/>
              </a:rPr>
              <a:t>$</a:t>
            </a:r>
            <a:r>
              <a:rPr lang="en-US" sz="600" b="0" dirty="0" err="1">
                <a:latin typeface="Arial Narrow" panose="020B0606020202030204" pitchFamily="34" charset="0"/>
                <a:ea typeface="Verdana" pitchFamily="34" charset="0"/>
                <a:cs typeface="Verdana" pitchFamily="34" charset="0"/>
              </a:rPr>
              <a:t>sql</a:t>
            </a:r>
            <a:r>
              <a:rPr lang="en-US" sz="600" b="0" dirty="0">
                <a:latin typeface="Arial Narrow" panose="020B0606020202030204" pitchFamily="34" charset="0"/>
                <a:ea typeface="Verdana" pitchFamily="34" charset="0"/>
                <a:cs typeface="Verdana" pitchFamily="34" charset="0"/>
              </a:rPr>
              <a:t> = $</a:t>
            </a:r>
            <a:r>
              <a:rPr lang="en-US" sz="600" b="0" dirty="0" err="1">
                <a:latin typeface="Arial Narrow" panose="020B0606020202030204" pitchFamily="34" charset="0"/>
                <a:ea typeface="Verdana" pitchFamily="34" charset="0"/>
                <a:cs typeface="Verdana" pitchFamily="34" charset="0"/>
              </a:rPr>
              <a:t>dbh</a:t>
            </a:r>
            <a:r>
              <a:rPr lang="en-US" sz="600" b="0" dirty="0">
                <a:latin typeface="Arial Narrow" panose="020B0606020202030204" pitchFamily="34" charset="0"/>
                <a:ea typeface="Verdana" pitchFamily="34" charset="0"/>
                <a:cs typeface="Verdana" pitchFamily="34" charset="0"/>
              </a:rPr>
              <a:t>-&gt;prepare("SELECT </a:t>
            </a:r>
            <a:r>
              <a:rPr lang="en-US" sz="600" b="0" dirty="0" err="1">
                <a:latin typeface="Arial Narrow" panose="020B0606020202030204" pitchFamily="34" charset="0"/>
                <a:ea typeface="Verdana" pitchFamily="34" charset="0"/>
                <a:cs typeface="Verdana" pitchFamily="34" charset="0"/>
              </a:rPr>
              <a:t>uname</a:t>
            </a:r>
            <a:r>
              <a:rPr lang="en-US" sz="600" b="0" dirty="0">
                <a:latin typeface="Arial Narrow" panose="020B0606020202030204" pitchFamily="34" charset="0"/>
                <a:ea typeface="Verdana" pitchFamily="34" charset="0"/>
                <a:cs typeface="Verdana" pitchFamily="34" charset="0"/>
              </a:rPr>
              <a:t> FROM users WHERE state=0");</a:t>
            </a:r>
          </a:p>
          <a:p>
            <a:pPr marL="0" indent="0" defTabSz="274320">
              <a:spcAft>
                <a:spcPts val="0"/>
              </a:spcAft>
              <a:buNone/>
              <a:tabLst>
                <a:tab pos="182880" algn="l"/>
                <a:tab pos="411480" algn="l"/>
                <a:tab pos="685800" algn="l"/>
                <a:tab pos="960120" algn="l"/>
              </a:tabLst>
            </a:pPr>
            <a:r>
              <a:rPr lang="en-US" sz="600" b="0" dirty="0" smtClean="0">
                <a:latin typeface="Arial Narrow" panose="020B0606020202030204" pitchFamily="34" charset="0"/>
                <a:ea typeface="Verdana" pitchFamily="34" charset="0"/>
                <a:cs typeface="Verdana" pitchFamily="34" charset="0"/>
              </a:rPr>
              <a:t>54	$</a:t>
            </a:r>
            <a:r>
              <a:rPr lang="en-US" sz="600" b="0" dirty="0" err="1" smtClean="0">
                <a:latin typeface="Arial Narrow" panose="020B0606020202030204" pitchFamily="34" charset="0"/>
                <a:ea typeface="Verdana" pitchFamily="34" charset="0"/>
                <a:cs typeface="Verdana" pitchFamily="34" charset="0"/>
              </a:rPr>
              <a:t>sql</a:t>
            </a:r>
            <a:r>
              <a:rPr lang="en-US" sz="600" b="0" dirty="0" smtClean="0">
                <a:latin typeface="Arial Narrow" panose="020B0606020202030204" pitchFamily="34" charset="0"/>
                <a:ea typeface="Verdana" pitchFamily="34" charset="0"/>
                <a:cs typeface="Verdana" pitchFamily="34" charset="0"/>
              </a:rPr>
              <a:t>-</a:t>
            </a:r>
            <a:r>
              <a:rPr lang="en-US" sz="600" b="0" dirty="0">
                <a:latin typeface="Arial Narrow" panose="020B0606020202030204" pitchFamily="34" charset="0"/>
                <a:ea typeface="Verdana" pitchFamily="34" charset="0"/>
                <a:cs typeface="Verdana" pitchFamily="34" charset="0"/>
              </a:rPr>
              <a:t>&gt;execute;</a:t>
            </a:r>
          </a:p>
          <a:p>
            <a:pPr marL="0" indent="0" defTabSz="274320">
              <a:spcAft>
                <a:spcPts val="0"/>
              </a:spcAft>
              <a:buNone/>
              <a:tabLst>
                <a:tab pos="182880" algn="l"/>
                <a:tab pos="411480" algn="l"/>
                <a:tab pos="685800" algn="l"/>
                <a:tab pos="960120" algn="l"/>
              </a:tabLst>
            </a:pPr>
            <a:r>
              <a:rPr lang="en-US" sz="600" b="0" dirty="0" smtClean="0">
                <a:latin typeface="Arial Narrow" panose="020B0606020202030204" pitchFamily="34" charset="0"/>
                <a:ea typeface="Verdana" pitchFamily="34" charset="0"/>
                <a:cs typeface="Verdana" pitchFamily="34" charset="0"/>
              </a:rPr>
              <a:t>55</a:t>
            </a:r>
            <a:endParaRPr lang="en-US" sz="600" b="0" dirty="0">
              <a:latin typeface="Arial Narrow" panose="020B0606020202030204" pitchFamily="34" charset="0"/>
              <a:ea typeface="Verdana" pitchFamily="34" charset="0"/>
              <a:cs typeface="Verdana" pitchFamily="34" charset="0"/>
            </a:endParaRPr>
          </a:p>
          <a:p>
            <a:pPr marL="0" indent="0" defTabSz="274320">
              <a:spcAft>
                <a:spcPts val="0"/>
              </a:spcAft>
              <a:buNone/>
              <a:tabLst>
                <a:tab pos="182880" algn="l"/>
                <a:tab pos="411480" algn="l"/>
                <a:tab pos="685800" algn="l"/>
                <a:tab pos="960120" algn="l"/>
              </a:tabLst>
            </a:pPr>
            <a:r>
              <a:rPr lang="en-US" sz="600" b="0" dirty="0" smtClean="0">
                <a:latin typeface="Arial Narrow" panose="020B0606020202030204" pitchFamily="34" charset="0"/>
                <a:ea typeface="Verdana" pitchFamily="34" charset="0"/>
                <a:cs typeface="Verdana" pitchFamily="34" charset="0"/>
              </a:rPr>
              <a:t>56	unless </a:t>
            </a:r>
            <a:r>
              <a:rPr lang="en-US" sz="600" b="0" dirty="0">
                <a:latin typeface="Arial Narrow" panose="020B0606020202030204" pitchFamily="34" charset="0"/>
                <a:ea typeface="Verdana" pitchFamily="34" charset="0"/>
                <a:cs typeface="Verdana" pitchFamily="34" charset="0"/>
              </a:rPr>
              <a:t>($</a:t>
            </a:r>
            <a:r>
              <a:rPr lang="en-US" sz="600" b="0" dirty="0" err="1">
                <a:latin typeface="Arial Narrow" panose="020B0606020202030204" pitchFamily="34" charset="0"/>
                <a:ea typeface="Verdana" pitchFamily="34" charset="0"/>
                <a:cs typeface="Verdana" pitchFamily="34" charset="0"/>
              </a:rPr>
              <a:t>sql</a:t>
            </a:r>
            <a:r>
              <a:rPr lang="en-US" sz="600" b="0" dirty="0">
                <a:latin typeface="Arial Narrow" panose="020B0606020202030204" pitchFamily="34" charset="0"/>
                <a:ea typeface="Verdana" pitchFamily="34" charset="0"/>
                <a:cs typeface="Verdana" pitchFamily="34" charset="0"/>
              </a:rPr>
              <a:t>-&gt;rows) {</a:t>
            </a:r>
          </a:p>
          <a:p>
            <a:pPr marL="0" indent="0" defTabSz="274320">
              <a:spcAft>
                <a:spcPts val="0"/>
              </a:spcAft>
              <a:buNone/>
              <a:tabLst>
                <a:tab pos="182880" algn="l"/>
                <a:tab pos="411480" algn="l"/>
                <a:tab pos="685800" algn="l"/>
                <a:tab pos="960120" algn="l"/>
              </a:tabLst>
            </a:pPr>
            <a:r>
              <a:rPr lang="en-US" sz="600" b="0" dirty="0" smtClean="0">
                <a:latin typeface="Arial Narrow" panose="020B0606020202030204" pitchFamily="34" charset="0"/>
                <a:ea typeface="Verdana" pitchFamily="34" charset="0"/>
                <a:cs typeface="Verdana" pitchFamily="34" charset="0"/>
              </a:rPr>
              <a:t>57	</a:t>
            </a:r>
            <a:r>
              <a:rPr lang="en-US" sz="600" b="0" dirty="0">
                <a:latin typeface="Arial Narrow" panose="020B0606020202030204" pitchFamily="34" charset="0"/>
                <a:ea typeface="Verdana" pitchFamily="34" charset="0"/>
                <a:cs typeface="Verdana" pitchFamily="34" charset="0"/>
              </a:rPr>
              <a:t>	print "&lt;p&gt;&lt;b&gt;No accounts to approve.&lt;/b&gt;&lt;/p&gt;";</a:t>
            </a:r>
          </a:p>
          <a:p>
            <a:pPr marL="0" indent="0" defTabSz="274320">
              <a:spcAft>
                <a:spcPts val="0"/>
              </a:spcAft>
              <a:buNone/>
              <a:tabLst>
                <a:tab pos="182880" algn="l"/>
                <a:tab pos="411480" algn="l"/>
                <a:tab pos="685800" algn="l"/>
                <a:tab pos="960120" algn="l"/>
              </a:tabLst>
            </a:pPr>
            <a:r>
              <a:rPr lang="en-US" sz="600" b="0" dirty="0" smtClean="0">
                <a:latin typeface="Arial Narrow" panose="020B0606020202030204" pitchFamily="34" charset="0"/>
                <a:ea typeface="Verdana" pitchFamily="34" charset="0"/>
                <a:cs typeface="Verdana" pitchFamily="34" charset="0"/>
              </a:rPr>
              <a:t>58	} </a:t>
            </a:r>
            <a:r>
              <a:rPr lang="en-US" sz="600" b="0" dirty="0">
                <a:latin typeface="Arial Narrow" panose="020B0606020202030204" pitchFamily="34" charset="0"/>
                <a:ea typeface="Verdana" pitchFamily="34" charset="0"/>
                <a:cs typeface="Verdana" pitchFamily="34" charset="0"/>
              </a:rPr>
              <a:t>else {</a:t>
            </a:r>
          </a:p>
          <a:p>
            <a:pPr marL="0" indent="0" defTabSz="274320">
              <a:spcAft>
                <a:spcPts val="0"/>
              </a:spcAft>
              <a:buNone/>
              <a:tabLst>
                <a:tab pos="182880" algn="l"/>
                <a:tab pos="411480" algn="l"/>
                <a:tab pos="685800" algn="l"/>
                <a:tab pos="960120" algn="l"/>
              </a:tabLst>
            </a:pPr>
            <a:r>
              <a:rPr lang="en-US" sz="600" b="0" dirty="0" smtClean="0">
                <a:latin typeface="Arial Narrow" panose="020B0606020202030204" pitchFamily="34" charset="0"/>
                <a:ea typeface="Verdana" pitchFamily="34" charset="0"/>
                <a:cs typeface="Verdana" pitchFamily="34" charset="0"/>
              </a:rPr>
              <a:t>59	</a:t>
            </a:r>
            <a:r>
              <a:rPr lang="en-US" sz="600" b="0" dirty="0">
                <a:latin typeface="Arial Narrow" panose="020B0606020202030204" pitchFamily="34" charset="0"/>
                <a:ea typeface="Verdana" pitchFamily="34" charset="0"/>
                <a:cs typeface="Verdana" pitchFamily="34" charset="0"/>
              </a:rPr>
              <a:t>	print "&lt;table border=1&gt;\n";</a:t>
            </a:r>
          </a:p>
          <a:p>
            <a:pPr marL="0" indent="0" defTabSz="274320">
              <a:spcAft>
                <a:spcPts val="0"/>
              </a:spcAft>
              <a:buNone/>
              <a:tabLst>
                <a:tab pos="182880" algn="l"/>
                <a:tab pos="411480" algn="l"/>
                <a:tab pos="685800" algn="l"/>
                <a:tab pos="960120" algn="l"/>
              </a:tabLst>
            </a:pPr>
            <a:r>
              <a:rPr lang="en-US" sz="600" b="0" dirty="0" smtClean="0">
                <a:latin typeface="Arial Narrow" panose="020B0606020202030204" pitchFamily="34" charset="0"/>
                <a:ea typeface="Verdana" pitchFamily="34" charset="0"/>
                <a:cs typeface="Verdana" pitchFamily="34" charset="0"/>
              </a:rPr>
              <a:t>60	</a:t>
            </a:r>
            <a:r>
              <a:rPr lang="en-US" sz="600" b="0" dirty="0">
                <a:latin typeface="Arial Narrow" panose="020B0606020202030204" pitchFamily="34" charset="0"/>
                <a:ea typeface="Verdana" pitchFamily="34" charset="0"/>
                <a:cs typeface="Verdana" pitchFamily="34" charset="0"/>
              </a:rPr>
              <a:t>	print "&lt;</a:t>
            </a:r>
            <a:r>
              <a:rPr lang="en-US" sz="600" b="0" dirty="0" err="1">
                <a:latin typeface="Arial Narrow" panose="020B0606020202030204" pitchFamily="34" charset="0"/>
                <a:ea typeface="Verdana" pitchFamily="34" charset="0"/>
                <a:cs typeface="Verdana" pitchFamily="34" charset="0"/>
              </a:rPr>
              <a:t>tr</a:t>
            </a:r>
            <a:r>
              <a:rPr lang="en-US" sz="600" b="0" dirty="0">
                <a:latin typeface="Arial Narrow" panose="020B0606020202030204" pitchFamily="34" charset="0"/>
                <a:ea typeface="Verdana" pitchFamily="34" charset="0"/>
                <a:cs typeface="Verdana" pitchFamily="34" charset="0"/>
              </a:rPr>
              <a:t>&gt;\n";</a:t>
            </a:r>
          </a:p>
          <a:p>
            <a:pPr marL="0" indent="0" defTabSz="274320">
              <a:spcAft>
                <a:spcPts val="0"/>
              </a:spcAft>
              <a:buNone/>
              <a:tabLst>
                <a:tab pos="182880" algn="l"/>
                <a:tab pos="411480" algn="l"/>
                <a:tab pos="685800" algn="l"/>
                <a:tab pos="960120" algn="l"/>
              </a:tabLst>
            </a:pPr>
            <a:r>
              <a:rPr lang="en-US" sz="600" b="0" dirty="0" smtClean="0">
                <a:latin typeface="Arial Narrow" panose="020B0606020202030204" pitchFamily="34" charset="0"/>
                <a:ea typeface="Verdana" pitchFamily="34" charset="0"/>
                <a:cs typeface="Verdana" pitchFamily="34" charset="0"/>
              </a:rPr>
              <a:t>61	</a:t>
            </a:r>
            <a:r>
              <a:rPr lang="en-US" sz="600" b="0" dirty="0">
                <a:latin typeface="Arial Narrow" panose="020B0606020202030204" pitchFamily="34" charset="0"/>
                <a:ea typeface="Verdana" pitchFamily="34" charset="0"/>
                <a:cs typeface="Verdana" pitchFamily="34" charset="0"/>
              </a:rPr>
              <a:t>	print "	&lt;</a:t>
            </a:r>
            <a:r>
              <a:rPr lang="en-US" sz="600" b="0" dirty="0" err="1">
                <a:latin typeface="Arial Narrow" panose="020B0606020202030204" pitchFamily="34" charset="0"/>
                <a:ea typeface="Verdana" pitchFamily="34" charset="0"/>
                <a:cs typeface="Verdana" pitchFamily="34" charset="0"/>
              </a:rPr>
              <a:t>th</a:t>
            </a:r>
            <a:r>
              <a:rPr lang="en-US" sz="600" b="0" dirty="0">
                <a:latin typeface="Arial Narrow" panose="020B0606020202030204" pitchFamily="34" charset="0"/>
                <a:ea typeface="Verdana" pitchFamily="34" charset="0"/>
                <a:cs typeface="Verdana" pitchFamily="34" charset="0"/>
              </a:rPr>
              <a:t>&gt;User Name&lt;/</a:t>
            </a:r>
            <a:r>
              <a:rPr lang="en-US" sz="600" b="0" dirty="0" err="1">
                <a:latin typeface="Arial Narrow" panose="020B0606020202030204" pitchFamily="34" charset="0"/>
                <a:ea typeface="Verdana" pitchFamily="34" charset="0"/>
                <a:cs typeface="Verdana" pitchFamily="34" charset="0"/>
              </a:rPr>
              <a:t>th</a:t>
            </a:r>
            <a:r>
              <a:rPr lang="en-US" sz="600" b="0" dirty="0">
                <a:latin typeface="Arial Narrow" panose="020B0606020202030204" pitchFamily="34" charset="0"/>
                <a:ea typeface="Verdana" pitchFamily="34" charset="0"/>
                <a:cs typeface="Verdana" pitchFamily="34" charset="0"/>
              </a:rPr>
              <a:t>&gt;\n";</a:t>
            </a:r>
          </a:p>
          <a:p>
            <a:pPr marL="0" indent="0" defTabSz="274320">
              <a:spcAft>
                <a:spcPts val="0"/>
              </a:spcAft>
              <a:buNone/>
              <a:tabLst>
                <a:tab pos="182880" algn="l"/>
                <a:tab pos="411480" algn="l"/>
                <a:tab pos="685800" algn="l"/>
                <a:tab pos="960120" algn="l"/>
              </a:tabLst>
            </a:pPr>
            <a:r>
              <a:rPr lang="en-US" sz="600" b="0" dirty="0" smtClean="0">
                <a:latin typeface="Arial Narrow" panose="020B0606020202030204" pitchFamily="34" charset="0"/>
                <a:ea typeface="Verdana" pitchFamily="34" charset="0"/>
                <a:cs typeface="Verdana" pitchFamily="34" charset="0"/>
              </a:rPr>
              <a:t>62	</a:t>
            </a:r>
            <a:r>
              <a:rPr lang="en-US" sz="600" b="0" dirty="0">
                <a:latin typeface="Arial Narrow" panose="020B0606020202030204" pitchFamily="34" charset="0"/>
                <a:ea typeface="Verdana" pitchFamily="34" charset="0"/>
                <a:cs typeface="Verdana" pitchFamily="34" charset="0"/>
              </a:rPr>
              <a:t>	print "	&lt;</a:t>
            </a:r>
            <a:r>
              <a:rPr lang="en-US" sz="600" b="0" dirty="0" err="1">
                <a:latin typeface="Arial Narrow" panose="020B0606020202030204" pitchFamily="34" charset="0"/>
                <a:ea typeface="Verdana" pitchFamily="34" charset="0"/>
                <a:cs typeface="Verdana" pitchFamily="34" charset="0"/>
              </a:rPr>
              <a:t>th</a:t>
            </a:r>
            <a:r>
              <a:rPr lang="en-US" sz="600" b="0" dirty="0">
                <a:latin typeface="Arial Narrow" panose="020B0606020202030204" pitchFamily="34" charset="0"/>
                <a:ea typeface="Verdana" pitchFamily="34" charset="0"/>
                <a:cs typeface="Verdana" pitchFamily="34" charset="0"/>
              </a:rPr>
              <a:t>&gt;Approve&lt;/</a:t>
            </a:r>
            <a:r>
              <a:rPr lang="en-US" sz="600" b="0" dirty="0" err="1">
                <a:latin typeface="Arial Narrow" panose="020B0606020202030204" pitchFamily="34" charset="0"/>
                <a:ea typeface="Verdana" pitchFamily="34" charset="0"/>
                <a:cs typeface="Verdana" pitchFamily="34" charset="0"/>
              </a:rPr>
              <a:t>th</a:t>
            </a:r>
            <a:r>
              <a:rPr lang="en-US" sz="600" b="0" dirty="0">
                <a:latin typeface="Arial Narrow" panose="020B0606020202030204" pitchFamily="34" charset="0"/>
                <a:ea typeface="Verdana" pitchFamily="34" charset="0"/>
                <a:cs typeface="Verdana" pitchFamily="34" charset="0"/>
              </a:rPr>
              <a:t>&gt;\n";</a:t>
            </a:r>
          </a:p>
          <a:p>
            <a:pPr marL="0" indent="0" defTabSz="274320">
              <a:spcAft>
                <a:spcPts val="0"/>
              </a:spcAft>
              <a:buNone/>
              <a:tabLst>
                <a:tab pos="182880" algn="l"/>
                <a:tab pos="411480" algn="l"/>
                <a:tab pos="685800" algn="l"/>
                <a:tab pos="960120" algn="l"/>
              </a:tabLst>
            </a:pPr>
            <a:r>
              <a:rPr lang="en-US" sz="600" b="0" dirty="0" smtClean="0">
                <a:latin typeface="Arial Narrow" panose="020B0606020202030204" pitchFamily="34" charset="0"/>
                <a:ea typeface="Verdana" pitchFamily="34" charset="0"/>
                <a:cs typeface="Verdana" pitchFamily="34" charset="0"/>
              </a:rPr>
              <a:t>63	</a:t>
            </a:r>
            <a:r>
              <a:rPr lang="en-US" sz="600" b="0" dirty="0">
                <a:latin typeface="Arial Narrow" panose="020B0606020202030204" pitchFamily="34" charset="0"/>
                <a:ea typeface="Verdana" pitchFamily="34" charset="0"/>
                <a:cs typeface="Verdana" pitchFamily="34" charset="0"/>
              </a:rPr>
              <a:t>	print "	&lt;</a:t>
            </a:r>
            <a:r>
              <a:rPr lang="en-US" sz="600" b="0" dirty="0" err="1">
                <a:latin typeface="Arial Narrow" panose="020B0606020202030204" pitchFamily="34" charset="0"/>
                <a:ea typeface="Verdana" pitchFamily="34" charset="0"/>
                <a:cs typeface="Verdana" pitchFamily="34" charset="0"/>
              </a:rPr>
              <a:t>th</a:t>
            </a:r>
            <a:r>
              <a:rPr lang="en-US" sz="600" b="0" dirty="0">
                <a:latin typeface="Arial Narrow" panose="020B0606020202030204" pitchFamily="34" charset="0"/>
                <a:ea typeface="Verdana" pitchFamily="34" charset="0"/>
                <a:cs typeface="Verdana" pitchFamily="34" charset="0"/>
              </a:rPr>
              <a:t>&gt;Make Admin&lt;/</a:t>
            </a:r>
            <a:r>
              <a:rPr lang="en-US" sz="600" b="0" dirty="0" err="1">
                <a:latin typeface="Arial Narrow" panose="020B0606020202030204" pitchFamily="34" charset="0"/>
                <a:ea typeface="Verdana" pitchFamily="34" charset="0"/>
                <a:cs typeface="Verdana" pitchFamily="34" charset="0"/>
              </a:rPr>
              <a:t>th</a:t>
            </a:r>
            <a:r>
              <a:rPr lang="en-US" sz="600" b="0" dirty="0">
                <a:latin typeface="Arial Narrow" panose="020B0606020202030204" pitchFamily="34" charset="0"/>
                <a:ea typeface="Verdana" pitchFamily="34" charset="0"/>
                <a:cs typeface="Verdana" pitchFamily="34" charset="0"/>
              </a:rPr>
              <a:t>&gt;\n";</a:t>
            </a:r>
          </a:p>
          <a:p>
            <a:pPr marL="0" indent="0" defTabSz="274320">
              <a:spcAft>
                <a:spcPts val="0"/>
              </a:spcAft>
              <a:buNone/>
              <a:tabLst>
                <a:tab pos="182880" algn="l"/>
                <a:tab pos="411480" algn="l"/>
                <a:tab pos="685800" algn="l"/>
                <a:tab pos="960120" algn="l"/>
              </a:tabLst>
            </a:pPr>
            <a:r>
              <a:rPr lang="en-US" sz="600" b="0" dirty="0" smtClean="0">
                <a:latin typeface="Arial Narrow" panose="020B0606020202030204" pitchFamily="34" charset="0"/>
                <a:ea typeface="Verdana" pitchFamily="34" charset="0"/>
                <a:cs typeface="Verdana" pitchFamily="34" charset="0"/>
              </a:rPr>
              <a:t>64	</a:t>
            </a:r>
            <a:r>
              <a:rPr lang="en-US" sz="600" b="0" dirty="0">
                <a:latin typeface="Arial Narrow" panose="020B0606020202030204" pitchFamily="34" charset="0"/>
                <a:ea typeface="Verdana" pitchFamily="34" charset="0"/>
                <a:cs typeface="Verdana" pitchFamily="34" charset="0"/>
              </a:rPr>
              <a:t>	print "&lt;/</a:t>
            </a:r>
            <a:r>
              <a:rPr lang="en-US" sz="600" b="0" dirty="0" err="1">
                <a:latin typeface="Arial Narrow" panose="020B0606020202030204" pitchFamily="34" charset="0"/>
                <a:ea typeface="Verdana" pitchFamily="34" charset="0"/>
                <a:cs typeface="Verdana" pitchFamily="34" charset="0"/>
              </a:rPr>
              <a:t>tr</a:t>
            </a:r>
            <a:r>
              <a:rPr lang="en-US" sz="600" b="0" dirty="0">
                <a:latin typeface="Arial Narrow" panose="020B0606020202030204" pitchFamily="34" charset="0"/>
                <a:ea typeface="Verdana" pitchFamily="34" charset="0"/>
                <a:cs typeface="Verdana" pitchFamily="34" charset="0"/>
              </a:rPr>
              <a:t>&gt;\n";</a:t>
            </a:r>
          </a:p>
          <a:p>
            <a:pPr marL="0" indent="0" defTabSz="274320">
              <a:spcAft>
                <a:spcPts val="0"/>
              </a:spcAft>
              <a:buNone/>
              <a:tabLst>
                <a:tab pos="182880" algn="l"/>
                <a:tab pos="411480" algn="l"/>
                <a:tab pos="685800" algn="l"/>
                <a:tab pos="960120" algn="l"/>
              </a:tabLst>
            </a:pPr>
            <a:r>
              <a:rPr lang="en-US" sz="600" b="0" dirty="0" smtClean="0">
                <a:latin typeface="Arial Narrow" panose="020B0606020202030204" pitchFamily="34" charset="0"/>
                <a:ea typeface="Verdana" pitchFamily="34" charset="0"/>
                <a:cs typeface="Verdana" pitchFamily="34" charset="0"/>
              </a:rPr>
              <a:t>65	</a:t>
            </a:r>
            <a:r>
              <a:rPr lang="en-US" sz="600" b="0" dirty="0">
                <a:latin typeface="Arial Narrow" panose="020B0606020202030204" pitchFamily="34" charset="0"/>
                <a:ea typeface="Verdana" pitchFamily="34" charset="0"/>
                <a:cs typeface="Verdana" pitchFamily="34" charset="0"/>
              </a:rPr>
              <a:t>	while (my @row = $</a:t>
            </a:r>
            <a:r>
              <a:rPr lang="en-US" sz="600" b="0" dirty="0" err="1">
                <a:latin typeface="Arial Narrow" panose="020B0606020202030204" pitchFamily="34" charset="0"/>
                <a:ea typeface="Verdana" pitchFamily="34" charset="0"/>
                <a:cs typeface="Verdana" pitchFamily="34" charset="0"/>
              </a:rPr>
              <a:t>sql</a:t>
            </a:r>
            <a:r>
              <a:rPr lang="en-US" sz="600" b="0" dirty="0">
                <a:latin typeface="Arial Narrow" panose="020B0606020202030204" pitchFamily="34" charset="0"/>
                <a:ea typeface="Verdana" pitchFamily="34" charset="0"/>
                <a:cs typeface="Verdana" pitchFamily="34" charset="0"/>
              </a:rPr>
              <a:t>-&gt;</a:t>
            </a:r>
            <a:r>
              <a:rPr lang="en-US" sz="600" b="0" dirty="0" err="1">
                <a:latin typeface="Arial Narrow" panose="020B0606020202030204" pitchFamily="34" charset="0"/>
                <a:ea typeface="Verdana" pitchFamily="34" charset="0"/>
                <a:cs typeface="Verdana" pitchFamily="34" charset="0"/>
              </a:rPr>
              <a:t>fetchrow_array</a:t>
            </a:r>
            <a:r>
              <a:rPr lang="en-US" sz="600" b="0" dirty="0">
                <a:latin typeface="Arial Narrow" panose="020B0606020202030204" pitchFamily="34" charset="0"/>
                <a:ea typeface="Verdana" pitchFamily="34" charset="0"/>
                <a:cs typeface="Verdana" pitchFamily="34" charset="0"/>
              </a:rPr>
              <a:t>) {</a:t>
            </a:r>
          </a:p>
          <a:p>
            <a:pPr marL="0" indent="0" defTabSz="274320">
              <a:spcAft>
                <a:spcPts val="0"/>
              </a:spcAft>
              <a:buNone/>
              <a:tabLst>
                <a:tab pos="182880" algn="l"/>
                <a:tab pos="411480" algn="l"/>
                <a:tab pos="685800" algn="l"/>
                <a:tab pos="960120" algn="l"/>
              </a:tabLst>
            </a:pPr>
            <a:r>
              <a:rPr lang="en-US" sz="600" b="0" dirty="0" smtClean="0">
                <a:latin typeface="Arial Narrow" panose="020B0606020202030204" pitchFamily="34" charset="0"/>
                <a:ea typeface="Verdana" pitchFamily="34" charset="0"/>
                <a:cs typeface="Verdana" pitchFamily="34" charset="0"/>
              </a:rPr>
              <a:t>66	</a:t>
            </a:r>
            <a:r>
              <a:rPr lang="en-US" sz="600" b="0" dirty="0">
                <a:latin typeface="Arial Narrow" panose="020B0606020202030204" pitchFamily="34" charset="0"/>
                <a:ea typeface="Verdana" pitchFamily="34" charset="0"/>
                <a:cs typeface="Verdana" pitchFamily="34" charset="0"/>
              </a:rPr>
              <a:t>		print "&lt;</a:t>
            </a:r>
            <a:r>
              <a:rPr lang="en-US" sz="600" b="0" dirty="0" err="1">
                <a:latin typeface="Arial Narrow" panose="020B0606020202030204" pitchFamily="34" charset="0"/>
                <a:ea typeface="Verdana" pitchFamily="34" charset="0"/>
                <a:cs typeface="Verdana" pitchFamily="34" charset="0"/>
              </a:rPr>
              <a:t>tr</a:t>
            </a:r>
            <a:r>
              <a:rPr lang="en-US" sz="600" b="0" dirty="0">
                <a:latin typeface="Arial Narrow" panose="020B0606020202030204" pitchFamily="34" charset="0"/>
                <a:ea typeface="Verdana" pitchFamily="34" charset="0"/>
                <a:cs typeface="Verdana" pitchFamily="34" charset="0"/>
              </a:rPr>
              <a:t>&gt;\n";</a:t>
            </a:r>
          </a:p>
          <a:p>
            <a:pPr marL="0" indent="0" defTabSz="274320">
              <a:spcAft>
                <a:spcPts val="0"/>
              </a:spcAft>
              <a:buNone/>
              <a:tabLst>
                <a:tab pos="182880" algn="l"/>
                <a:tab pos="411480" algn="l"/>
                <a:tab pos="685800" algn="l"/>
                <a:tab pos="960120" algn="l"/>
              </a:tabLst>
            </a:pPr>
            <a:r>
              <a:rPr lang="en-US" sz="600" b="0" dirty="0" smtClean="0">
                <a:latin typeface="Arial Narrow" panose="020B0606020202030204" pitchFamily="34" charset="0"/>
                <a:ea typeface="Verdana" pitchFamily="34" charset="0"/>
                <a:cs typeface="Verdana" pitchFamily="34" charset="0"/>
              </a:rPr>
              <a:t>67	</a:t>
            </a:r>
            <a:r>
              <a:rPr lang="en-US" sz="600" b="0" dirty="0">
                <a:latin typeface="Arial Narrow" panose="020B0606020202030204" pitchFamily="34" charset="0"/>
                <a:ea typeface="Verdana" pitchFamily="34" charset="0"/>
                <a:cs typeface="Verdana" pitchFamily="34" charset="0"/>
              </a:rPr>
              <a:t>		print "	&lt;td&gt;$row[0]&lt;/td&gt;\n";</a:t>
            </a:r>
          </a:p>
          <a:p>
            <a:pPr marL="0" indent="0" defTabSz="274320">
              <a:spcAft>
                <a:spcPts val="0"/>
              </a:spcAft>
              <a:buNone/>
              <a:tabLst>
                <a:tab pos="182880" algn="l"/>
                <a:tab pos="411480" algn="l"/>
                <a:tab pos="685800" algn="l"/>
                <a:tab pos="960120" algn="l"/>
              </a:tabLst>
            </a:pPr>
            <a:r>
              <a:rPr lang="en-US" sz="600" b="0" dirty="0" smtClean="0">
                <a:latin typeface="Arial Narrow" panose="020B0606020202030204" pitchFamily="34" charset="0"/>
                <a:ea typeface="Verdana" pitchFamily="34" charset="0"/>
                <a:cs typeface="Verdana" pitchFamily="34" charset="0"/>
              </a:rPr>
              <a:t>68	</a:t>
            </a:r>
            <a:r>
              <a:rPr lang="en-US" sz="600" b="0" dirty="0">
                <a:latin typeface="Arial Narrow" panose="020B0606020202030204" pitchFamily="34" charset="0"/>
                <a:ea typeface="Verdana" pitchFamily="34" charset="0"/>
                <a:cs typeface="Verdana" pitchFamily="34" charset="0"/>
              </a:rPr>
              <a:t>		print "	&lt;td&gt;&lt;a </a:t>
            </a:r>
            <a:r>
              <a:rPr lang="en-US" sz="600" b="0" dirty="0" err="1">
                <a:latin typeface="Arial Narrow" panose="020B0606020202030204" pitchFamily="34" charset="0"/>
                <a:ea typeface="Verdana" pitchFamily="34" charset="0"/>
                <a:cs typeface="Verdana" pitchFamily="34" charset="0"/>
              </a:rPr>
              <a:t>href</a:t>
            </a:r>
            <a:r>
              <a:rPr lang="en-US" sz="600" b="0" dirty="0">
                <a:latin typeface="Arial Narrow" panose="020B0606020202030204" pitchFamily="34" charset="0"/>
                <a:ea typeface="Verdana" pitchFamily="34" charset="0"/>
                <a:cs typeface="Verdana" pitchFamily="34" charset="0"/>
              </a:rPr>
              <a:t>=\"</a:t>
            </a:r>
            <a:r>
              <a:rPr lang="en-US" sz="600" b="0" dirty="0" err="1">
                <a:latin typeface="Arial Narrow" panose="020B0606020202030204" pitchFamily="34" charset="0"/>
                <a:ea typeface="Verdana" pitchFamily="34" charset="0"/>
                <a:cs typeface="Verdana" pitchFamily="34" charset="0"/>
              </a:rPr>
              <a:t>doapprove.cgi?uname</a:t>
            </a:r>
            <a:r>
              <a:rPr lang="en-US" sz="600" b="0" dirty="0">
                <a:latin typeface="Arial Narrow" panose="020B0606020202030204" pitchFamily="34" charset="0"/>
                <a:ea typeface="Verdana" pitchFamily="34" charset="0"/>
                <a:cs typeface="Verdana" pitchFamily="34" charset="0"/>
              </a:rPr>
              <a:t>=$row[0]\"&gt;Approve&lt;/a&gt;&lt;/td&gt;\n";</a:t>
            </a:r>
          </a:p>
          <a:p>
            <a:pPr marL="0" indent="0" defTabSz="274320">
              <a:spcAft>
                <a:spcPts val="0"/>
              </a:spcAft>
              <a:buNone/>
              <a:tabLst>
                <a:tab pos="182880" algn="l"/>
                <a:tab pos="411480" algn="l"/>
                <a:tab pos="685800" algn="l"/>
                <a:tab pos="960120" algn="l"/>
              </a:tabLst>
            </a:pPr>
            <a:r>
              <a:rPr lang="en-US" sz="600" b="0" dirty="0" smtClean="0">
                <a:latin typeface="Arial Narrow" panose="020B0606020202030204" pitchFamily="34" charset="0"/>
                <a:ea typeface="Verdana" pitchFamily="34" charset="0"/>
                <a:cs typeface="Verdana" pitchFamily="34" charset="0"/>
              </a:rPr>
              <a:t>69	</a:t>
            </a:r>
            <a:r>
              <a:rPr lang="en-US" sz="600" b="0" dirty="0">
                <a:latin typeface="Arial Narrow" panose="020B0606020202030204" pitchFamily="34" charset="0"/>
                <a:ea typeface="Verdana" pitchFamily="34" charset="0"/>
                <a:cs typeface="Verdana" pitchFamily="34" charset="0"/>
              </a:rPr>
              <a:t>		print "	&lt;td&gt;&lt;a </a:t>
            </a:r>
            <a:r>
              <a:rPr lang="en-US" sz="600" b="0" dirty="0" err="1">
                <a:latin typeface="Arial Narrow" panose="020B0606020202030204" pitchFamily="34" charset="0"/>
                <a:ea typeface="Verdana" pitchFamily="34" charset="0"/>
                <a:cs typeface="Verdana" pitchFamily="34" charset="0"/>
              </a:rPr>
              <a:t>href</a:t>
            </a:r>
            <a:r>
              <a:rPr lang="en-US" sz="600" b="0" dirty="0">
                <a:latin typeface="Arial Narrow" panose="020B0606020202030204" pitchFamily="34" charset="0"/>
                <a:ea typeface="Verdana" pitchFamily="34" charset="0"/>
                <a:cs typeface="Verdana" pitchFamily="34" charset="0"/>
              </a:rPr>
              <a:t>=\"</a:t>
            </a:r>
            <a:r>
              <a:rPr lang="en-US" sz="600" b="0" dirty="0" err="1">
                <a:latin typeface="Arial Narrow" panose="020B0606020202030204" pitchFamily="34" charset="0"/>
                <a:ea typeface="Verdana" pitchFamily="34" charset="0"/>
                <a:cs typeface="Verdana" pitchFamily="34" charset="0"/>
              </a:rPr>
              <a:t>doapprove.cgi?uname</a:t>
            </a:r>
            <a:r>
              <a:rPr lang="en-US" sz="600" b="0" dirty="0">
                <a:latin typeface="Arial Narrow" panose="020B0606020202030204" pitchFamily="34" charset="0"/>
                <a:ea typeface="Verdana" pitchFamily="34" charset="0"/>
                <a:cs typeface="Verdana" pitchFamily="34" charset="0"/>
              </a:rPr>
              <a:t>=$row[0]&amp;admin=1\"&gt;Admin&lt;/a&gt;&lt;/td&gt;\n";</a:t>
            </a:r>
          </a:p>
          <a:p>
            <a:pPr marL="0" indent="0" defTabSz="274320">
              <a:spcAft>
                <a:spcPts val="0"/>
              </a:spcAft>
              <a:buNone/>
              <a:tabLst>
                <a:tab pos="182880" algn="l"/>
                <a:tab pos="411480" algn="l"/>
                <a:tab pos="685800" algn="l"/>
                <a:tab pos="960120" algn="l"/>
              </a:tabLst>
            </a:pPr>
            <a:r>
              <a:rPr lang="en-US" sz="600" b="0" dirty="0" smtClean="0">
                <a:latin typeface="Arial Narrow" panose="020B0606020202030204" pitchFamily="34" charset="0"/>
                <a:ea typeface="Verdana" pitchFamily="34" charset="0"/>
                <a:cs typeface="Verdana" pitchFamily="34" charset="0"/>
              </a:rPr>
              <a:t>70	</a:t>
            </a:r>
            <a:r>
              <a:rPr lang="en-US" sz="600" b="0" dirty="0">
                <a:latin typeface="Arial Narrow" panose="020B0606020202030204" pitchFamily="34" charset="0"/>
                <a:ea typeface="Verdana" pitchFamily="34" charset="0"/>
                <a:cs typeface="Verdana" pitchFamily="34" charset="0"/>
              </a:rPr>
              <a:t>		print "&lt;/</a:t>
            </a:r>
            <a:r>
              <a:rPr lang="en-US" sz="600" b="0" dirty="0" err="1">
                <a:latin typeface="Arial Narrow" panose="020B0606020202030204" pitchFamily="34" charset="0"/>
                <a:ea typeface="Verdana" pitchFamily="34" charset="0"/>
                <a:cs typeface="Verdana" pitchFamily="34" charset="0"/>
              </a:rPr>
              <a:t>tr</a:t>
            </a:r>
            <a:r>
              <a:rPr lang="en-US" sz="600" b="0" dirty="0">
                <a:latin typeface="Arial Narrow" panose="020B0606020202030204" pitchFamily="34" charset="0"/>
                <a:ea typeface="Verdana" pitchFamily="34" charset="0"/>
                <a:cs typeface="Verdana" pitchFamily="34" charset="0"/>
              </a:rPr>
              <a:t>&gt;\n";</a:t>
            </a:r>
          </a:p>
          <a:p>
            <a:pPr marL="0" indent="0" defTabSz="274320">
              <a:spcAft>
                <a:spcPts val="0"/>
              </a:spcAft>
              <a:buNone/>
              <a:tabLst>
                <a:tab pos="182880" algn="l"/>
                <a:tab pos="411480" algn="l"/>
                <a:tab pos="685800" algn="l"/>
                <a:tab pos="960120" algn="l"/>
              </a:tabLst>
            </a:pPr>
            <a:r>
              <a:rPr lang="en-US" sz="600" b="0" dirty="0" smtClean="0">
                <a:latin typeface="Arial Narrow" panose="020B0606020202030204" pitchFamily="34" charset="0"/>
                <a:ea typeface="Verdana" pitchFamily="34" charset="0"/>
                <a:cs typeface="Verdana" pitchFamily="34" charset="0"/>
              </a:rPr>
              <a:t>71	</a:t>
            </a:r>
            <a:r>
              <a:rPr lang="en-US" sz="600" b="0" dirty="0">
                <a:latin typeface="Arial Narrow" panose="020B0606020202030204" pitchFamily="34" charset="0"/>
                <a:ea typeface="Verdana" pitchFamily="34" charset="0"/>
                <a:cs typeface="Verdana" pitchFamily="34" charset="0"/>
              </a:rPr>
              <a:t>	}</a:t>
            </a:r>
          </a:p>
          <a:p>
            <a:pPr marL="0" indent="0" defTabSz="274320">
              <a:spcAft>
                <a:spcPts val="0"/>
              </a:spcAft>
              <a:buNone/>
              <a:tabLst>
                <a:tab pos="182880" algn="l"/>
                <a:tab pos="411480" algn="l"/>
                <a:tab pos="685800" algn="l"/>
                <a:tab pos="960120" algn="l"/>
              </a:tabLst>
            </a:pPr>
            <a:r>
              <a:rPr lang="en-US" sz="600" b="0" dirty="0" smtClean="0">
                <a:latin typeface="Arial Narrow" panose="020B0606020202030204" pitchFamily="34" charset="0"/>
                <a:ea typeface="Verdana" pitchFamily="34" charset="0"/>
                <a:cs typeface="Verdana" pitchFamily="34" charset="0"/>
              </a:rPr>
              <a:t>72	</a:t>
            </a:r>
            <a:r>
              <a:rPr lang="en-US" sz="600" b="0" dirty="0">
                <a:latin typeface="Arial Narrow" panose="020B0606020202030204" pitchFamily="34" charset="0"/>
                <a:ea typeface="Verdana" pitchFamily="34" charset="0"/>
                <a:cs typeface="Verdana" pitchFamily="34" charset="0"/>
              </a:rPr>
              <a:t>	print "&lt;/table&gt;\n";</a:t>
            </a:r>
          </a:p>
          <a:p>
            <a:pPr marL="0" indent="0" defTabSz="274320">
              <a:spcAft>
                <a:spcPts val="0"/>
              </a:spcAft>
              <a:buNone/>
              <a:tabLst>
                <a:tab pos="182880" algn="l"/>
                <a:tab pos="411480" algn="l"/>
                <a:tab pos="685800" algn="l"/>
                <a:tab pos="960120" algn="l"/>
              </a:tabLst>
            </a:pPr>
            <a:r>
              <a:rPr lang="en-US" sz="600" b="0" dirty="0" smtClean="0">
                <a:latin typeface="Arial Narrow" panose="020B0606020202030204" pitchFamily="34" charset="0"/>
                <a:ea typeface="Verdana" pitchFamily="34" charset="0"/>
                <a:cs typeface="Verdana" pitchFamily="34" charset="0"/>
              </a:rPr>
              <a:t>73	}</a:t>
            </a:r>
          </a:p>
          <a:p>
            <a:pPr marL="0" indent="0" defTabSz="274320">
              <a:spcAft>
                <a:spcPts val="0"/>
              </a:spcAft>
              <a:buNone/>
              <a:tabLst>
                <a:tab pos="182880" algn="l"/>
                <a:tab pos="411480" algn="l"/>
                <a:tab pos="685800" algn="l"/>
                <a:tab pos="960120" algn="l"/>
              </a:tabLst>
            </a:pPr>
            <a:r>
              <a:rPr lang="en-US" sz="600" b="0" dirty="0" smtClean="0">
                <a:latin typeface="Arial Narrow" panose="020B0606020202030204" pitchFamily="34" charset="0"/>
                <a:ea typeface="Verdana" pitchFamily="34" charset="0"/>
                <a:cs typeface="Verdana" pitchFamily="34" charset="0"/>
              </a:rPr>
              <a:t>74</a:t>
            </a:r>
            <a:endParaRPr lang="en-US" sz="600" b="0" dirty="0">
              <a:latin typeface="Arial Narrow" panose="020B0606020202030204" pitchFamily="34" charset="0"/>
              <a:ea typeface="Verdana" pitchFamily="34" charset="0"/>
              <a:cs typeface="Verdana" pitchFamily="34" charset="0"/>
            </a:endParaRPr>
          </a:p>
          <a:p>
            <a:pPr marL="0" indent="0" defTabSz="274320">
              <a:spcAft>
                <a:spcPts val="0"/>
              </a:spcAft>
              <a:buNone/>
              <a:tabLst>
                <a:tab pos="182880" algn="l"/>
                <a:tab pos="411480" algn="l"/>
                <a:tab pos="685800" algn="l"/>
                <a:tab pos="960120" algn="l"/>
              </a:tabLst>
            </a:pPr>
            <a:r>
              <a:rPr lang="en-US" sz="600" b="0" dirty="0" smtClean="0">
                <a:latin typeface="Arial Narrow" panose="020B0606020202030204" pitchFamily="34" charset="0"/>
                <a:ea typeface="Verdana" pitchFamily="34" charset="0"/>
                <a:cs typeface="Verdana" pitchFamily="34" charset="0"/>
              </a:rPr>
              <a:t>75	print </a:t>
            </a:r>
            <a:r>
              <a:rPr lang="en-US" sz="600" b="0" dirty="0">
                <a:latin typeface="Arial Narrow" panose="020B0606020202030204" pitchFamily="34" charset="0"/>
                <a:ea typeface="Verdana" pitchFamily="34" charset="0"/>
                <a:cs typeface="Verdana" pitchFamily="34" charset="0"/>
              </a:rPr>
              <a:t>'&lt;!--#include virtual="/footer.html" --&gt;';</a:t>
            </a:r>
          </a:p>
          <a:p>
            <a:pPr marL="0" indent="0" defTabSz="274320">
              <a:spcAft>
                <a:spcPts val="0"/>
              </a:spcAft>
              <a:buNone/>
              <a:tabLst>
                <a:tab pos="182880" algn="l"/>
                <a:tab pos="411480" algn="l"/>
                <a:tab pos="685800" algn="l"/>
                <a:tab pos="960120" algn="l"/>
              </a:tabLst>
            </a:pPr>
            <a:r>
              <a:rPr lang="en-US" sz="600" b="0" dirty="0" smtClean="0">
                <a:latin typeface="Arial Narrow" panose="020B0606020202030204" pitchFamily="34" charset="0"/>
                <a:ea typeface="Verdana" pitchFamily="34" charset="0"/>
                <a:cs typeface="Verdana" pitchFamily="34" charset="0"/>
              </a:rPr>
              <a:t>76	print </a:t>
            </a:r>
            <a:r>
              <a:rPr lang="en-US" sz="600" b="0" dirty="0">
                <a:latin typeface="Arial Narrow" panose="020B0606020202030204" pitchFamily="34" charset="0"/>
                <a:ea typeface="Verdana" pitchFamily="34" charset="0"/>
                <a:cs typeface="Verdana" pitchFamily="34" charset="0"/>
              </a:rPr>
              <a:t>"&lt;/body&gt;";</a:t>
            </a:r>
          </a:p>
          <a:p>
            <a:pPr marL="0" indent="0" defTabSz="274320">
              <a:spcAft>
                <a:spcPts val="0"/>
              </a:spcAft>
              <a:buNone/>
              <a:tabLst>
                <a:tab pos="182880" algn="l"/>
                <a:tab pos="411480" algn="l"/>
                <a:tab pos="685800" algn="l"/>
                <a:tab pos="960120" algn="l"/>
              </a:tabLst>
            </a:pPr>
            <a:r>
              <a:rPr lang="en-US" sz="600" b="0" dirty="0" smtClean="0">
                <a:latin typeface="Arial Narrow" panose="020B0606020202030204" pitchFamily="34" charset="0"/>
                <a:ea typeface="Verdana" pitchFamily="34" charset="0"/>
                <a:cs typeface="Verdana" pitchFamily="34" charset="0"/>
              </a:rPr>
              <a:t>77	print </a:t>
            </a:r>
            <a:r>
              <a:rPr lang="en-US" sz="600" b="0" dirty="0">
                <a:latin typeface="Arial Narrow" panose="020B0606020202030204" pitchFamily="34" charset="0"/>
                <a:ea typeface="Verdana" pitchFamily="34" charset="0"/>
                <a:cs typeface="Verdana" pitchFamily="34" charset="0"/>
              </a:rPr>
              <a:t>"&lt;/html&gt;";</a:t>
            </a:r>
          </a:p>
          <a:p>
            <a:pPr marL="0" indent="0" defTabSz="274320">
              <a:spcAft>
                <a:spcPts val="0"/>
              </a:spcAft>
              <a:buNone/>
              <a:tabLst>
                <a:tab pos="182880" algn="l"/>
                <a:tab pos="411480" algn="l"/>
                <a:tab pos="685800" algn="l"/>
                <a:tab pos="960120" algn="l"/>
              </a:tabLst>
            </a:pPr>
            <a:r>
              <a:rPr lang="en-US" sz="600" b="0" dirty="0" smtClean="0">
                <a:latin typeface="Arial Narrow" panose="020B0606020202030204" pitchFamily="34" charset="0"/>
                <a:ea typeface="Verdana" pitchFamily="34" charset="0"/>
                <a:cs typeface="Verdana" pitchFamily="34" charset="0"/>
              </a:rPr>
              <a:t>78</a:t>
            </a:r>
            <a:endParaRPr lang="en-US" sz="600" b="0" dirty="0">
              <a:latin typeface="Arial Narrow" panose="020B0606020202030204" pitchFamily="34" charset="0"/>
              <a:ea typeface="Verdana" pitchFamily="34" charset="0"/>
              <a:cs typeface="Verdana" pitchFamily="34" charset="0"/>
            </a:endParaRPr>
          </a:p>
          <a:p>
            <a:pPr marL="0" indent="0" defTabSz="274320">
              <a:spcAft>
                <a:spcPts val="0"/>
              </a:spcAft>
              <a:buNone/>
              <a:tabLst>
                <a:tab pos="182880" algn="l"/>
                <a:tab pos="411480" algn="l"/>
                <a:tab pos="685800" algn="l"/>
                <a:tab pos="960120" algn="l"/>
              </a:tabLst>
            </a:pPr>
            <a:r>
              <a:rPr lang="en-US" sz="600" b="0" dirty="0" smtClean="0">
                <a:latin typeface="Arial Narrow" panose="020B0606020202030204" pitchFamily="34" charset="0"/>
                <a:ea typeface="Verdana" pitchFamily="34" charset="0"/>
                <a:cs typeface="Verdana" pitchFamily="34" charset="0"/>
              </a:rPr>
              <a:t>79	$</a:t>
            </a:r>
            <a:r>
              <a:rPr lang="en-US" sz="600" b="0" dirty="0" err="1" smtClean="0">
                <a:latin typeface="Arial Narrow" panose="020B0606020202030204" pitchFamily="34" charset="0"/>
                <a:ea typeface="Verdana" pitchFamily="34" charset="0"/>
                <a:cs typeface="Verdana" pitchFamily="34" charset="0"/>
              </a:rPr>
              <a:t>sql</a:t>
            </a:r>
            <a:r>
              <a:rPr lang="en-US" sz="600" b="0" dirty="0" smtClean="0">
                <a:latin typeface="Arial Narrow" panose="020B0606020202030204" pitchFamily="34" charset="0"/>
                <a:ea typeface="Verdana" pitchFamily="34" charset="0"/>
                <a:cs typeface="Verdana" pitchFamily="34" charset="0"/>
              </a:rPr>
              <a:t>-</a:t>
            </a:r>
            <a:r>
              <a:rPr lang="en-US" sz="600" b="0" dirty="0">
                <a:latin typeface="Arial Narrow" panose="020B0606020202030204" pitchFamily="34" charset="0"/>
                <a:ea typeface="Verdana" pitchFamily="34" charset="0"/>
                <a:cs typeface="Verdana" pitchFamily="34" charset="0"/>
              </a:rPr>
              <a:t>&gt;finish;</a:t>
            </a:r>
          </a:p>
          <a:p>
            <a:pPr marL="0" indent="0" defTabSz="274320">
              <a:spcAft>
                <a:spcPts val="0"/>
              </a:spcAft>
              <a:buNone/>
              <a:tabLst>
                <a:tab pos="182880" algn="l"/>
                <a:tab pos="411480" algn="l"/>
                <a:tab pos="685800" algn="l"/>
                <a:tab pos="960120" algn="l"/>
              </a:tabLst>
            </a:pPr>
            <a:r>
              <a:rPr lang="en-US" sz="600" b="0" dirty="0" smtClean="0">
                <a:latin typeface="Arial Narrow" panose="020B0606020202030204" pitchFamily="34" charset="0"/>
                <a:ea typeface="Verdana" pitchFamily="34" charset="0"/>
                <a:cs typeface="Verdana" pitchFamily="34" charset="0"/>
              </a:rPr>
              <a:t>80	$</a:t>
            </a:r>
            <a:r>
              <a:rPr lang="en-US" sz="600" b="0" dirty="0" err="1" smtClean="0">
                <a:latin typeface="Arial Narrow" panose="020B0606020202030204" pitchFamily="34" charset="0"/>
                <a:ea typeface="Verdana" pitchFamily="34" charset="0"/>
                <a:cs typeface="Verdana" pitchFamily="34" charset="0"/>
              </a:rPr>
              <a:t>dbh</a:t>
            </a:r>
            <a:r>
              <a:rPr lang="en-US" sz="600" b="0" dirty="0" smtClean="0">
                <a:latin typeface="Arial Narrow" panose="020B0606020202030204" pitchFamily="34" charset="0"/>
                <a:ea typeface="Verdana" pitchFamily="34" charset="0"/>
                <a:cs typeface="Verdana" pitchFamily="34" charset="0"/>
              </a:rPr>
              <a:t>-</a:t>
            </a:r>
            <a:r>
              <a:rPr lang="en-US" sz="600" b="0" dirty="0">
                <a:latin typeface="Arial Narrow" panose="020B0606020202030204" pitchFamily="34" charset="0"/>
                <a:ea typeface="Verdana" pitchFamily="34" charset="0"/>
                <a:cs typeface="Verdana" pitchFamily="34" charset="0"/>
              </a:rPr>
              <a:t>&gt;disconnect;</a:t>
            </a:r>
          </a:p>
          <a:p>
            <a:pPr marL="0" indent="0" defTabSz="274320">
              <a:spcAft>
                <a:spcPts val="0"/>
              </a:spcAft>
              <a:buNone/>
              <a:tabLst>
                <a:tab pos="182880" algn="l"/>
                <a:tab pos="411480" algn="l"/>
                <a:tab pos="685800" algn="l"/>
                <a:tab pos="960120" algn="l"/>
              </a:tabLst>
            </a:pPr>
            <a:r>
              <a:rPr lang="en-US" sz="600" b="0" dirty="0" smtClean="0">
                <a:latin typeface="Arial Narrow" panose="020B0606020202030204" pitchFamily="34" charset="0"/>
                <a:ea typeface="Verdana" pitchFamily="34" charset="0"/>
                <a:cs typeface="Verdana" pitchFamily="34" charset="0"/>
              </a:rPr>
              <a:t>81</a:t>
            </a:r>
            <a:endParaRPr lang="en-US" sz="600" b="0" dirty="0">
              <a:latin typeface="Arial Narrow" panose="020B0606020202030204" pitchFamily="34" charset="0"/>
              <a:ea typeface="Verdana" pitchFamily="34" charset="0"/>
              <a:cs typeface="Verdana" pitchFamily="34" charset="0"/>
            </a:endParaRPr>
          </a:p>
          <a:p>
            <a:pPr marL="0" indent="0" defTabSz="274320">
              <a:spcAft>
                <a:spcPts val="0"/>
              </a:spcAft>
              <a:buNone/>
              <a:tabLst>
                <a:tab pos="182880" algn="l"/>
                <a:tab pos="411480" algn="l"/>
                <a:tab pos="685800" algn="l"/>
                <a:tab pos="960120" algn="l"/>
              </a:tabLst>
            </a:pPr>
            <a:r>
              <a:rPr lang="en-US" sz="600" b="0" dirty="0" smtClean="0">
                <a:latin typeface="Arial Narrow" panose="020B0606020202030204" pitchFamily="34" charset="0"/>
                <a:ea typeface="Verdana" pitchFamily="34" charset="0"/>
                <a:cs typeface="Verdana" pitchFamily="34" charset="0"/>
              </a:rPr>
              <a:t>82	close(FH</a:t>
            </a:r>
            <a:r>
              <a:rPr lang="en-US" sz="600" b="0" dirty="0">
                <a:latin typeface="Arial Narrow" panose="020B0606020202030204" pitchFamily="34" charset="0"/>
                <a:ea typeface="Verdana" pitchFamily="34" charset="0"/>
                <a:cs typeface="Verdana" pitchFamily="34" charset="0"/>
              </a:rPr>
              <a:t>); </a:t>
            </a:r>
          </a:p>
          <a:p>
            <a:pPr marL="0" indent="0" defTabSz="274320">
              <a:spcAft>
                <a:spcPts val="0"/>
              </a:spcAft>
              <a:buNone/>
              <a:tabLst>
                <a:tab pos="182880" algn="l"/>
                <a:tab pos="411480" algn="l"/>
                <a:tab pos="685800" algn="l"/>
                <a:tab pos="960120" algn="l"/>
              </a:tabLst>
            </a:pPr>
            <a:r>
              <a:rPr lang="en-US" sz="600" b="0" dirty="0" smtClean="0">
                <a:latin typeface="Arial Narrow" panose="020B0606020202030204" pitchFamily="34" charset="0"/>
                <a:ea typeface="Verdana" pitchFamily="34" charset="0"/>
                <a:cs typeface="Verdana" pitchFamily="34" charset="0"/>
              </a:rPr>
              <a:t>83	unlink</a:t>
            </a:r>
            <a:r>
              <a:rPr lang="en-US" sz="600" b="0" dirty="0">
                <a:latin typeface="Arial Narrow" panose="020B0606020202030204" pitchFamily="34" charset="0"/>
                <a:ea typeface="Verdana" pitchFamily="34" charset="0"/>
                <a:cs typeface="Verdana" pitchFamily="34" charset="0"/>
              </a:rPr>
              <a:t>($</a:t>
            </a:r>
            <a:r>
              <a:rPr lang="en-US" sz="600" b="0" dirty="0" err="1">
                <a:latin typeface="Arial Narrow" panose="020B0606020202030204" pitchFamily="34" charset="0"/>
                <a:ea typeface="Verdana" pitchFamily="34" charset="0"/>
                <a:cs typeface="Verdana" pitchFamily="34" charset="0"/>
              </a:rPr>
              <a:t>lockfile</a:t>
            </a:r>
            <a:r>
              <a:rPr lang="en-US" sz="600" b="0" dirty="0" smtClean="0">
                <a:latin typeface="Arial Narrow" panose="020B0606020202030204" pitchFamily="34" charset="0"/>
                <a:ea typeface="Verdana" pitchFamily="34" charset="0"/>
                <a:cs typeface="Verdana" pitchFamily="34" charset="0"/>
              </a:rPr>
              <a:t>);</a:t>
            </a:r>
            <a:endParaRPr lang="en-US" sz="600" b="0" dirty="0">
              <a:latin typeface="Arial Narrow" panose="020B0606020202030204" pitchFamily="34" charset="0"/>
              <a:ea typeface="Verdana" pitchFamily="34" charset="0"/>
              <a:cs typeface="Verdana" pitchFamily="34" charset="0"/>
            </a:endParaRPr>
          </a:p>
        </p:txBody>
      </p:sp>
    </p:spTree>
    <p:extLst>
      <p:ext uri="{BB962C8B-B14F-4D97-AF65-F5344CB8AC3E}">
        <p14:creationId xmlns:p14="http://schemas.microsoft.com/office/powerpoint/2010/main" val="4164931898"/>
      </p:ext>
    </p:extLst>
  </p:cSld>
  <p:clrMapOvr>
    <a:masterClrMapping/>
  </p:clrMapOvr>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dirty="0"/>
              <a:t>Exercise </a:t>
            </a:r>
            <a:r>
              <a:rPr lang="en-US" dirty="0" smtClean="0"/>
              <a:t>#6 (cont.) : admin/</a:t>
            </a:r>
            <a:r>
              <a:rPr lang="en-US" dirty="0" err="1" smtClean="0"/>
              <a:t>doapprove.cgi</a:t>
            </a:r>
            <a:endParaRPr lang="en-US" dirty="0"/>
          </a:p>
        </p:txBody>
      </p:sp>
      <p:sp>
        <p:nvSpPr>
          <p:cNvPr id="7" name="Content Placeholder 6"/>
          <p:cNvSpPr>
            <a:spLocks noGrp="1"/>
          </p:cNvSpPr>
          <p:nvPr>
            <p:ph sz="half" idx="1"/>
          </p:nvPr>
        </p:nvSpPr>
        <p:spPr>
          <a:xfrm>
            <a:off x="609600" y="1498596"/>
            <a:ext cx="4038600" cy="4673604"/>
          </a:xfrm>
        </p:spPr>
        <p:txBody>
          <a:bodyPr>
            <a:noAutofit/>
          </a:bodyPr>
          <a:lstStyle/>
          <a:p>
            <a:pPr marL="0" indent="0" defTabSz="274320">
              <a:spcAft>
                <a:spcPts val="0"/>
              </a:spcAft>
              <a:buNone/>
              <a:tabLst>
                <a:tab pos="137160" algn="l"/>
                <a:tab pos="411480" algn="l"/>
                <a:tab pos="685800" algn="l"/>
                <a:tab pos="960120" algn="l"/>
              </a:tabLst>
            </a:pPr>
            <a:r>
              <a:rPr lang="en-US" sz="600" b="0" dirty="0" smtClean="0">
                <a:latin typeface="Arial Narrow" panose="020B0606020202030204" pitchFamily="34" charset="0"/>
                <a:ea typeface="Verdana" pitchFamily="34" charset="0"/>
                <a:cs typeface="Verdana" pitchFamily="34" charset="0"/>
              </a:rPr>
              <a:t>1	#!/</a:t>
            </a:r>
            <a:r>
              <a:rPr lang="en-US" sz="600" b="0" dirty="0" err="1" smtClean="0">
                <a:latin typeface="Arial Narrow" panose="020B0606020202030204" pitchFamily="34" charset="0"/>
                <a:ea typeface="Verdana" pitchFamily="34" charset="0"/>
                <a:cs typeface="Verdana" pitchFamily="34" charset="0"/>
              </a:rPr>
              <a:t>usr</a:t>
            </a:r>
            <a:r>
              <a:rPr lang="en-US" sz="600" b="0" dirty="0" smtClean="0">
                <a:latin typeface="Arial Narrow" panose="020B0606020202030204" pitchFamily="34" charset="0"/>
                <a:ea typeface="Verdana" pitchFamily="34" charset="0"/>
                <a:cs typeface="Verdana" pitchFamily="34" charset="0"/>
              </a:rPr>
              <a:t>/bin/</a:t>
            </a:r>
            <a:r>
              <a:rPr lang="en-US" sz="600" b="0" dirty="0" err="1" smtClean="0">
                <a:latin typeface="Arial Narrow" panose="020B0606020202030204" pitchFamily="34" charset="0"/>
                <a:ea typeface="Verdana" pitchFamily="34" charset="0"/>
                <a:cs typeface="Verdana" pitchFamily="34" charset="0"/>
              </a:rPr>
              <a:t>perl</a:t>
            </a:r>
            <a:endParaRPr lang="en-US" sz="600" b="0" dirty="0">
              <a:latin typeface="Arial Narrow" panose="020B0606020202030204" pitchFamily="34" charset="0"/>
              <a:ea typeface="Verdana" pitchFamily="34" charset="0"/>
              <a:cs typeface="Verdana" pitchFamily="34" charset="0"/>
            </a:endParaRPr>
          </a:p>
          <a:p>
            <a:pPr marL="0" indent="0" defTabSz="274320">
              <a:spcAft>
                <a:spcPts val="0"/>
              </a:spcAft>
              <a:buNone/>
              <a:tabLst>
                <a:tab pos="137160" algn="l"/>
                <a:tab pos="411480" algn="l"/>
                <a:tab pos="685800" algn="l"/>
                <a:tab pos="960120" algn="l"/>
              </a:tabLst>
            </a:pPr>
            <a:r>
              <a:rPr lang="en-US" sz="600" b="0" dirty="0" smtClean="0">
                <a:latin typeface="Arial Narrow" panose="020B0606020202030204" pitchFamily="34" charset="0"/>
                <a:ea typeface="Verdana" pitchFamily="34" charset="0"/>
                <a:cs typeface="Verdana" pitchFamily="34" charset="0"/>
              </a:rPr>
              <a:t>2	use </a:t>
            </a:r>
            <a:r>
              <a:rPr lang="en-US" sz="600" b="0" dirty="0">
                <a:latin typeface="Arial Narrow" panose="020B0606020202030204" pitchFamily="34" charset="0"/>
                <a:ea typeface="Verdana" pitchFamily="34" charset="0"/>
                <a:cs typeface="Verdana" pitchFamily="34" charset="0"/>
              </a:rPr>
              <a:t>strict;</a:t>
            </a:r>
          </a:p>
          <a:p>
            <a:pPr marL="0" indent="0" defTabSz="274320">
              <a:spcAft>
                <a:spcPts val="0"/>
              </a:spcAft>
              <a:buNone/>
              <a:tabLst>
                <a:tab pos="137160" algn="l"/>
                <a:tab pos="411480" algn="l"/>
                <a:tab pos="685800" algn="l"/>
                <a:tab pos="960120" algn="l"/>
              </a:tabLst>
            </a:pPr>
            <a:r>
              <a:rPr lang="en-US" sz="600" b="0" dirty="0" smtClean="0">
                <a:latin typeface="Arial Narrow" panose="020B0606020202030204" pitchFamily="34" charset="0"/>
                <a:ea typeface="Verdana" pitchFamily="34" charset="0"/>
                <a:cs typeface="Verdana" pitchFamily="34" charset="0"/>
              </a:rPr>
              <a:t>3</a:t>
            </a:r>
            <a:endParaRPr lang="en-US" sz="600" b="0" dirty="0">
              <a:latin typeface="Arial Narrow" panose="020B0606020202030204" pitchFamily="34" charset="0"/>
              <a:ea typeface="Verdana" pitchFamily="34" charset="0"/>
              <a:cs typeface="Verdana" pitchFamily="34" charset="0"/>
            </a:endParaRPr>
          </a:p>
          <a:p>
            <a:pPr marL="0" indent="0" defTabSz="274320">
              <a:spcAft>
                <a:spcPts val="0"/>
              </a:spcAft>
              <a:buNone/>
              <a:tabLst>
                <a:tab pos="137160" algn="l"/>
                <a:tab pos="411480" algn="l"/>
                <a:tab pos="685800" algn="l"/>
                <a:tab pos="960120" algn="l"/>
              </a:tabLst>
            </a:pPr>
            <a:r>
              <a:rPr lang="en-US" sz="600" b="0" dirty="0" smtClean="0">
                <a:latin typeface="Arial Narrow" panose="020B0606020202030204" pitchFamily="34" charset="0"/>
                <a:ea typeface="Verdana" pitchFamily="34" charset="0"/>
                <a:cs typeface="Verdana" pitchFamily="34" charset="0"/>
              </a:rPr>
              <a:t>4	use </a:t>
            </a:r>
            <a:r>
              <a:rPr lang="en-US" sz="600" b="0" dirty="0">
                <a:latin typeface="Arial Narrow" panose="020B0606020202030204" pitchFamily="34" charset="0"/>
                <a:ea typeface="Verdana" pitchFamily="34" charset="0"/>
                <a:cs typeface="Verdana" pitchFamily="34" charset="0"/>
              </a:rPr>
              <a:t>CGI </a:t>
            </a:r>
            <a:r>
              <a:rPr lang="en-US" sz="600" b="0" dirty="0" err="1">
                <a:latin typeface="Arial Narrow" panose="020B0606020202030204" pitchFamily="34" charset="0"/>
                <a:ea typeface="Verdana" pitchFamily="34" charset="0"/>
                <a:cs typeface="Verdana" pitchFamily="34" charset="0"/>
              </a:rPr>
              <a:t>qw</a:t>
            </a:r>
            <a:r>
              <a:rPr lang="en-US" sz="600" b="0" dirty="0">
                <a:latin typeface="Arial Narrow" panose="020B0606020202030204" pitchFamily="34" charset="0"/>
                <a:ea typeface="Verdana" pitchFamily="34" charset="0"/>
                <a:cs typeface="Verdana" pitchFamily="34" charset="0"/>
              </a:rPr>
              <a:t>/:standard/;</a:t>
            </a:r>
          </a:p>
          <a:p>
            <a:pPr marL="0" indent="0" defTabSz="274320">
              <a:spcAft>
                <a:spcPts val="0"/>
              </a:spcAft>
              <a:buNone/>
              <a:tabLst>
                <a:tab pos="137160" algn="l"/>
                <a:tab pos="411480" algn="l"/>
                <a:tab pos="685800" algn="l"/>
                <a:tab pos="960120" algn="l"/>
              </a:tabLst>
            </a:pPr>
            <a:r>
              <a:rPr lang="en-US" sz="600" b="0" dirty="0" smtClean="0">
                <a:latin typeface="Arial Narrow" panose="020B0606020202030204" pitchFamily="34" charset="0"/>
                <a:ea typeface="Verdana" pitchFamily="34" charset="0"/>
                <a:cs typeface="Verdana" pitchFamily="34" charset="0"/>
              </a:rPr>
              <a:t>5	use </a:t>
            </a:r>
            <a:r>
              <a:rPr lang="en-US" sz="600" b="0" dirty="0">
                <a:latin typeface="Arial Narrow" panose="020B0606020202030204" pitchFamily="34" charset="0"/>
                <a:ea typeface="Verdana" pitchFamily="34" charset="0"/>
                <a:cs typeface="Verdana" pitchFamily="34" charset="0"/>
              </a:rPr>
              <a:t>DBI;</a:t>
            </a:r>
          </a:p>
          <a:p>
            <a:pPr marL="0" indent="0" defTabSz="274320">
              <a:spcAft>
                <a:spcPts val="0"/>
              </a:spcAft>
              <a:buNone/>
              <a:tabLst>
                <a:tab pos="137160" algn="l"/>
                <a:tab pos="411480" algn="l"/>
                <a:tab pos="685800" algn="l"/>
                <a:tab pos="960120" algn="l"/>
              </a:tabLst>
            </a:pPr>
            <a:r>
              <a:rPr lang="en-US" sz="600" b="0" dirty="0" smtClean="0">
                <a:latin typeface="Arial Narrow" panose="020B0606020202030204" pitchFamily="34" charset="0"/>
                <a:ea typeface="Verdana" pitchFamily="34" charset="0"/>
                <a:cs typeface="Verdana" pitchFamily="34" charset="0"/>
              </a:rPr>
              <a:t>6	use </a:t>
            </a:r>
            <a:r>
              <a:rPr lang="en-US" sz="600" b="0" dirty="0">
                <a:latin typeface="Arial Narrow" panose="020B0606020202030204" pitchFamily="34" charset="0"/>
                <a:ea typeface="Verdana" pitchFamily="34" charset="0"/>
                <a:cs typeface="Verdana" pitchFamily="34" charset="0"/>
              </a:rPr>
              <a:t>MIME::Base64;</a:t>
            </a:r>
          </a:p>
          <a:p>
            <a:pPr marL="0" indent="0" defTabSz="274320">
              <a:spcAft>
                <a:spcPts val="0"/>
              </a:spcAft>
              <a:buNone/>
              <a:tabLst>
                <a:tab pos="137160" algn="l"/>
                <a:tab pos="411480" algn="l"/>
                <a:tab pos="685800" algn="l"/>
                <a:tab pos="960120" algn="l"/>
              </a:tabLst>
            </a:pPr>
            <a:r>
              <a:rPr lang="en-US" sz="600" b="0" dirty="0" smtClean="0">
                <a:latin typeface="Arial Narrow" panose="020B0606020202030204" pitchFamily="34" charset="0"/>
                <a:ea typeface="Verdana" pitchFamily="34" charset="0"/>
                <a:cs typeface="Verdana" pitchFamily="34" charset="0"/>
              </a:rPr>
              <a:t>7	use </a:t>
            </a:r>
            <a:r>
              <a:rPr lang="en-US" sz="600" b="0" dirty="0">
                <a:latin typeface="Arial Narrow" panose="020B0606020202030204" pitchFamily="34" charset="0"/>
                <a:ea typeface="Verdana" pitchFamily="34" charset="0"/>
                <a:cs typeface="Verdana" pitchFamily="34" charset="0"/>
              </a:rPr>
              <a:t>lib "/</a:t>
            </a:r>
            <a:r>
              <a:rPr lang="en-US" sz="600" b="0" dirty="0" err="1">
                <a:latin typeface="Arial Narrow" panose="020B0606020202030204" pitchFamily="34" charset="0"/>
                <a:ea typeface="Verdana" pitchFamily="34" charset="0"/>
                <a:cs typeface="Verdana" pitchFamily="34" charset="0"/>
              </a:rPr>
              <a:t>etc</a:t>
            </a:r>
            <a:r>
              <a:rPr lang="en-US" sz="600" b="0" dirty="0">
                <a:latin typeface="Arial Narrow" panose="020B0606020202030204" pitchFamily="34" charset="0"/>
                <a:ea typeface="Verdana" pitchFamily="34" charset="0"/>
                <a:cs typeface="Verdana" pitchFamily="34" charset="0"/>
              </a:rPr>
              <a:t>/apache2/modules";</a:t>
            </a:r>
          </a:p>
          <a:p>
            <a:pPr marL="0" indent="0" defTabSz="274320">
              <a:spcAft>
                <a:spcPts val="0"/>
              </a:spcAft>
              <a:buNone/>
              <a:tabLst>
                <a:tab pos="137160" algn="l"/>
                <a:tab pos="411480" algn="l"/>
                <a:tab pos="685800" algn="l"/>
                <a:tab pos="960120" algn="l"/>
              </a:tabLst>
            </a:pPr>
            <a:r>
              <a:rPr lang="en-US" sz="600" b="0" dirty="0" smtClean="0">
                <a:latin typeface="Arial Narrow" panose="020B0606020202030204" pitchFamily="34" charset="0"/>
                <a:ea typeface="Verdana" pitchFamily="34" charset="0"/>
                <a:cs typeface="Verdana" pitchFamily="34" charset="0"/>
              </a:rPr>
              <a:t>8	use </a:t>
            </a:r>
            <a:r>
              <a:rPr lang="en-US" sz="600" b="0" dirty="0" err="1">
                <a:latin typeface="Arial Narrow" panose="020B0606020202030204" pitchFamily="34" charset="0"/>
                <a:ea typeface="Verdana" pitchFamily="34" charset="0"/>
                <a:cs typeface="Verdana" pitchFamily="34" charset="0"/>
              </a:rPr>
              <a:t>DBAuth</a:t>
            </a:r>
            <a:r>
              <a:rPr lang="en-US" sz="600" b="0" dirty="0">
                <a:latin typeface="Arial Narrow" panose="020B0606020202030204" pitchFamily="34" charset="0"/>
                <a:ea typeface="Verdana" pitchFamily="34" charset="0"/>
                <a:cs typeface="Verdana" pitchFamily="34" charset="0"/>
              </a:rPr>
              <a:t>;</a:t>
            </a:r>
          </a:p>
          <a:p>
            <a:pPr marL="0" indent="0" defTabSz="274320">
              <a:spcAft>
                <a:spcPts val="0"/>
              </a:spcAft>
              <a:buNone/>
              <a:tabLst>
                <a:tab pos="137160" algn="l"/>
                <a:tab pos="411480" algn="l"/>
                <a:tab pos="685800" algn="l"/>
                <a:tab pos="960120" algn="l"/>
              </a:tabLst>
            </a:pPr>
            <a:r>
              <a:rPr lang="en-US" sz="600" b="0" dirty="0" smtClean="0">
                <a:latin typeface="Arial Narrow" panose="020B0606020202030204" pitchFamily="34" charset="0"/>
                <a:ea typeface="Verdana" pitchFamily="34" charset="0"/>
                <a:cs typeface="Verdana" pitchFamily="34" charset="0"/>
              </a:rPr>
              <a:t>9</a:t>
            </a:r>
            <a:endParaRPr lang="en-US" sz="600" b="0" dirty="0">
              <a:latin typeface="Arial Narrow" panose="020B0606020202030204" pitchFamily="34" charset="0"/>
              <a:ea typeface="Verdana" pitchFamily="34" charset="0"/>
              <a:cs typeface="Verdana" pitchFamily="34" charset="0"/>
            </a:endParaRPr>
          </a:p>
          <a:p>
            <a:pPr marL="0" indent="0" defTabSz="274320">
              <a:spcAft>
                <a:spcPts val="0"/>
              </a:spcAft>
              <a:buNone/>
              <a:tabLst>
                <a:tab pos="137160" algn="l"/>
                <a:tab pos="411480" algn="l"/>
                <a:tab pos="685800" algn="l"/>
                <a:tab pos="960120" algn="l"/>
              </a:tabLst>
            </a:pPr>
            <a:r>
              <a:rPr lang="en-US" sz="600" b="0" dirty="0" smtClean="0">
                <a:latin typeface="Arial Narrow" panose="020B0606020202030204" pitchFamily="34" charset="0"/>
                <a:ea typeface="Verdana" pitchFamily="34" charset="0"/>
                <a:cs typeface="Verdana" pitchFamily="34" charset="0"/>
              </a:rPr>
              <a:t>10	print </a:t>
            </a:r>
            <a:r>
              <a:rPr lang="en-US" sz="600" b="0" dirty="0">
                <a:latin typeface="Arial Narrow" panose="020B0606020202030204" pitchFamily="34" charset="0"/>
                <a:ea typeface="Verdana" pitchFamily="34" charset="0"/>
                <a:cs typeface="Verdana" pitchFamily="34" charset="0"/>
              </a:rPr>
              <a:t>&lt;&lt;END;</a:t>
            </a:r>
          </a:p>
          <a:p>
            <a:pPr marL="0" indent="0" defTabSz="274320">
              <a:spcAft>
                <a:spcPts val="0"/>
              </a:spcAft>
              <a:buNone/>
              <a:tabLst>
                <a:tab pos="137160" algn="l"/>
                <a:tab pos="411480" algn="l"/>
                <a:tab pos="685800" algn="l"/>
                <a:tab pos="960120" algn="l"/>
              </a:tabLst>
            </a:pPr>
            <a:r>
              <a:rPr lang="en-US" sz="600" b="0" dirty="0" smtClean="0">
                <a:latin typeface="Arial Narrow" panose="020B0606020202030204" pitchFamily="34" charset="0"/>
                <a:ea typeface="Verdana" pitchFamily="34" charset="0"/>
                <a:cs typeface="Verdana" pitchFamily="34" charset="0"/>
              </a:rPr>
              <a:t>11	</a:t>
            </a:r>
            <a:r>
              <a:rPr lang="en-US" sz="600" b="0" dirty="0">
                <a:latin typeface="Arial Narrow" panose="020B0606020202030204" pitchFamily="34" charset="0"/>
                <a:ea typeface="Verdana" pitchFamily="34" charset="0"/>
                <a:cs typeface="Verdana" pitchFamily="34" charset="0"/>
              </a:rPr>
              <a:t>	</a:t>
            </a:r>
            <a:r>
              <a:rPr lang="en-US" sz="600" b="0" dirty="0" err="1">
                <a:latin typeface="Arial Narrow" panose="020B0606020202030204" pitchFamily="34" charset="0"/>
                <a:ea typeface="Verdana" pitchFamily="34" charset="0"/>
                <a:cs typeface="Verdana" pitchFamily="34" charset="0"/>
              </a:rPr>
              <a:t>Content-type:text</a:t>
            </a:r>
            <a:r>
              <a:rPr lang="en-US" sz="600" b="0" dirty="0">
                <a:latin typeface="Arial Narrow" panose="020B0606020202030204" pitchFamily="34" charset="0"/>
                <a:ea typeface="Verdana" pitchFamily="34" charset="0"/>
                <a:cs typeface="Verdana" pitchFamily="34" charset="0"/>
              </a:rPr>
              <a:t>/html\n\n</a:t>
            </a:r>
          </a:p>
          <a:p>
            <a:pPr marL="0" indent="0" defTabSz="274320">
              <a:spcAft>
                <a:spcPts val="0"/>
              </a:spcAft>
              <a:buNone/>
              <a:tabLst>
                <a:tab pos="137160" algn="l"/>
                <a:tab pos="411480" algn="l"/>
                <a:tab pos="685800" algn="l"/>
                <a:tab pos="960120" algn="l"/>
              </a:tabLst>
            </a:pPr>
            <a:r>
              <a:rPr lang="en-US" sz="600" b="0" dirty="0" smtClean="0">
                <a:latin typeface="Arial Narrow" panose="020B0606020202030204" pitchFamily="34" charset="0"/>
                <a:ea typeface="Verdana" pitchFamily="34" charset="0"/>
                <a:cs typeface="Verdana" pitchFamily="34" charset="0"/>
              </a:rPr>
              <a:t>12	</a:t>
            </a:r>
            <a:r>
              <a:rPr lang="en-US" sz="600" b="0" dirty="0">
                <a:latin typeface="Arial Narrow" panose="020B0606020202030204" pitchFamily="34" charset="0"/>
                <a:ea typeface="Verdana" pitchFamily="34" charset="0"/>
                <a:cs typeface="Verdana" pitchFamily="34" charset="0"/>
              </a:rPr>
              <a:t>	&lt;html&gt;</a:t>
            </a:r>
          </a:p>
          <a:p>
            <a:pPr marL="0" indent="0" defTabSz="274320">
              <a:spcAft>
                <a:spcPts val="0"/>
              </a:spcAft>
              <a:buNone/>
              <a:tabLst>
                <a:tab pos="137160" algn="l"/>
                <a:tab pos="411480" algn="l"/>
                <a:tab pos="685800" algn="l"/>
                <a:tab pos="960120" algn="l"/>
              </a:tabLst>
            </a:pPr>
            <a:r>
              <a:rPr lang="en-US" sz="600" b="0" dirty="0" smtClean="0">
                <a:latin typeface="Arial Narrow" panose="020B0606020202030204" pitchFamily="34" charset="0"/>
                <a:ea typeface="Verdana" pitchFamily="34" charset="0"/>
                <a:cs typeface="Verdana" pitchFamily="34" charset="0"/>
              </a:rPr>
              <a:t>13	</a:t>
            </a:r>
            <a:r>
              <a:rPr lang="en-US" sz="600" b="0" dirty="0">
                <a:latin typeface="Arial Narrow" panose="020B0606020202030204" pitchFamily="34" charset="0"/>
                <a:ea typeface="Verdana" pitchFamily="34" charset="0"/>
                <a:cs typeface="Verdana" pitchFamily="34" charset="0"/>
              </a:rPr>
              <a:t>	&lt;head&gt;</a:t>
            </a:r>
          </a:p>
          <a:p>
            <a:pPr marL="0" indent="0" defTabSz="274320">
              <a:spcAft>
                <a:spcPts val="0"/>
              </a:spcAft>
              <a:buNone/>
              <a:tabLst>
                <a:tab pos="137160" algn="l"/>
                <a:tab pos="411480" algn="l"/>
                <a:tab pos="685800" algn="l"/>
                <a:tab pos="960120" algn="l"/>
              </a:tabLst>
            </a:pPr>
            <a:r>
              <a:rPr lang="en-US" sz="600" b="0" dirty="0" smtClean="0">
                <a:latin typeface="Arial Narrow" panose="020B0606020202030204" pitchFamily="34" charset="0"/>
                <a:ea typeface="Verdana" pitchFamily="34" charset="0"/>
                <a:cs typeface="Verdana" pitchFamily="34" charset="0"/>
              </a:rPr>
              <a:t>14	</a:t>
            </a:r>
            <a:r>
              <a:rPr lang="en-US" sz="600" b="0" dirty="0">
                <a:latin typeface="Arial Narrow" panose="020B0606020202030204" pitchFamily="34" charset="0"/>
                <a:ea typeface="Verdana" pitchFamily="34" charset="0"/>
                <a:cs typeface="Verdana" pitchFamily="34" charset="0"/>
              </a:rPr>
              <a:t>		&lt;title&gt;Account </a:t>
            </a:r>
            <a:r>
              <a:rPr lang="en-US" sz="600" b="0" dirty="0" smtClean="0">
                <a:latin typeface="Arial Narrow" panose="020B0606020202030204" pitchFamily="34" charset="0"/>
                <a:ea typeface="Verdana" pitchFamily="34" charset="0"/>
                <a:cs typeface="Verdana" pitchFamily="34" charset="0"/>
              </a:rPr>
              <a:t>Activation&lt;/</a:t>
            </a:r>
            <a:r>
              <a:rPr lang="en-US" sz="600" b="0" dirty="0">
                <a:latin typeface="Arial Narrow" panose="020B0606020202030204" pitchFamily="34" charset="0"/>
                <a:ea typeface="Verdana" pitchFamily="34" charset="0"/>
                <a:cs typeface="Verdana" pitchFamily="34" charset="0"/>
              </a:rPr>
              <a:t>title&gt;</a:t>
            </a:r>
          </a:p>
          <a:p>
            <a:pPr marL="0" indent="0" defTabSz="274320">
              <a:spcAft>
                <a:spcPts val="0"/>
              </a:spcAft>
              <a:buNone/>
              <a:tabLst>
                <a:tab pos="137160" algn="l"/>
                <a:tab pos="411480" algn="l"/>
                <a:tab pos="685800" algn="l"/>
                <a:tab pos="960120" algn="l"/>
              </a:tabLst>
            </a:pPr>
            <a:r>
              <a:rPr lang="en-US" sz="600" b="0" dirty="0" smtClean="0">
                <a:latin typeface="Arial Narrow" panose="020B0606020202030204" pitchFamily="34" charset="0"/>
                <a:ea typeface="Verdana" pitchFamily="34" charset="0"/>
                <a:cs typeface="Verdana" pitchFamily="34" charset="0"/>
              </a:rPr>
              <a:t>15	</a:t>
            </a:r>
            <a:r>
              <a:rPr lang="en-US" sz="600" b="0" dirty="0">
                <a:latin typeface="Arial Narrow" panose="020B0606020202030204" pitchFamily="34" charset="0"/>
                <a:ea typeface="Verdana" pitchFamily="34" charset="0"/>
                <a:cs typeface="Verdana" pitchFamily="34" charset="0"/>
              </a:rPr>
              <a:t>	&lt;/head&gt;</a:t>
            </a:r>
          </a:p>
          <a:p>
            <a:pPr marL="0" indent="0" defTabSz="274320">
              <a:spcAft>
                <a:spcPts val="0"/>
              </a:spcAft>
              <a:buNone/>
              <a:tabLst>
                <a:tab pos="137160" algn="l"/>
                <a:tab pos="411480" algn="l"/>
                <a:tab pos="685800" algn="l"/>
                <a:tab pos="960120" algn="l"/>
              </a:tabLst>
            </a:pPr>
            <a:r>
              <a:rPr lang="en-US" sz="600" b="0" dirty="0" smtClean="0">
                <a:latin typeface="Arial Narrow" panose="020B0606020202030204" pitchFamily="34" charset="0"/>
                <a:ea typeface="Verdana" pitchFamily="34" charset="0"/>
                <a:cs typeface="Verdana" pitchFamily="34" charset="0"/>
              </a:rPr>
              <a:t>16	</a:t>
            </a:r>
            <a:r>
              <a:rPr lang="en-US" sz="600" b="0" dirty="0">
                <a:latin typeface="Arial Narrow" panose="020B0606020202030204" pitchFamily="34" charset="0"/>
                <a:ea typeface="Verdana" pitchFamily="34" charset="0"/>
                <a:cs typeface="Verdana" pitchFamily="34" charset="0"/>
              </a:rPr>
              <a:t>	&lt;body&gt;</a:t>
            </a:r>
          </a:p>
          <a:p>
            <a:pPr marL="0" indent="0" defTabSz="274320">
              <a:spcAft>
                <a:spcPts val="0"/>
              </a:spcAft>
              <a:buNone/>
              <a:tabLst>
                <a:tab pos="137160" algn="l"/>
                <a:tab pos="411480" algn="l"/>
                <a:tab pos="685800" algn="l"/>
                <a:tab pos="960120" algn="l"/>
              </a:tabLst>
            </a:pPr>
            <a:r>
              <a:rPr lang="en-US" sz="600" b="0" dirty="0" smtClean="0">
                <a:latin typeface="Arial Narrow" panose="020B0606020202030204" pitchFamily="34" charset="0"/>
                <a:ea typeface="Verdana" pitchFamily="34" charset="0"/>
                <a:cs typeface="Verdana" pitchFamily="34" charset="0"/>
              </a:rPr>
              <a:t>17	</a:t>
            </a:r>
            <a:r>
              <a:rPr lang="en-US" sz="600" b="0" dirty="0">
                <a:latin typeface="Arial Narrow" panose="020B0606020202030204" pitchFamily="34" charset="0"/>
                <a:ea typeface="Verdana" pitchFamily="34" charset="0"/>
                <a:cs typeface="Verdana" pitchFamily="34" charset="0"/>
              </a:rPr>
              <a:t>	&lt;table border=0&gt;</a:t>
            </a:r>
          </a:p>
          <a:p>
            <a:pPr marL="0" indent="0" defTabSz="274320">
              <a:spcAft>
                <a:spcPts val="0"/>
              </a:spcAft>
              <a:buNone/>
              <a:tabLst>
                <a:tab pos="137160" algn="l"/>
                <a:tab pos="411480" algn="l"/>
                <a:tab pos="685800" algn="l"/>
                <a:tab pos="960120" algn="l"/>
              </a:tabLst>
            </a:pPr>
            <a:r>
              <a:rPr lang="en-US" sz="600" b="0" dirty="0" smtClean="0">
                <a:latin typeface="Arial Narrow" panose="020B0606020202030204" pitchFamily="34" charset="0"/>
                <a:ea typeface="Verdana" pitchFamily="34" charset="0"/>
                <a:cs typeface="Verdana" pitchFamily="34" charset="0"/>
              </a:rPr>
              <a:t>18	</a:t>
            </a:r>
            <a:r>
              <a:rPr lang="en-US" sz="600" b="0" dirty="0">
                <a:latin typeface="Arial Narrow" panose="020B0606020202030204" pitchFamily="34" charset="0"/>
                <a:ea typeface="Verdana" pitchFamily="34" charset="0"/>
                <a:cs typeface="Verdana" pitchFamily="34" charset="0"/>
              </a:rPr>
              <a:t>	&lt;</a:t>
            </a:r>
            <a:r>
              <a:rPr lang="en-US" sz="600" b="0" dirty="0" err="1">
                <a:latin typeface="Arial Narrow" panose="020B0606020202030204" pitchFamily="34" charset="0"/>
                <a:ea typeface="Verdana" pitchFamily="34" charset="0"/>
                <a:cs typeface="Verdana" pitchFamily="34" charset="0"/>
              </a:rPr>
              <a:t>tr</a:t>
            </a:r>
            <a:r>
              <a:rPr lang="en-US" sz="600" b="0" dirty="0">
                <a:latin typeface="Arial Narrow" panose="020B0606020202030204" pitchFamily="34" charset="0"/>
                <a:ea typeface="Verdana" pitchFamily="34" charset="0"/>
                <a:cs typeface="Verdana" pitchFamily="34" charset="0"/>
              </a:rPr>
              <a:t>&gt;</a:t>
            </a:r>
          </a:p>
          <a:p>
            <a:pPr marL="0" indent="0" defTabSz="274320">
              <a:spcAft>
                <a:spcPts val="0"/>
              </a:spcAft>
              <a:buNone/>
              <a:tabLst>
                <a:tab pos="137160" algn="l"/>
                <a:tab pos="411480" algn="l"/>
                <a:tab pos="685800" algn="l"/>
                <a:tab pos="960120" algn="l"/>
              </a:tabLst>
            </a:pPr>
            <a:r>
              <a:rPr lang="en-US" sz="600" b="0" dirty="0" smtClean="0">
                <a:latin typeface="Arial Narrow" panose="020B0606020202030204" pitchFamily="34" charset="0"/>
                <a:ea typeface="Verdana" pitchFamily="34" charset="0"/>
                <a:cs typeface="Verdana" pitchFamily="34" charset="0"/>
              </a:rPr>
              <a:t>19	</a:t>
            </a:r>
            <a:r>
              <a:rPr lang="en-US" sz="600" b="0" dirty="0">
                <a:latin typeface="Arial Narrow" panose="020B0606020202030204" pitchFamily="34" charset="0"/>
                <a:ea typeface="Verdana" pitchFamily="34" charset="0"/>
                <a:cs typeface="Verdana" pitchFamily="34" charset="0"/>
              </a:rPr>
              <a:t>		&lt;td&gt;&lt;</a:t>
            </a:r>
            <a:r>
              <a:rPr lang="en-US" sz="600" b="0" dirty="0" err="1">
                <a:latin typeface="Arial Narrow" panose="020B0606020202030204" pitchFamily="34" charset="0"/>
                <a:ea typeface="Verdana" pitchFamily="34" charset="0"/>
                <a:cs typeface="Verdana" pitchFamily="34" charset="0"/>
              </a:rPr>
              <a:t>img</a:t>
            </a:r>
            <a:r>
              <a:rPr lang="en-US" sz="600" b="0" dirty="0">
                <a:latin typeface="Arial Narrow" panose="020B0606020202030204" pitchFamily="34" charset="0"/>
                <a:ea typeface="Verdana" pitchFamily="34" charset="0"/>
                <a:cs typeface="Verdana" pitchFamily="34" charset="0"/>
              </a:rPr>
              <a:t> </a:t>
            </a:r>
            <a:r>
              <a:rPr lang="en-US" sz="600" b="0" dirty="0" err="1">
                <a:latin typeface="Arial Narrow" panose="020B0606020202030204" pitchFamily="34" charset="0"/>
                <a:ea typeface="Verdana" pitchFamily="34" charset="0"/>
                <a:cs typeface="Verdana" pitchFamily="34" charset="0"/>
              </a:rPr>
              <a:t>src</a:t>
            </a:r>
            <a:r>
              <a:rPr lang="en-US" sz="600" b="0" dirty="0">
                <a:latin typeface="Arial Narrow" panose="020B0606020202030204" pitchFamily="34" charset="0"/>
                <a:ea typeface="Verdana" pitchFamily="34" charset="0"/>
                <a:cs typeface="Verdana" pitchFamily="34" charset="0"/>
              </a:rPr>
              <a:t>="/images/InSQR.png" border=0 /&gt;&lt;/td&gt;</a:t>
            </a:r>
          </a:p>
          <a:p>
            <a:pPr marL="0" indent="0" defTabSz="274320">
              <a:spcAft>
                <a:spcPts val="0"/>
              </a:spcAft>
              <a:buNone/>
              <a:tabLst>
                <a:tab pos="137160" algn="l"/>
                <a:tab pos="411480" algn="l"/>
                <a:tab pos="685800" algn="l"/>
                <a:tab pos="960120" algn="l"/>
              </a:tabLst>
            </a:pPr>
            <a:r>
              <a:rPr lang="en-US" sz="600" b="0" dirty="0" smtClean="0">
                <a:latin typeface="Arial Narrow" panose="020B0606020202030204" pitchFamily="34" charset="0"/>
                <a:ea typeface="Verdana" pitchFamily="34" charset="0"/>
                <a:cs typeface="Verdana" pitchFamily="34" charset="0"/>
              </a:rPr>
              <a:t>20	</a:t>
            </a:r>
            <a:r>
              <a:rPr lang="en-US" sz="600" b="0" dirty="0">
                <a:latin typeface="Arial Narrow" panose="020B0606020202030204" pitchFamily="34" charset="0"/>
                <a:ea typeface="Verdana" pitchFamily="34" charset="0"/>
                <a:cs typeface="Verdana" pitchFamily="34" charset="0"/>
              </a:rPr>
              <a:t>		&lt;td </a:t>
            </a:r>
            <a:r>
              <a:rPr lang="en-US" sz="600" b="0" dirty="0" err="1">
                <a:latin typeface="Arial Narrow" panose="020B0606020202030204" pitchFamily="34" charset="0"/>
                <a:ea typeface="Verdana" pitchFamily="34" charset="0"/>
                <a:cs typeface="Verdana" pitchFamily="34" charset="0"/>
              </a:rPr>
              <a:t>valign</a:t>
            </a:r>
            <a:r>
              <a:rPr lang="en-US" sz="600" b="0" dirty="0">
                <a:latin typeface="Arial Narrow" panose="020B0606020202030204" pitchFamily="34" charset="0"/>
                <a:ea typeface="Verdana" pitchFamily="34" charset="0"/>
                <a:cs typeface="Verdana" pitchFamily="34" charset="0"/>
              </a:rPr>
              <a:t>="middle"&gt;&lt;h1&gt;The </a:t>
            </a:r>
            <a:r>
              <a:rPr lang="en-US" sz="600" b="0" dirty="0" err="1">
                <a:latin typeface="Arial Narrow" panose="020B0606020202030204" pitchFamily="34" charset="0"/>
                <a:ea typeface="Verdana" pitchFamily="34" charset="0"/>
                <a:cs typeface="Verdana" pitchFamily="34" charset="0"/>
              </a:rPr>
              <a:t>InSQR</a:t>
            </a:r>
            <a:r>
              <a:rPr lang="en-US" sz="600" b="0" dirty="0">
                <a:latin typeface="Arial Narrow" panose="020B0606020202030204" pitchFamily="34" charset="0"/>
                <a:ea typeface="Verdana" pitchFamily="34" charset="0"/>
                <a:cs typeface="Verdana" pitchFamily="34" charset="0"/>
              </a:rPr>
              <a:t> Application&lt;/h1&gt;&lt;/td&gt;</a:t>
            </a:r>
          </a:p>
          <a:p>
            <a:pPr marL="0" indent="0" defTabSz="274320">
              <a:spcAft>
                <a:spcPts val="0"/>
              </a:spcAft>
              <a:buNone/>
              <a:tabLst>
                <a:tab pos="137160" algn="l"/>
                <a:tab pos="411480" algn="l"/>
                <a:tab pos="685800" algn="l"/>
                <a:tab pos="960120" algn="l"/>
              </a:tabLst>
            </a:pPr>
            <a:r>
              <a:rPr lang="en-US" sz="600" b="0" dirty="0" smtClean="0">
                <a:latin typeface="Arial Narrow" panose="020B0606020202030204" pitchFamily="34" charset="0"/>
                <a:ea typeface="Verdana" pitchFamily="34" charset="0"/>
                <a:cs typeface="Verdana" pitchFamily="34" charset="0"/>
              </a:rPr>
              <a:t>21	</a:t>
            </a:r>
            <a:r>
              <a:rPr lang="en-US" sz="600" b="0" dirty="0">
                <a:latin typeface="Arial Narrow" panose="020B0606020202030204" pitchFamily="34" charset="0"/>
                <a:ea typeface="Verdana" pitchFamily="34" charset="0"/>
                <a:cs typeface="Verdana" pitchFamily="34" charset="0"/>
              </a:rPr>
              <a:t>	&lt;/</a:t>
            </a:r>
            <a:r>
              <a:rPr lang="en-US" sz="600" b="0" dirty="0" err="1">
                <a:latin typeface="Arial Narrow" panose="020B0606020202030204" pitchFamily="34" charset="0"/>
                <a:ea typeface="Verdana" pitchFamily="34" charset="0"/>
                <a:cs typeface="Verdana" pitchFamily="34" charset="0"/>
              </a:rPr>
              <a:t>tr</a:t>
            </a:r>
            <a:r>
              <a:rPr lang="en-US" sz="600" b="0" dirty="0">
                <a:latin typeface="Arial Narrow" panose="020B0606020202030204" pitchFamily="34" charset="0"/>
                <a:ea typeface="Verdana" pitchFamily="34" charset="0"/>
                <a:cs typeface="Verdana" pitchFamily="34" charset="0"/>
              </a:rPr>
              <a:t>&gt;</a:t>
            </a:r>
          </a:p>
          <a:p>
            <a:pPr marL="0" indent="0" defTabSz="274320">
              <a:spcAft>
                <a:spcPts val="0"/>
              </a:spcAft>
              <a:buNone/>
              <a:tabLst>
                <a:tab pos="137160" algn="l"/>
                <a:tab pos="411480" algn="l"/>
                <a:tab pos="685800" algn="l"/>
                <a:tab pos="960120" algn="l"/>
              </a:tabLst>
            </a:pPr>
            <a:r>
              <a:rPr lang="en-US" sz="600" b="0" dirty="0" smtClean="0">
                <a:latin typeface="Arial Narrow" panose="020B0606020202030204" pitchFamily="34" charset="0"/>
                <a:ea typeface="Verdana" pitchFamily="34" charset="0"/>
                <a:cs typeface="Verdana" pitchFamily="34" charset="0"/>
              </a:rPr>
              <a:t>22	</a:t>
            </a:r>
            <a:r>
              <a:rPr lang="en-US" sz="600" b="0" dirty="0">
                <a:latin typeface="Arial Narrow" panose="020B0606020202030204" pitchFamily="34" charset="0"/>
                <a:ea typeface="Verdana" pitchFamily="34" charset="0"/>
                <a:cs typeface="Verdana" pitchFamily="34" charset="0"/>
              </a:rPr>
              <a:t>	&lt;/table&gt;</a:t>
            </a:r>
          </a:p>
          <a:p>
            <a:pPr marL="0" indent="0" defTabSz="274320">
              <a:spcAft>
                <a:spcPts val="0"/>
              </a:spcAft>
              <a:buNone/>
              <a:tabLst>
                <a:tab pos="137160" algn="l"/>
                <a:tab pos="411480" algn="l"/>
                <a:tab pos="685800" algn="l"/>
                <a:tab pos="960120" algn="l"/>
              </a:tabLst>
            </a:pPr>
            <a:r>
              <a:rPr lang="en-US" sz="600" b="0" dirty="0" smtClean="0">
                <a:latin typeface="Arial Narrow" panose="020B0606020202030204" pitchFamily="34" charset="0"/>
                <a:ea typeface="Verdana" pitchFamily="34" charset="0"/>
                <a:cs typeface="Verdana" pitchFamily="34" charset="0"/>
              </a:rPr>
              <a:t>23	</a:t>
            </a:r>
            <a:r>
              <a:rPr lang="en-US" sz="600" b="0" dirty="0">
                <a:latin typeface="Arial Narrow" panose="020B0606020202030204" pitchFamily="34" charset="0"/>
                <a:ea typeface="Verdana" pitchFamily="34" charset="0"/>
                <a:cs typeface="Verdana" pitchFamily="34" charset="0"/>
              </a:rPr>
              <a:t>	&lt;!--#include virtual="/menu.html" --&gt;</a:t>
            </a:r>
          </a:p>
          <a:p>
            <a:pPr marL="0" indent="0" defTabSz="274320">
              <a:spcAft>
                <a:spcPts val="0"/>
              </a:spcAft>
              <a:buNone/>
              <a:tabLst>
                <a:tab pos="137160" algn="l"/>
                <a:tab pos="411480" algn="l"/>
                <a:tab pos="685800" algn="l"/>
                <a:tab pos="960120" algn="l"/>
              </a:tabLst>
            </a:pPr>
            <a:r>
              <a:rPr lang="en-US" sz="600" b="0" dirty="0" smtClean="0">
                <a:latin typeface="Arial Narrow" panose="020B0606020202030204" pitchFamily="34" charset="0"/>
                <a:ea typeface="Verdana" pitchFamily="34" charset="0"/>
                <a:cs typeface="Verdana" pitchFamily="34" charset="0"/>
              </a:rPr>
              <a:t>24	</a:t>
            </a:r>
            <a:r>
              <a:rPr lang="en-US" sz="600" b="0" dirty="0">
                <a:latin typeface="Arial Narrow" panose="020B0606020202030204" pitchFamily="34" charset="0"/>
                <a:ea typeface="Verdana" pitchFamily="34" charset="0"/>
                <a:cs typeface="Verdana" pitchFamily="34" charset="0"/>
              </a:rPr>
              <a:t>	&lt;</a:t>
            </a:r>
            <a:r>
              <a:rPr lang="en-US" sz="600" b="0" dirty="0" err="1">
                <a:latin typeface="Arial Narrow" panose="020B0606020202030204" pitchFamily="34" charset="0"/>
                <a:ea typeface="Verdana" pitchFamily="34" charset="0"/>
                <a:cs typeface="Verdana" pitchFamily="34" charset="0"/>
              </a:rPr>
              <a:t>br</a:t>
            </a:r>
            <a:r>
              <a:rPr lang="en-US" sz="600" b="0" dirty="0">
                <a:latin typeface="Arial Narrow" panose="020B0606020202030204" pitchFamily="34" charset="0"/>
                <a:ea typeface="Verdana" pitchFamily="34" charset="0"/>
                <a:cs typeface="Verdana" pitchFamily="34" charset="0"/>
              </a:rPr>
              <a:t>/&gt;</a:t>
            </a:r>
          </a:p>
          <a:p>
            <a:pPr marL="0" indent="0" defTabSz="274320">
              <a:spcAft>
                <a:spcPts val="0"/>
              </a:spcAft>
              <a:buNone/>
              <a:tabLst>
                <a:tab pos="137160" algn="l"/>
                <a:tab pos="411480" algn="l"/>
                <a:tab pos="685800" algn="l"/>
                <a:tab pos="960120" algn="l"/>
              </a:tabLst>
            </a:pPr>
            <a:r>
              <a:rPr lang="en-US" sz="600" b="0" dirty="0" smtClean="0">
                <a:latin typeface="Arial Narrow" panose="020B0606020202030204" pitchFamily="34" charset="0"/>
                <a:ea typeface="Verdana" pitchFamily="34" charset="0"/>
                <a:cs typeface="Verdana" pitchFamily="34" charset="0"/>
              </a:rPr>
              <a:t>25	</a:t>
            </a:r>
            <a:r>
              <a:rPr lang="en-US" sz="600" b="0" dirty="0">
                <a:latin typeface="Arial Narrow" panose="020B0606020202030204" pitchFamily="34" charset="0"/>
                <a:ea typeface="Verdana" pitchFamily="34" charset="0"/>
                <a:cs typeface="Verdana" pitchFamily="34" charset="0"/>
              </a:rPr>
              <a:t>	&lt;</a:t>
            </a:r>
            <a:r>
              <a:rPr lang="en-US" sz="600" b="0" dirty="0" err="1">
                <a:latin typeface="Arial Narrow" panose="020B0606020202030204" pitchFamily="34" charset="0"/>
                <a:ea typeface="Verdana" pitchFamily="34" charset="0"/>
                <a:cs typeface="Verdana" pitchFamily="34" charset="0"/>
              </a:rPr>
              <a:t>br</a:t>
            </a:r>
            <a:r>
              <a:rPr lang="en-US" sz="600" b="0" dirty="0">
                <a:latin typeface="Arial Narrow" panose="020B0606020202030204" pitchFamily="34" charset="0"/>
                <a:ea typeface="Verdana" pitchFamily="34" charset="0"/>
                <a:cs typeface="Verdana" pitchFamily="34" charset="0"/>
              </a:rPr>
              <a:t>/&gt;</a:t>
            </a:r>
          </a:p>
          <a:p>
            <a:pPr marL="0" indent="0" defTabSz="274320">
              <a:spcAft>
                <a:spcPts val="0"/>
              </a:spcAft>
              <a:buNone/>
              <a:tabLst>
                <a:tab pos="137160" algn="l"/>
                <a:tab pos="411480" algn="l"/>
                <a:tab pos="685800" algn="l"/>
                <a:tab pos="960120" algn="l"/>
              </a:tabLst>
            </a:pPr>
            <a:r>
              <a:rPr lang="en-US" sz="600" b="0" dirty="0" smtClean="0">
                <a:latin typeface="Arial Narrow" panose="020B0606020202030204" pitchFamily="34" charset="0"/>
                <a:ea typeface="Verdana" pitchFamily="34" charset="0"/>
                <a:cs typeface="Verdana" pitchFamily="34" charset="0"/>
              </a:rPr>
              <a:t>26	END</a:t>
            </a:r>
            <a:endParaRPr lang="en-US" sz="600" b="0" dirty="0">
              <a:latin typeface="Arial Narrow" panose="020B0606020202030204" pitchFamily="34" charset="0"/>
              <a:ea typeface="Verdana" pitchFamily="34" charset="0"/>
              <a:cs typeface="Verdana" pitchFamily="34" charset="0"/>
            </a:endParaRPr>
          </a:p>
          <a:p>
            <a:pPr marL="0" indent="0" defTabSz="274320">
              <a:spcAft>
                <a:spcPts val="0"/>
              </a:spcAft>
              <a:buNone/>
              <a:tabLst>
                <a:tab pos="137160" algn="l"/>
                <a:tab pos="411480" algn="l"/>
                <a:tab pos="685800" algn="l"/>
                <a:tab pos="960120" algn="l"/>
              </a:tabLst>
            </a:pPr>
            <a:r>
              <a:rPr lang="en-US" sz="600" b="0" dirty="0" smtClean="0">
                <a:latin typeface="Arial Narrow" panose="020B0606020202030204" pitchFamily="34" charset="0"/>
                <a:ea typeface="Verdana" pitchFamily="34" charset="0"/>
                <a:cs typeface="Verdana" pitchFamily="34" charset="0"/>
              </a:rPr>
              <a:t>27</a:t>
            </a:r>
          </a:p>
          <a:p>
            <a:pPr marL="0" indent="0" defTabSz="274320">
              <a:spcAft>
                <a:spcPts val="0"/>
              </a:spcAft>
              <a:buNone/>
              <a:tabLst>
                <a:tab pos="137160" algn="l"/>
                <a:tab pos="411480" algn="l"/>
                <a:tab pos="685800" algn="l"/>
                <a:tab pos="960120" algn="l"/>
              </a:tabLst>
            </a:pPr>
            <a:r>
              <a:rPr lang="en-US" sz="600" b="0" dirty="0" smtClean="0">
                <a:latin typeface="Arial Narrow" panose="020B0606020202030204" pitchFamily="34" charset="0"/>
                <a:ea typeface="Verdana" pitchFamily="34" charset="0"/>
                <a:cs typeface="Verdana" pitchFamily="34" charset="0"/>
              </a:rPr>
              <a:t>28	my </a:t>
            </a:r>
            <a:r>
              <a:rPr lang="en-US" sz="600" b="0" dirty="0">
                <a:latin typeface="Arial Narrow" panose="020B0606020202030204" pitchFamily="34" charset="0"/>
                <a:ea typeface="Verdana" pitchFamily="34" charset="0"/>
                <a:cs typeface="Verdana" pitchFamily="34" charset="0"/>
              </a:rPr>
              <a:t>$admin = cookie('</a:t>
            </a:r>
            <a:r>
              <a:rPr lang="en-US" sz="600" b="0" dirty="0" err="1">
                <a:latin typeface="Arial Narrow" panose="020B0606020202030204" pitchFamily="34" charset="0"/>
                <a:ea typeface="Verdana" pitchFamily="34" charset="0"/>
                <a:cs typeface="Verdana" pitchFamily="34" charset="0"/>
              </a:rPr>
              <a:t>insqradmin</a:t>
            </a:r>
            <a:r>
              <a:rPr lang="en-US" sz="600" b="0" dirty="0">
                <a:latin typeface="Arial Narrow" panose="020B0606020202030204" pitchFamily="34" charset="0"/>
                <a:ea typeface="Verdana" pitchFamily="34" charset="0"/>
                <a:cs typeface="Verdana" pitchFamily="34" charset="0"/>
              </a:rPr>
              <a:t>');</a:t>
            </a:r>
          </a:p>
          <a:p>
            <a:pPr marL="0" indent="0" defTabSz="274320">
              <a:spcAft>
                <a:spcPts val="0"/>
              </a:spcAft>
              <a:buNone/>
              <a:tabLst>
                <a:tab pos="137160" algn="l"/>
                <a:tab pos="411480" algn="l"/>
                <a:tab pos="685800" algn="l"/>
                <a:tab pos="960120" algn="l"/>
              </a:tabLst>
            </a:pPr>
            <a:r>
              <a:rPr lang="en-US" sz="600" b="0" dirty="0" smtClean="0">
                <a:latin typeface="Arial Narrow" panose="020B0606020202030204" pitchFamily="34" charset="0"/>
                <a:ea typeface="Verdana" pitchFamily="34" charset="0"/>
                <a:cs typeface="Verdana" pitchFamily="34" charset="0"/>
              </a:rPr>
              <a:t>29	unless </a:t>
            </a:r>
            <a:r>
              <a:rPr lang="en-US" sz="600" b="0" dirty="0">
                <a:latin typeface="Arial Narrow" panose="020B0606020202030204" pitchFamily="34" charset="0"/>
                <a:ea typeface="Verdana" pitchFamily="34" charset="0"/>
                <a:cs typeface="Verdana" pitchFamily="34" charset="0"/>
              </a:rPr>
              <a:t>($admin) {</a:t>
            </a:r>
          </a:p>
          <a:p>
            <a:pPr marL="0" indent="0" defTabSz="274320">
              <a:spcAft>
                <a:spcPts val="0"/>
              </a:spcAft>
              <a:buNone/>
              <a:tabLst>
                <a:tab pos="137160" algn="l"/>
                <a:tab pos="411480" algn="l"/>
                <a:tab pos="685800" algn="l"/>
                <a:tab pos="960120" algn="l"/>
              </a:tabLst>
            </a:pPr>
            <a:r>
              <a:rPr lang="en-US" sz="600" b="0" dirty="0" smtClean="0">
                <a:latin typeface="Arial Narrow" panose="020B0606020202030204" pitchFamily="34" charset="0"/>
                <a:ea typeface="Verdana" pitchFamily="34" charset="0"/>
                <a:cs typeface="Verdana" pitchFamily="34" charset="0"/>
              </a:rPr>
              <a:t>30	</a:t>
            </a:r>
            <a:r>
              <a:rPr lang="en-US" sz="600" b="0" dirty="0">
                <a:latin typeface="Arial Narrow" panose="020B0606020202030204" pitchFamily="34" charset="0"/>
                <a:ea typeface="Verdana" pitchFamily="34" charset="0"/>
                <a:cs typeface="Verdana" pitchFamily="34" charset="0"/>
              </a:rPr>
              <a:t>	print "&lt;p&gt;You are not an admin.  You cannot access these pages.&lt;/p&gt;\n";</a:t>
            </a:r>
          </a:p>
          <a:p>
            <a:pPr marL="0" indent="0" defTabSz="274320">
              <a:spcAft>
                <a:spcPts val="0"/>
              </a:spcAft>
              <a:buNone/>
              <a:tabLst>
                <a:tab pos="137160" algn="l"/>
                <a:tab pos="411480" algn="l"/>
                <a:tab pos="685800" algn="l"/>
                <a:tab pos="960120" algn="l"/>
              </a:tabLst>
            </a:pPr>
            <a:r>
              <a:rPr lang="en-US" sz="600" b="0" dirty="0" smtClean="0">
                <a:latin typeface="Arial Narrow" panose="020B0606020202030204" pitchFamily="34" charset="0"/>
                <a:ea typeface="Verdana" pitchFamily="34" charset="0"/>
                <a:cs typeface="Verdana" pitchFamily="34" charset="0"/>
              </a:rPr>
              <a:t>31	</a:t>
            </a:r>
            <a:r>
              <a:rPr lang="en-US" sz="600" b="0" dirty="0">
                <a:latin typeface="Arial Narrow" panose="020B0606020202030204" pitchFamily="34" charset="0"/>
                <a:ea typeface="Verdana" pitchFamily="34" charset="0"/>
                <a:cs typeface="Verdana" pitchFamily="34" charset="0"/>
              </a:rPr>
              <a:t>	print "&lt;/body&gt;\n";</a:t>
            </a:r>
          </a:p>
          <a:p>
            <a:pPr marL="0" indent="0" defTabSz="274320">
              <a:spcAft>
                <a:spcPts val="0"/>
              </a:spcAft>
              <a:buNone/>
              <a:tabLst>
                <a:tab pos="137160" algn="l"/>
                <a:tab pos="411480" algn="l"/>
                <a:tab pos="685800" algn="l"/>
                <a:tab pos="960120" algn="l"/>
              </a:tabLst>
            </a:pPr>
            <a:r>
              <a:rPr lang="en-US" sz="600" b="0" dirty="0" smtClean="0">
                <a:latin typeface="Arial Narrow" panose="020B0606020202030204" pitchFamily="34" charset="0"/>
                <a:ea typeface="Verdana" pitchFamily="34" charset="0"/>
                <a:cs typeface="Verdana" pitchFamily="34" charset="0"/>
              </a:rPr>
              <a:t>32	</a:t>
            </a:r>
            <a:r>
              <a:rPr lang="en-US" sz="600" b="0" dirty="0">
                <a:latin typeface="Arial Narrow" panose="020B0606020202030204" pitchFamily="34" charset="0"/>
                <a:ea typeface="Verdana" pitchFamily="34" charset="0"/>
                <a:cs typeface="Verdana" pitchFamily="34" charset="0"/>
              </a:rPr>
              <a:t>	print "&lt;/html&gt;";</a:t>
            </a:r>
          </a:p>
          <a:p>
            <a:pPr marL="0" indent="0" defTabSz="274320">
              <a:spcAft>
                <a:spcPts val="0"/>
              </a:spcAft>
              <a:buNone/>
              <a:tabLst>
                <a:tab pos="137160" algn="l"/>
                <a:tab pos="411480" algn="l"/>
                <a:tab pos="685800" algn="l"/>
                <a:tab pos="960120" algn="l"/>
              </a:tabLst>
            </a:pPr>
            <a:r>
              <a:rPr lang="en-US" sz="600" b="0" dirty="0" smtClean="0">
                <a:latin typeface="Arial Narrow" panose="020B0606020202030204" pitchFamily="34" charset="0"/>
                <a:ea typeface="Verdana" pitchFamily="34" charset="0"/>
                <a:cs typeface="Verdana" pitchFamily="34" charset="0"/>
              </a:rPr>
              <a:t>33	</a:t>
            </a:r>
            <a:r>
              <a:rPr lang="en-US" sz="600" b="0" dirty="0">
                <a:latin typeface="Arial Narrow" panose="020B0606020202030204" pitchFamily="34" charset="0"/>
                <a:ea typeface="Verdana" pitchFamily="34" charset="0"/>
                <a:cs typeface="Verdana" pitchFamily="34" charset="0"/>
              </a:rPr>
              <a:t>	exit;</a:t>
            </a:r>
          </a:p>
          <a:p>
            <a:pPr marL="0" indent="0" defTabSz="274320">
              <a:spcAft>
                <a:spcPts val="0"/>
              </a:spcAft>
              <a:buNone/>
              <a:tabLst>
                <a:tab pos="137160" algn="l"/>
                <a:tab pos="411480" algn="l"/>
                <a:tab pos="685800" algn="l"/>
                <a:tab pos="960120" algn="l"/>
              </a:tabLst>
            </a:pPr>
            <a:r>
              <a:rPr lang="en-US" sz="600" b="0" dirty="0" smtClean="0">
                <a:latin typeface="Arial Narrow" panose="020B0606020202030204" pitchFamily="34" charset="0"/>
                <a:ea typeface="Verdana" pitchFamily="34" charset="0"/>
                <a:cs typeface="Verdana" pitchFamily="34" charset="0"/>
              </a:rPr>
              <a:t>34	}</a:t>
            </a:r>
            <a:endParaRPr lang="en-US" sz="600" b="0" dirty="0">
              <a:latin typeface="Arial Narrow" panose="020B0606020202030204" pitchFamily="34" charset="0"/>
              <a:ea typeface="Verdana" pitchFamily="34" charset="0"/>
              <a:cs typeface="Verdana" pitchFamily="34" charset="0"/>
            </a:endParaRPr>
          </a:p>
          <a:p>
            <a:pPr marL="0" indent="0" defTabSz="274320">
              <a:spcAft>
                <a:spcPts val="0"/>
              </a:spcAft>
              <a:buNone/>
              <a:tabLst>
                <a:tab pos="137160" algn="l"/>
                <a:tab pos="411480" algn="l"/>
                <a:tab pos="685800" algn="l"/>
                <a:tab pos="960120" algn="l"/>
              </a:tabLst>
            </a:pPr>
            <a:r>
              <a:rPr lang="en-US" sz="600" b="0" dirty="0" smtClean="0">
                <a:latin typeface="Arial Narrow" panose="020B0606020202030204" pitchFamily="34" charset="0"/>
                <a:ea typeface="Verdana" pitchFamily="34" charset="0"/>
                <a:cs typeface="Verdana" pitchFamily="34" charset="0"/>
              </a:rPr>
              <a:t>35</a:t>
            </a:r>
            <a:endParaRPr lang="en-US" sz="600" b="0" dirty="0">
              <a:latin typeface="Arial Narrow" panose="020B0606020202030204" pitchFamily="34" charset="0"/>
              <a:ea typeface="Verdana" pitchFamily="34" charset="0"/>
              <a:cs typeface="Verdana" pitchFamily="34" charset="0"/>
            </a:endParaRPr>
          </a:p>
          <a:p>
            <a:pPr marL="0" indent="0" defTabSz="274320">
              <a:spcAft>
                <a:spcPts val="0"/>
              </a:spcAft>
              <a:buNone/>
              <a:tabLst>
                <a:tab pos="137160" algn="l"/>
                <a:tab pos="411480" algn="l"/>
                <a:tab pos="685800" algn="l"/>
                <a:tab pos="960120" algn="l"/>
              </a:tabLst>
            </a:pPr>
            <a:r>
              <a:rPr lang="en-US" sz="600" b="0" dirty="0" smtClean="0">
                <a:latin typeface="Arial Narrow" panose="020B0606020202030204" pitchFamily="34" charset="0"/>
                <a:ea typeface="Verdana" pitchFamily="34" charset="0"/>
                <a:cs typeface="Verdana" pitchFamily="34" charset="0"/>
              </a:rPr>
              <a:t>36	my </a:t>
            </a:r>
            <a:r>
              <a:rPr lang="en-US" sz="600" b="0" dirty="0">
                <a:latin typeface="Arial Narrow" panose="020B0606020202030204" pitchFamily="34" charset="0"/>
                <a:ea typeface="Verdana" pitchFamily="34" charset="0"/>
                <a:cs typeface="Verdana" pitchFamily="34" charset="0"/>
              </a:rPr>
              <a:t>$</a:t>
            </a:r>
            <a:r>
              <a:rPr lang="en-US" sz="600" b="0" dirty="0" err="1">
                <a:latin typeface="Arial Narrow" panose="020B0606020202030204" pitchFamily="34" charset="0"/>
                <a:ea typeface="Verdana" pitchFamily="34" charset="0"/>
                <a:cs typeface="Verdana" pitchFamily="34" charset="0"/>
              </a:rPr>
              <a:t>dsn</a:t>
            </a:r>
            <a:r>
              <a:rPr lang="en-US" sz="600" b="0" dirty="0">
                <a:latin typeface="Arial Narrow" panose="020B0606020202030204" pitchFamily="34" charset="0"/>
                <a:ea typeface="Verdana" pitchFamily="34" charset="0"/>
                <a:cs typeface="Verdana" pitchFamily="34" charset="0"/>
              </a:rPr>
              <a:t> = "</a:t>
            </a:r>
            <a:r>
              <a:rPr lang="en-US" sz="600" b="0" dirty="0" err="1">
                <a:latin typeface="Arial Narrow" panose="020B0606020202030204" pitchFamily="34" charset="0"/>
                <a:ea typeface="Verdana" pitchFamily="34" charset="0"/>
                <a:cs typeface="Verdana" pitchFamily="34" charset="0"/>
              </a:rPr>
              <a:t>DBI:mysql:database</a:t>
            </a:r>
            <a:r>
              <a:rPr lang="en-US" sz="600" b="0" dirty="0">
                <a:latin typeface="Arial Narrow" panose="020B0606020202030204" pitchFamily="34" charset="0"/>
                <a:ea typeface="Verdana" pitchFamily="34" charset="0"/>
                <a:cs typeface="Verdana" pitchFamily="34" charset="0"/>
              </a:rPr>
              <a:t>=$</a:t>
            </a:r>
            <a:r>
              <a:rPr lang="en-US" sz="600" b="0" dirty="0" err="1">
                <a:latin typeface="Arial Narrow" panose="020B0606020202030204" pitchFamily="34" charset="0"/>
                <a:ea typeface="Verdana" pitchFamily="34" charset="0"/>
                <a:cs typeface="Verdana" pitchFamily="34" charset="0"/>
              </a:rPr>
              <a:t>dbname;host</a:t>
            </a:r>
            <a:r>
              <a:rPr lang="en-US" sz="600" b="0" dirty="0">
                <a:latin typeface="Arial Narrow" panose="020B0606020202030204" pitchFamily="34" charset="0"/>
                <a:ea typeface="Verdana" pitchFamily="34" charset="0"/>
                <a:cs typeface="Verdana" pitchFamily="34" charset="0"/>
              </a:rPr>
              <a:t>=$</a:t>
            </a:r>
            <a:r>
              <a:rPr lang="en-US" sz="600" b="0" dirty="0" err="1">
                <a:latin typeface="Arial Narrow" panose="020B0606020202030204" pitchFamily="34" charset="0"/>
                <a:ea typeface="Verdana" pitchFamily="34" charset="0"/>
                <a:cs typeface="Verdana" pitchFamily="34" charset="0"/>
              </a:rPr>
              <a:t>dbhost</a:t>
            </a:r>
            <a:r>
              <a:rPr lang="en-US" sz="600" b="0" dirty="0">
                <a:latin typeface="Arial Narrow" panose="020B0606020202030204" pitchFamily="34" charset="0"/>
                <a:ea typeface="Verdana" pitchFamily="34" charset="0"/>
                <a:cs typeface="Verdana" pitchFamily="34" charset="0"/>
              </a:rPr>
              <a:t>";</a:t>
            </a:r>
          </a:p>
          <a:p>
            <a:pPr marL="0" indent="0" defTabSz="274320">
              <a:spcAft>
                <a:spcPts val="0"/>
              </a:spcAft>
              <a:buNone/>
              <a:tabLst>
                <a:tab pos="137160" algn="l"/>
                <a:tab pos="411480" algn="l"/>
                <a:tab pos="685800" algn="l"/>
                <a:tab pos="960120" algn="l"/>
              </a:tabLst>
            </a:pPr>
            <a:r>
              <a:rPr lang="en-US" sz="600" b="0" dirty="0" smtClean="0">
                <a:latin typeface="Arial Narrow" panose="020B0606020202030204" pitchFamily="34" charset="0"/>
                <a:ea typeface="Verdana" pitchFamily="34" charset="0"/>
                <a:cs typeface="Verdana" pitchFamily="34" charset="0"/>
              </a:rPr>
              <a:t>37	my </a:t>
            </a:r>
            <a:r>
              <a:rPr lang="en-US" sz="600" b="0" dirty="0">
                <a:latin typeface="Arial Narrow" panose="020B0606020202030204" pitchFamily="34" charset="0"/>
                <a:ea typeface="Verdana" pitchFamily="34" charset="0"/>
                <a:cs typeface="Verdana" pitchFamily="34" charset="0"/>
              </a:rPr>
              <a:t>$</a:t>
            </a:r>
            <a:r>
              <a:rPr lang="en-US" sz="600" b="0" dirty="0" err="1">
                <a:latin typeface="Arial Narrow" panose="020B0606020202030204" pitchFamily="34" charset="0"/>
                <a:ea typeface="Verdana" pitchFamily="34" charset="0"/>
                <a:cs typeface="Verdana" pitchFamily="34" charset="0"/>
              </a:rPr>
              <a:t>dbh</a:t>
            </a:r>
            <a:r>
              <a:rPr lang="en-US" sz="600" b="0" dirty="0">
                <a:latin typeface="Arial Narrow" panose="020B0606020202030204" pitchFamily="34" charset="0"/>
                <a:ea typeface="Verdana" pitchFamily="34" charset="0"/>
                <a:cs typeface="Verdana" pitchFamily="34" charset="0"/>
              </a:rPr>
              <a:t> = DBI-&gt;connect($dsn,$dbuser,decode_base64($</a:t>
            </a:r>
            <a:r>
              <a:rPr lang="en-US" sz="600" b="0" dirty="0" err="1">
                <a:latin typeface="Arial Narrow" panose="020B0606020202030204" pitchFamily="34" charset="0"/>
                <a:ea typeface="Verdana" pitchFamily="34" charset="0"/>
                <a:cs typeface="Verdana" pitchFamily="34" charset="0"/>
              </a:rPr>
              <a:t>dbpw</a:t>
            </a:r>
            <a:r>
              <a:rPr lang="en-US" sz="600" b="0" dirty="0">
                <a:latin typeface="Arial Narrow" panose="020B0606020202030204" pitchFamily="34" charset="0"/>
                <a:ea typeface="Verdana" pitchFamily="34" charset="0"/>
                <a:cs typeface="Verdana" pitchFamily="34" charset="0"/>
              </a:rPr>
              <a:t>)) or die "Could not connect to DB.";</a:t>
            </a:r>
          </a:p>
          <a:p>
            <a:pPr marL="0" indent="0" defTabSz="274320">
              <a:spcAft>
                <a:spcPts val="0"/>
              </a:spcAft>
              <a:buNone/>
              <a:tabLst>
                <a:tab pos="137160" algn="l"/>
                <a:tab pos="411480" algn="l"/>
                <a:tab pos="685800" algn="l"/>
                <a:tab pos="960120" algn="l"/>
              </a:tabLst>
            </a:pPr>
            <a:r>
              <a:rPr lang="en-US" sz="600" b="0" dirty="0" smtClean="0">
                <a:latin typeface="Arial Narrow" panose="020B0606020202030204" pitchFamily="34" charset="0"/>
                <a:ea typeface="Verdana" pitchFamily="34" charset="0"/>
                <a:cs typeface="Verdana" pitchFamily="34" charset="0"/>
              </a:rPr>
              <a:t>38</a:t>
            </a:r>
            <a:endParaRPr lang="en-US" sz="600" b="0" dirty="0">
              <a:latin typeface="Arial Narrow" panose="020B0606020202030204" pitchFamily="34" charset="0"/>
              <a:ea typeface="Verdana" pitchFamily="34" charset="0"/>
              <a:cs typeface="Verdana" pitchFamily="34" charset="0"/>
            </a:endParaRPr>
          </a:p>
          <a:p>
            <a:pPr marL="0" indent="0" defTabSz="274320">
              <a:spcAft>
                <a:spcPts val="0"/>
              </a:spcAft>
              <a:buNone/>
              <a:tabLst>
                <a:tab pos="137160" algn="l"/>
                <a:tab pos="411480" algn="l"/>
                <a:tab pos="685800" algn="l"/>
                <a:tab pos="960120" algn="l"/>
              </a:tabLst>
            </a:pPr>
            <a:r>
              <a:rPr lang="en-US" sz="600" b="0" dirty="0" smtClean="0">
                <a:latin typeface="Arial Narrow" panose="020B0606020202030204" pitchFamily="34" charset="0"/>
                <a:ea typeface="Verdana" pitchFamily="34" charset="0"/>
                <a:cs typeface="Verdana" pitchFamily="34" charset="0"/>
              </a:rPr>
              <a:t>39	my </a:t>
            </a:r>
            <a:r>
              <a:rPr lang="en-US" sz="600" b="0" dirty="0">
                <a:latin typeface="Arial Narrow" panose="020B0606020202030204" pitchFamily="34" charset="0"/>
                <a:ea typeface="Verdana" pitchFamily="34" charset="0"/>
                <a:cs typeface="Verdana" pitchFamily="34" charset="0"/>
              </a:rPr>
              <a:t>$</a:t>
            </a:r>
            <a:r>
              <a:rPr lang="en-US" sz="600" b="0" dirty="0" err="1">
                <a:latin typeface="Arial Narrow" panose="020B0606020202030204" pitchFamily="34" charset="0"/>
                <a:ea typeface="Verdana" pitchFamily="34" charset="0"/>
                <a:cs typeface="Verdana" pitchFamily="34" charset="0"/>
              </a:rPr>
              <a:t>uname</a:t>
            </a:r>
            <a:r>
              <a:rPr lang="en-US" sz="600" b="0" dirty="0">
                <a:latin typeface="Arial Narrow" panose="020B0606020202030204" pitchFamily="34" charset="0"/>
                <a:ea typeface="Verdana" pitchFamily="34" charset="0"/>
                <a:cs typeface="Verdana" pitchFamily="34" charset="0"/>
              </a:rPr>
              <a:t> = </a:t>
            </a:r>
            <a:r>
              <a:rPr lang="en-US" sz="600" b="0" dirty="0" err="1">
                <a:latin typeface="Arial Narrow" panose="020B0606020202030204" pitchFamily="34" charset="0"/>
                <a:ea typeface="Verdana" pitchFamily="34" charset="0"/>
                <a:cs typeface="Verdana" pitchFamily="34" charset="0"/>
              </a:rPr>
              <a:t>param</a:t>
            </a:r>
            <a:r>
              <a:rPr lang="en-US" sz="600" b="0" dirty="0">
                <a:latin typeface="Arial Narrow" panose="020B0606020202030204" pitchFamily="34" charset="0"/>
                <a:ea typeface="Verdana" pitchFamily="34" charset="0"/>
                <a:cs typeface="Verdana" pitchFamily="34" charset="0"/>
              </a:rPr>
              <a:t>('</a:t>
            </a:r>
            <a:r>
              <a:rPr lang="en-US" sz="600" b="0" dirty="0" err="1">
                <a:latin typeface="Arial Narrow" panose="020B0606020202030204" pitchFamily="34" charset="0"/>
                <a:ea typeface="Verdana" pitchFamily="34" charset="0"/>
                <a:cs typeface="Verdana" pitchFamily="34" charset="0"/>
              </a:rPr>
              <a:t>uname</a:t>
            </a:r>
            <a:r>
              <a:rPr lang="en-US" sz="600" b="0" dirty="0">
                <a:latin typeface="Arial Narrow" panose="020B0606020202030204" pitchFamily="34" charset="0"/>
                <a:ea typeface="Verdana" pitchFamily="34" charset="0"/>
                <a:cs typeface="Verdana" pitchFamily="34" charset="0"/>
              </a:rPr>
              <a:t>');</a:t>
            </a:r>
          </a:p>
          <a:p>
            <a:pPr marL="0" indent="0" defTabSz="274320">
              <a:spcAft>
                <a:spcPts val="0"/>
              </a:spcAft>
              <a:buNone/>
              <a:tabLst>
                <a:tab pos="137160" algn="l"/>
                <a:tab pos="411480" algn="l"/>
                <a:tab pos="685800" algn="l"/>
                <a:tab pos="960120" algn="l"/>
              </a:tabLst>
            </a:pPr>
            <a:r>
              <a:rPr lang="en-US" sz="600" b="0" dirty="0" smtClean="0">
                <a:latin typeface="Arial Narrow" panose="020B0606020202030204" pitchFamily="34" charset="0"/>
                <a:ea typeface="Verdana" pitchFamily="34" charset="0"/>
                <a:cs typeface="Verdana" pitchFamily="34" charset="0"/>
              </a:rPr>
              <a:t>40	my </a:t>
            </a:r>
            <a:r>
              <a:rPr lang="en-US" sz="600" b="0" dirty="0">
                <a:latin typeface="Arial Narrow" panose="020B0606020202030204" pitchFamily="34" charset="0"/>
                <a:ea typeface="Verdana" pitchFamily="34" charset="0"/>
                <a:cs typeface="Verdana" pitchFamily="34" charset="0"/>
              </a:rPr>
              <a:t>$admin = 0;</a:t>
            </a:r>
          </a:p>
          <a:p>
            <a:pPr marL="0" indent="0" defTabSz="274320">
              <a:spcAft>
                <a:spcPts val="0"/>
              </a:spcAft>
              <a:buNone/>
              <a:tabLst>
                <a:tab pos="137160" algn="l"/>
                <a:tab pos="411480" algn="l"/>
                <a:tab pos="685800" algn="l"/>
                <a:tab pos="960120" algn="l"/>
              </a:tabLst>
            </a:pPr>
            <a:r>
              <a:rPr lang="en-US" sz="600" b="0" dirty="0" smtClean="0">
                <a:latin typeface="Arial Narrow" panose="020B0606020202030204" pitchFamily="34" charset="0"/>
                <a:ea typeface="Verdana" pitchFamily="34" charset="0"/>
                <a:cs typeface="Verdana" pitchFamily="34" charset="0"/>
              </a:rPr>
              <a:t>41	$admin </a:t>
            </a:r>
            <a:r>
              <a:rPr lang="en-US" sz="600" b="0" dirty="0">
                <a:latin typeface="Arial Narrow" panose="020B0606020202030204" pitchFamily="34" charset="0"/>
                <a:ea typeface="Verdana" pitchFamily="34" charset="0"/>
                <a:cs typeface="Verdana" pitchFamily="34" charset="0"/>
              </a:rPr>
              <a:t>= 1 if (defined(</a:t>
            </a:r>
            <a:r>
              <a:rPr lang="en-US" sz="600" b="0" dirty="0" err="1">
                <a:latin typeface="Arial Narrow" panose="020B0606020202030204" pitchFamily="34" charset="0"/>
                <a:ea typeface="Verdana" pitchFamily="34" charset="0"/>
                <a:cs typeface="Verdana" pitchFamily="34" charset="0"/>
              </a:rPr>
              <a:t>param</a:t>
            </a:r>
            <a:r>
              <a:rPr lang="en-US" sz="600" b="0" dirty="0">
                <a:latin typeface="Arial Narrow" panose="020B0606020202030204" pitchFamily="34" charset="0"/>
                <a:ea typeface="Verdana" pitchFamily="34" charset="0"/>
                <a:cs typeface="Verdana" pitchFamily="34" charset="0"/>
              </a:rPr>
              <a:t>('admin')));</a:t>
            </a:r>
          </a:p>
          <a:p>
            <a:pPr marL="0" indent="0" defTabSz="274320">
              <a:spcAft>
                <a:spcPts val="0"/>
              </a:spcAft>
              <a:buNone/>
              <a:tabLst>
                <a:tab pos="137160" algn="l"/>
                <a:tab pos="411480" algn="l"/>
                <a:tab pos="685800" algn="l"/>
                <a:tab pos="960120" algn="l"/>
              </a:tabLst>
            </a:pPr>
            <a:r>
              <a:rPr lang="en-US" sz="600" b="0" dirty="0" smtClean="0">
                <a:latin typeface="Arial Narrow" panose="020B0606020202030204" pitchFamily="34" charset="0"/>
                <a:ea typeface="Verdana" pitchFamily="34" charset="0"/>
                <a:cs typeface="Verdana" pitchFamily="34" charset="0"/>
              </a:rPr>
              <a:t>42</a:t>
            </a:r>
            <a:endParaRPr lang="en-US" sz="600" b="0" dirty="0">
              <a:latin typeface="Arial Narrow" panose="020B0606020202030204" pitchFamily="34" charset="0"/>
              <a:ea typeface="Verdana" pitchFamily="34" charset="0"/>
              <a:cs typeface="Verdana" pitchFamily="34" charset="0"/>
            </a:endParaRPr>
          </a:p>
          <a:p>
            <a:pPr marL="0" indent="0" defTabSz="274320">
              <a:spcAft>
                <a:spcPts val="0"/>
              </a:spcAft>
              <a:buNone/>
              <a:tabLst>
                <a:tab pos="137160" algn="l"/>
                <a:tab pos="411480" algn="l"/>
                <a:tab pos="685800" algn="l"/>
                <a:tab pos="960120" algn="l"/>
              </a:tabLst>
            </a:pPr>
            <a:r>
              <a:rPr lang="en-US" sz="600" b="0" dirty="0" smtClean="0">
                <a:latin typeface="Arial Narrow" panose="020B0606020202030204" pitchFamily="34" charset="0"/>
                <a:ea typeface="Verdana" pitchFamily="34" charset="0"/>
                <a:cs typeface="Verdana" pitchFamily="34" charset="0"/>
              </a:rPr>
              <a:t>43	my </a:t>
            </a:r>
            <a:r>
              <a:rPr lang="en-US" sz="600" b="0" dirty="0">
                <a:latin typeface="Arial Narrow" panose="020B0606020202030204" pitchFamily="34" charset="0"/>
                <a:ea typeface="Verdana" pitchFamily="34" charset="0"/>
                <a:cs typeface="Verdana" pitchFamily="34" charset="0"/>
              </a:rPr>
              <a:t>$</a:t>
            </a:r>
            <a:r>
              <a:rPr lang="en-US" sz="600" b="0" dirty="0" err="1">
                <a:latin typeface="Arial Narrow" panose="020B0606020202030204" pitchFamily="34" charset="0"/>
                <a:ea typeface="Verdana" pitchFamily="34" charset="0"/>
                <a:cs typeface="Verdana" pitchFamily="34" charset="0"/>
              </a:rPr>
              <a:t>sql</a:t>
            </a:r>
            <a:r>
              <a:rPr lang="en-US" sz="600" b="0" dirty="0">
                <a:latin typeface="Arial Narrow" panose="020B0606020202030204" pitchFamily="34" charset="0"/>
                <a:ea typeface="Verdana" pitchFamily="34" charset="0"/>
                <a:cs typeface="Verdana" pitchFamily="34" charset="0"/>
              </a:rPr>
              <a:t> = $</a:t>
            </a:r>
            <a:r>
              <a:rPr lang="en-US" sz="600" b="0" dirty="0" err="1">
                <a:latin typeface="Arial Narrow" panose="020B0606020202030204" pitchFamily="34" charset="0"/>
                <a:ea typeface="Verdana" pitchFamily="34" charset="0"/>
                <a:cs typeface="Verdana" pitchFamily="34" charset="0"/>
              </a:rPr>
              <a:t>dbh</a:t>
            </a:r>
            <a:r>
              <a:rPr lang="en-US" sz="600" b="0" dirty="0">
                <a:latin typeface="Arial Narrow" panose="020B0606020202030204" pitchFamily="34" charset="0"/>
                <a:ea typeface="Verdana" pitchFamily="34" charset="0"/>
                <a:cs typeface="Verdana" pitchFamily="34" charset="0"/>
              </a:rPr>
              <a:t>-&gt;prepare("UPDATE users SET state=1, admin=$admin WHERE </a:t>
            </a:r>
            <a:r>
              <a:rPr lang="en-US" sz="600" b="0" dirty="0" err="1">
                <a:latin typeface="Arial Narrow" panose="020B0606020202030204" pitchFamily="34" charset="0"/>
                <a:ea typeface="Verdana" pitchFamily="34" charset="0"/>
                <a:cs typeface="Verdana" pitchFamily="34" charset="0"/>
              </a:rPr>
              <a:t>uname</a:t>
            </a:r>
            <a:r>
              <a:rPr lang="en-US" sz="600" b="0" dirty="0">
                <a:latin typeface="Arial Narrow" panose="020B0606020202030204" pitchFamily="34" charset="0"/>
                <a:ea typeface="Verdana" pitchFamily="34" charset="0"/>
                <a:cs typeface="Verdana" pitchFamily="34" charset="0"/>
              </a:rPr>
              <a:t>=?");</a:t>
            </a:r>
          </a:p>
          <a:p>
            <a:pPr marL="0" indent="0" defTabSz="274320">
              <a:spcAft>
                <a:spcPts val="0"/>
              </a:spcAft>
              <a:buNone/>
              <a:tabLst>
                <a:tab pos="137160" algn="l"/>
                <a:tab pos="411480" algn="l"/>
                <a:tab pos="685800" algn="l"/>
                <a:tab pos="960120" algn="l"/>
              </a:tabLst>
            </a:pPr>
            <a:r>
              <a:rPr lang="en-US" sz="600" b="0" dirty="0" smtClean="0">
                <a:latin typeface="Arial Narrow" panose="020B0606020202030204" pitchFamily="34" charset="0"/>
                <a:ea typeface="Verdana" pitchFamily="34" charset="0"/>
                <a:cs typeface="Verdana" pitchFamily="34" charset="0"/>
              </a:rPr>
              <a:t>44	unless </a:t>
            </a:r>
            <a:r>
              <a:rPr lang="en-US" sz="600" b="0" dirty="0">
                <a:latin typeface="Arial Narrow" panose="020B0606020202030204" pitchFamily="34" charset="0"/>
                <a:ea typeface="Verdana" pitchFamily="34" charset="0"/>
                <a:cs typeface="Verdana" pitchFamily="34" charset="0"/>
              </a:rPr>
              <a:t>($</a:t>
            </a:r>
            <a:r>
              <a:rPr lang="en-US" sz="600" b="0" dirty="0" err="1">
                <a:latin typeface="Arial Narrow" panose="020B0606020202030204" pitchFamily="34" charset="0"/>
                <a:ea typeface="Verdana" pitchFamily="34" charset="0"/>
                <a:cs typeface="Verdana" pitchFamily="34" charset="0"/>
              </a:rPr>
              <a:t>sql</a:t>
            </a:r>
            <a:r>
              <a:rPr lang="en-US" sz="600" b="0" dirty="0">
                <a:latin typeface="Arial Narrow" panose="020B0606020202030204" pitchFamily="34" charset="0"/>
                <a:ea typeface="Verdana" pitchFamily="34" charset="0"/>
                <a:cs typeface="Verdana" pitchFamily="34" charset="0"/>
              </a:rPr>
              <a:t>-&gt;execute($</a:t>
            </a:r>
            <a:r>
              <a:rPr lang="en-US" sz="600" b="0" dirty="0" err="1">
                <a:latin typeface="Arial Narrow" panose="020B0606020202030204" pitchFamily="34" charset="0"/>
                <a:ea typeface="Verdana" pitchFamily="34" charset="0"/>
                <a:cs typeface="Verdana" pitchFamily="34" charset="0"/>
              </a:rPr>
              <a:t>uname</a:t>
            </a:r>
            <a:r>
              <a:rPr lang="en-US" sz="600" b="0" dirty="0">
                <a:latin typeface="Arial Narrow" panose="020B0606020202030204" pitchFamily="34" charset="0"/>
                <a:ea typeface="Verdana" pitchFamily="34" charset="0"/>
                <a:cs typeface="Verdana" pitchFamily="34" charset="0"/>
              </a:rPr>
              <a:t>)) {</a:t>
            </a:r>
          </a:p>
          <a:p>
            <a:pPr marL="0" indent="0" defTabSz="274320">
              <a:spcAft>
                <a:spcPts val="0"/>
              </a:spcAft>
              <a:buNone/>
              <a:tabLst>
                <a:tab pos="137160" algn="l"/>
                <a:tab pos="411480" algn="l"/>
                <a:tab pos="685800" algn="l"/>
                <a:tab pos="960120" algn="l"/>
              </a:tabLst>
            </a:pPr>
            <a:r>
              <a:rPr lang="en-US" sz="600" b="0" dirty="0" smtClean="0">
                <a:latin typeface="Arial Narrow" panose="020B0606020202030204" pitchFamily="34" charset="0"/>
                <a:ea typeface="Verdana" pitchFamily="34" charset="0"/>
                <a:cs typeface="Verdana" pitchFamily="34" charset="0"/>
              </a:rPr>
              <a:t>45	</a:t>
            </a:r>
            <a:r>
              <a:rPr lang="en-US" sz="600" b="0" dirty="0">
                <a:latin typeface="Arial Narrow" panose="020B0606020202030204" pitchFamily="34" charset="0"/>
                <a:ea typeface="Verdana" pitchFamily="34" charset="0"/>
                <a:cs typeface="Verdana" pitchFamily="34" charset="0"/>
              </a:rPr>
              <a:t>	print "&lt;h2&gt;Database Error:&lt;/h2&gt;\n";</a:t>
            </a:r>
          </a:p>
          <a:p>
            <a:pPr marL="0" indent="0" defTabSz="274320">
              <a:spcAft>
                <a:spcPts val="0"/>
              </a:spcAft>
              <a:buNone/>
              <a:tabLst>
                <a:tab pos="137160" algn="l"/>
                <a:tab pos="411480" algn="l"/>
                <a:tab pos="685800" algn="l"/>
                <a:tab pos="960120" algn="l"/>
              </a:tabLst>
            </a:pPr>
            <a:r>
              <a:rPr lang="en-US" sz="600" b="0" dirty="0" smtClean="0">
                <a:latin typeface="Arial Narrow" panose="020B0606020202030204" pitchFamily="34" charset="0"/>
                <a:ea typeface="Verdana" pitchFamily="34" charset="0"/>
                <a:cs typeface="Verdana" pitchFamily="34" charset="0"/>
              </a:rPr>
              <a:t>46	</a:t>
            </a:r>
            <a:r>
              <a:rPr lang="en-US" sz="600" b="0" dirty="0">
                <a:latin typeface="Arial Narrow" panose="020B0606020202030204" pitchFamily="34" charset="0"/>
                <a:ea typeface="Verdana" pitchFamily="34" charset="0"/>
                <a:cs typeface="Verdana" pitchFamily="34" charset="0"/>
              </a:rPr>
              <a:t>	print "&lt;p&gt;" . $</a:t>
            </a:r>
            <a:r>
              <a:rPr lang="en-US" sz="600" b="0" dirty="0" err="1">
                <a:latin typeface="Arial Narrow" panose="020B0606020202030204" pitchFamily="34" charset="0"/>
                <a:ea typeface="Verdana" pitchFamily="34" charset="0"/>
                <a:cs typeface="Verdana" pitchFamily="34" charset="0"/>
              </a:rPr>
              <a:t>sql</a:t>
            </a:r>
            <a:r>
              <a:rPr lang="en-US" sz="600" b="0" dirty="0">
                <a:latin typeface="Arial Narrow" panose="020B0606020202030204" pitchFamily="34" charset="0"/>
                <a:ea typeface="Verdana" pitchFamily="34" charset="0"/>
                <a:cs typeface="Verdana" pitchFamily="34" charset="0"/>
              </a:rPr>
              <a:t>-&gt;</a:t>
            </a:r>
            <a:r>
              <a:rPr lang="en-US" sz="600" b="0" dirty="0" err="1">
                <a:latin typeface="Arial Narrow" panose="020B0606020202030204" pitchFamily="34" charset="0"/>
                <a:ea typeface="Verdana" pitchFamily="34" charset="0"/>
                <a:cs typeface="Verdana" pitchFamily="34" charset="0"/>
              </a:rPr>
              <a:t>errstr</a:t>
            </a:r>
            <a:r>
              <a:rPr lang="en-US" sz="600" b="0" dirty="0">
                <a:latin typeface="Arial Narrow" panose="020B0606020202030204" pitchFamily="34" charset="0"/>
                <a:ea typeface="Verdana" pitchFamily="34" charset="0"/>
                <a:cs typeface="Verdana" pitchFamily="34" charset="0"/>
              </a:rPr>
              <a:t> . "&lt;\p&gt;\n";</a:t>
            </a:r>
          </a:p>
          <a:p>
            <a:pPr marL="0" indent="0" defTabSz="274320">
              <a:spcAft>
                <a:spcPts val="0"/>
              </a:spcAft>
              <a:buNone/>
              <a:tabLst>
                <a:tab pos="137160" algn="l"/>
                <a:tab pos="411480" algn="l"/>
                <a:tab pos="685800" algn="l"/>
                <a:tab pos="960120" algn="l"/>
              </a:tabLst>
            </a:pPr>
            <a:r>
              <a:rPr lang="en-US" sz="600" b="0" dirty="0" smtClean="0">
                <a:latin typeface="Arial Narrow" panose="020B0606020202030204" pitchFamily="34" charset="0"/>
                <a:ea typeface="Verdana" pitchFamily="34" charset="0"/>
                <a:cs typeface="Verdana" pitchFamily="34" charset="0"/>
              </a:rPr>
              <a:t>47	} </a:t>
            </a:r>
            <a:r>
              <a:rPr lang="en-US" sz="600" b="0" dirty="0">
                <a:latin typeface="Arial Narrow" panose="020B0606020202030204" pitchFamily="34" charset="0"/>
                <a:ea typeface="Verdana" pitchFamily="34" charset="0"/>
                <a:cs typeface="Verdana" pitchFamily="34" charset="0"/>
              </a:rPr>
              <a:t>else {</a:t>
            </a:r>
          </a:p>
          <a:p>
            <a:pPr marL="0" indent="0" defTabSz="274320">
              <a:spcAft>
                <a:spcPts val="0"/>
              </a:spcAft>
              <a:buNone/>
              <a:tabLst>
                <a:tab pos="137160" algn="l"/>
                <a:tab pos="411480" algn="l"/>
                <a:tab pos="685800" algn="l"/>
                <a:tab pos="960120" algn="l"/>
              </a:tabLst>
            </a:pPr>
            <a:r>
              <a:rPr lang="en-US" sz="600" b="0" dirty="0" smtClean="0">
                <a:latin typeface="Arial Narrow" panose="020B0606020202030204" pitchFamily="34" charset="0"/>
                <a:ea typeface="Verdana" pitchFamily="34" charset="0"/>
                <a:cs typeface="Verdana" pitchFamily="34" charset="0"/>
              </a:rPr>
              <a:t>48	</a:t>
            </a:r>
            <a:r>
              <a:rPr lang="en-US" sz="600" b="0" dirty="0">
                <a:latin typeface="Arial Narrow" panose="020B0606020202030204" pitchFamily="34" charset="0"/>
                <a:ea typeface="Verdana" pitchFamily="34" charset="0"/>
                <a:cs typeface="Verdana" pitchFamily="34" charset="0"/>
              </a:rPr>
              <a:t>	print "&lt;h2&gt;Account Activated&lt;/h2&gt;\n";</a:t>
            </a:r>
          </a:p>
          <a:p>
            <a:pPr marL="0" indent="0" defTabSz="274320">
              <a:spcAft>
                <a:spcPts val="0"/>
              </a:spcAft>
              <a:buNone/>
              <a:tabLst>
                <a:tab pos="137160" algn="l"/>
                <a:tab pos="411480" algn="l"/>
                <a:tab pos="685800" algn="l"/>
                <a:tab pos="960120" algn="l"/>
              </a:tabLst>
            </a:pPr>
            <a:r>
              <a:rPr lang="en-US" sz="600" b="0" dirty="0" smtClean="0">
                <a:latin typeface="Arial Narrow" panose="020B0606020202030204" pitchFamily="34" charset="0"/>
                <a:ea typeface="Verdana" pitchFamily="34" charset="0"/>
                <a:cs typeface="Verdana" pitchFamily="34" charset="0"/>
              </a:rPr>
              <a:t>49	}</a:t>
            </a:r>
          </a:p>
          <a:p>
            <a:pPr marL="0" indent="0" defTabSz="274320">
              <a:spcAft>
                <a:spcPts val="0"/>
              </a:spcAft>
              <a:buNone/>
              <a:tabLst>
                <a:tab pos="137160" algn="l"/>
                <a:tab pos="411480" algn="l"/>
                <a:tab pos="685800" algn="l"/>
                <a:tab pos="960120" algn="l"/>
              </a:tabLst>
            </a:pPr>
            <a:r>
              <a:rPr lang="en-US" sz="600" b="0" dirty="0" smtClean="0">
                <a:latin typeface="Arial Narrow" panose="020B0606020202030204" pitchFamily="34" charset="0"/>
                <a:ea typeface="Verdana" pitchFamily="34" charset="0"/>
                <a:cs typeface="Verdana" pitchFamily="34" charset="0"/>
              </a:rPr>
              <a:t>50</a:t>
            </a:r>
            <a:endParaRPr lang="en-US" sz="600" b="0" dirty="0">
              <a:latin typeface="Arial Narrow" panose="020B0606020202030204" pitchFamily="34" charset="0"/>
              <a:ea typeface="Verdana" pitchFamily="34" charset="0"/>
              <a:cs typeface="Verdana" pitchFamily="34" charset="0"/>
            </a:endParaRPr>
          </a:p>
        </p:txBody>
      </p:sp>
      <p:sp>
        <p:nvSpPr>
          <p:cNvPr id="9" name="Content Placeholder 8"/>
          <p:cNvSpPr>
            <a:spLocks noGrp="1"/>
          </p:cNvSpPr>
          <p:nvPr>
            <p:ph sz="half" idx="2"/>
          </p:nvPr>
        </p:nvSpPr>
        <p:spPr>
          <a:xfrm>
            <a:off x="4800600" y="1498596"/>
            <a:ext cx="4038600" cy="4673604"/>
          </a:xfrm>
        </p:spPr>
        <p:txBody>
          <a:bodyPr/>
          <a:lstStyle/>
          <a:p>
            <a:pPr marL="0" indent="0" defTabSz="274320">
              <a:spcAft>
                <a:spcPts val="0"/>
              </a:spcAft>
              <a:buNone/>
              <a:tabLst>
                <a:tab pos="137160" algn="l"/>
                <a:tab pos="411480" algn="l"/>
                <a:tab pos="685800" algn="l"/>
                <a:tab pos="960120" algn="l"/>
              </a:tabLst>
            </a:pPr>
            <a:r>
              <a:rPr lang="en-US" sz="600" b="0" dirty="0" smtClean="0">
                <a:latin typeface="Arial Narrow" panose="020B0606020202030204" pitchFamily="34" charset="0"/>
                <a:ea typeface="Verdana" pitchFamily="34" charset="0"/>
                <a:cs typeface="Verdana" pitchFamily="34" charset="0"/>
              </a:rPr>
              <a:t>51	print </a:t>
            </a:r>
            <a:r>
              <a:rPr lang="en-US" sz="600" b="0" dirty="0">
                <a:latin typeface="Arial Narrow" panose="020B0606020202030204" pitchFamily="34" charset="0"/>
                <a:ea typeface="Verdana" pitchFamily="34" charset="0"/>
                <a:cs typeface="Verdana" pitchFamily="34" charset="0"/>
              </a:rPr>
              <a:t>'&lt;!--#include virtual="/footer.html" --&gt;';</a:t>
            </a:r>
          </a:p>
          <a:p>
            <a:pPr marL="0" indent="0" defTabSz="274320">
              <a:spcAft>
                <a:spcPts val="0"/>
              </a:spcAft>
              <a:buNone/>
              <a:tabLst>
                <a:tab pos="137160" algn="l"/>
                <a:tab pos="411480" algn="l"/>
                <a:tab pos="685800" algn="l"/>
                <a:tab pos="960120" algn="l"/>
              </a:tabLst>
            </a:pPr>
            <a:r>
              <a:rPr lang="en-US" sz="600" b="0" dirty="0" smtClean="0">
                <a:latin typeface="Arial Narrow" panose="020B0606020202030204" pitchFamily="34" charset="0"/>
                <a:ea typeface="Verdana" pitchFamily="34" charset="0"/>
                <a:cs typeface="Verdana" pitchFamily="34" charset="0"/>
              </a:rPr>
              <a:t>52	print </a:t>
            </a:r>
            <a:r>
              <a:rPr lang="en-US" sz="600" b="0" dirty="0">
                <a:latin typeface="Arial Narrow" panose="020B0606020202030204" pitchFamily="34" charset="0"/>
                <a:ea typeface="Verdana" pitchFamily="34" charset="0"/>
                <a:cs typeface="Verdana" pitchFamily="34" charset="0"/>
              </a:rPr>
              <a:t>"&lt;/body&gt;\n";</a:t>
            </a:r>
          </a:p>
          <a:p>
            <a:pPr marL="0" indent="0" defTabSz="274320">
              <a:spcAft>
                <a:spcPts val="0"/>
              </a:spcAft>
              <a:buNone/>
              <a:tabLst>
                <a:tab pos="137160" algn="l"/>
                <a:tab pos="411480" algn="l"/>
                <a:tab pos="685800" algn="l"/>
                <a:tab pos="960120" algn="l"/>
              </a:tabLst>
            </a:pPr>
            <a:r>
              <a:rPr lang="en-US" sz="600" b="0" dirty="0" smtClean="0">
                <a:latin typeface="Arial Narrow" panose="020B0606020202030204" pitchFamily="34" charset="0"/>
                <a:ea typeface="Verdana" pitchFamily="34" charset="0"/>
                <a:cs typeface="Verdana" pitchFamily="34" charset="0"/>
              </a:rPr>
              <a:t>53	print </a:t>
            </a:r>
            <a:r>
              <a:rPr lang="en-US" sz="600" b="0" dirty="0">
                <a:latin typeface="Arial Narrow" panose="020B0606020202030204" pitchFamily="34" charset="0"/>
                <a:ea typeface="Verdana" pitchFamily="34" charset="0"/>
                <a:cs typeface="Verdana" pitchFamily="34" charset="0"/>
              </a:rPr>
              <a:t>"&lt;/html&gt;";</a:t>
            </a:r>
          </a:p>
          <a:p>
            <a:pPr marL="0" indent="0" defTabSz="274320">
              <a:spcAft>
                <a:spcPts val="0"/>
              </a:spcAft>
              <a:buNone/>
              <a:tabLst>
                <a:tab pos="137160" algn="l"/>
                <a:tab pos="411480" algn="l"/>
                <a:tab pos="685800" algn="l"/>
                <a:tab pos="960120" algn="l"/>
              </a:tabLst>
            </a:pPr>
            <a:r>
              <a:rPr lang="en-US" sz="600" b="0" dirty="0" smtClean="0">
                <a:latin typeface="Arial Narrow" panose="020B0606020202030204" pitchFamily="34" charset="0"/>
                <a:ea typeface="Verdana" pitchFamily="34" charset="0"/>
                <a:cs typeface="Verdana" pitchFamily="34" charset="0"/>
              </a:rPr>
              <a:t>54</a:t>
            </a:r>
            <a:endParaRPr lang="en-US" sz="600" b="0" dirty="0">
              <a:latin typeface="Arial Narrow" panose="020B0606020202030204" pitchFamily="34" charset="0"/>
              <a:ea typeface="Verdana" pitchFamily="34" charset="0"/>
              <a:cs typeface="Verdana" pitchFamily="34" charset="0"/>
            </a:endParaRPr>
          </a:p>
          <a:p>
            <a:pPr marL="0" indent="0" defTabSz="274320">
              <a:spcAft>
                <a:spcPts val="0"/>
              </a:spcAft>
              <a:buNone/>
              <a:tabLst>
                <a:tab pos="137160" algn="l"/>
                <a:tab pos="411480" algn="l"/>
                <a:tab pos="685800" algn="l"/>
                <a:tab pos="960120" algn="l"/>
              </a:tabLst>
            </a:pPr>
            <a:r>
              <a:rPr lang="en-US" sz="600" b="0" dirty="0" smtClean="0">
                <a:latin typeface="Arial Narrow" panose="020B0606020202030204" pitchFamily="34" charset="0"/>
                <a:ea typeface="Verdana" pitchFamily="34" charset="0"/>
                <a:cs typeface="Verdana" pitchFamily="34" charset="0"/>
              </a:rPr>
              <a:t>55	$</a:t>
            </a:r>
            <a:r>
              <a:rPr lang="en-US" sz="600" b="0" dirty="0" err="1" smtClean="0">
                <a:latin typeface="Arial Narrow" panose="020B0606020202030204" pitchFamily="34" charset="0"/>
                <a:ea typeface="Verdana" pitchFamily="34" charset="0"/>
                <a:cs typeface="Verdana" pitchFamily="34" charset="0"/>
              </a:rPr>
              <a:t>sql</a:t>
            </a:r>
            <a:r>
              <a:rPr lang="en-US" sz="600" b="0" dirty="0" smtClean="0">
                <a:latin typeface="Arial Narrow" panose="020B0606020202030204" pitchFamily="34" charset="0"/>
                <a:ea typeface="Verdana" pitchFamily="34" charset="0"/>
                <a:cs typeface="Verdana" pitchFamily="34" charset="0"/>
              </a:rPr>
              <a:t>-</a:t>
            </a:r>
            <a:r>
              <a:rPr lang="en-US" sz="600" b="0" dirty="0">
                <a:latin typeface="Arial Narrow" panose="020B0606020202030204" pitchFamily="34" charset="0"/>
                <a:ea typeface="Verdana" pitchFamily="34" charset="0"/>
                <a:cs typeface="Verdana" pitchFamily="34" charset="0"/>
              </a:rPr>
              <a:t>&gt;finish;</a:t>
            </a:r>
          </a:p>
          <a:p>
            <a:pPr marL="0" indent="0" defTabSz="274320">
              <a:spcAft>
                <a:spcPts val="0"/>
              </a:spcAft>
              <a:buNone/>
              <a:tabLst>
                <a:tab pos="137160" algn="l"/>
                <a:tab pos="411480" algn="l"/>
                <a:tab pos="685800" algn="l"/>
                <a:tab pos="960120" algn="l"/>
              </a:tabLst>
            </a:pPr>
            <a:r>
              <a:rPr lang="en-US" sz="600" b="0" dirty="0" smtClean="0">
                <a:latin typeface="Arial Narrow" panose="020B0606020202030204" pitchFamily="34" charset="0"/>
                <a:ea typeface="Verdana" pitchFamily="34" charset="0"/>
                <a:cs typeface="Verdana" pitchFamily="34" charset="0"/>
              </a:rPr>
              <a:t>56	$</a:t>
            </a:r>
            <a:r>
              <a:rPr lang="en-US" sz="600" b="0" dirty="0" err="1" smtClean="0">
                <a:latin typeface="Arial Narrow" panose="020B0606020202030204" pitchFamily="34" charset="0"/>
                <a:ea typeface="Verdana" pitchFamily="34" charset="0"/>
                <a:cs typeface="Verdana" pitchFamily="34" charset="0"/>
              </a:rPr>
              <a:t>dbh</a:t>
            </a:r>
            <a:r>
              <a:rPr lang="en-US" sz="600" b="0" dirty="0" smtClean="0">
                <a:latin typeface="Arial Narrow" panose="020B0606020202030204" pitchFamily="34" charset="0"/>
                <a:ea typeface="Verdana" pitchFamily="34" charset="0"/>
                <a:cs typeface="Verdana" pitchFamily="34" charset="0"/>
              </a:rPr>
              <a:t>-</a:t>
            </a:r>
            <a:r>
              <a:rPr lang="en-US" sz="600" b="0" dirty="0">
                <a:latin typeface="Arial Narrow" panose="020B0606020202030204" pitchFamily="34" charset="0"/>
                <a:ea typeface="Verdana" pitchFamily="34" charset="0"/>
                <a:cs typeface="Verdana" pitchFamily="34" charset="0"/>
              </a:rPr>
              <a:t>&gt;disconnect;</a:t>
            </a:r>
          </a:p>
        </p:txBody>
      </p:sp>
    </p:spTree>
    <p:extLst>
      <p:ext uri="{BB962C8B-B14F-4D97-AF65-F5344CB8AC3E}">
        <p14:creationId xmlns:p14="http://schemas.microsoft.com/office/powerpoint/2010/main" val="3742638722"/>
      </p:ext>
    </p:extLst>
  </p:cSld>
  <p:clrMapOvr>
    <a:masterClrMapping/>
  </p:clrMapOvr>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Worksheet #6</a:t>
            </a:r>
            <a:endParaRPr 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2974486162"/>
              </p:ext>
            </p:extLst>
          </p:nvPr>
        </p:nvGraphicFramePr>
        <p:xfrm>
          <a:off x="609600" y="1447800"/>
          <a:ext cx="8229600" cy="4820920"/>
        </p:xfrm>
        <a:graphic>
          <a:graphicData uri="http://schemas.openxmlformats.org/drawingml/2006/table">
            <a:tbl>
              <a:tblPr firstRow="1" bandRow="1">
                <a:tableStyleId>{073A0DAA-6AF3-43AB-8588-CEC1D06C72B9}</a:tableStyleId>
              </a:tblPr>
              <a:tblGrid>
                <a:gridCol w="1219200"/>
                <a:gridCol w="1981200"/>
                <a:gridCol w="1066800"/>
                <a:gridCol w="3962400"/>
              </a:tblGrid>
              <a:tr h="370840">
                <a:tc>
                  <a:txBody>
                    <a:bodyPr/>
                    <a:lstStyle/>
                    <a:p>
                      <a:r>
                        <a:rPr lang="en-US" dirty="0" smtClean="0"/>
                        <a:t>CWE</a:t>
                      </a:r>
                      <a:endParaRPr lang="en-US" dirty="0"/>
                    </a:p>
                  </a:txBody>
                  <a:tcPr/>
                </a:tc>
                <a:tc>
                  <a:txBody>
                    <a:bodyPr/>
                    <a:lstStyle/>
                    <a:p>
                      <a:r>
                        <a:rPr lang="en-US" dirty="0" smtClean="0"/>
                        <a:t>File</a:t>
                      </a:r>
                      <a:endParaRPr lang="en-US" dirty="0"/>
                    </a:p>
                  </a:txBody>
                  <a:tcPr/>
                </a:tc>
                <a:tc>
                  <a:txBody>
                    <a:bodyPr/>
                    <a:lstStyle/>
                    <a:p>
                      <a:r>
                        <a:rPr lang="en-US" dirty="0" smtClean="0"/>
                        <a:t>Line</a:t>
                      </a:r>
                      <a:r>
                        <a:rPr lang="en-US" baseline="0" dirty="0" smtClean="0"/>
                        <a:t> #</a:t>
                      </a:r>
                      <a:endParaRPr lang="en-US" dirty="0"/>
                    </a:p>
                  </a:txBody>
                  <a:tcPr/>
                </a:tc>
                <a:tc>
                  <a:txBody>
                    <a:bodyPr/>
                    <a:lstStyle/>
                    <a:p>
                      <a:r>
                        <a:rPr lang="en-US" dirty="0" smtClean="0"/>
                        <a:t>Description</a:t>
                      </a:r>
                      <a:endParaRPr lang="en-US" dirty="0"/>
                    </a:p>
                  </a:txBody>
                  <a:tcPr/>
                </a:tc>
              </a:tr>
              <a:tr h="370840">
                <a:tc>
                  <a:txBody>
                    <a:bodyPr/>
                    <a:lstStyle/>
                    <a:p>
                      <a:endParaRPr lang="en-US" dirty="0"/>
                    </a:p>
                  </a:txBody>
                  <a:tcPr/>
                </a:tc>
                <a:tc>
                  <a:txBody>
                    <a:bodyPr/>
                    <a:lstStyle/>
                    <a:p>
                      <a:endParaRPr lang="en-US" dirty="0"/>
                    </a:p>
                  </a:txBody>
                  <a:tcPr marR="0"/>
                </a:tc>
                <a:tc>
                  <a:txBody>
                    <a:bodyPr/>
                    <a:lstStyle/>
                    <a:p>
                      <a:endParaRPr lang="en-US" dirty="0"/>
                    </a:p>
                  </a:txBody>
                  <a:tcPr/>
                </a:tc>
                <a:tc>
                  <a:txBody>
                    <a:bodyPr/>
                    <a:lstStyle/>
                    <a:p>
                      <a:endParaRPr lang="en-US" dirty="0"/>
                    </a:p>
                  </a:txBody>
                  <a:tcPr/>
                </a:tc>
              </a:tr>
              <a:tr h="370840">
                <a:tc>
                  <a:txBody>
                    <a:bodyPr/>
                    <a:lstStyle/>
                    <a:p>
                      <a:endParaRPr lang="en-US" dirty="0"/>
                    </a:p>
                  </a:txBody>
                  <a:tcPr/>
                </a:tc>
                <a:tc>
                  <a:txBody>
                    <a:bodyPr/>
                    <a:lstStyle/>
                    <a:p>
                      <a:endParaRPr lang="en-US" dirty="0"/>
                    </a:p>
                  </a:txBody>
                  <a:tcPr marR="0"/>
                </a:tc>
                <a:tc>
                  <a:txBody>
                    <a:bodyPr/>
                    <a:lstStyle/>
                    <a:p>
                      <a:endParaRPr lang="en-US" dirty="0"/>
                    </a:p>
                  </a:txBody>
                  <a:tcPr/>
                </a:tc>
                <a:tc>
                  <a:txBody>
                    <a:bodyPr/>
                    <a:lstStyle/>
                    <a:p>
                      <a:endParaRPr lang="en-US" dirty="0"/>
                    </a:p>
                  </a:txBody>
                  <a:tcPr/>
                </a:tc>
              </a:tr>
              <a:tr h="370840">
                <a:tc>
                  <a:txBody>
                    <a:bodyPr/>
                    <a:lstStyle/>
                    <a:p>
                      <a:endParaRPr lang="en-US" dirty="0"/>
                    </a:p>
                  </a:txBody>
                  <a:tcPr/>
                </a:tc>
                <a:tc>
                  <a:txBody>
                    <a:bodyPr/>
                    <a:lstStyle/>
                    <a:p>
                      <a:endParaRPr lang="en-US" dirty="0"/>
                    </a:p>
                  </a:txBody>
                  <a:tcPr marR="0"/>
                </a:tc>
                <a:tc>
                  <a:txBody>
                    <a:bodyPr/>
                    <a:lstStyle/>
                    <a:p>
                      <a:endParaRPr lang="en-US" dirty="0"/>
                    </a:p>
                  </a:txBody>
                  <a:tcPr/>
                </a:tc>
                <a:tc>
                  <a:txBody>
                    <a:bodyPr/>
                    <a:lstStyle/>
                    <a:p>
                      <a:endParaRPr lang="en-US" dirty="0"/>
                    </a:p>
                  </a:txBody>
                  <a:tcPr/>
                </a:tc>
              </a:tr>
              <a:tr h="370840">
                <a:tc>
                  <a:txBody>
                    <a:bodyPr/>
                    <a:lstStyle/>
                    <a:p>
                      <a:endParaRPr lang="en-US" dirty="0"/>
                    </a:p>
                  </a:txBody>
                  <a:tcPr/>
                </a:tc>
                <a:tc>
                  <a:txBody>
                    <a:bodyPr/>
                    <a:lstStyle/>
                    <a:p>
                      <a:endParaRPr lang="en-US" dirty="0"/>
                    </a:p>
                  </a:txBody>
                  <a:tcPr marR="0"/>
                </a:tc>
                <a:tc>
                  <a:txBody>
                    <a:bodyPr/>
                    <a:lstStyle/>
                    <a:p>
                      <a:endParaRPr lang="en-US" dirty="0"/>
                    </a:p>
                  </a:txBody>
                  <a:tcPr/>
                </a:tc>
                <a:tc>
                  <a:txBody>
                    <a:bodyPr/>
                    <a:lstStyle/>
                    <a:p>
                      <a:endParaRPr lang="en-US" dirty="0"/>
                    </a:p>
                  </a:txBody>
                  <a:tcPr/>
                </a:tc>
              </a:tr>
              <a:tr h="370840">
                <a:tc>
                  <a:txBody>
                    <a:bodyPr/>
                    <a:lstStyle/>
                    <a:p>
                      <a:endParaRPr lang="en-US" dirty="0"/>
                    </a:p>
                  </a:txBody>
                  <a:tcPr/>
                </a:tc>
                <a:tc>
                  <a:txBody>
                    <a:bodyPr/>
                    <a:lstStyle/>
                    <a:p>
                      <a:endParaRPr lang="en-US" dirty="0"/>
                    </a:p>
                  </a:txBody>
                  <a:tcPr marR="0"/>
                </a:tc>
                <a:tc>
                  <a:txBody>
                    <a:bodyPr/>
                    <a:lstStyle/>
                    <a:p>
                      <a:endParaRPr lang="en-US" dirty="0"/>
                    </a:p>
                  </a:txBody>
                  <a:tcPr/>
                </a:tc>
                <a:tc>
                  <a:txBody>
                    <a:bodyPr/>
                    <a:lstStyle/>
                    <a:p>
                      <a:endParaRPr lang="en-US" dirty="0"/>
                    </a:p>
                  </a:txBody>
                  <a:tcPr/>
                </a:tc>
              </a:tr>
              <a:tr h="370840">
                <a:tc>
                  <a:txBody>
                    <a:bodyPr/>
                    <a:lstStyle/>
                    <a:p>
                      <a:endParaRPr lang="en-US" dirty="0"/>
                    </a:p>
                  </a:txBody>
                  <a:tcPr/>
                </a:tc>
                <a:tc>
                  <a:txBody>
                    <a:bodyPr/>
                    <a:lstStyle/>
                    <a:p>
                      <a:endParaRPr lang="en-US" dirty="0"/>
                    </a:p>
                  </a:txBody>
                  <a:tcPr marR="0"/>
                </a:tc>
                <a:tc>
                  <a:txBody>
                    <a:bodyPr/>
                    <a:lstStyle/>
                    <a:p>
                      <a:endParaRPr lang="en-US" dirty="0"/>
                    </a:p>
                  </a:txBody>
                  <a:tcPr/>
                </a:tc>
                <a:tc>
                  <a:txBody>
                    <a:bodyPr/>
                    <a:lstStyle/>
                    <a:p>
                      <a:endParaRPr lang="en-US" dirty="0"/>
                    </a:p>
                  </a:txBody>
                  <a:tcPr/>
                </a:tc>
              </a:tr>
              <a:tr h="370840">
                <a:tc>
                  <a:txBody>
                    <a:bodyPr/>
                    <a:lstStyle/>
                    <a:p>
                      <a:endParaRPr lang="en-US" dirty="0"/>
                    </a:p>
                  </a:txBody>
                  <a:tcPr/>
                </a:tc>
                <a:tc>
                  <a:txBody>
                    <a:bodyPr/>
                    <a:lstStyle/>
                    <a:p>
                      <a:endParaRPr lang="en-US" dirty="0"/>
                    </a:p>
                  </a:txBody>
                  <a:tcPr marR="0"/>
                </a:tc>
                <a:tc>
                  <a:txBody>
                    <a:bodyPr/>
                    <a:lstStyle/>
                    <a:p>
                      <a:endParaRPr lang="en-US" dirty="0"/>
                    </a:p>
                  </a:txBody>
                  <a:tcPr/>
                </a:tc>
                <a:tc>
                  <a:txBody>
                    <a:bodyPr/>
                    <a:lstStyle/>
                    <a:p>
                      <a:endParaRPr lang="en-US" dirty="0"/>
                    </a:p>
                  </a:txBody>
                  <a:tcPr/>
                </a:tc>
              </a:tr>
              <a:tr h="370840">
                <a:tc>
                  <a:txBody>
                    <a:bodyPr/>
                    <a:lstStyle/>
                    <a:p>
                      <a:endParaRPr lang="en-US" dirty="0"/>
                    </a:p>
                  </a:txBody>
                  <a:tcPr/>
                </a:tc>
                <a:tc>
                  <a:txBody>
                    <a:bodyPr/>
                    <a:lstStyle/>
                    <a:p>
                      <a:endParaRPr lang="en-US" dirty="0"/>
                    </a:p>
                  </a:txBody>
                  <a:tcPr marR="0"/>
                </a:tc>
                <a:tc>
                  <a:txBody>
                    <a:bodyPr/>
                    <a:lstStyle/>
                    <a:p>
                      <a:endParaRPr lang="en-US" dirty="0"/>
                    </a:p>
                  </a:txBody>
                  <a:tcPr/>
                </a:tc>
                <a:tc>
                  <a:txBody>
                    <a:bodyPr/>
                    <a:lstStyle/>
                    <a:p>
                      <a:endParaRPr lang="en-US" dirty="0"/>
                    </a:p>
                  </a:txBody>
                  <a:tcPr/>
                </a:tc>
              </a:tr>
              <a:tr h="370840">
                <a:tc>
                  <a:txBody>
                    <a:bodyPr/>
                    <a:lstStyle/>
                    <a:p>
                      <a:endParaRPr lang="en-US" dirty="0"/>
                    </a:p>
                  </a:txBody>
                  <a:tcPr/>
                </a:tc>
                <a:tc>
                  <a:txBody>
                    <a:bodyPr/>
                    <a:lstStyle/>
                    <a:p>
                      <a:endParaRPr lang="en-US" dirty="0"/>
                    </a:p>
                  </a:txBody>
                  <a:tcPr marR="0"/>
                </a:tc>
                <a:tc>
                  <a:txBody>
                    <a:bodyPr/>
                    <a:lstStyle/>
                    <a:p>
                      <a:endParaRPr lang="en-US" dirty="0"/>
                    </a:p>
                  </a:txBody>
                  <a:tcPr/>
                </a:tc>
                <a:tc>
                  <a:txBody>
                    <a:bodyPr/>
                    <a:lstStyle/>
                    <a:p>
                      <a:endParaRPr lang="en-US" dirty="0"/>
                    </a:p>
                  </a:txBody>
                  <a:tcPr/>
                </a:tc>
              </a:tr>
              <a:tr h="370840">
                <a:tc>
                  <a:txBody>
                    <a:bodyPr/>
                    <a:lstStyle/>
                    <a:p>
                      <a:endParaRPr lang="en-US" dirty="0"/>
                    </a:p>
                  </a:txBody>
                  <a:tcPr/>
                </a:tc>
                <a:tc>
                  <a:txBody>
                    <a:bodyPr/>
                    <a:lstStyle/>
                    <a:p>
                      <a:endParaRPr lang="en-US" dirty="0"/>
                    </a:p>
                  </a:txBody>
                  <a:tcPr marR="0"/>
                </a:tc>
                <a:tc>
                  <a:txBody>
                    <a:bodyPr/>
                    <a:lstStyle/>
                    <a:p>
                      <a:endParaRPr lang="en-US" dirty="0"/>
                    </a:p>
                  </a:txBody>
                  <a:tcPr/>
                </a:tc>
                <a:tc>
                  <a:txBody>
                    <a:bodyPr/>
                    <a:lstStyle/>
                    <a:p>
                      <a:endParaRPr lang="en-US" dirty="0"/>
                    </a:p>
                  </a:txBody>
                  <a:tcPr/>
                </a:tc>
              </a:tr>
              <a:tr h="370840">
                <a:tc>
                  <a:txBody>
                    <a:bodyPr/>
                    <a:lstStyle/>
                    <a:p>
                      <a:endParaRPr lang="en-US" dirty="0"/>
                    </a:p>
                  </a:txBody>
                  <a:tcPr/>
                </a:tc>
                <a:tc>
                  <a:txBody>
                    <a:bodyPr/>
                    <a:lstStyle/>
                    <a:p>
                      <a:endParaRPr lang="en-US" dirty="0"/>
                    </a:p>
                  </a:txBody>
                  <a:tcPr marR="0"/>
                </a:tc>
                <a:tc>
                  <a:txBody>
                    <a:bodyPr/>
                    <a:lstStyle/>
                    <a:p>
                      <a:endParaRPr lang="en-US" dirty="0"/>
                    </a:p>
                  </a:txBody>
                  <a:tcPr/>
                </a:tc>
                <a:tc>
                  <a:txBody>
                    <a:bodyPr/>
                    <a:lstStyle/>
                    <a:p>
                      <a:endParaRPr lang="en-US" dirty="0"/>
                    </a:p>
                  </a:txBody>
                  <a:tcPr/>
                </a:tc>
              </a:tr>
              <a:tr h="370840">
                <a:tc>
                  <a:txBody>
                    <a:bodyPr/>
                    <a:lstStyle/>
                    <a:p>
                      <a:endParaRPr lang="en-US" dirty="0"/>
                    </a:p>
                  </a:txBody>
                  <a:tcPr/>
                </a:tc>
                <a:tc>
                  <a:txBody>
                    <a:bodyPr/>
                    <a:lstStyle/>
                    <a:p>
                      <a:endParaRPr lang="en-US" dirty="0"/>
                    </a:p>
                  </a:txBody>
                  <a:tcPr marR="0"/>
                </a:tc>
                <a:tc>
                  <a:txBody>
                    <a:bodyPr/>
                    <a:lstStyle/>
                    <a:p>
                      <a:endParaRPr lang="en-US" dirty="0"/>
                    </a:p>
                  </a:txBody>
                  <a:tcPr/>
                </a:tc>
                <a:tc>
                  <a:txBody>
                    <a:bodyPr/>
                    <a:lstStyle/>
                    <a:p>
                      <a:endParaRPr lang="en-US" dirty="0"/>
                    </a:p>
                  </a:txBody>
                  <a:tcPr/>
                </a:tc>
              </a:tr>
            </a:tbl>
          </a:graphicData>
        </a:graphic>
      </p:graphicFrame>
    </p:spTree>
    <p:extLst>
      <p:ext uri="{BB962C8B-B14F-4D97-AF65-F5344CB8AC3E}">
        <p14:creationId xmlns:p14="http://schemas.microsoft.com/office/powerpoint/2010/main" val="4154399604"/>
      </p:ext>
    </p:extLst>
  </p:cSld>
  <p:clrMapOvr>
    <a:masterClrMapping/>
  </p:clrMapOvr>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Findings #6</a:t>
            </a:r>
            <a:endParaRPr 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3336385767"/>
              </p:ext>
            </p:extLst>
          </p:nvPr>
        </p:nvGraphicFramePr>
        <p:xfrm>
          <a:off x="609600" y="1447800"/>
          <a:ext cx="8229600" cy="4820920"/>
        </p:xfrm>
        <a:graphic>
          <a:graphicData uri="http://schemas.openxmlformats.org/drawingml/2006/table">
            <a:tbl>
              <a:tblPr firstRow="1" bandRow="1">
                <a:tableStyleId>{073A0DAA-6AF3-43AB-8588-CEC1D06C72B9}</a:tableStyleId>
              </a:tblPr>
              <a:tblGrid>
                <a:gridCol w="1219200"/>
                <a:gridCol w="1981200"/>
                <a:gridCol w="1066800"/>
                <a:gridCol w="3962400"/>
              </a:tblGrid>
              <a:tr h="370840">
                <a:tc>
                  <a:txBody>
                    <a:bodyPr/>
                    <a:lstStyle/>
                    <a:p>
                      <a:r>
                        <a:rPr lang="en-US" dirty="0" smtClean="0"/>
                        <a:t>CWE</a:t>
                      </a:r>
                      <a:endParaRPr lang="en-US" dirty="0"/>
                    </a:p>
                  </a:txBody>
                  <a:tcPr/>
                </a:tc>
                <a:tc>
                  <a:txBody>
                    <a:bodyPr/>
                    <a:lstStyle/>
                    <a:p>
                      <a:r>
                        <a:rPr lang="en-US" dirty="0" smtClean="0"/>
                        <a:t>File</a:t>
                      </a:r>
                      <a:endParaRPr lang="en-US" dirty="0"/>
                    </a:p>
                  </a:txBody>
                  <a:tcPr/>
                </a:tc>
                <a:tc>
                  <a:txBody>
                    <a:bodyPr/>
                    <a:lstStyle/>
                    <a:p>
                      <a:r>
                        <a:rPr lang="en-US" dirty="0" smtClean="0"/>
                        <a:t>Line</a:t>
                      </a:r>
                      <a:r>
                        <a:rPr lang="en-US" baseline="0" dirty="0" smtClean="0"/>
                        <a:t> #</a:t>
                      </a:r>
                      <a:endParaRPr lang="en-US" dirty="0"/>
                    </a:p>
                  </a:txBody>
                  <a:tcPr/>
                </a:tc>
                <a:tc>
                  <a:txBody>
                    <a:bodyPr/>
                    <a:lstStyle/>
                    <a:p>
                      <a:r>
                        <a:rPr lang="en-US" dirty="0" smtClean="0"/>
                        <a:t>Description</a:t>
                      </a:r>
                      <a:endParaRPr lang="en-US" dirty="0"/>
                    </a:p>
                  </a:txBody>
                  <a:tcPr/>
                </a:tc>
              </a:tr>
              <a:tr h="370840">
                <a:tc>
                  <a:txBody>
                    <a:bodyPr/>
                    <a:lstStyle/>
                    <a:p>
                      <a:r>
                        <a:rPr lang="en-US" dirty="0" smtClean="0"/>
                        <a:t>n/a</a:t>
                      </a:r>
                      <a:endParaRPr lang="en-US" dirty="0"/>
                    </a:p>
                  </a:txBody>
                  <a:tcPr/>
                </a:tc>
                <a:tc>
                  <a:txBody>
                    <a:bodyPr/>
                    <a:lstStyle/>
                    <a:p>
                      <a:r>
                        <a:rPr lang="en-US" sz="1400" dirty="0" smtClean="0"/>
                        <a:t>admin/</a:t>
                      </a:r>
                      <a:r>
                        <a:rPr lang="en-US" sz="1400" dirty="0" err="1" smtClean="0"/>
                        <a:t>approve.cgi</a:t>
                      </a:r>
                      <a:endParaRPr lang="en-US" sz="1400" dirty="0"/>
                    </a:p>
                  </a:txBody>
                  <a:tcPr marR="0" anchor="ctr"/>
                </a:tc>
                <a:tc>
                  <a:txBody>
                    <a:bodyPr/>
                    <a:lstStyle/>
                    <a:p>
                      <a:r>
                        <a:rPr lang="en-US" dirty="0" smtClean="0"/>
                        <a:t>n/a</a:t>
                      </a:r>
                      <a:endParaRPr lang="en-US" dirty="0"/>
                    </a:p>
                  </a:txBody>
                  <a:tcPr/>
                </a:tc>
                <a:tc>
                  <a:txBody>
                    <a:bodyPr/>
                    <a:lstStyle/>
                    <a:p>
                      <a:r>
                        <a:rPr lang="en-US" dirty="0" smtClean="0"/>
                        <a:t>Missing</a:t>
                      </a:r>
                      <a:r>
                        <a:rPr lang="en-US" baseline="0" dirty="0" smtClean="0"/>
                        <a:t> copyright and license info</a:t>
                      </a:r>
                      <a:endParaRPr lang="en-US" dirty="0"/>
                    </a:p>
                  </a:txBody>
                  <a:tcPr/>
                </a:tc>
              </a:tr>
              <a:tr h="370840">
                <a:tc>
                  <a:txBody>
                    <a:bodyPr/>
                    <a:lstStyle/>
                    <a:p>
                      <a:r>
                        <a:rPr lang="en-US" dirty="0" smtClean="0"/>
                        <a:t>CWE-565</a:t>
                      </a:r>
                      <a:endParaRPr lang="en-US"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smtClean="0"/>
                        <a:t>admin/</a:t>
                      </a:r>
                      <a:r>
                        <a:rPr lang="en-US" sz="1400" dirty="0" err="1" smtClean="0"/>
                        <a:t>approve.cgi</a:t>
                      </a:r>
                      <a:endParaRPr lang="en-US" sz="1400" dirty="0" smtClean="0"/>
                    </a:p>
                  </a:txBody>
                  <a:tcPr marR="0" anchor="ctr"/>
                </a:tc>
                <a:tc>
                  <a:txBody>
                    <a:bodyPr/>
                    <a:lstStyle/>
                    <a:p>
                      <a:r>
                        <a:rPr lang="en-US" dirty="0" smtClean="0"/>
                        <a:t>38</a:t>
                      </a:r>
                      <a:endParaRPr lang="en-US" dirty="0"/>
                    </a:p>
                  </a:txBody>
                  <a:tcPr/>
                </a:tc>
                <a:tc>
                  <a:txBody>
                    <a:bodyPr/>
                    <a:lstStyle/>
                    <a:p>
                      <a:r>
                        <a:rPr lang="en-US" dirty="0" smtClean="0"/>
                        <a:t>Reliance on Cookie w/out Validation</a:t>
                      </a:r>
                      <a:endParaRPr lang="en-US" dirty="0"/>
                    </a:p>
                  </a:txBody>
                  <a:tcPr/>
                </a:tc>
              </a:tr>
              <a:tr h="370840">
                <a:tc>
                  <a:txBody>
                    <a:bodyPr/>
                    <a:lstStyle/>
                    <a:p>
                      <a:r>
                        <a:rPr lang="en-US" dirty="0" smtClean="0"/>
                        <a:t>CWE-460</a:t>
                      </a:r>
                      <a:endParaRPr lang="en-US" dirty="0"/>
                    </a:p>
                  </a:txBody>
                  <a:tcPr/>
                </a:tc>
                <a:tc>
                  <a:txBody>
                    <a:bodyPr/>
                    <a:lstStyle/>
                    <a:p>
                      <a:r>
                        <a:rPr lang="en-US" sz="1400" dirty="0" smtClean="0"/>
                        <a:t>admin/</a:t>
                      </a:r>
                      <a:r>
                        <a:rPr lang="en-US" sz="1400" dirty="0" err="1" smtClean="0"/>
                        <a:t>approve.cgi</a:t>
                      </a:r>
                      <a:endParaRPr lang="en-US" sz="1400" dirty="0"/>
                    </a:p>
                  </a:txBody>
                  <a:tcPr/>
                </a:tc>
                <a:tc>
                  <a:txBody>
                    <a:bodyPr/>
                    <a:lstStyle/>
                    <a:p>
                      <a:r>
                        <a:rPr lang="en-US" dirty="0" smtClean="0"/>
                        <a:t>49</a:t>
                      </a:r>
                      <a:endParaRPr lang="en-US" dirty="0"/>
                    </a:p>
                  </a:txBody>
                  <a:tcPr/>
                </a:tc>
                <a:tc>
                  <a:txBody>
                    <a:bodyPr/>
                    <a:lstStyle/>
                    <a:p>
                      <a:r>
                        <a:rPr lang="en-US" dirty="0" smtClean="0"/>
                        <a:t>Incorrect</a:t>
                      </a:r>
                      <a:r>
                        <a:rPr lang="en-US" baseline="0" dirty="0" smtClean="0"/>
                        <a:t> Cleanup on Error Condition</a:t>
                      </a:r>
                      <a:endParaRPr lang="en-US" dirty="0"/>
                    </a:p>
                  </a:txBody>
                  <a:tcPr/>
                </a:tc>
              </a:tr>
              <a:tr h="370840">
                <a:tc>
                  <a:txBody>
                    <a:bodyPr/>
                    <a:lstStyle/>
                    <a:p>
                      <a:r>
                        <a:rPr lang="en-US" dirty="0" smtClean="0"/>
                        <a:t>CWE-79</a:t>
                      </a:r>
                      <a:endParaRPr lang="en-US"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smtClean="0"/>
                        <a:t>admin/</a:t>
                      </a:r>
                      <a:r>
                        <a:rPr lang="en-US" sz="1400" dirty="0" err="1" smtClean="0"/>
                        <a:t>approve.cgi</a:t>
                      </a:r>
                      <a:endParaRPr lang="en-US" sz="1400" dirty="0" smtClean="0"/>
                    </a:p>
                  </a:txBody>
                  <a:tcPr marR="0" anchor="ctr"/>
                </a:tc>
                <a:tc>
                  <a:txBody>
                    <a:bodyPr/>
                    <a:lstStyle/>
                    <a:p>
                      <a:r>
                        <a:rPr lang="en-US" dirty="0" smtClean="0"/>
                        <a:t>67-69</a:t>
                      </a:r>
                      <a:endParaRPr lang="en-US" dirty="0"/>
                    </a:p>
                  </a:txBody>
                  <a:tcPr/>
                </a:tc>
                <a:tc>
                  <a:txBody>
                    <a:bodyPr/>
                    <a:lstStyle/>
                    <a:p>
                      <a:r>
                        <a:rPr lang="en-US" dirty="0" smtClean="0"/>
                        <a:t>XSS</a:t>
                      </a:r>
                      <a:endParaRPr lang="en-US" dirty="0"/>
                    </a:p>
                  </a:txBody>
                  <a:tcPr/>
                </a:tc>
              </a:tr>
              <a:tr h="370840">
                <a:tc>
                  <a:txBody>
                    <a:bodyPr/>
                    <a:lstStyle/>
                    <a:p>
                      <a:r>
                        <a:rPr lang="en-US" dirty="0" smtClean="0"/>
                        <a:t>CWE-414</a:t>
                      </a:r>
                      <a:endParaRPr lang="en-US" dirty="0"/>
                    </a:p>
                  </a:txBody>
                  <a:tcPr/>
                </a:tc>
                <a:tc>
                  <a:txBody>
                    <a:bodyPr/>
                    <a:lstStyle/>
                    <a:p>
                      <a:r>
                        <a:rPr lang="en-US" sz="1400" dirty="0" smtClean="0"/>
                        <a:t>admin/</a:t>
                      </a:r>
                      <a:r>
                        <a:rPr lang="en-US" sz="1400" dirty="0" err="1" smtClean="0"/>
                        <a:t>doapprove.cgi</a:t>
                      </a:r>
                      <a:endParaRPr lang="en-US" sz="1400" dirty="0"/>
                    </a:p>
                  </a:txBody>
                  <a:tcPr anchor="ctr"/>
                </a:tc>
                <a:tc>
                  <a:txBody>
                    <a:bodyPr/>
                    <a:lstStyle/>
                    <a:p>
                      <a:r>
                        <a:rPr lang="en-US" dirty="0" smtClean="0"/>
                        <a:t>n/a</a:t>
                      </a:r>
                      <a:endParaRPr lang="en-US" dirty="0"/>
                    </a:p>
                  </a:txBody>
                  <a:tcPr/>
                </a:tc>
                <a:tc>
                  <a:txBody>
                    <a:bodyPr/>
                    <a:lstStyle/>
                    <a:p>
                      <a:r>
                        <a:rPr lang="en-US" dirty="0" smtClean="0"/>
                        <a:t>Missing</a:t>
                      </a:r>
                      <a:r>
                        <a:rPr lang="en-US" baseline="0" dirty="0" smtClean="0"/>
                        <a:t> Lock Check</a:t>
                      </a:r>
                      <a:endParaRPr lang="en-US" dirty="0"/>
                    </a:p>
                  </a:txBody>
                  <a:tcPr/>
                </a:tc>
              </a:tr>
              <a:tr h="370840">
                <a:tc>
                  <a:txBody>
                    <a:bodyPr/>
                    <a:lstStyle/>
                    <a:p>
                      <a:r>
                        <a:rPr lang="en-US" dirty="0" smtClean="0"/>
                        <a:t>n/a</a:t>
                      </a:r>
                      <a:endParaRPr lang="en-US" dirty="0"/>
                    </a:p>
                  </a:txBody>
                  <a:tcPr/>
                </a:tc>
                <a:tc>
                  <a:txBody>
                    <a:bodyPr/>
                    <a:lstStyle/>
                    <a:p>
                      <a:r>
                        <a:rPr lang="en-US" sz="1400" dirty="0" smtClean="0"/>
                        <a:t>admin/</a:t>
                      </a:r>
                      <a:r>
                        <a:rPr lang="en-US" sz="1400" dirty="0" err="1" smtClean="0"/>
                        <a:t>doapprove.cgi</a:t>
                      </a:r>
                      <a:endParaRPr lang="en-US" sz="1400" dirty="0"/>
                    </a:p>
                  </a:txBody>
                  <a:tcPr marR="0" anchor="ctr"/>
                </a:tc>
                <a:tc>
                  <a:txBody>
                    <a:bodyPr/>
                    <a:lstStyle/>
                    <a:p>
                      <a:r>
                        <a:rPr lang="en-US" dirty="0" smtClean="0"/>
                        <a:t>n/a</a:t>
                      </a:r>
                      <a:endParaRPr lang="en-US" dirty="0"/>
                    </a:p>
                  </a:txBody>
                  <a:tcPr/>
                </a:tc>
                <a:tc>
                  <a:txBody>
                    <a:bodyPr/>
                    <a:lstStyle/>
                    <a:p>
                      <a:r>
                        <a:rPr lang="en-US" dirty="0" smtClean="0"/>
                        <a:t>Missing</a:t>
                      </a:r>
                      <a:r>
                        <a:rPr lang="en-US" baseline="0" dirty="0" smtClean="0"/>
                        <a:t> copyright and license info</a:t>
                      </a:r>
                      <a:endParaRPr lang="en-US" dirty="0"/>
                    </a:p>
                  </a:txBody>
                  <a:tcPr/>
                </a:tc>
              </a:tr>
              <a:tr h="370840">
                <a:tc>
                  <a:txBody>
                    <a:bodyPr/>
                    <a:lstStyle/>
                    <a:p>
                      <a:r>
                        <a:rPr lang="en-US" dirty="0" smtClean="0"/>
                        <a:t>CWE-565</a:t>
                      </a:r>
                      <a:endParaRPr lang="en-US"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smtClean="0"/>
                        <a:t>admin/</a:t>
                      </a:r>
                      <a:r>
                        <a:rPr lang="en-US" sz="1400" dirty="0" err="1" smtClean="0"/>
                        <a:t>doapprove.cgi</a:t>
                      </a:r>
                      <a:endParaRPr lang="en-US" sz="1400" dirty="0" smtClean="0"/>
                    </a:p>
                  </a:txBody>
                  <a:tcPr marR="0" anchor="ctr"/>
                </a:tc>
                <a:tc>
                  <a:txBody>
                    <a:bodyPr/>
                    <a:lstStyle/>
                    <a:p>
                      <a:r>
                        <a:rPr lang="en-US" dirty="0" smtClean="0"/>
                        <a:t>28</a:t>
                      </a:r>
                      <a:endParaRPr lang="en-US" dirty="0"/>
                    </a:p>
                  </a:txBody>
                  <a:tcPr/>
                </a:tc>
                <a:tc>
                  <a:txBody>
                    <a:bodyPr/>
                    <a:lstStyle/>
                    <a:p>
                      <a:r>
                        <a:rPr lang="en-US" dirty="0" smtClean="0"/>
                        <a:t>Reliance on Cookie w/out Validation</a:t>
                      </a:r>
                      <a:endParaRPr lang="en-US" dirty="0"/>
                    </a:p>
                  </a:txBody>
                  <a:tcPr/>
                </a:tc>
              </a:tr>
              <a:tr h="370840">
                <a:tc>
                  <a:txBody>
                    <a:bodyPr/>
                    <a:lstStyle/>
                    <a:p>
                      <a:r>
                        <a:rPr lang="en-US" dirty="0" smtClean="0"/>
                        <a:t>CWE-20</a:t>
                      </a:r>
                      <a:endParaRPr lang="en-US"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smtClean="0"/>
                        <a:t>admin/</a:t>
                      </a:r>
                      <a:r>
                        <a:rPr lang="en-US" sz="1400" dirty="0" err="1" smtClean="0"/>
                        <a:t>doapprove.cgi</a:t>
                      </a:r>
                      <a:endParaRPr lang="en-US" sz="1400" dirty="0" smtClean="0"/>
                    </a:p>
                  </a:txBody>
                  <a:tcPr anchor="ctr"/>
                </a:tc>
                <a:tc>
                  <a:txBody>
                    <a:bodyPr/>
                    <a:lstStyle/>
                    <a:p>
                      <a:r>
                        <a:rPr lang="en-US" dirty="0" smtClean="0"/>
                        <a:t>39</a:t>
                      </a:r>
                      <a:endParaRPr lang="en-US" dirty="0"/>
                    </a:p>
                  </a:txBody>
                  <a:tcPr/>
                </a:tc>
                <a:tc>
                  <a:txBody>
                    <a:bodyPr/>
                    <a:lstStyle/>
                    <a:p>
                      <a:r>
                        <a:rPr lang="en-US" dirty="0" smtClean="0"/>
                        <a:t>Improper Data Validation</a:t>
                      </a:r>
                      <a:endParaRPr lang="en-US" dirty="0"/>
                    </a:p>
                  </a:txBody>
                  <a:tcPr/>
                </a:tc>
              </a:tr>
              <a:tr h="370840">
                <a:tc>
                  <a:txBody>
                    <a:bodyPr/>
                    <a:lstStyle/>
                    <a:p>
                      <a:r>
                        <a:rPr lang="en-US" dirty="0" smtClean="0"/>
                        <a:t>CWE-209</a:t>
                      </a:r>
                      <a:endParaRPr lang="en-US"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smtClean="0"/>
                        <a:t>admin/</a:t>
                      </a:r>
                      <a:r>
                        <a:rPr lang="en-US" sz="1400" dirty="0" err="1" smtClean="0"/>
                        <a:t>doapprove.cgi</a:t>
                      </a:r>
                      <a:endParaRPr lang="en-US" sz="1400" dirty="0" smtClean="0"/>
                    </a:p>
                  </a:txBody>
                  <a:tcPr/>
                </a:tc>
                <a:tc>
                  <a:txBody>
                    <a:bodyPr/>
                    <a:lstStyle/>
                    <a:p>
                      <a:r>
                        <a:rPr lang="en-US" dirty="0" smtClean="0"/>
                        <a:t>46</a:t>
                      </a:r>
                      <a:endParaRPr lang="en-US" dirty="0"/>
                    </a:p>
                  </a:txBody>
                  <a:tcPr/>
                </a:tc>
                <a:tc>
                  <a:txBody>
                    <a:bodyPr/>
                    <a:lstStyle/>
                    <a:p>
                      <a:r>
                        <a:rPr lang="en-US" dirty="0" smtClean="0"/>
                        <a:t>Info Exposure</a:t>
                      </a:r>
                      <a:r>
                        <a:rPr lang="en-US" baseline="0" dirty="0" smtClean="0"/>
                        <a:t> by Error Message</a:t>
                      </a:r>
                      <a:endParaRPr lang="en-US" dirty="0"/>
                    </a:p>
                  </a:txBody>
                  <a:tcPr/>
                </a:tc>
              </a:tr>
              <a:tr h="370840">
                <a:tc>
                  <a:txBody>
                    <a:bodyPr/>
                    <a:lstStyle/>
                    <a:p>
                      <a:r>
                        <a:rPr lang="en-US" dirty="0" smtClean="0"/>
                        <a:t>CWE-778</a:t>
                      </a:r>
                      <a:endParaRPr lang="en-US"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smtClean="0"/>
                        <a:t>admin/</a:t>
                      </a:r>
                      <a:r>
                        <a:rPr lang="en-US" sz="1400" dirty="0" err="1" smtClean="0"/>
                        <a:t>doapprove.cgi</a:t>
                      </a:r>
                      <a:endParaRPr lang="en-US" sz="1400" dirty="0" smtClean="0"/>
                    </a:p>
                  </a:txBody>
                  <a:tcPr/>
                </a:tc>
                <a:tc>
                  <a:txBody>
                    <a:bodyPr/>
                    <a:lstStyle/>
                    <a:p>
                      <a:r>
                        <a:rPr lang="en-US" dirty="0" smtClean="0"/>
                        <a:t>n/a</a:t>
                      </a:r>
                      <a:endParaRPr lang="en-US" dirty="0"/>
                    </a:p>
                  </a:txBody>
                  <a:tcPr/>
                </a:tc>
                <a:tc>
                  <a:txBody>
                    <a:bodyPr/>
                    <a:lstStyle/>
                    <a:p>
                      <a:r>
                        <a:rPr lang="en-US" dirty="0" smtClean="0"/>
                        <a:t>Insufficient</a:t>
                      </a:r>
                      <a:r>
                        <a:rPr lang="en-US" baseline="0" dirty="0" smtClean="0"/>
                        <a:t> Logging</a:t>
                      </a:r>
                      <a:endParaRPr lang="en-US" dirty="0"/>
                    </a:p>
                  </a:txBody>
                  <a:tcPr/>
                </a:tc>
              </a:tr>
              <a:tr h="370840">
                <a:tc>
                  <a:txBody>
                    <a:bodyPr/>
                    <a:lstStyle/>
                    <a:p>
                      <a:endParaRPr lang="en-US" dirty="0"/>
                    </a:p>
                  </a:txBody>
                  <a:tcPr/>
                </a:tc>
                <a:tc>
                  <a:txBody>
                    <a:bodyPr/>
                    <a:lstStyle/>
                    <a:p>
                      <a:endParaRPr lang="en-US" dirty="0"/>
                    </a:p>
                  </a:txBody>
                  <a:tcPr anchor="ctr"/>
                </a:tc>
                <a:tc>
                  <a:txBody>
                    <a:bodyPr/>
                    <a:lstStyle/>
                    <a:p>
                      <a:endParaRPr lang="en-US" dirty="0"/>
                    </a:p>
                  </a:txBody>
                  <a:tcPr/>
                </a:tc>
                <a:tc>
                  <a:txBody>
                    <a:bodyPr/>
                    <a:lstStyle/>
                    <a:p>
                      <a:endParaRPr lang="en-US" dirty="0"/>
                    </a:p>
                  </a:txBody>
                  <a:tcPr/>
                </a:tc>
              </a:tr>
              <a:tr h="370840">
                <a:tc>
                  <a:txBody>
                    <a:bodyPr/>
                    <a:lstStyle/>
                    <a:p>
                      <a:endParaRPr lang="en-US" dirty="0"/>
                    </a:p>
                  </a:txBody>
                  <a:tcPr/>
                </a:tc>
                <a:tc>
                  <a:txBody>
                    <a:bodyPr/>
                    <a:lstStyle/>
                    <a:p>
                      <a:endParaRPr lang="en-US" dirty="0"/>
                    </a:p>
                  </a:txBody>
                  <a:tcPr anchor="ctr"/>
                </a:tc>
                <a:tc>
                  <a:txBody>
                    <a:bodyPr/>
                    <a:lstStyle/>
                    <a:p>
                      <a:endParaRPr lang="en-US" dirty="0"/>
                    </a:p>
                  </a:txBody>
                  <a:tcPr/>
                </a:tc>
                <a:tc>
                  <a:txBody>
                    <a:bodyPr/>
                    <a:lstStyle/>
                    <a:p>
                      <a:endParaRPr lang="en-US" dirty="0"/>
                    </a:p>
                  </a:txBody>
                  <a:tcPr/>
                </a:tc>
              </a:tr>
            </a:tbl>
          </a:graphicData>
        </a:graphic>
      </p:graphicFrame>
    </p:spTree>
    <p:extLst>
      <p:ext uri="{BB962C8B-B14F-4D97-AF65-F5344CB8AC3E}">
        <p14:creationId xmlns:p14="http://schemas.microsoft.com/office/powerpoint/2010/main" val="48991811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Story #7 : Facebook and XSS</a:t>
            </a:r>
            <a:endParaRPr lang="en-US" dirty="0"/>
          </a:p>
        </p:txBody>
      </p:sp>
      <p:pic>
        <p:nvPicPr>
          <p:cNvPr id="1026" name="Picture 2" descr="http://www.bubblews.com/assets/images/news/1189388090_1382934973.jpg"/>
          <p:cNvPicPr>
            <a:picLocks noChangeAspect="1" noChangeArrowheads="1"/>
          </p:cNvPicPr>
          <p:nvPr/>
        </p:nvPicPr>
        <p:blipFill rotWithShape="1">
          <a:blip r:embed="rId3">
            <a:extLst>
              <a:ext uri="{28A0092B-C50C-407E-A947-70E740481C1C}">
                <a14:useLocalDpi xmlns:a14="http://schemas.microsoft.com/office/drawing/2010/main" val="0"/>
              </a:ext>
            </a:extLst>
          </a:blip>
          <a:srcRect l="91" t="24406" r="926" b="24747"/>
          <a:stretch/>
        </p:blipFill>
        <p:spPr bwMode="auto">
          <a:xfrm>
            <a:off x="5526025" y="1447800"/>
            <a:ext cx="3337560" cy="1143000"/>
          </a:xfrm>
          <a:prstGeom prst="rect">
            <a:avLst/>
          </a:prstGeom>
          <a:noFill/>
          <a:extLst>
            <a:ext uri="{909E8E84-426E-40DD-AFC4-6F175D3DCCD1}">
              <a14:hiddenFill xmlns:a14="http://schemas.microsoft.com/office/drawing/2010/main">
                <a:solidFill>
                  <a:srgbClr val="FFFFFF"/>
                </a:solidFill>
              </a14:hiddenFill>
            </a:ext>
          </a:extLst>
        </p:spPr>
      </p:pic>
      <p:pic>
        <p:nvPicPr>
          <p:cNvPr id="1027"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31545" y="1447800"/>
            <a:ext cx="4682509" cy="4953000"/>
          </a:xfrm>
          <a:prstGeom prst="rect">
            <a:avLst/>
          </a:prstGeom>
          <a:noFill/>
          <a:ln w="9525">
            <a:solidFill>
              <a:schemeClr val="tx1"/>
            </a:solidFill>
            <a:miter lim="800000"/>
            <a:headEnd/>
            <a:tailEnd/>
          </a:ln>
          <a:effectLst>
            <a:outerShdw blurRad="50800" dist="38100" dir="2700000" algn="tl" rotWithShape="0">
              <a:prstClr val="black">
                <a:alpha val="40000"/>
              </a:prstClr>
            </a:outerShdw>
          </a:effectLst>
          <a:extLst>
            <a:ext uri="{909E8E84-426E-40DD-AFC4-6F175D3DCCD1}">
              <a14:hiddenFill xmlns:a14="http://schemas.microsoft.com/office/drawing/2010/main">
                <a:solidFill>
                  <a:schemeClr val="accent1"/>
                </a:solidFill>
              </a14:hiddenFill>
            </a:ext>
          </a:extLst>
        </p:spPr>
      </p:pic>
      <p:sp>
        <p:nvSpPr>
          <p:cNvPr id="6" name="TextBox 5"/>
          <p:cNvSpPr txBox="1"/>
          <p:nvPr/>
        </p:nvSpPr>
        <p:spPr>
          <a:xfrm>
            <a:off x="5500164" y="6201553"/>
            <a:ext cx="3363421" cy="246221"/>
          </a:xfrm>
          <a:prstGeom prst="rect">
            <a:avLst/>
          </a:prstGeom>
          <a:noFill/>
        </p:spPr>
        <p:txBody>
          <a:bodyPr wrap="none" rtlCol="0">
            <a:spAutoFit/>
          </a:bodyPr>
          <a:lstStyle/>
          <a:p>
            <a:pPr>
              <a:spcAft>
                <a:spcPts val="600"/>
              </a:spcAft>
            </a:pPr>
            <a:r>
              <a:rPr lang="en-US" sz="1000" dirty="0">
                <a:ea typeface="Verdana" pitchFamily="34" charset="0"/>
                <a:cs typeface="Verdana" pitchFamily="34" charset="0"/>
              </a:rPr>
              <a:t>https://www.acunetix.com/websitesecurity/xss-facebook/</a:t>
            </a:r>
          </a:p>
        </p:txBody>
      </p:sp>
      <p:sp>
        <p:nvSpPr>
          <p:cNvPr id="4" name="TextBox 3"/>
          <p:cNvSpPr txBox="1"/>
          <p:nvPr/>
        </p:nvSpPr>
        <p:spPr>
          <a:xfrm>
            <a:off x="5535521" y="3575895"/>
            <a:ext cx="3475631" cy="1308050"/>
          </a:xfrm>
          <a:prstGeom prst="rect">
            <a:avLst/>
          </a:prstGeom>
          <a:noFill/>
        </p:spPr>
        <p:txBody>
          <a:bodyPr wrap="none" rtlCol="0">
            <a:spAutoFit/>
          </a:bodyPr>
          <a:lstStyle/>
          <a:p>
            <a:pPr marL="285750" indent="-285750">
              <a:spcAft>
                <a:spcPts val="600"/>
              </a:spcAft>
              <a:buFont typeface="Arial" panose="020B0604020202020204" pitchFamily="34" charset="0"/>
              <a:buChar char="•"/>
            </a:pPr>
            <a:r>
              <a:rPr lang="en-US" sz="1600" dirty="0" smtClean="0">
                <a:ea typeface="Verdana" pitchFamily="34" charset="0"/>
                <a:cs typeface="Verdana" pitchFamily="34" charset="0"/>
              </a:rPr>
              <a:t>XSS not limited to text fields</a:t>
            </a:r>
          </a:p>
          <a:p>
            <a:pPr marL="285750" indent="-285750">
              <a:spcAft>
                <a:spcPts val="600"/>
              </a:spcAft>
              <a:buFont typeface="Arial" panose="020B0604020202020204" pitchFamily="34" charset="0"/>
              <a:buChar char="•"/>
            </a:pPr>
            <a:r>
              <a:rPr lang="en-US" sz="1600" dirty="0" smtClean="0">
                <a:ea typeface="Verdana" pitchFamily="34" charset="0"/>
                <a:cs typeface="Verdana" pitchFamily="34" charset="0"/>
              </a:rPr>
              <a:t>No &lt;script&gt; tag needed</a:t>
            </a:r>
          </a:p>
          <a:p>
            <a:pPr marL="285750" indent="-285750">
              <a:spcAft>
                <a:spcPts val="600"/>
              </a:spcAft>
              <a:buFont typeface="Arial" panose="020B0604020202020204" pitchFamily="34" charset="0"/>
              <a:buChar char="•"/>
            </a:pPr>
            <a:r>
              <a:rPr lang="en-US" sz="1600" dirty="0" smtClean="0">
                <a:ea typeface="Verdana" pitchFamily="34" charset="0"/>
                <a:cs typeface="Verdana" pitchFamily="34" charset="0"/>
              </a:rPr>
              <a:t>Note that this code supports ads!</a:t>
            </a:r>
          </a:p>
          <a:p>
            <a:pPr marL="285750" indent="-285750">
              <a:spcAft>
                <a:spcPts val="600"/>
              </a:spcAft>
              <a:buFont typeface="Arial" panose="020B0604020202020204" pitchFamily="34" charset="0"/>
              <a:buChar char="•"/>
            </a:pPr>
            <a:endParaRPr lang="en-US" sz="1600" dirty="0">
              <a:ea typeface="Verdana" pitchFamily="34" charset="0"/>
              <a:cs typeface="Verdana" pitchFamily="34" charset="0"/>
            </a:endParaRPr>
          </a:p>
        </p:txBody>
      </p:sp>
    </p:spTree>
    <p:extLst>
      <p:ext uri="{BB962C8B-B14F-4D97-AF65-F5344CB8AC3E}">
        <p14:creationId xmlns:p14="http://schemas.microsoft.com/office/powerpoint/2010/main" val="1845815948"/>
      </p:ext>
    </p:extLst>
  </p:cSld>
  <p:clrMapOvr>
    <a:masterClrMapping/>
  </p:clrMapOvr>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dirty="0"/>
              <a:t>Exercise </a:t>
            </a:r>
            <a:r>
              <a:rPr lang="en-US" dirty="0" smtClean="0"/>
              <a:t>#7 : reports.cgi</a:t>
            </a:r>
            <a:endParaRPr lang="en-US" dirty="0"/>
          </a:p>
        </p:txBody>
      </p:sp>
      <p:sp>
        <p:nvSpPr>
          <p:cNvPr id="7" name="Content Placeholder 6"/>
          <p:cNvSpPr>
            <a:spLocks noGrp="1"/>
          </p:cNvSpPr>
          <p:nvPr>
            <p:ph sz="half" idx="1"/>
          </p:nvPr>
        </p:nvSpPr>
        <p:spPr>
          <a:xfrm>
            <a:off x="609600" y="1498596"/>
            <a:ext cx="4038600" cy="4673604"/>
          </a:xfrm>
        </p:spPr>
        <p:txBody>
          <a:bodyPr>
            <a:noAutofit/>
          </a:bodyPr>
          <a:lstStyle/>
          <a:p>
            <a:pPr marL="0" indent="0" defTabSz="274320">
              <a:spcAft>
                <a:spcPts val="0"/>
              </a:spcAft>
              <a:buNone/>
              <a:tabLst>
                <a:tab pos="182880" algn="l"/>
                <a:tab pos="411480" algn="l"/>
                <a:tab pos="685800" algn="l"/>
                <a:tab pos="960120" algn="l"/>
              </a:tabLst>
            </a:pPr>
            <a:r>
              <a:rPr lang="en-US" sz="600" b="0" dirty="0" smtClean="0">
                <a:latin typeface="Arial Narrow" panose="020B0606020202030204" pitchFamily="34" charset="0"/>
                <a:ea typeface="Verdana" pitchFamily="34" charset="0"/>
                <a:cs typeface="Verdana" pitchFamily="34" charset="0"/>
              </a:rPr>
              <a:t>1	#!/</a:t>
            </a:r>
            <a:r>
              <a:rPr lang="en-US" sz="600" b="0" dirty="0" err="1">
                <a:latin typeface="Arial Narrow" panose="020B0606020202030204" pitchFamily="34" charset="0"/>
                <a:ea typeface="Verdana" pitchFamily="34" charset="0"/>
                <a:cs typeface="Verdana" pitchFamily="34" charset="0"/>
              </a:rPr>
              <a:t>usr</a:t>
            </a:r>
            <a:r>
              <a:rPr lang="en-US" sz="600" b="0" dirty="0">
                <a:latin typeface="Arial Narrow" panose="020B0606020202030204" pitchFamily="34" charset="0"/>
                <a:ea typeface="Verdana" pitchFamily="34" charset="0"/>
                <a:cs typeface="Verdana" pitchFamily="34" charset="0"/>
              </a:rPr>
              <a:t>/bin/</a:t>
            </a:r>
            <a:r>
              <a:rPr lang="en-US" sz="600" b="0" dirty="0" err="1">
                <a:latin typeface="Arial Narrow" panose="020B0606020202030204" pitchFamily="34" charset="0"/>
                <a:ea typeface="Verdana" pitchFamily="34" charset="0"/>
                <a:cs typeface="Verdana" pitchFamily="34" charset="0"/>
              </a:rPr>
              <a:t>perl</a:t>
            </a:r>
            <a:r>
              <a:rPr lang="en-US" sz="600" b="0" dirty="0">
                <a:latin typeface="Arial Narrow" panose="020B0606020202030204" pitchFamily="34" charset="0"/>
                <a:ea typeface="Verdana" pitchFamily="34" charset="0"/>
                <a:cs typeface="Verdana" pitchFamily="34" charset="0"/>
              </a:rPr>
              <a:t> -w</a:t>
            </a:r>
          </a:p>
          <a:p>
            <a:pPr marL="0" indent="0" defTabSz="274320">
              <a:spcAft>
                <a:spcPts val="0"/>
              </a:spcAft>
              <a:buNone/>
              <a:tabLst>
                <a:tab pos="182880" algn="l"/>
                <a:tab pos="411480" algn="l"/>
                <a:tab pos="685800" algn="l"/>
                <a:tab pos="960120" algn="l"/>
              </a:tabLst>
            </a:pPr>
            <a:r>
              <a:rPr lang="en-US" sz="600" b="0" dirty="0" smtClean="0">
                <a:latin typeface="Arial Narrow" panose="020B0606020202030204" pitchFamily="34" charset="0"/>
                <a:ea typeface="Verdana" pitchFamily="34" charset="0"/>
                <a:cs typeface="Verdana" pitchFamily="34" charset="0"/>
              </a:rPr>
              <a:t>2	use </a:t>
            </a:r>
            <a:r>
              <a:rPr lang="en-US" sz="600" b="0" dirty="0">
                <a:latin typeface="Arial Narrow" panose="020B0606020202030204" pitchFamily="34" charset="0"/>
                <a:ea typeface="Verdana" pitchFamily="34" charset="0"/>
                <a:cs typeface="Verdana" pitchFamily="34" charset="0"/>
              </a:rPr>
              <a:t>strict;</a:t>
            </a:r>
          </a:p>
          <a:p>
            <a:pPr marL="0" indent="0" defTabSz="274320">
              <a:spcAft>
                <a:spcPts val="0"/>
              </a:spcAft>
              <a:buNone/>
              <a:tabLst>
                <a:tab pos="182880" algn="l"/>
                <a:tab pos="411480" algn="l"/>
                <a:tab pos="685800" algn="l"/>
                <a:tab pos="960120" algn="l"/>
              </a:tabLst>
            </a:pPr>
            <a:r>
              <a:rPr lang="en-US" sz="600" b="0" dirty="0" smtClean="0">
                <a:latin typeface="Arial Narrow" panose="020B0606020202030204" pitchFamily="34" charset="0"/>
                <a:ea typeface="Verdana" pitchFamily="34" charset="0"/>
                <a:cs typeface="Verdana" pitchFamily="34" charset="0"/>
              </a:rPr>
              <a:t>3</a:t>
            </a:r>
            <a:endParaRPr lang="en-US" sz="600" b="0" dirty="0">
              <a:latin typeface="Arial Narrow" panose="020B0606020202030204" pitchFamily="34" charset="0"/>
              <a:ea typeface="Verdana" pitchFamily="34" charset="0"/>
              <a:cs typeface="Verdana" pitchFamily="34" charset="0"/>
            </a:endParaRPr>
          </a:p>
          <a:p>
            <a:pPr marL="0" indent="0" defTabSz="274320">
              <a:spcAft>
                <a:spcPts val="0"/>
              </a:spcAft>
              <a:buNone/>
              <a:tabLst>
                <a:tab pos="182880" algn="l"/>
                <a:tab pos="411480" algn="l"/>
                <a:tab pos="685800" algn="l"/>
                <a:tab pos="960120" algn="l"/>
              </a:tabLst>
            </a:pPr>
            <a:r>
              <a:rPr lang="en-US" sz="600" b="0" dirty="0">
                <a:latin typeface="Arial Narrow" panose="020B0606020202030204" pitchFamily="34" charset="0"/>
                <a:ea typeface="Verdana" pitchFamily="34" charset="0"/>
                <a:cs typeface="Verdana" pitchFamily="34" charset="0"/>
              </a:rPr>
              <a:t>4	########################################################################</a:t>
            </a:r>
          </a:p>
          <a:p>
            <a:pPr marL="0" indent="0" defTabSz="274320">
              <a:spcAft>
                <a:spcPts val="0"/>
              </a:spcAft>
              <a:buNone/>
              <a:tabLst>
                <a:tab pos="182880" algn="l"/>
                <a:tab pos="411480" algn="l"/>
                <a:tab pos="685800" algn="l"/>
                <a:tab pos="960120" algn="l"/>
              </a:tabLst>
            </a:pPr>
            <a:r>
              <a:rPr lang="en-US" sz="600" b="0" dirty="0">
                <a:latin typeface="Arial Narrow" panose="020B0606020202030204" pitchFamily="34" charset="0"/>
                <a:ea typeface="Verdana" pitchFamily="34" charset="0"/>
                <a:cs typeface="Verdana" pitchFamily="34" charset="0"/>
              </a:rPr>
              <a:t>5	# </a:t>
            </a:r>
          </a:p>
          <a:p>
            <a:pPr marL="0" indent="0" defTabSz="274320">
              <a:spcAft>
                <a:spcPts val="0"/>
              </a:spcAft>
              <a:buNone/>
              <a:tabLst>
                <a:tab pos="182880" algn="l"/>
                <a:tab pos="411480" algn="l"/>
                <a:tab pos="685800" algn="l"/>
                <a:tab pos="960120" algn="l"/>
              </a:tabLst>
            </a:pPr>
            <a:r>
              <a:rPr lang="en-US" sz="600" b="0" dirty="0">
                <a:latin typeface="Arial Narrow" panose="020B0606020202030204" pitchFamily="34" charset="0"/>
                <a:ea typeface="Verdana" pitchFamily="34" charset="0"/>
                <a:cs typeface="Verdana" pitchFamily="34" charset="0"/>
              </a:rPr>
              <a:t>6	# Copyright (c) 2011-2014, The MITRE Corporation</a:t>
            </a:r>
          </a:p>
          <a:p>
            <a:pPr marL="0" indent="0" defTabSz="274320">
              <a:spcAft>
                <a:spcPts val="0"/>
              </a:spcAft>
              <a:buNone/>
              <a:tabLst>
                <a:tab pos="182880" algn="l"/>
                <a:tab pos="411480" algn="l"/>
                <a:tab pos="685800" algn="l"/>
                <a:tab pos="960120" algn="l"/>
              </a:tabLst>
            </a:pPr>
            <a:r>
              <a:rPr lang="en-US" sz="600" b="0" dirty="0">
                <a:latin typeface="Arial Narrow" panose="020B0606020202030204" pitchFamily="34" charset="0"/>
                <a:ea typeface="Verdana" pitchFamily="34" charset="0"/>
                <a:cs typeface="Verdana" pitchFamily="34" charset="0"/>
              </a:rPr>
              <a:t>7	# All rights reserved.</a:t>
            </a:r>
          </a:p>
          <a:p>
            <a:pPr marL="0" indent="0" defTabSz="274320">
              <a:spcAft>
                <a:spcPts val="0"/>
              </a:spcAft>
              <a:buNone/>
              <a:tabLst>
                <a:tab pos="182880" algn="l"/>
                <a:tab pos="411480" algn="l"/>
                <a:tab pos="685800" algn="l"/>
                <a:tab pos="960120" algn="l"/>
              </a:tabLst>
            </a:pPr>
            <a:r>
              <a:rPr lang="en-US" sz="600" b="0" dirty="0">
                <a:latin typeface="Arial Narrow" panose="020B0606020202030204" pitchFamily="34" charset="0"/>
                <a:ea typeface="Verdana" pitchFamily="34" charset="0"/>
                <a:cs typeface="Verdana" pitchFamily="34" charset="0"/>
              </a:rPr>
              <a:t>8	#</a:t>
            </a:r>
          </a:p>
          <a:p>
            <a:pPr marL="0" indent="0" defTabSz="274320">
              <a:spcAft>
                <a:spcPts val="0"/>
              </a:spcAft>
              <a:buNone/>
              <a:tabLst>
                <a:tab pos="182880" algn="l"/>
                <a:tab pos="411480" algn="l"/>
                <a:tab pos="685800" algn="l"/>
                <a:tab pos="960120" algn="l"/>
              </a:tabLst>
            </a:pPr>
            <a:r>
              <a:rPr lang="en-US" sz="600" b="0" dirty="0">
                <a:latin typeface="Arial Narrow" panose="020B0606020202030204" pitchFamily="34" charset="0"/>
                <a:ea typeface="Verdana" pitchFamily="34" charset="0"/>
                <a:cs typeface="Verdana" pitchFamily="34" charset="0"/>
              </a:rPr>
              <a:t>9	# Redistribution and use in source and binary forms, with or without modification, are</a:t>
            </a:r>
          </a:p>
          <a:p>
            <a:pPr marL="0" indent="0" defTabSz="274320">
              <a:spcAft>
                <a:spcPts val="0"/>
              </a:spcAft>
              <a:buNone/>
              <a:tabLst>
                <a:tab pos="182880" algn="l"/>
                <a:tab pos="411480" algn="l"/>
                <a:tab pos="685800" algn="l"/>
                <a:tab pos="960120" algn="l"/>
              </a:tabLst>
            </a:pPr>
            <a:r>
              <a:rPr lang="en-US" sz="600" b="0" dirty="0">
                <a:latin typeface="Arial Narrow" panose="020B0606020202030204" pitchFamily="34" charset="0"/>
                <a:ea typeface="Verdana" pitchFamily="34" charset="0"/>
                <a:cs typeface="Verdana" pitchFamily="34" charset="0"/>
              </a:rPr>
              <a:t>10	# permitted provided that the following conditions are met:</a:t>
            </a:r>
          </a:p>
          <a:p>
            <a:pPr marL="0" indent="0" defTabSz="274320">
              <a:spcAft>
                <a:spcPts val="0"/>
              </a:spcAft>
              <a:buNone/>
              <a:tabLst>
                <a:tab pos="182880" algn="l"/>
                <a:tab pos="411480" algn="l"/>
                <a:tab pos="685800" algn="l"/>
                <a:tab pos="960120" algn="l"/>
              </a:tabLst>
            </a:pPr>
            <a:r>
              <a:rPr lang="en-US" sz="600" b="0" dirty="0">
                <a:latin typeface="Arial Narrow" panose="020B0606020202030204" pitchFamily="34" charset="0"/>
                <a:ea typeface="Verdana" pitchFamily="34" charset="0"/>
                <a:cs typeface="Verdana" pitchFamily="34" charset="0"/>
              </a:rPr>
              <a:t>11	#</a:t>
            </a:r>
          </a:p>
          <a:p>
            <a:pPr marL="0" indent="0" defTabSz="274320">
              <a:spcAft>
                <a:spcPts val="0"/>
              </a:spcAft>
              <a:buNone/>
              <a:tabLst>
                <a:tab pos="182880" algn="l"/>
                <a:tab pos="411480" algn="l"/>
                <a:tab pos="685800" algn="l"/>
                <a:tab pos="960120" algn="l"/>
              </a:tabLst>
            </a:pPr>
            <a:r>
              <a:rPr lang="en-US" sz="600" b="0" dirty="0">
                <a:latin typeface="Arial Narrow" panose="020B0606020202030204" pitchFamily="34" charset="0"/>
                <a:ea typeface="Verdana" pitchFamily="34" charset="0"/>
                <a:cs typeface="Verdana" pitchFamily="34" charset="0"/>
              </a:rPr>
              <a:t>12	#     * Redistributions of source code must retain the above copyright notice, this list</a:t>
            </a:r>
          </a:p>
          <a:p>
            <a:pPr marL="0" indent="0" defTabSz="274320">
              <a:spcAft>
                <a:spcPts val="0"/>
              </a:spcAft>
              <a:buNone/>
              <a:tabLst>
                <a:tab pos="182880" algn="l"/>
                <a:tab pos="411480" algn="l"/>
                <a:tab pos="685800" algn="l"/>
                <a:tab pos="960120" algn="l"/>
              </a:tabLst>
            </a:pPr>
            <a:r>
              <a:rPr lang="en-US" sz="600" b="0" dirty="0">
                <a:latin typeface="Arial Narrow" panose="020B0606020202030204" pitchFamily="34" charset="0"/>
                <a:ea typeface="Verdana" pitchFamily="34" charset="0"/>
                <a:cs typeface="Verdana" pitchFamily="34" charset="0"/>
              </a:rPr>
              <a:t>13	#       of conditions and the following disclaimer.</a:t>
            </a:r>
          </a:p>
          <a:p>
            <a:pPr marL="0" indent="0" defTabSz="274320">
              <a:spcAft>
                <a:spcPts val="0"/>
              </a:spcAft>
              <a:buNone/>
              <a:tabLst>
                <a:tab pos="182880" algn="l"/>
                <a:tab pos="411480" algn="l"/>
                <a:tab pos="685800" algn="l"/>
                <a:tab pos="960120" algn="l"/>
              </a:tabLst>
            </a:pPr>
            <a:r>
              <a:rPr lang="en-US" sz="600" b="0" dirty="0">
                <a:latin typeface="Arial Narrow" panose="020B0606020202030204" pitchFamily="34" charset="0"/>
                <a:ea typeface="Verdana" pitchFamily="34" charset="0"/>
                <a:cs typeface="Verdana" pitchFamily="34" charset="0"/>
              </a:rPr>
              <a:t>14	#     * Redistributions in binary form must reproduce the above copyright notice, this </a:t>
            </a:r>
          </a:p>
          <a:p>
            <a:pPr marL="0" indent="0" defTabSz="274320">
              <a:spcAft>
                <a:spcPts val="0"/>
              </a:spcAft>
              <a:buNone/>
              <a:tabLst>
                <a:tab pos="182880" algn="l"/>
                <a:tab pos="411480" algn="l"/>
                <a:tab pos="685800" algn="l"/>
                <a:tab pos="960120" algn="l"/>
              </a:tabLst>
            </a:pPr>
            <a:r>
              <a:rPr lang="en-US" sz="600" b="0" dirty="0">
                <a:latin typeface="Arial Narrow" panose="020B0606020202030204" pitchFamily="34" charset="0"/>
                <a:ea typeface="Verdana" pitchFamily="34" charset="0"/>
                <a:cs typeface="Verdana" pitchFamily="34" charset="0"/>
              </a:rPr>
              <a:t>15	#       list of conditions and the following disclaimer in the documentation and/or other</a:t>
            </a:r>
          </a:p>
          <a:p>
            <a:pPr marL="0" indent="0" defTabSz="274320">
              <a:spcAft>
                <a:spcPts val="0"/>
              </a:spcAft>
              <a:buNone/>
              <a:tabLst>
                <a:tab pos="182880" algn="l"/>
                <a:tab pos="411480" algn="l"/>
                <a:tab pos="685800" algn="l"/>
                <a:tab pos="960120" algn="l"/>
              </a:tabLst>
            </a:pPr>
            <a:r>
              <a:rPr lang="en-US" sz="600" b="0" dirty="0">
                <a:latin typeface="Arial Narrow" panose="020B0606020202030204" pitchFamily="34" charset="0"/>
                <a:ea typeface="Verdana" pitchFamily="34" charset="0"/>
                <a:cs typeface="Verdana" pitchFamily="34" charset="0"/>
              </a:rPr>
              <a:t>16	#       materials provided with the distribution.</a:t>
            </a:r>
          </a:p>
          <a:p>
            <a:pPr marL="0" indent="0" defTabSz="274320">
              <a:spcAft>
                <a:spcPts val="0"/>
              </a:spcAft>
              <a:buNone/>
              <a:tabLst>
                <a:tab pos="182880" algn="l"/>
                <a:tab pos="411480" algn="l"/>
                <a:tab pos="685800" algn="l"/>
                <a:tab pos="960120" algn="l"/>
              </a:tabLst>
            </a:pPr>
            <a:r>
              <a:rPr lang="en-US" sz="600" b="0" dirty="0">
                <a:latin typeface="Arial Narrow" panose="020B0606020202030204" pitchFamily="34" charset="0"/>
                <a:ea typeface="Verdana" pitchFamily="34" charset="0"/>
                <a:cs typeface="Verdana" pitchFamily="34" charset="0"/>
              </a:rPr>
              <a:t>17	#     * Neither the name of The MITRE Corporation nor the names of its contributors may be</a:t>
            </a:r>
          </a:p>
          <a:p>
            <a:pPr marL="0" indent="0" defTabSz="274320">
              <a:spcAft>
                <a:spcPts val="0"/>
              </a:spcAft>
              <a:buNone/>
              <a:tabLst>
                <a:tab pos="182880" algn="l"/>
                <a:tab pos="411480" algn="l"/>
                <a:tab pos="685800" algn="l"/>
                <a:tab pos="960120" algn="l"/>
              </a:tabLst>
            </a:pPr>
            <a:r>
              <a:rPr lang="en-US" sz="600" b="0" dirty="0">
                <a:latin typeface="Arial Narrow" panose="020B0606020202030204" pitchFamily="34" charset="0"/>
                <a:ea typeface="Verdana" pitchFamily="34" charset="0"/>
                <a:cs typeface="Verdana" pitchFamily="34" charset="0"/>
              </a:rPr>
              <a:t>18	#       used to endorse or promote products derived from this software without specific </a:t>
            </a:r>
          </a:p>
          <a:p>
            <a:pPr marL="0" indent="0" defTabSz="274320">
              <a:spcAft>
                <a:spcPts val="0"/>
              </a:spcAft>
              <a:buNone/>
              <a:tabLst>
                <a:tab pos="182880" algn="l"/>
                <a:tab pos="411480" algn="l"/>
                <a:tab pos="685800" algn="l"/>
                <a:tab pos="960120" algn="l"/>
              </a:tabLst>
            </a:pPr>
            <a:r>
              <a:rPr lang="en-US" sz="600" b="0" dirty="0">
                <a:latin typeface="Arial Narrow" panose="020B0606020202030204" pitchFamily="34" charset="0"/>
                <a:ea typeface="Verdana" pitchFamily="34" charset="0"/>
                <a:cs typeface="Verdana" pitchFamily="34" charset="0"/>
              </a:rPr>
              <a:t>19	#       prior written permission.</a:t>
            </a:r>
          </a:p>
          <a:p>
            <a:pPr marL="0" indent="0" defTabSz="274320">
              <a:spcAft>
                <a:spcPts val="0"/>
              </a:spcAft>
              <a:buNone/>
              <a:tabLst>
                <a:tab pos="182880" algn="l"/>
                <a:tab pos="411480" algn="l"/>
                <a:tab pos="685800" algn="l"/>
                <a:tab pos="960120" algn="l"/>
              </a:tabLst>
            </a:pPr>
            <a:r>
              <a:rPr lang="en-US" sz="600" b="0" dirty="0">
                <a:latin typeface="Arial Narrow" panose="020B0606020202030204" pitchFamily="34" charset="0"/>
                <a:ea typeface="Verdana" pitchFamily="34" charset="0"/>
                <a:cs typeface="Verdana" pitchFamily="34" charset="0"/>
              </a:rPr>
              <a:t>20	#</a:t>
            </a:r>
          </a:p>
          <a:p>
            <a:pPr marL="0" indent="0" defTabSz="274320">
              <a:spcAft>
                <a:spcPts val="0"/>
              </a:spcAft>
              <a:buNone/>
              <a:tabLst>
                <a:tab pos="182880" algn="l"/>
                <a:tab pos="411480" algn="l"/>
                <a:tab pos="685800" algn="l"/>
                <a:tab pos="960120" algn="l"/>
              </a:tabLst>
            </a:pPr>
            <a:r>
              <a:rPr lang="en-US" sz="600" b="0" dirty="0">
                <a:latin typeface="Arial Narrow" panose="020B0606020202030204" pitchFamily="34" charset="0"/>
                <a:ea typeface="Verdana" pitchFamily="34" charset="0"/>
                <a:cs typeface="Verdana" pitchFamily="34" charset="0"/>
              </a:rPr>
              <a:t>21	# THIS SOFTWARE IS PROVIDED BY THE COPYRIGHT HOLDERS AND CONTRIBUTORS "AS IS" AND ANY </a:t>
            </a:r>
          </a:p>
          <a:p>
            <a:pPr marL="0" indent="0" defTabSz="274320">
              <a:spcAft>
                <a:spcPts val="0"/>
              </a:spcAft>
              <a:buNone/>
              <a:tabLst>
                <a:tab pos="182880" algn="l"/>
                <a:tab pos="411480" algn="l"/>
                <a:tab pos="685800" algn="l"/>
                <a:tab pos="960120" algn="l"/>
              </a:tabLst>
            </a:pPr>
            <a:r>
              <a:rPr lang="en-US" sz="600" b="0" dirty="0">
                <a:latin typeface="Arial Narrow" panose="020B0606020202030204" pitchFamily="34" charset="0"/>
                <a:ea typeface="Verdana" pitchFamily="34" charset="0"/>
                <a:cs typeface="Verdana" pitchFamily="34" charset="0"/>
              </a:rPr>
              <a:t>22	# EXPRESS OR IMPLIED WARRANTIES, INCLUDING, BUT NOT LIMITED TO, THE IMPLIED WARRANTIES</a:t>
            </a:r>
          </a:p>
          <a:p>
            <a:pPr marL="0" indent="0" defTabSz="274320">
              <a:spcAft>
                <a:spcPts val="0"/>
              </a:spcAft>
              <a:buNone/>
              <a:tabLst>
                <a:tab pos="182880" algn="l"/>
                <a:tab pos="411480" algn="l"/>
                <a:tab pos="685800" algn="l"/>
                <a:tab pos="960120" algn="l"/>
              </a:tabLst>
            </a:pPr>
            <a:r>
              <a:rPr lang="en-US" sz="600" b="0" dirty="0">
                <a:latin typeface="Arial Narrow" panose="020B0606020202030204" pitchFamily="34" charset="0"/>
                <a:ea typeface="Verdana" pitchFamily="34" charset="0"/>
                <a:cs typeface="Verdana" pitchFamily="34" charset="0"/>
              </a:rPr>
              <a:t>23	# OF MERCHANTABILITY AND FITNESS FOR A PARTICULAR PURPOSE ARE DISCLAIMED. IN NO EVENT </a:t>
            </a:r>
          </a:p>
          <a:p>
            <a:pPr marL="0" indent="0" defTabSz="274320">
              <a:spcAft>
                <a:spcPts val="0"/>
              </a:spcAft>
              <a:buNone/>
              <a:tabLst>
                <a:tab pos="182880" algn="l"/>
                <a:tab pos="411480" algn="l"/>
                <a:tab pos="685800" algn="l"/>
                <a:tab pos="960120" algn="l"/>
              </a:tabLst>
            </a:pPr>
            <a:r>
              <a:rPr lang="en-US" sz="600" b="0" dirty="0">
                <a:latin typeface="Arial Narrow" panose="020B0606020202030204" pitchFamily="34" charset="0"/>
                <a:ea typeface="Verdana" pitchFamily="34" charset="0"/>
                <a:cs typeface="Verdana" pitchFamily="34" charset="0"/>
              </a:rPr>
              <a:t>24	# SHALL THE COPYRIGHT OWNER OR CONTRIBUTORS BE LIABLE FOR ANY DIRECT, INDIRECT, INCIDENTAL,</a:t>
            </a:r>
          </a:p>
          <a:p>
            <a:pPr marL="0" indent="0" defTabSz="274320">
              <a:spcAft>
                <a:spcPts val="0"/>
              </a:spcAft>
              <a:buNone/>
              <a:tabLst>
                <a:tab pos="182880" algn="l"/>
                <a:tab pos="411480" algn="l"/>
                <a:tab pos="685800" algn="l"/>
                <a:tab pos="960120" algn="l"/>
              </a:tabLst>
            </a:pPr>
            <a:r>
              <a:rPr lang="en-US" sz="600" b="0" dirty="0">
                <a:latin typeface="Arial Narrow" panose="020B0606020202030204" pitchFamily="34" charset="0"/>
                <a:ea typeface="Verdana" pitchFamily="34" charset="0"/>
                <a:cs typeface="Verdana" pitchFamily="34" charset="0"/>
              </a:rPr>
              <a:t>25	# SPECIAL, EXEMPLARY, OR CONSEQUENTIAL DAMAGES (INCLUDING, BUT NOT LIMITED TO, PROCUREMENT</a:t>
            </a:r>
          </a:p>
          <a:p>
            <a:pPr marL="0" indent="0" defTabSz="274320">
              <a:spcAft>
                <a:spcPts val="0"/>
              </a:spcAft>
              <a:buNone/>
              <a:tabLst>
                <a:tab pos="182880" algn="l"/>
                <a:tab pos="411480" algn="l"/>
                <a:tab pos="685800" algn="l"/>
                <a:tab pos="960120" algn="l"/>
              </a:tabLst>
            </a:pPr>
            <a:r>
              <a:rPr lang="en-US" sz="600" b="0" dirty="0">
                <a:latin typeface="Arial Narrow" panose="020B0606020202030204" pitchFamily="34" charset="0"/>
                <a:ea typeface="Verdana" pitchFamily="34" charset="0"/>
                <a:cs typeface="Verdana" pitchFamily="34" charset="0"/>
              </a:rPr>
              <a:t>26	# OF SUBSTITUTE GOODS OR SERVICES; LOSS OF USE, DATA, OR PROFITS; OR BUSINESS INTERRUPTION)</a:t>
            </a:r>
          </a:p>
          <a:p>
            <a:pPr marL="0" indent="0" defTabSz="274320">
              <a:spcAft>
                <a:spcPts val="0"/>
              </a:spcAft>
              <a:buNone/>
              <a:tabLst>
                <a:tab pos="182880" algn="l"/>
                <a:tab pos="411480" algn="l"/>
                <a:tab pos="685800" algn="l"/>
                <a:tab pos="960120" algn="l"/>
              </a:tabLst>
            </a:pPr>
            <a:r>
              <a:rPr lang="en-US" sz="600" b="0" dirty="0">
                <a:latin typeface="Arial Narrow" panose="020B0606020202030204" pitchFamily="34" charset="0"/>
                <a:ea typeface="Verdana" pitchFamily="34" charset="0"/>
                <a:cs typeface="Verdana" pitchFamily="34" charset="0"/>
              </a:rPr>
              <a:t>27	# HOWEVER CAUSED AND ON ANY THEORY OF LIABILITY, WHETHER IN CONTRACT, STRICT LIABILITY, OR</a:t>
            </a:r>
          </a:p>
          <a:p>
            <a:pPr marL="0" indent="0" defTabSz="274320">
              <a:spcAft>
                <a:spcPts val="0"/>
              </a:spcAft>
              <a:buNone/>
              <a:tabLst>
                <a:tab pos="182880" algn="l"/>
                <a:tab pos="411480" algn="l"/>
                <a:tab pos="685800" algn="l"/>
                <a:tab pos="960120" algn="l"/>
              </a:tabLst>
            </a:pPr>
            <a:r>
              <a:rPr lang="en-US" sz="600" b="0" dirty="0">
                <a:latin typeface="Arial Narrow" panose="020B0606020202030204" pitchFamily="34" charset="0"/>
                <a:ea typeface="Verdana" pitchFamily="34" charset="0"/>
                <a:cs typeface="Verdana" pitchFamily="34" charset="0"/>
              </a:rPr>
              <a:t>28	# TORT (INCLUDING NEGLIGENCE OR OTHERWISE) ARISING IN ANY WAY OUT OF THE USE OF THIS SOFTWARE,</a:t>
            </a:r>
          </a:p>
          <a:p>
            <a:pPr marL="0" indent="0" defTabSz="274320">
              <a:spcAft>
                <a:spcPts val="0"/>
              </a:spcAft>
              <a:buNone/>
              <a:tabLst>
                <a:tab pos="182880" algn="l"/>
                <a:tab pos="411480" algn="l"/>
                <a:tab pos="685800" algn="l"/>
                <a:tab pos="960120" algn="l"/>
              </a:tabLst>
            </a:pPr>
            <a:r>
              <a:rPr lang="en-US" sz="600" b="0" dirty="0">
                <a:latin typeface="Arial Narrow" panose="020B0606020202030204" pitchFamily="34" charset="0"/>
                <a:ea typeface="Verdana" pitchFamily="34" charset="0"/>
                <a:cs typeface="Verdana" pitchFamily="34" charset="0"/>
              </a:rPr>
              <a:t>29	# EVEN IF ADVISED OF THE POSSIBILITY OF SUCH DAMAGE.</a:t>
            </a:r>
          </a:p>
          <a:p>
            <a:pPr marL="0" indent="0" defTabSz="274320">
              <a:spcAft>
                <a:spcPts val="0"/>
              </a:spcAft>
              <a:buNone/>
              <a:tabLst>
                <a:tab pos="182880" algn="l"/>
                <a:tab pos="411480" algn="l"/>
                <a:tab pos="685800" algn="l"/>
                <a:tab pos="960120" algn="l"/>
              </a:tabLst>
            </a:pPr>
            <a:r>
              <a:rPr lang="en-US" sz="600" b="0" dirty="0">
                <a:latin typeface="Arial Narrow" panose="020B0606020202030204" pitchFamily="34" charset="0"/>
                <a:ea typeface="Verdana" pitchFamily="34" charset="0"/>
                <a:cs typeface="Verdana" pitchFamily="34" charset="0"/>
              </a:rPr>
              <a:t>30	#</a:t>
            </a:r>
          </a:p>
          <a:p>
            <a:pPr marL="0" indent="0" defTabSz="274320">
              <a:spcAft>
                <a:spcPts val="0"/>
              </a:spcAft>
              <a:buNone/>
              <a:tabLst>
                <a:tab pos="182880" algn="l"/>
                <a:tab pos="411480" algn="l"/>
                <a:tab pos="685800" algn="l"/>
                <a:tab pos="960120" algn="l"/>
              </a:tabLst>
            </a:pPr>
            <a:r>
              <a:rPr lang="en-US" sz="600" b="0" dirty="0">
                <a:latin typeface="Arial Narrow" panose="020B0606020202030204" pitchFamily="34" charset="0"/>
                <a:ea typeface="Verdana" pitchFamily="34" charset="0"/>
                <a:cs typeface="Verdana" pitchFamily="34" charset="0"/>
              </a:rPr>
              <a:t>31	########################################################################</a:t>
            </a:r>
          </a:p>
          <a:p>
            <a:pPr marL="0" indent="0" defTabSz="274320">
              <a:spcAft>
                <a:spcPts val="0"/>
              </a:spcAft>
              <a:buNone/>
              <a:tabLst>
                <a:tab pos="182880" algn="l"/>
                <a:tab pos="411480" algn="l"/>
                <a:tab pos="685800" algn="l"/>
                <a:tab pos="960120" algn="l"/>
              </a:tabLst>
            </a:pPr>
            <a:r>
              <a:rPr lang="en-US" sz="600" b="0" dirty="0">
                <a:latin typeface="Arial Narrow" panose="020B0606020202030204" pitchFamily="34" charset="0"/>
                <a:ea typeface="Verdana" pitchFamily="34" charset="0"/>
                <a:cs typeface="Verdana" pitchFamily="34" charset="0"/>
              </a:rPr>
              <a:t>32	#</a:t>
            </a:r>
          </a:p>
          <a:p>
            <a:pPr marL="0" indent="0" defTabSz="274320">
              <a:spcAft>
                <a:spcPts val="0"/>
              </a:spcAft>
              <a:buNone/>
              <a:tabLst>
                <a:tab pos="182880" algn="l"/>
                <a:tab pos="411480" algn="l"/>
                <a:tab pos="685800" algn="l"/>
                <a:tab pos="960120" algn="l"/>
              </a:tabLst>
            </a:pPr>
            <a:r>
              <a:rPr lang="en-US" sz="600" b="0" dirty="0" smtClean="0">
                <a:latin typeface="Arial Narrow" panose="020B0606020202030204" pitchFamily="34" charset="0"/>
                <a:ea typeface="Verdana" pitchFamily="34" charset="0"/>
                <a:cs typeface="Verdana" pitchFamily="34" charset="0"/>
              </a:rPr>
              <a:t>33	# </a:t>
            </a:r>
            <a:r>
              <a:rPr lang="en-US" sz="600" b="0" dirty="0">
                <a:latin typeface="Arial Narrow" panose="020B0606020202030204" pitchFamily="34" charset="0"/>
                <a:ea typeface="Verdana" pitchFamily="34" charset="0"/>
                <a:cs typeface="Verdana" pitchFamily="34" charset="0"/>
              </a:rPr>
              <a:t>File : </a:t>
            </a:r>
            <a:r>
              <a:rPr lang="en-US" sz="600" b="0" dirty="0" err="1">
                <a:latin typeface="Arial Narrow" panose="020B0606020202030204" pitchFamily="34" charset="0"/>
                <a:ea typeface="Verdana" pitchFamily="34" charset="0"/>
                <a:cs typeface="Verdana" pitchFamily="34" charset="0"/>
              </a:rPr>
              <a:t>authenticate.cgi</a:t>
            </a:r>
            <a:endParaRPr lang="en-US" sz="600" b="0" dirty="0">
              <a:latin typeface="Arial Narrow" panose="020B0606020202030204" pitchFamily="34" charset="0"/>
              <a:ea typeface="Verdana" pitchFamily="34" charset="0"/>
              <a:cs typeface="Verdana" pitchFamily="34" charset="0"/>
            </a:endParaRPr>
          </a:p>
          <a:p>
            <a:pPr marL="0" indent="0" defTabSz="274320">
              <a:spcAft>
                <a:spcPts val="0"/>
              </a:spcAft>
              <a:buNone/>
              <a:tabLst>
                <a:tab pos="182880" algn="l"/>
                <a:tab pos="411480" algn="l"/>
                <a:tab pos="685800" algn="l"/>
                <a:tab pos="960120" algn="l"/>
              </a:tabLst>
            </a:pPr>
            <a:r>
              <a:rPr lang="en-US" sz="600" b="0" dirty="0" smtClean="0">
                <a:latin typeface="Arial Narrow" panose="020B0606020202030204" pitchFamily="34" charset="0"/>
                <a:ea typeface="Verdana" pitchFamily="34" charset="0"/>
                <a:cs typeface="Verdana" pitchFamily="34" charset="0"/>
              </a:rPr>
              <a:t>34	#</a:t>
            </a:r>
            <a:endParaRPr lang="en-US" sz="600" b="0" dirty="0">
              <a:latin typeface="Arial Narrow" panose="020B0606020202030204" pitchFamily="34" charset="0"/>
              <a:ea typeface="Verdana" pitchFamily="34" charset="0"/>
              <a:cs typeface="Verdana" pitchFamily="34" charset="0"/>
            </a:endParaRPr>
          </a:p>
          <a:p>
            <a:pPr marL="0" indent="0" defTabSz="274320">
              <a:spcAft>
                <a:spcPts val="0"/>
              </a:spcAft>
              <a:buNone/>
              <a:tabLst>
                <a:tab pos="182880" algn="l"/>
                <a:tab pos="411480" algn="l"/>
                <a:tab pos="685800" algn="l"/>
                <a:tab pos="960120" algn="l"/>
              </a:tabLst>
            </a:pPr>
            <a:r>
              <a:rPr lang="en-US" sz="600" b="0" dirty="0" smtClean="0">
                <a:latin typeface="Arial Narrow" panose="020B0606020202030204" pitchFamily="34" charset="0"/>
                <a:ea typeface="Verdana" pitchFamily="34" charset="0"/>
                <a:cs typeface="Verdana" pitchFamily="34" charset="0"/>
              </a:rPr>
              <a:t>35	# </a:t>
            </a:r>
            <a:r>
              <a:rPr lang="en-US" sz="600" b="0" dirty="0">
                <a:latin typeface="Arial Narrow" panose="020B0606020202030204" pitchFamily="34" charset="0"/>
                <a:ea typeface="Verdana" pitchFamily="34" charset="0"/>
                <a:cs typeface="Verdana" pitchFamily="34" charset="0"/>
              </a:rPr>
              <a:t>History : 19-sep-2011 (Larry Shields) initial version of this code</a:t>
            </a:r>
          </a:p>
          <a:p>
            <a:pPr marL="0" indent="0" defTabSz="274320">
              <a:spcAft>
                <a:spcPts val="0"/>
              </a:spcAft>
              <a:buNone/>
              <a:tabLst>
                <a:tab pos="182880" algn="l"/>
                <a:tab pos="411480" algn="l"/>
                <a:tab pos="685800" algn="l"/>
                <a:tab pos="960120" algn="l"/>
              </a:tabLst>
            </a:pPr>
            <a:r>
              <a:rPr lang="en-US" sz="600" b="0" dirty="0" smtClean="0">
                <a:latin typeface="Arial Narrow" panose="020B0606020202030204" pitchFamily="34" charset="0"/>
                <a:ea typeface="Verdana" pitchFamily="34" charset="0"/>
                <a:cs typeface="Verdana" pitchFamily="34" charset="0"/>
              </a:rPr>
              <a:t>36	#              </a:t>
            </a:r>
            <a:r>
              <a:rPr lang="en-US" sz="600" b="0" dirty="0">
                <a:latin typeface="Arial Narrow" panose="020B0606020202030204" pitchFamily="34" charset="0"/>
                <a:ea typeface="Verdana" pitchFamily="34" charset="0"/>
                <a:cs typeface="Verdana" pitchFamily="34" charset="0"/>
              </a:rPr>
              <a:t>31-mar-2014 (Drew Buttner) added comments to the page to assist future maintainers of the code</a:t>
            </a:r>
          </a:p>
          <a:p>
            <a:pPr marL="0" indent="0" defTabSz="274320">
              <a:spcAft>
                <a:spcPts val="0"/>
              </a:spcAft>
              <a:buNone/>
              <a:tabLst>
                <a:tab pos="182880" algn="l"/>
                <a:tab pos="411480" algn="l"/>
                <a:tab pos="685800" algn="l"/>
                <a:tab pos="960120" algn="l"/>
              </a:tabLst>
            </a:pPr>
            <a:r>
              <a:rPr lang="en-US" sz="600" b="0" dirty="0" smtClean="0">
                <a:latin typeface="Arial Narrow" panose="020B0606020202030204" pitchFamily="34" charset="0"/>
                <a:ea typeface="Verdana" pitchFamily="34" charset="0"/>
                <a:cs typeface="Verdana" pitchFamily="34" charset="0"/>
              </a:rPr>
              <a:t>37	#</a:t>
            </a:r>
            <a:endParaRPr lang="en-US" sz="600" b="0" dirty="0">
              <a:latin typeface="Arial Narrow" panose="020B0606020202030204" pitchFamily="34" charset="0"/>
              <a:ea typeface="Verdana" pitchFamily="34" charset="0"/>
              <a:cs typeface="Verdana" pitchFamily="34" charset="0"/>
            </a:endParaRPr>
          </a:p>
          <a:p>
            <a:pPr marL="0" indent="0" defTabSz="274320">
              <a:spcAft>
                <a:spcPts val="0"/>
              </a:spcAft>
              <a:buNone/>
              <a:tabLst>
                <a:tab pos="182880" algn="l"/>
                <a:tab pos="411480" algn="l"/>
                <a:tab pos="685800" algn="l"/>
                <a:tab pos="960120" algn="l"/>
              </a:tabLst>
            </a:pPr>
            <a:r>
              <a:rPr lang="en-US" sz="600" b="0" dirty="0" smtClean="0">
                <a:latin typeface="Arial Narrow" panose="020B0606020202030204" pitchFamily="34" charset="0"/>
                <a:ea typeface="Verdana" pitchFamily="34" charset="0"/>
                <a:cs typeface="Verdana" pitchFamily="34" charset="0"/>
              </a:rPr>
              <a:t>38	# </a:t>
            </a:r>
            <a:r>
              <a:rPr lang="en-US" sz="600" b="0" dirty="0">
                <a:latin typeface="Arial Narrow" panose="020B0606020202030204" pitchFamily="34" charset="0"/>
                <a:ea typeface="Verdana" pitchFamily="34" charset="0"/>
                <a:cs typeface="Verdana" pitchFamily="34" charset="0"/>
              </a:rPr>
              <a:t>Summary: This scripts queries the database for any reports associated with the current authenticated user and</a:t>
            </a:r>
          </a:p>
          <a:p>
            <a:pPr marL="0" indent="0" defTabSz="274320">
              <a:spcAft>
                <a:spcPts val="0"/>
              </a:spcAft>
              <a:buNone/>
              <a:tabLst>
                <a:tab pos="182880" algn="l"/>
                <a:tab pos="411480" algn="l"/>
                <a:tab pos="685800" algn="l"/>
                <a:tab pos="960120" algn="l"/>
              </a:tabLst>
            </a:pPr>
            <a:r>
              <a:rPr lang="en-US" sz="600" b="0" dirty="0" smtClean="0">
                <a:latin typeface="Arial Narrow" panose="020B0606020202030204" pitchFamily="34" charset="0"/>
                <a:ea typeface="Verdana" pitchFamily="34" charset="0"/>
                <a:cs typeface="Verdana" pitchFamily="34" charset="0"/>
              </a:rPr>
              <a:t>39	# </a:t>
            </a:r>
            <a:r>
              <a:rPr lang="en-US" sz="600" b="0" dirty="0">
                <a:latin typeface="Arial Narrow" panose="020B0606020202030204" pitchFamily="34" charset="0"/>
                <a:ea typeface="Verdana" pitchFamily="34" charset="0"/>
                <a:cs typeface="Verdana" pitchFamily="34" charset="0"/>
              </a:rPr>
              <a:t>then presents any matching reports back to the user.</a:t>
            </a:r>
          </a:p>
          <a:p>
            <a:pPr marL="0" indent="0" defTabSz="274320">
              <a:spcAft>
                <a:spcPts val="0"/>
              </a:spcAft>
              <a:buNone/>
              <a:tabLst>
                <a:tab pos="182880" algn="l"/>
                <a:tab pos="411480" algn="l"/>
                <a:tab pos="685800" algn="l"/>
                <a:tab pos="960120" algn="l"/>
              </a:tabLst>
            </a:pPr>
            <a:r>
              <a:rPr lang="en-US" sz="600" b="0" dirty="0" smtClean="0">
                <a:latin typeface="Arial Narrow" panose="020B0606020202030204" pitchFamily="34" charset="0"/>
                <a:ea typeface="Verdana" pitchFamily="34" charset="0"/>
                <a:cs typeface="Verdana" pitchFamily="34" charset="0"/>
              </a:rPr>
              <a:t>40	# </a:t>
            </a:r>
            <a:endParaRPr lang="en-US" sz="600" b="0" dirty="0">
              <a:latin typeface="Arial Narrow" panose="020B0606020202030204" pitchFamily="34" charset="0"/>
              <a:ea typeface="Verdana" pitchFamily="34" charset="0"/>
              <a:cs typeface="Verdana" pitchFamily="34" charset="0"/>
            </a:endParaRPr>
          </a:p>
          <a:p>
            <a:pPr marL="0" indent="0" defTabSz="274320">
              <a:spcAft>
                <a:spcPts val="0"/>
              </a:spcAft>
              <a:buNone/>
              <a:tabLst>
                <a:tab pos="182880" algn="l"/>
                <a:tab pos="411480" algn="l"/>
                <a:tab pos="685800" algn="l"/>
                <a:tab pos="960120" algn="l"/>
              </a:tabLst>
            </a:pPr>
            <a:r>
              <a:rPr lang="en-US" sz="600" b="0" dirty="0" smtClean="0">
                <a:latin typeface="Arial Narrow" panose="020B0606020202030204" pitchFamily="34" charset="0"/>
                <a:ea typeface="Verdana" pitchFamily="34" charset="0"/>
                <a:cs typeface="Verdana" pitchFamily="34" charset="0"/>
              </a:rPr>
              <a:t>41	########################################################################</a:t>
            </a:r>
            <a:endParaRPr lang="en-US" sz="600" b="0" dirty="0">
              <a:latin typeface="Arial Narrow" panose="020B0606020202030204" pitchFamily="34" charset="0"/>
              <a:ea typeface="Verdana" pitchFamily="34" charset="0"/>
              <a:cs typeface="Verdana" pitchFamily="34" charset="0"/>
            </a:endParaRPr>
          </a:p>
          <a:p>
            <a:pPr marL="0" indent="0" defTabSz="274320">
              <a:spcAft>
                <a:spcPts val="0"/>
              </a:spcAft>
              <a:buNone/>
              <a:tabLst>
                <a:tab pos="182880" algn="l"/>
                <a:tab pos="411480" algn="l"/>
                <a:tab pos="685800" algn="l"/>
                <a:tab pos="960120" algn="l"/>
              </a:tabLst>
            </a:pPr>
            <a:r>
              <a:rPr lang="en-US" sz="600" b="0" dirty="0" smtClean="0">
                <a:latin typeface="Arial Narrow" panose="020B0606020202030204" pitchFamily="34" charset="0"/>
                <a:ea typeface="Verdana" pitchFamily="34" charset="0"/>
                <a:cs typeface="Verdana" pitchFamily="34" charset="0"/>
              </a:rPr>
              <a:t>42</a:t>
            </a:r>
            <a:endParaRPr lang="en-US" sz="600" b="0" dirty="0">
              <a:latin typeface="Arial Narrow" panose="020B0606020202030204" pitchFamily="34" charset="0"/>
              <a:ea typeface="Verdana" pitchFamily="34" charset="0"/>
              <a:cs typeface="Verdana" pitchFamily="34" charset="0"/>
            </a:endParaRPr>
          </a:p>
          <a:p>
            <a:pPr marL="0" indent="0" defTabSz="274320">
              <a:spcAft>
                <a:spcPts val="0"/>
              </a:spcAft>
              <a:buNone/>
              <a:tabLst>
                <a:tab pos="182880" algn="l"/>
                <a:tab pos="411480" algn="l"/>
                <a:tab pos="685800" algn="l"/>
                <a:tab pos="960120" algn="l"/>
              </a:tabLst>
            </a:pPr>
            <a:r>
              <a:rPr lang="en-US" sz="600" b="0" dirty="0" smtClean="0">
                <a:latin typeface="Arial Narrow" panose="020B0606020202030204" pitchFamily="34" charset="0"/>
                <a:ea typeface="Verdana" pitchFamily="34" charset="0"/>
                <a:cs typeface="Verdana" pitchFamily="34" charset="0"/>
              </a:rPr>
              <a:t>43	use </a:t>
            </a:r>
            <a:r>
              <a:rPr lang="en-US" sz="600" b="0" dirty="0">
                <a:latin typeface="Arial Narrow" panose="020B0606020202030204" pitchFamily="34" charset="0"/>
                <a:ea typeface="Verdana" pitchFamily="34" charset="0"/>
                <a:cs typeface="Verdana" pitchFamily="34" charset="0"/>
              </a:rPr>
              <a:t>CGI </a:t>
            </a:r>
            <a:r>
              <a:rPr lang="en-US" sz="600" b="0" dirty="0" err="1">
                <a:latin typeface="Arial Narrow" panose="020B0606020202030204" pitchFamily="34" charset="0"/>
                <a:ea typeface="Verdana" pitchFamily="34" charset="0"/>
                <a:cs typeface="Verdana" pitchFamily="34" charset="0"/>
              </a:rPr>
              <a:t>qw</a:t>
            </a:r>
            <a:r>
              <a:rPr lang="en-US" sz="600" b="0" dirty="0">
                <a:latin typeface="Arial Narrow" panose="020B0606020202030204" pitchFamily="34" charset="0"/>
                <a:ea typeface="Verdana" pitchFamily="34" charset="0"/>
                <a:cs typeface="Verdana" pitchFamily="34" charset="0"/>
              </a:rPr>
              <a:t>/:standard/;</a:t>
            </a:r>
          </a:p>
          <a:p>
            <a:pPr marL="0" indent="0" defTabSz="274320">
              <a:spcAft>
                <a:spcPts val="0"/>
              </a:spcAft>
              <a:buNone/>
              <a:tabLst>
                <a:tab pos="182880" algn="l"/>
                <a:tab pos="411480" algn="l"/>
                <a:tab pos="685800" algn="l"/>
                <a:tab pos="960120" algn="l"/>
              </a:tabLst>
            </a:pPr>
            <a:r>
              <a:rPr lang="en-US" sz="600" b="0" dirty="0" smtClean="0">
                <a:latin typeface="Arial Narrow" panose="020B0606020202030204" pitchFamily="34" charset="0"/>
                <a:ea typeface="Verdana" pitchFamily="34" charset="0"/>
                <a:cs typeface="Verdana" pitchFamily="34" charset="0"/>
              </a:rPr>
              <a:t>44	use </a:t>
            </a:r>
            <a:r>
              <a:rPr lang="en-US" sz="600" b="0" dirty="0">
                <a:latin typeface="Arial Narrow" panose="020B0606020202030204" pitchFamily="34" charset="0"/>
                <a:ea typeface="Verdana" pitchFamily="34" charset="0"/>
                <a:cs typeface="Verdana" pitchFamily="34" charset="0"/>
              </a:rPr>
              <a:t>CGI::Session;</a:t>
            </a:r>
          </a:p>
          <a:p>
            <a:pPr marL="0" indent="0" defTabSz="274320">
              <a:spcAft>
                <a:spcPts val="0"/>
              </a:spcAft>
              <a:buNone/>
              <a:tabLst>
                <a:tab pos="182880" algn="l"/>
                <a:tab pos="411480" algn="l"/>
                <a:tab pos="685800" algn="l"/>
                <a:tab pos="960120" algn="l"/>
              </a:tabLst>
            </a:pPr>
            <a:r>
              <a:rPr lang="en-US" sz="600" b="0" dirty="0" smtClean="0">
                <a:latin typeface="Arial Narrow" panose="020B0606020202030204" pitchFamily="34" charset="0"/>
                <a:ea typeface="Verdana" pitchFamily="34" charset="0"/>
                <a:cs typeface="Verdana" pitchFamily="34" charset="0"/>
              </a:rPr>
              <a:t>45	use </a:t>
            </a:r>
            <a:r>
              <a:rPr lang="en-US" sz="600" b="0" dirty="0">
                <a:latin typeface="Arial Narrow" panose="020B0606020202030204" pitchFamily="34" charset="0"/>
                <a:ea typeface="Verdana" pitchFamily="34" charset="0"/>
                <a:cs typeface="Verdana" pitchFamily="34" charset="0"/>
              </a:rPr>
              <a:t>DBI;</a:t>
            </a:r>
          </a:p>
          <a:p>
            <a:pPr marL="0" indent="0" defTabSz="274320">
              <a:spcAft>
                <a:spcPts val="0"/>
              </a:spcAft>
              <a:buNone/>
              <a:tabLst>
                <a:tab pos="182880" algn="l"/>
                <a:tab pos="411480" algn="l"/>
                <a:tab pos="685800" algn="l"/>
                <a:tab pos="960120" algn="l"/>
              </a:tabLst>
            </a:pPr>
            <a:r>
              <a:rPr lang="en-US" sz="600" b="0" dirty="0" smtClean="0">
                <a:latin typeface="Arial Narrow" panose="020B0606020202030204" pitchFamily="34" charset="0"/>
                <a:ea typeface="Verdana" pitchFamily="34" charset="0"/>
                <a:cs typeface="Verdana" pitchFamily="34" charset="0"/>
              </a:rPr>
              <a:t>46	use </a:t>
            </a:r>
            <a:r>
              <a:rPr lang="en-US" sz="600" b="0" dirty="0">
                <a:latin typeface="Arial Narrow" panose="020B0606020202030204" pitchFamily="34" charset="0"/>
                <a:ea typeface="Verdana" pitchFamily="34" charset="0"/>
                <a:cs typeface="Verdana" pitchFamily="34" charset="0"/>
              </a:rPr>
              <a:t>MIME::Base64;</a:t>
            </a:r>
          </a:p>
          <a:p>
            <a:pPr marL="0" indent="0" defTabSz="274320">
              <a:spcAft>
                <a:spcPts val="0"/>
              </a:spcAft>
              <a:buNone/>
              <a:tabLst>
                <a:tab pos="182880" algn="l"/>
                <a:tab pos="411480" algn="l"/>
                <a:tab pos="685800" algn="l"/>
                <a:tab pos="960120" algn="l"/>
              </a:tabLst>
            </a:pPr>
            <a:r>
              <a:rPr lang="en-US" sz="600" b="0" dirty="0" smtClean="0">
                <a:latin typeface="Arial Narrow" panose="020B0606020202030204" pitchFamily="34" charset="0"/>
                <a:ea typeface="Verdana" pitchFamily="34" charset="0"/>
                <a:cs typeface="Verdana" pitchFamily="34" charset="0"/>
              </a:rPr>
              <a:t>47	use </a:t>
            </a:r>
            <a:r>
              <a:rPr lang="en-US" sz="600" b="0" dirty="0">
                <a:latin typeface="Arial Narrow" panose="020B0606020202030204" pitchFamily="34" charset="0"/>
                <a:ea typeface="Verdana" pitchFamily="34" charset="0"/>
                <a:cs typeface="Verdana" pitchFamily="34" charset="0"/>
              </a:rPr>
              <a:t>lib "/</a:t>
            </a:r>
            <a:r>
              <a:rPr lang="en-US" sz="600" b="0" dirty="0" err="1">
                <a:latin typeface="Arial Narrow" panose="020B0606020202030204" pitchFamily="34" charset="0"/>
                <a:ea typeface="Verdana" pitchFamily="34" charset="0"/>
                <a:cs typeface="Verdana" pitchFamily="34" charset="0"/>
              </a:rPr>
              <a:t>etc</a:t>
            </a:r>
            <a:r>
              <a:rPr lang="en-US" sz="600" b="0" dirty="0">
                <a:latin typeface="Arial Narrow" panose="020B0606020202030204" pitchFamily="34" charset="0"/>
                <a:ea typeface="Verdana" pitchFamily="34" charset="0"/>
                <a:cs typeface="Verdana" pitchFamily="34" charset="0"/>
              </a:rPr>
              <a:t>/apache2/modules";</a:t>
            </a:r>
          </a:p>
          <a:p>
            <a:pPr marL="0" indent="0" defTabSz="274320">
              <a:spcAft>
                <a:spcPts val="0"/>
              </a:spcAft>
              <a:buNone/>
              <a:tabLst>
                <a:tab pos="182880" algn="l"/>
                <a:tab pos="411480" algn="l"/>
                <a:tab pos="685800" algn="l"/>
                <a:tab pos="960120" algn="l"/>
              </a:tabLst>
            </a:pPr>
            <a:r>
              <a:rPr lang="en-US" sz="600" b="0" dirty="0" smtClean="0">
                <a:latin typeface="Arial Narrow" panose="020B0606020202030204" pitchFamily="34" charset="0"/>
                <a:ea typeface="Verdana" pitchFamily="34" charset="0"/>
                <a:cs typeface="Verdana" pitchFamily="34" charset="0"/>
              </a:rPr>
              <a:t>48	use </a:t>
            </a:r>
            <a:r>
              <a:rPr lang="en-US" sz="600" b="0" dirty="0" err="1">
                <a:latin typeface="Arial Narrow" panose="020B0606020202030204" pitchFamily="34" charset="0"/>
                <a:ea typeface="Verdana" pitchFamily="34" charset="0"/>
                <a:cs typeface="Verdana" pitchFamily="34" charset="0"/>
              </a:rPr>
              <a:t>DBAuth</a:t>
            </a:r>
            <a:r>
              <a:rPr lang="en-US" sz="600" b="0" dirty="0">
                <a:latin typeface="Arial Narrow" panose="020B0606020202030204" pitchFamily="34" charset="0"/>
                <a:ea typeface="Verdana" pitchFamily="34" charset="0"/>
                <a:cs typeface="Verdana" pitchFamily="34" charset="0"/>
              </a:rPr>
              <a:t>;</a:t>
            </a:r>
          </a:p>
          <a:p>
            <a:pPr marL="0" indent="0" defTabSz="274320">
              <a:spcAft>
                <a:spcPts val="0"/>
              </a:spcAft>
              <a:buNone/>
              <a:tabLst>
                <a:tab pos="182880" algn="l"/>
                <a:tab pos="411480" algn="l"/>
                <a:tab pos="685800" algn="l"/>
                <a:tab pos="960120" algn="l"/>
              </a:tabLst>
            </a:pPr>
            <a:r>
              <a:rPr lang="en-US" sz="600" b="0" dirty="0" smtClean="0">
                <a:latin typeface="Arial Narrow" panose="020B0606020202030204" pitchFamily="34" charset="0"/>
                <a:ea typeface="Verdana" pitchFamily="34" charset="0"/>
                <a:cs typeface="Verdana" pitchFamily="34" charset="0"/>
              </a:rPr>
              <a:t>49</a:t>
            </a:r>
          </a:p>
          <a:p>
            <a:pPr marL="0" indent="0" defTabSz="274320">
              <a:spcAft>
                <a:spcPts val="0"/>
              </a:spcAft>
              <a:buNone/>
              <a:tabLst>
                <a:tab pos="182880" algn="l"/>
                <a:tab pos="411480" algn="l"/>
                <a:tab pos="685800" algn="l"/>
                <a:tab pos="960120" algn="l"/>
              </a:tabLst>
            </a:pPr>
            <a:r>
              <a:rPr lang="en-US" sz="600" b="0" dirty="0" smtClean="0">
                <a:latin typeface="Arial Narrow" panose="020B0606020202030204" pitchFamily="34" charset="0"/>
                <a:ea typeface="Verdana" pitchFamily="34" charset="0"/>
                <a:cs typeface="Verdana" pitchFamily="34" charset="0"/>
              </a:rPr>
              <a:t>50</a:t>
            </a:r>
            <a:endParaRPr lang="en-US" sz="600" b="0" dirty="0">
              <a:latin typeface="Arial Narrow" panose="020B0606020202030204" pitchFamily="34" charset="0"/>
              <a:ea typeface="Verdana" pitchFamily="34" charset="0"/>
              <a:cs typeface="Verdana" pitchFamily="34" charset="0"/>
            </a:endParaRPr>
          </a:p>
        </p:txBody>
      </p:sp>
      <p:sp>
        <p:nvSpPr>
          <p:cNvPr id="9" name="Content Placeholder 8"/>
          <p:cNvSpPr>
            <a:spLocks noGrp="1"/>
          </p:cNvSpPr>
          <p:nvPr>
            <p:ph sz="half" idx="2"/>
          </p:nvPr>
        </p:nvSpPr>
        <p:spPr>
          <a:xfrm>
            <a:off x="4800600" y="1498596"/>
            <a:ext cx="4191000" cy="4673604"/>
          </a:xfrm>
        </p:spPr>
        <p:txBody>
          <a:bodyPr rIns="0"/>
          <a:lstStyle/>
          <a:p>
            <a:pPr marL="0" indent="0" defTabSz="274320">
              <a:spcAft>
                <a:spcPts val="0"/>
              </a:spcAft>
              <a:buNone/>
              <a:tabLst>
                <a:tab pos="182880" algn="l"/>
                <a:tab pos="411480" algn="l"/>
                <a:tab pos="685800" algn="l"/>
                <a:tab pos="960120" algn="l"/>
              </a:tabLst>
            </a:pPr>
            <a:r>
              <a:rPr lang="en-US" sz="600" b="0" dirty="0" smtClean="0">
                <a:latin typeface="Arial Narrow" panose="020B0606020202030204" pitchFamily="34" charset="0"/>
                <a:ea typeface="Verdana" pitchFamily="34" charset="0"/>
                <a:cs typeface="Verdana" pitchFamily="34" charset="0"/>
              </a:rPr>
              <a:t>51	# </a:t>
            </a:r>
            <a:r>
              <a:rPr lang="en-US" sz="600" b="0" dirty="0">
                <a:latin typeface="Arial Narrow" panose="020B0606020202030204" pitchFamily="34" charset="0"/>
                <a:ea typeface="Verdana" pitchFamily="34" charset="0"/>
                <a:cs typeface="Verdana" pitchFamily="34" charset="0"/>
              </a:rPr>
              <a:t>Attempt to load an existing session. By passing the $</a:t>
            </a:r>
            <a:r>
              <a:rPr lang="en-US" sz="600" b="0" dirty="0" err="1">
                <a:latin typeface="Arial Narrow" panose="020B0606020202030204" pitchFamily="34" charset="0"/>
                <a:ea typeface="Verdana" pitchFamily="34" charset="0"/>
                <a:cs typeface="Verdana" pitchFamily="34" charset="0"/>
              </a:rPr>
              <a:t>cgi</a:t>
            </a:r>
            <a:r>
              <a:rPr lang="en-US" sz="600" b="0" dirty="0">
                <a:latin typeface="Arial Narrow" panose="020B0606020202030204" pitchFamily="34" charset="0"/>
                <a:ea typeface="Verdana" pitchFamily="34" charset="0"/>
                <a:cs typeface="Verdana" pitchFamily="34" charset="0"/>
              </a:rPr>
              <a:t> object as the second parameter, the server will try to retrieve</a:t>
            </a:r>
          </a:p>
          <a:p>
            <a:pPr marL="0" indent="0" defTabSz="274320">
              <a:spcAft>
                <a:spcPts val="0"/>
              </a:spcAft>
              <a:buNone/>
              <a:tabLst>
                <a:tab pos="182880" algn="l"/>
                <a:tab pos="411480" algn="l"/>
                <a:tab pos="685800" algn="l"/>
                <a:tab pos="960120" algn="l"/>
              </a:tabLst>
            </a:pPr>
            <a:r>
              <a:rPr lang="en-US" sz="600" b="0" dirty="0" smtClean="0">
                <a:latin typeface="Arial Narrow" panose="020B0606020202030204" pitchFamily="34" charset="0"/>
                <a:ea typeface="Verdana" pitchFamily="34" charset="0"/>
                <a:cs typeface="Verdana" pitchFamily="34" charset="0"/>
              </a:rPr>
              <a:t>52	# </a:t>
            </a:r>
            <a:r>
              <a:rPr lang="en-US" sz="600" b="0" dirty="0">
                <a:latin typeface="Arial Narrow" panose="020B0606020202030204" pitchFamily="34" charset="0"/>
                <a:ea typeface="Verdana" pitchFamily="34" charset="0"/>
                <a:cs typeface="Verdana" pitchFamily="34" charset="0"/>
              </a:rPr>
              <a:t>the session id from either a cookie named CGISESSID sent along with the request. If the server fails to find an id that</a:t>
            </a:r>
          </a:p>
          <a:p>
            <a:pPr marL="0" indent="0" defTabSz="274320">
              <a:spcAft>
                <a:spcPts val="0"/>
              </a:spcAft>
              <a:buNone/>
              <a:tabLst>
                <a:tab pos="182880" algn="l"/>
                <a:tab pos="411480" algn="l"/>
                <a:tab pos="685800" algn="l"/>
                <a:tab pos="960120" algn="l"/>
              </a:tabLst>
            </a:pPr>
            <a:r>
              <a:rPr lang="en-US" sz="600" b="0" dirty="0" smtClean="0">
                <a:latin typeface="Arial Narrow" panose="020B0606020202030204" pitchFamily="34" charset="0"/>
                <a:ea typeface="Verdana" pitchFamily="34" charset="0"/>
                <a:cs typeface="Verdana" pitchFamily="34" charset="0"/>
              </a:rPr>
              <a:t>53	# </a:t>
            </a:r>
            <a:r>
              <a:rPr lang="en-US" sz="600" b="0" dirty="0">
                <a:latin typeface="Arial Narrow" panose="020B0606020202030204" pitchFamily="34" charset="0"/>
                <a:ea typeface="Verdana" pitchFamily="34" charset="0"/>
                <a:cs typeface="Verdana" pitchFamily="34" charset="0"/>
              </a:rPr>
              <a:t>matches an existing session, then it creates and saves a new session.</a:t>
            </a:r>
          </a:p>
          <a:p>
            <a:pPr marL="0" indent="0" defTabSz="274320">
              <a:spcAft>
                <a:spcPts val="0"/>
              </a:spcAft>
              <a:buNone/>
              <a:tabLst>
                <a:tab pos="182880" algn="l"/>
                <a:tab pos="411480" algn="l"/>
                <a:tab pos="685800" algn="l"/>
                <a:tab pos="960120" algn="l"/>
              </a:tabLst>
            </a:pPr>
            <a:r>
              <a:rPr lang="en-US" sz="600" b="0" dirty="0" smtClean="0">
                <a:latin typeface="Arial Narrow" panose="020B0606020202030204" pitchFamily="34" charset="0"/>
                <a:ea typeface="Verdana" pitchFamily="34" charset="0"/>
                <a:cs typeface="Verdana" pitchFamily="34" charset="0"/>
              </a:rPr>
              <a:t>54</a:t>
            </a:r>
            <a:endParaRPr lang="en-US" sz="600" b="0" dirty="0">
              <a:latin typeface="Arial Narrow" panose="020B0606020202030204" pitchFamily="34" charset="0"/>
              <a:ea typeface="Verdana" pitchFamily="34" charset="0"/>
              <a:cs typeface="Verdana" pitchFamily="34" charset="0"/>
            </a:endParaRPr>
          </a:p>
          <a:p>
            <a:pPr marL="0" indent="0" defTabSz="274320">
              <a:spcAft>
                <a:spcPts val="0"/>
              </a:spcAft>
              <a:buNone/>
              <a:tabLst>
                <a:tab pos="182880" algn="l"/>
                <a:tab pos="411480" algn="l"/>
                <a:tab pos="685800" algn="l"/>
                <a:tab pos="960120" algn="l"/>
              </a:tabLst>
            </a:pPr>
            <a:r>
              <a:rPr lang="en-US" sz="600" b="0" dirty="0" smtClean="0">
                <a:latin typeface="Arial Narrow" panose="020B0606020202030204" pitchFamily="34" charset="0"/>
                <a:ea typeface="Verdana" pitchFamily="34" charset="0"/>
                <a:cs typeface="Verdana" pitchFamily="34" charset="0"/>
              </a:rPr>
              <a:t>55	my </a:t>
            </a:r>
            <a:r>
              <a:rPr lang="en-US" sz="600" b="0" dirty="0">
                <a:latin typeface="Arial Narrow" panose="020B0606020202030204" pitchFamily="34" charset="0"/>
                <a:ea typeface="Verdana" pitchFamily="34" charset="0"/>
                <a:cs typeface="Verdana" pitchFamily="34" charset="0"/>
              </a:rPr>
              <a:t>$</a:t>
            </a:r>
            <a:r>
              <a:rPr lang="en-US" sz="600" b="0" dirty="0" err="1">
                <a:latin typeface="Arial Narrow" panose="020B0606020202030204" pitchFamily="34" charset="0"/>
                <a:ea typeface="Verdana" pitchFamily="34" charset="0"/>
                <a:cs typeface="Verdana" pitchFamily="34" charset="0"/>
              </a:rPr>
              <a:t>cgi</a:t>
            </a:r>
            <a:r>
              <a:rPr lang="en-US" sz="600" b="0" dirty="0">
                <a:latin typeface="Arial Narrow" panose="020B0606020202030204" pitchFamily="34" charset="0"/>
                <a:ea typeface="Verdana" pitchFamily="34" charset="0"/>
                <a:cs typeface="Verdana" pitchFamily="34" charset="0"/>
              </a:rPr>
              <a:t> = new CGI;</a:t>
            </a:r>
          </a:p>
          <a:p>
            <a:pPr marL="0" indent="0" defTabSz="274320">
              <a:spcAft>
                <a:spcPts val="0"/>
              </a:spcAft>
              <a:buNone/>
              <a:tabLst>
                <a:tab pos="182880" algn="l"/>
                <a:tab pos="411480" algn="l"/>
                <a:tab pos="685800" algn="l"/>
                <a:tab pos="960120" algn="l"/>
              </a:tabLst>
            </a:pPr>
            <a:r>
              <a:rPr lang="en-US" sz="600" b="0" dirty="0" smtClean="0">
                <a:latin typeface="Arial Narrow" panose="020B0606020202030204" pitchFamily="34" charset="0"/>
                <a:ea typeface="Verdana" pitchFamily="34" charset="0"/>
                <a:cs typeface="Verdana" pitchFamily="34" charset="0"/>
              </a:rPr>
              <a:t>56	my </a:t>
            </a:r>
            <a:r>
              <a:rPr lang="en-US" sz="600" b="0" dirty="0">
                <a:latin typeface="Arial Narrow" panose="020B0606020202030204" pitchFamily="34" charset="0"/>
                <a:ea typeface="Verdana" pitchFamily="34" charset="0"/>
                <a:cs typeface="Verdana" pitchFamily="34" charset="0"/>
              </a:rPr>
              <a:t>$session = new CGI::Session(</a:t>
            </a:r>
            <a:r>
              <a:rPr lang="en-US" sz="600" b="0" dirty="0" err="1">
                <a:latin typeface="Arial Narrow" panose="020B0606020202030204" pitchFamily="34" charset="0"/>
                <a:ea typeface="Verdana" pitchFamily="34" charset="0"/>
                <a:cs typeface="Verdana" pitchFamily="34" charset="0"/>
              </a:rPr>
              <a:t>undef</a:t>
            </a:r>
            <a:r>
              <a:rPr lang="en-US" sz="600" b="0" dirty="0">
                <a:latin typeface="Arial Narrow" panose="020B0606020202030204" pitchFamily="34" charset="0"/>
                <a:ea typeface="Verdana" pitchFamily="34" charset="0"/>
                <a:cs typeface="Verdana" pitchFamily="34" charset="0"/>
              </a:rPr>
              <a:t>, $</a:t>
            </a:r>
            <a:r>
              <a:rPr lang="en-US" sz="600" b="0" dirty="0" err="1">
                <a:latin typeface="Arial Narrow" panose="020B0606020202030204" pitchFamily="34" charset="0"/>
                <a:ea typeface="Verdana" pitchFamily="34" charset="0"/>
                <a:cs typeface="Verdana" pitchFamily="34" charset="0"/>
              </a:rPr>
              <a:t>cgi</a:t>
            </a:r>
            <a:r>
              <a:rPr lang="en-US" sz="600" b="0" dirty="0">
                <a:latin typeface="Arial Narrow" panose="020B0606020202030204" pitchFamily="34" charset="0"/>
                <a:ea typeface="Verdana" pitchFamily="34" charset="0"/>
                <a:cs typeface="Verdana" pitchFamily="34" charset="0"/>
              </a:rPr>
              <a:t>, {Directory=&gt;'/</a:t>
            </a:r>
            <a:r>
              <a:rPr lang="en-US" sz="600" b="0" dirty="0" err="1">
                <a:latin typeface="Arial Narrow" panose="020B0606020202030204" pitchFamily="34" charset="0"/>
                <a:ea typeface="Verdana" pitchFamily="34" charset="0"/>
                <a:cs typeface="Verdana" pitchFamily="34" charset="0"/>
              </a:rPr>
              <a:t>tmp</a:t>
            </a:r>
            <a:r>
              <a:rPr lang="en-US" sz="600" b="0" dirty="0">
                <a:latin typeface="Arial Narrow" panose="020B0606020202030204" pitchFamily="34" charset="0"/>
                <a:ea typeface="Verdana" pitchFamily="34" charset="0"/>
                <a:cs typeface="Verdana" pitchFamily="34" charset="0"/>
              </a:rPr>
              <a:t>'});</a:t>
            </a:r>
          </a:p>
          <a:p>
            <a:pPr marL="0" indent="0" defTabSz="274320">
              <a:spcAft>
                <a:spcPts val="0"/>
              </a:spcAft>
              <a:buNone/>
              <a:tabLst>
                <a:tab pos="182880" algn="l"/>
                <a:tab pos="411480" algn="l"/>
                <a:tab pos="685800" algn="l"/>
                <a:tab pos="960120" algn="l"/>
              </a:tabLst>
            </a:pPr>
            <a:r>
              <a:rPr lang="en-US" sz="600" b="0" dirty="0" smtClean="0">
                <a:latin typeface="Arial Narrow" panose="020B0606020202030204" pitchFamily="34" charset="0"/>
                <a:ea typeface="Verdana" pitchFamily="34" charset="0"/>
                <a:cs typeface="Verdana" pitchFamily="34" charset="0"/>
              </a:rPr>
              <a:t>57</a:t>
            </a:r>
            <a:endParaRPr lang="en-US" sz="600" b="0" dirty="0">
              <a:latin typeface="Arial Narrow" panose="020B0606020202030204" pitchFamily="34" charset="0"/>
              <a:ea typeface="Verdana" pitchFamily="34" charset="0"/>
              <a:cs typeface="Verdana" pitchFamily="34" charset="0"/>
            </a:endParaRPr>
          </a:p>
          <a:p>
            <a:pPr marL="0" indent="0" defTabSz="274320">
              <a:spcAft>
                <a:spcPts val="0"/>
              </a:spcAft>
              <a:buNone/>
              <a:tabLst>
                <a:tab pos="182880" algn="l"/>
                <a:tab pos="411480" algn="l"/>
                <a:tab pos="685800" algn="l"/>
                <a:tab pos="960120" algn="l"/>
              </a:tabLst>
            </a:pPr>
            <a:r>
              <a:rPr lang="en-US" sz="600" b="0" dirty="0" smtClean="0">
                <a:latin typeface="Arial Narrow" panose="020B0606020202030204" pitchFamily="34" charset="0"/>
                <a:ea typeface="Verdana" pitchFamily="34" charset="0"/>
                <a:cs typeface="Verdana" pitchFamily="34" charset="0"/>
              </a:rPr>
              <a:t>58	# </a:t>
            </a:r>
            <a:r>
              <a:rPr lang="en-US" sz="600" b="0" dirty="0">
                <a:latin typeface="Arial Narrow" panose="020B0606020202030204" pitchFamily="34" charset="0"/>
                <a:ea typeface="Verdana" pitchFamily="34" charset="0"/>
                <a:cs typeface="Verdana" pitchFamily="34" charset="0"/>
              </a:rPr>
              <a:t>If the session does not have the parameter </a:t>
            </a:r>
            <a:r>
              <a:rPr lang="en-US" sz="600" b="0" dirty="0" err="1">
                <a:latin typeface="Arial Narrow" panose="020B0606020202030204" pitchFamily="34" charset="0"/>
                <a:ea typeface="Verdana" pitchFamily="34" charset="0"/>
                <a:cs typeface="Verdana" pitchFamily="34" charset="0"/>
              </a:rPr>
              <a:t>authuser</a:t>
            </a:r>
            <a:r>
              <a:rPr lang="en-US" sz="600" b="0" dirty="0">
                <a:latin typeface="Arial Narrow" panose="020B0606020202030204" pitchFamily="34" charset="0"/>
                <a:ea typeface="Verdana" pitchFamily="34" charset="0"/>
                <a:cs typeface="Verdana" pitchFamily="34" charset="0"/>
              </a:rPr>
              <a:t> set, then the user has not authenticated. Delete the session and direct</a:t>
            </a:r>
          </a:p>
          <a:p>
            <a:pPr marL="0" indent="0" defTabSz="274320">
              <a:spcAft>
                <a:spcPts val="0"/>
              </a:spcAft>
              <a:buNone/>
              <a:tabLst>
                <a:tab pos="182880" algn="l"/>
                <a:tab pos="411480" algn="l"/>
                <a:tab pos="685800" algn="l"/>
                <a:tab pos="960120" algn="l"/>
              </a:tabLst>
            </a:pPr>
            <a:r>
              <a:rPr lang="en-US" sz="600" b="0" dirty="0" smtClean="0">
                <a:latin typeface="Arial Narrow" panose="020B0606020202030204" pitchFamily="34" charset="0"/>
                <a:ea typeface="Verdana" pitchFamily="34" charset="0"/>
                <a:cs typeface="Verdana" pitchFamily="34" charset="0"/>
              </a:rPr>
              <a:t>59	# </a:t>
            </a:r>
            <a:r>
              <a:rPr lang="en-US" sz="600" b="0" dirty="0">
                <a:latin typeface="Arial Narrow" panose="020B0606020202030204" pitchFamily="34" charset="0"/>
                <a:ea typeface="Verdana" pitchFamily="34" charset="0"/>
                <a:cs typeface="Verdana" pitchFamily="34" charset="0"/>
              </a:rPr>
              <a:t>the user back to the login page.</a:t>
            </a:r>
          </a:p>
          <a:p>
            <a:pPr marL="0" indent="0" defTabSz="274320">
              <a:spcAft>
                <a:spcPts val="0"/>
              </a:spcAft>
              <a:buNone/>
              <a:tabLst>
                <a:tab pos="182880" algn="l"/>
                <a:tab pos="411480" algn="l"/>
                <a:tab pos="685800" algn="l"/>
                <a:tab pos="960120" algn="l"/>
              </a:tabLst>
            </a:pPr>
            <a:r>
              <a:rPr lang="en-US" sz="600" b="0" dirty="0" smtClean="0">
                <a:latin typeface="Arial Narrow" panose="020B0606020202030204" pitchFamily="34" charset="0"/>
                <a:ea typeface="Verdana" pitchFamily="34" charset="0"/>
                <a:cs typeface="Verdana" pitchFamily="34" charset="0"/>
              </a:rPr>
              <a:t>60</a:t>
            </a:r>
            <a:endParaRPr lang="en-US" sz="600" b="0" dirty="0">
              <a:latin typeface="Arial Narrow" panose="020B0606020202030204" pitchFamily="34" charset="0"/>
              <a:ea typeface="Verdana" pitchFamily="34" charset="0"/>
              <a:cs typeface="Verdana" pitchFamily="34" charset="0"/>
            </a:endParaRPr>
          </a:p>
          <a:p>
            <a:pPr marL="0" indent="0" defTabSz="274320">
              <a:spcAft>
                <a:spcPts val="0"/>
              </a:spcAft>
              <a:buNone/>
              <a:tabLst>
                <a:tab pos="182880" algn="l"/>
                <a:tab pos="411480" algn="l"/>
                <a:tab pos="685800" algn="l"/>
                <a:tab pos="960120" algn="l"/>
              </a:tabLst>
            </a:pPr>
            <a:r>
              <a:rPr lang="en-US" sz="600" b="0" dirty="0" smtClean="0">
                <a:latin typeface="Arial Narrow" panose="020B0606020202030204" pitchFamily="34" charset="0"/>
                <a:ea typeface="Verdana" pitchFamily="34" charset="0"/>
                <a:cs typeface="Verdana" pitchFamily="34" charset="0"/>
              </a:rPr>
              <a:t>61	unless </a:t>
            </a:r>
            <a:r>
              <a:rPr lang="en-US" sz="600" b="0" dirty="0">
                <a:latin typeface="Arial Narrow" panose="020B0606020202030204" pitchFamily="34" charset="0"/>
                <a:ea typeface="Verdana" pitchFamily="34" charset="0"/>
                <a:cs typeface="Verdana" pitchFamily="34" charset="0"/>
              </a:rPr>
              <a:t>(defined($session-&gt;</a:t>
            </a:r>
            <a:r>
              <a:rPr lang="en-US" sz="600" b="0" dirty="0" err="1">
                <a:latin typeface="Arial Narrow" panose="020B0606020202030204" pitchFamily="34" charset="0"/>
                <a:ea typeface="Verdana" pitchFamily="34" charset="0"/>
                <a:cs typeface="Verdana" pitchFamily="34" charset="0"/>
              </a:rPr>
              <a:t>param</a:t>
            </a:r>
            <a:r>
              <a:rPr lang="en-US" sz="600" b="0" dirty="0">
                <a:latin typeface="Arial Narrow" panose="020B0606020202030204" pitchFamily="34" charset="0"/>
                <a:ea typeface="Verdana" pitchFamily="34" charset="0"/>
                <a:cs typeface="Verdana" pitchFamily="34" charset="0"/>
              </a:rPr>
              <a:t>("</a:t>
            </a:r>
            <a:r>
              <a:rPr lang="en-US" sz="600" b="0" dirty="0" err="1">
                <a:latin typeface="Arial Narrow" panose="020B0606020202030204" pitchFamily="34" charset="0"/>
                <a:ea typeface="Verdana" pitchFamily="34" charset="0"/>
                <a:cs typeface="Verdana" pitchFamily="34" charset="0"/>
              </a:rPr>
              <a:t>authuser</a:t>
            </a:r>
            <a:r>
              <a:rPr lang="en-US" sz="600" b="0" dirty="0">
                <a:latin typeface="Arial Narrow" panose="020B0606020202030204" pitchFamily="34" charset="0"/>
                <a:ea typeface="Verdana" pitchFamily="34" charset="0"/>
                <a:cs typeface="Verdana" pitchFamily="34" charset="0"/>
              </a:rPr>
              <a:t>"))) {</a:t>
            </a:r>
          </a:p>
          <a:p>
            <a:pPr marL="0" indent="0" defTabSz="274320">
              <a:spcAft>
                <a:spcPts val="0"/>
              </a:spcAft>
              <a:buNone/>
              <a:tabLst>
                <a:tab pos="182880" algn="l"/>
                <a:tab pos="411480" algn="l"/>
                <a:tab pos="685800" algn="l"/>
                <a:tab pos="960120" algn="l"/>
              </a:tabLst>
            </a:pPr>
            <a:r>
              <a:rPr lang="en-US" sz="600" b="0" dirty="0" smtClean="0">
                <a:latin typeface="Arial Narrow" panose="020B0606020202030204" pitchFamily="34" charset="0"/>
                <a:ea typeface="Verdana" pitchFamily="34" charset="0"/>
                <a:cs typeface="Verdana" pitchFamily="34" charset="0"/>
              </a:rPr>
              <a:t>62</a:t>
            </a:r>
            <a:r>
              <a:rPr lang="en-US" sz="600" b="0" dirty="0">
                <a:latin typeface="Arial Narrow" panose="020B0606020202030204" pitchFamily="34" charset="0"/>
                <a:ea typeface="Verdana" pitchFamily="34" charset="0"/>
                <a:cs typeface="Verdana" pitchFamily="34" charset="0"/>
              </a:rPr>
              <a:t>	</a:t>
            </a:r>
            <a:r>
              <a:rPr lang="en-US" sz="600" b="0" dirty="0" smtClean="0">
                <a:latin typeface="Arial Narrow" panose="020B0606020202030204" pitchFamily="34" charset="0"/>
                <a:ea typeface="Verdana" pitchFamily="34" charset="0"/>
                <a:cs typeface="Verdana" pitchFamily="34" charset="0"/>
              </a:rPr>
              <a:t>	$</a:t>
            </a:r>
            <a:r>
              <a:rPr lang="en-US" sz="600" b="0" dirty="0">
                <a:latin typeface="Arial Narrow" panose="020B0606020202030204" pitchFamily="34" charset="0"/>
                <a:ea typeface="Verdana" pitchFamily="34" charset="0"/>
                <a:cs typeface="Verdana" pitchFamily="34" charset="0"/>
              </a:rPr>
              <a:t>session-&gt;clear;</a:t>
            </a:r>
          </a:p>
          <a:p>
            <a:pPr marL="0" indent="0" defTabSz="274320">
              <a:spcAft>
                <a:spcPts val="0"/>
              </a:spcAft>
              <a:buNone/>
              <a:tabLst>
                <a:tab pos="182880" algn="l"/>
                <a:tab pos="411480" algn="l"/>
                <a:tab pos="685800" algn="l"/>
                <a:tab pos="960120" algn="l"/>
              </a:tabLst>
            </a:pPr>
            <a:r>
              <a:rPr lang="en-US" sz="600" b="0" dirty="0" smtClean="0">
                <a:latin typeface="Arial Narrow" panose="020B0606020202030204" pitchFamily="34" charset="0"/>
                <a:ea typeface="Verdana" pitchFamily="34" charset="0"/>
                <a:cs typeface="Verdana" pitchFamily="34" charset="0"/>
              </a:rPr>
              <a:t>63	</a:t>
            </a:r>
            <a:r>
              <a:rPr lang="en-US" sz="600" b="0" dirty="0">
                <a:latin typeface="Arial Narrow" panose="020B0606020202030204" pitchFamily="34" charset="0"/>
                <a:ea typeface="Verdana" pitchFamily="34" charset="0"/>
                <a:cs typeface="Verdana" pitchFamily="34" charset="0"/>
              </a:rPr>
              <a:t>	$session-&gt;delete;</a:t>
            </a:r>
          </a:p>
          <a:p>
            <a:pPr marL="0" indent="0" defTabSz="274320">
              <a:spcAft>
                <a:spcPts val="0"/>
              </a:spcAft>
              <a:buNone/>
              <a:tabLst>
                <a:tab pos="182880" algn="l"/>
                <a:tab pos="411480" algn="l"/>
                <a:tab pos="685800" algn="l"/>
                <a:tab pos="960120" algn="l"/>
              </a:tabLst>
            </a:pPr>
            <a:r>
              <a:rPr lang="en-US" sz="600" b="0" dirty="0" smtClean="0">
                <a:latin typeface="Arial Narrow" panose="020B0606020202030204" pitchFamily="34" charset="0"/>
                <a:ea typeface="Verdana" pitchFamily="34" charset="0"/>
                <a:cs typeface="Verdana" pitchFamily="34" charset="0"/>
              </a:rPr>
              <a:t>64	</a:t>
            </a:r>
            <a:r>
              <a:rPr lang="en-US" sz="600" b="0" dirty="0">
                <a:latin typeface="Arial Narrow" panose="020B0606020202030204" pitchFamily="34" charset="0"/>
                <a:ea typeface="Verdana" pitchFamily="34" charset="0"/>
                <a:cs typeface="Verdana" pitchFamily="34" charset="0"/>
              </a:rPr>
              <a:t>	print $</a:t>
            </a:r>
            <a:r>
              <a:rPr lang="en-US" sz="600" b="0" dirty="0" err="1">
                <a:latin typeface="Arial Narrow" panose="020B0606020202030204" pitchFamily="34" charset="0"/>
                <a:ea typeface="Verdana" pitchFamily="34" charset="0"/>
                <a:cs typeface="Verdana" pitchFamily="34" charset="0"/>
              </a:rPr>
              <a:t>cgi</a:t>
            </a:r>
            <a:r>
              <a:rPr lang="en-US" sz="600" b="0" dirty="0">
                <a:latin typeface="Arial Narrow" panose="020B0606020202030204" pitchFamily="34" charset="0"/>
                <a:ea typeface="Verdana" pitchFamily="34" charset="0"/>
                <a:cs typeface="Verdana" pitchFamily="34" charset="0"/>
              </a:rPr>
              <a:t>-&gt;redirect('http://localhost/cgi-bin/login.cgi');</a:t>
            </a:r>
          </a:p>
          <a:p>
            <a:pPr marL="0" indent="0" defTabSz="274320">
              <a:spcAft>
                <a:spcPts val="0"/>
              </a:spcAft>
              <a:buNone/>
              <a:tabLst>
                <a:tab pos="182880" algn="l"/>
                <a:tab pos="411480" algn="l"/>
                <a:tab pos="685800" algn="l"/>
                <a:tab pos="960120" algn="l"/>
              </a:tabLst>
            </a:pPr>
            <a:r>
              <a:rPr lang="en-US" sz="600" b="0" dirty="0" smtClean="0">
                <a:latin typeface="Arial Narrow" panose="020B0606020202030204" pitchFamily="34" charset="0"/>
                <a:ea typeface="Verdana" pitchFamily="34" charset="0"/>
                <a:cs typeface="Verdana" pitchFamily="34" charset="0"/>
              </a:rPr>
              <a:t>65	</a:t>
            </a:r>
            <a:r>
              <a:rPr lang="en-US" sz="600" b="0" dirty="0">
                <a:latin typeface="Arial Narrow" panose="020B0606020202030204" pitchFamily="34" charset="0"/>
                <a:ea typeface="Verdana" pitchFamily="34" charset="0"/>
                <a:cs typeface="Verdana" pitchFamily="34" charset="0"/>
              </a:rPr>
              <a:t>	exit;</a:t>
            </a:r>
          </a:p>
          <a:p>
            <a:pPr marL="0" indent="0" defTabSz="274320">
              <a:spcAft>
                <a:spcPts val="0"/>
              </a:spcAft>
              <a:buNone/>
              <a:tabLst>
                <a:tab pos="182880" algn="l"/>
                <a:tab pos="411480" algn="l"/>
                <a:tab pos="685800" algn="l"/>
                <a:tab pos="960120" algn="l"/>
              </a:tabLst>
            </a:pPr>
            <a:r>
              <a:rPr lang="en-US" sz="600" b="0" dirty="0" smtClean="0">
                <a:latin typeface="Arial Narrow" panose="020B0606020202030204" pitchFamily="34" charset="0"/>
                <a:ea typeface="Verdana" pitchFamily="34" charset="0"/>
                <a:cs typeface="Verdana" pitchFamily="34" charset="0"/>
              </a:rPr>
              <a:t>66	}</a:t>
            </a:r>
            <a:endParaRPr lang="en-US" sz="600" b="0" dirty="0">
              <a:latin typeface="Arial Narrow" panose="020B0606020202030204" pitchFamily="34" charset="0"/>
              <a:ea typeface="Verdana" pitchFamily="34" charset="0"/>
              <a:cs typeface="Verdana" pitchFamily="34" charset="0"/>
            </a:endParaRPr>
          </a:p>
          <a:p>
            <a:pPr marL="0" indent="0" defTabSz="274320">
              <a:spcAft>
                <a:spcPts val="0"/>
              </a:spcAft>
              <a:buNone/>
              <a:tabLst>
                <a:tab pos="182880" algn="l"/>
                <a:tab pos="411480" algn="l"/>
                <a:tab pos="685800" algn="l"/>
                <a:tab pos="960120" algn="l"/>
              </a:tabLst>
            </a:pPr>
            <a:r>
              <a:rPr lang="en-US" sz="600" b="0" dirty="0" smtClean="0">
                <a:latin typeface="Arial Narrow" panose="020B0606020202030204" pitchFamily="34" charset="0"/>
                <a:ea typeface="Verdana" pitchFamily="34" charset="0"/>
                <a:cs typeface="Verdana" pitchFamily="34" charset="0"/>
              </a:rPr>
              <a:t>67</a:t>
            </a:r>
            <a:endParaRPr lang="en-US" sz="600" b="0" dirty="0">
              <a:latin typeface="Arial Narrow" panose="020B0606020202030204" pitchFamily="34" charset="0"/>
              <a:ea typeface="Verdana" pitchFamily="34" charset="0"/>
              <a:cs typeface="Verdana" pitchFamily="34" charset="0"/>
            </a:endParaRPr>
          </a:p>
          <a:p>
            <a:pPr marL="0" indent="0" defTabSz="274320">
              <a:spcAft>
                <a:spcPts val="0"/>
              </a:spcAft>
              <a:buNone/>
              <a:tabLst>
                <a:tab pos="182880" algn="l"/>
                <a:tab pos="411480" algn="l"/>
                <a:tab pos="685800" algn="l"/>
                <a:tab pos="960120" algn="l"/>
              </a:tabLst>
            </a:pPr>
            <a:r>
              <a:rPr lang="en-US" sz="600" b="0" dirty="0" smtClean="0">
                <a:latin typeface="Arial Narrow" panose="020B0606020202030204" pitchFamily="34" charset="0"/>
                <a:ea typeface="Verdana" pitchFamily="34" charset="0"/>
                <a:cs typeface="Verdana" pitchFamily="34" charset="0"/>
              </a:rPr>
              <a:t>68	# </a:t>
            </a:r>
            <a:r>
              <a:rPr lang="en-US" sz="600" b="0" dirty="0">
                <a:latin typeface="Arial Narrow" panose="020B0606020202030204" pitchFamily="34" charset="0"/>
                <a:ea typeface="Verdana" pitchFamily="34" charset="0"/>
                <a:cs typeface="Verdana" pitchFamily="34" charset="0"/>
              </a:rPr>
              <a:t>Retrieve the </a:t>
            </a:r>
            <a:r>
              <a:rPr lang="en-US" sz="600" b="0" dirty="0" err="1">
                <a:latin typeface="Arial Narrow" panose="020B0606020202030204" pitchFamily="34" charset="0"/>
                <a:ea typeface="Verdana" pitchFamily="34" charset="0"/>
                <a:cs typeface="Verdana" pitchFamily="34" charset="0"/>
              </a:rPr>
              <a:t>autherized</a:t>
            </a:r>
            <a:r>
              <a:rPr lang="en-US" sz="600" b="0" dirty="0">
                <a:latin typeface="Arial Narrow" panose="020B0606020202030204" pitchFamily="34" charset="0"/>
                <a:ea typeface="Verdana" pitchFamily="34" charset="0"/>
                <a:cs typeface="Verdana" pitchFamily="34" charset="0"/>
              </a:rPr>
              <a:t> user's username and </a:t>
            </a:r>
            <a:r>
              <a:rPr lang="en-US" sz="600" b="0" dirty="0" err="1">
                <a:latin typeface="Arial Narrow" panose="020B0606020202030204" pitchFamily="34" charset="0"/>
                <a:ea typeface="Verdana" pitchFamily="34" charset="0"/>
                <a:cs typeface="Verdana" pitchFamily="34" charset="0"/>
              </a:rPr>
              <a:t>fullname</a:t>
            </a:r>
            <a:r>
              <a:rPr lang="en-US" sz="600" b="0" dirty="0">
                <a:latin typeface="Arial Narrow" panose="020B0606020202030204" pitchFamily="34" charset="0"/>
                <a:ea typeface="Verdana" pitchFamily="34" charset="0"/>
                <a:cs typeface="Verdana" pitchFamily="34" charset="0"/>
              </a:rPr>
              <a:t> from the session. Note that these are set in </a:t>
            </a:r>
            <a:r>
              <a:rPr lang="en-US" sz="600" b="0" dirty="0" err="1">
                <a:latin typeface="Arial Narrow" panose="020B0606020202030204" pitchFamily="34" charset="0"/>
                <a:ea typeface="Verdana" pitchFamily="34" charset="0"/>
                <a:cs typeface="Verdana" pitchFamily="34" charset="0"/>
              </a:rPr>
              <a:t>authenticate.cgi</a:t>
            </a:r>
            <a:r>
              <a:rPr lang="en-US" sz="600" b="0" dirty="0">
                <a:latin typeface="Arial Narrow" panose="020B0606020202030204" pitchFamily="34" charset="0"/>
                <a:ea typeface="Verdana" pitchFamily="34" charset="0"/>
                <a:cs typeface="Verdana" pitchFamily="34" charset="0"/>
              </a:rPr>
              <a:t> before</a:t>
            </a:r>
          </a:p>
          <a:p>
            <a:pPr marL="0" indent="0" defTabSz="274320">
              <a:spcAft>
                <a:spcPts val="0"/>
              </a:spcAft>
              <a:buNone/>
              <a:tabLst>
                <a:tab pos="182880" algn="l"/>
                <a:tab pos="411480" algn="l"/>
                <a:tab pos="685800" algn="l"/>
                <a:tab pos="960120" algn="l"/>
              </a:tabLst>
            </a:pPr>
            <a:r>
              <a:rPr lang="en-US" sz="600" b="0" dirty="0" smtClean="0">
                <a:latin typeface="Arial Narrow" panose="020B0606020202030204" pitchFamily="34" charset="0"/>
                <a:ea typeface="Verdana" pitchFamily="34" charset="0"/>
                <a:cs typeface="Verdana" pitchFamily="34" charset="0"/>
              </a:rPr>
              <a:t>69	# </a:t>
            </a:r>
            <a:r>
              <a:rPr lang="en-US" sz="600" b="0" dirty="0">
                <a:latin typeface="Arial Narrow" panose="020B0606020202030204" pitchFamily="34" charset="0"/>
                <a:ea typeface="Verdana" pitchFamily="34" charset="0"/>
                <a:cs typeface="Verdana" pitchFamily="34" charset="0"/>
              </a:rPr>
              <a:t>the user is redirected to this page.</a:t>
            </a:r>
          </a:p>
          <a:p>
            <a:pPr marL="0" indent="0" defTabSz="274320">
              <a:spcAft>
                <a:spcPts val="0"/>
              </a:spcAft>
              <a:buNone/>
              <a:tabLst>
                <a:tab pos="182880" algn="l"/>
                <a:tab pos="411480" algn="l"/>
                <a:tab pos="685800" algn="l"/>
                <a:tab pos="960120" algn="l"/>
              </a:tabLst>
            </a:pPr>
            <a:r>
              <a:rPr lang="en-US" sz="600" b="0" dirty="0" smtClean="0">
                <a:latin typeface="Arial Narrow" panose="020B0606020202030204" pitchFamily="34" charset="0"/>
                <a:ea typeface="Verdana" pitchFamily="34" charset="0"/>
                <a:cs typeface="Verdana" pitchFamily="34" charset="0"/>
              </a:rPr>
              <a:t>70</a:t>
            </a:r>
            <a:endParaRPr lang="en-US" sz="600" b="0" dirty="0">
              <a:latin typeface="Arial Narrow" panose="020B0606020202030204" pitchFamily="34" charset="0"/>
              <a:ea typeface="Verdana" pitchFamily="34" charset="0"/>
              <a:cs typeface="Verdana" pitchFamily="34" charset="0"/>
            </a:endParaRPr>
          </a:p>
          <a:p>
            <a:pPr marL="0" indent="0" defTabSz="274320">
              <a:spcAft>
                <a:spcPts val="0"/>
              </a:spcAft>
              <a:buNone/>
              <a:tabLst>
                <a:tab pos="182880" algn="l"/>
                <a:tab pos="411480" algn="l"/>
                <a:tab pos="685800" algn="l"/>
                <a:tab pos="960120" algn="l"/>
              </a:tabLst>
            </a:pPr>
            <a:r>
              <a:rPr lang="en-US" sz="600" b="0" dirty="0" smtClean="0">
                <a:latin typeface="Arial Narrow" panose="020B0606020202030204" pitchFamily="34" charset="0"/>
                <a:ea typeface="Verdana" pitchFamily="34" charset="0"/>
                <a:cs typeface="Verdana" pitchFamily="34" charset="0"/>
              </a:rPr>
              <a:t>71	my </a:t>
            </a:r>
            <a:r>
              <a:rPr lang="en-US" sz="600" b="0" dirty="0">
                <a:latin typeface="Arial Narrow" panose="020B0606020202030204" pitchFamily="34" charset="0"/>
                <a:ea typeface="Verdana" pitchFamily="34" charset="0"/>
                <a:cs typeface="Verdana" pitchFamily="34" charset="0"/>
              </a:rPr>
              <a:t>$</a:t>
            </a:r>
            <a:r>
              <a:rPr lang="en-US" sz="600" b="0" dirty="0" err="1">
                <a:latin typeface="Arial Narrow" panose="020B0606020202030204" pitchFamily="34" charset="0"/>
                <a:ea typeface="Verdana" pitchFamily="34" charset="0"/>
                <a:cs typeface="Verdana" pitchFamily="34" charset="0"/>
              </a:rPr>
              <a:t>authuser</a:t>
            </a:r>
            <a:r>
              <a:rPr lang="en-US" sz="600" b="0" dirty="0">
                <a:latin typeface="Arial Narrow" panose="020B0606020202030204" pitchFamily="34" charset="0"/>
                <a:ea typeface="Verdana" pitchFamily="34" charset="0"/>
                <a:cs typeface="Verdana" pitchFamily="34" charset="0"/>
              </a:rPr>
              <a:t> = $session-&gt;</a:t>
            </a:r>
            <a:r>
              <a:rPr lang="en-US" sz="600" b="0" dirty="0" err="1">
                <a:latin typeface="Arial Narrow" panose="020B0606020202030204" pitchFamily="34" charset="0"/>
                <a:ea typeface="Verdana" pitchFamily="34" charset="0"/>
                <a:cs typeface="Verdana" pitchFamily="34" charset="0"/>
              </a:rPr>
              <a:t>param</a:t>
            </a:r>
            <a:r>
              <a:rPr lang="en-US" sz="600" b="0" dirty="0">
                <a:latin typeface="Arial Narrow" panose="020B0606020202030204" pitchFamily="34" charset="0"/>
                <a:ea typeface="Verdana" pitchFamily="34" charset="0"/>
                <a:cs typeface="Verdana" pitchFamily="34" charset="0"/>
              </a:rPr>
              <a:t>("</a:t>
            </a:r>
            <a:r>
              <a:rPr lang="en-US" sz="600" b="0" dirty="0" err="1">
                <a:latin typeface="Arial Narrow" panose="020B0606020202030204" pitchFamily="34" charset="0"/>
                <a:ea typeface="Verdana" pitchFamily="34" charset="0"/>
                <a:cs typeface="Verdana" pitchFamily="34" charset="0"/>
              </a:rPr>
              <a:t>authuser</a:t>
            </a:r>
            <a:r>
              <a:rPr lang="en-US" sz="600" b="0" dirty="0">
                <a:latin typeface="Arial Narrow" panose="020B0606020202030204" pitchFamily="34" charset="0"/>
                <a:ea typeface="Verdana" pitchFamily="34" charset="0"/>
                <a:cs typeface="Verdana" pitchFamily="34" charset="0"/>
              </a:rPr>
              <a:t>");</a:t>
            </a:r>
          </a:p>
          <a:p>
            <a:pPr marL="0" indent="0" defTabSz="274320">
              <a:spcAft>
                <a:spcPts val="0"/>
              </a:spcAft>
              <a:buNone/>
              <a:tabLst>
                <a:tab pos="182880" algn="l"/>
                <a:tab pos="411480" algn="l"/>
                <a:tab pos="685800" algn="l"/>
                <a:tab pos="960120" algn="l"/>
              </a:tabLst>
            </a:pPr>
            <a:r>
              <a:rPr lang="en-US" sz="600" b="0" dirty="0" smtClean="0">
                <a:latin typeface="Arial Narrow" panose="020B0606020202030204" pitchFamily="34" charset="0"/>
                <a:ea typeface="Verdana" pitchFamily="34" charset="0"/>
                <a:cs typeface="Verdana" pitchFamily="34" charset="0"/>
              </a:rPr>
              <a:t>72	my </a:t>
            </a:r>
            <a:r>
              <a:rPr lang="en-US" sz="600" b="0" dirty="0">
                <a:latin typeface="Arial Narrow" panose="020B0606020202030204" pitchFamily="34" charset="0"/>
                <a:ea typeface="Verdana" pitchFamily="34" charset="0"/>
                <a:cs typeface="Verdana" pitchFamily="34" charset="0"/>
              </a:rPr>
              <a:t>$</a:t>
            </a:r>
            <a:r>
              <a:rPr lang="en-US" sz="600" b="0" dirty="0" err="1">
                <a:latin typeface="Arial Narrow" panose="020B0606020202030204" pitchFamily="34" charset="0"/>
                <a:ea typeface="Verdana" pitchFamily="34" charset="0"/>
                <a:cs typeface="Verdana" pitchFamily="34" charset="0"/>
              </a:rPr>
              <a:t>fullname</a:t>
            </a:r>
            <a:r>
              <a:rPr lang="en-US" sz="600" b="0" dirty="0">
                <a:latin typeface="Arial Narrow" panose="020B0606020202030204" pitchFamily="34" charset="0"/>
                <a:ea typeface="Verdana" pitchFamily="34" charset="0"/>
                <a:cs typeface="Verdana" pitchFamily="34" charset="0"/>
              </a:rPr>
              <a:t> = $session-&gt;</a:t>
            </a:r>
            <a:r>
              <a:rPr lang="en-US" sz="600" b="0" dirty="0" err="1">
                <a:latin typeface="Arial Narrow" panose="020B0606020202030204" pitchFamily="34" charset="0"/>
                <a:ea typeface="Verdana" pitchFamily="34" charset="0"/>
                <a:cs typeface="Verdana" pitchFamily="34" charset="0"/>
              </a:rPr>
              <a:t>param</a:t>
            </a:r>
            <a:r>
              <a:rPr lang="en-US" sz="600" b="0" dirty="0">
                <a:latin typeface="Arial Narrow" panose="020B0606020202030204" pitchFamily="34" charset="0"/>
                <a:ea typeface="Verdana" pitchFamily="34" charset="0"/>
                <a:cs typeface="Verdana" pitchFamily="34" charset="0"/>
              </a:rPr>
              <a:t>("name");</a:t>
            </a:r>
          </a:p>
          <a:p>
            <a:pPr marL="0" indent="0" defTabSz="274320">
              <a:spcAft>
                <a:spcPts val="0"/>
              </a:spcAft>
              <a:buNone/>
              <a:tabLst>
                <a:tab pos="182880" algn="l"/>
                <a:tab pos="411480" algn="l"/>
                <a:tab pos="685800" algn="l"/>
                <a:tab pos="960120" algn="l"/>
              </a:tabLst>
            </a:pPr>
            <a:r>
              <a:rPr lang="en-US" sz="600" b="0" dirty="0" smtClean="0">
                <a:latin typeface="Arial Narrow" panose="020B0606020202030204" pitchFamily="34" charset="0"/>
                <a:ea typeface="Verdana" pitchFamily="34" charset="0"/>
                <a:cs typeface="Verdana" pitchFamily="34" charset="0"/>
              </a:rPr>
              <a:t>73</a:t>
            </a:r>
            <a:endParaRPr lang="en-US" sz="600" b="0" dirty="0">
              <a:latin typeface="Arial Narrow" panose="020B0606020202030204" pitchFamily="34" charset="0"/>
              <a:ea typeface="Verdana" pitchFamily="34" charset="0"/>
              <a:cs typeface="Verdana" pitchFamily="34" charset="0"/>
            </a:endParaRPr>
          </a:p>
          <a:p>
            <a:pPr marL="0" indent="0" defTabSz="274320">
              <a:spcAft>
                <a:spcPts val="0"/>
              </a:spcAft>
              <a:buNone/>
              <a:tabLst>
                <a:tab pos="182880" algn="l"/>
                <a:tab pos="411480" algn="l"/>
                <a:tab pos="685800" algn="l"/>
                <a:tab pos="960120" algn="l"/>
              </a:tabLst>
            </a:pPr>
            <a:r>
              <a:rPr lang="en-US" sz="600" b="0" dirty="0" smtClean="0">
                <a:latin typeface="Arial Narrow" panose="020B0606020202030204" pitchFamily="34" charset="0"/>
                <a:ea typeface="Verdana" pitchFamily="34" charset="0"/>
                <a:cs typeface="Verdana" pitchFamily="34" charset="0"/>
              </a:rPr>
              <a:t>74	# </a:t>
            </a:r>
            <a:r>
              <a:rPr lang="en-US" sz="600" b="0" dirty="0">
                <a:latin typeface="Arial Narrow" panose="020B0606020202030204" pitchFamily="34" charset="0"/>
                <a:ea typeface="Verdana" pitchFamily="34" charset="0"/>
                <a:cs typeface="Verdana" pitchFamily="34" charset="0"/>
              </a:rPr>
              <a:t>Open up a connection to the database. If a connection can't be established, then die. Note that $</a:t>
            </a:r>
            <a:r>
              <a:rPr lang="en-US" sz="600" b="0" dirty="0" err="1">
                <a:latin typeface="Arial Narrow" panose="020B0606020202030204" pitchFamily="34" charset="0"/>
                <a:ea typeface="Verdana" pitchFamily="34" charset="0"/>
                <a:cs typeface="Verdana" pitchFamily="34" charset="0"/>
              </a:rPr>
              <a:t>dbname</a:t>
            </a:r>
            <a:r>
              <a:rPr lang="en-US" sz="600" b="0" dirty="0">
                <a:latin typeface="Arial Narrow" panose="020B0606020202030204" pitchFamily="34" charset="0"/>
                <a:ea typeface="Verdana" pitchFamily="34" charset="0"/>
                <a:cs typeface="Verdana" pitchFamily="34" charset="0"/>
              </a:rPr>
              <a:t> and $</a:t>
            </a:r>
            <a:r>
              <a:rPr lang="en-US" sz="600" b="0" dirty="0" err="1">
                <a:latin typeface="Arial Narrow" panose="020B0606020202030204" pitchFamily="34" charset="0"/>
                <a:ea typeface="Verdana" pitchFamily="34" charset="0"/>
                <a:cs typeface="Verdana" pitchFamily="34" charset="0"/>
              </a:rPr>
              <a:t>dbhost</a:t>
            </a:r>
            <a:r>
              <a:rPr lang="en-US" sz="600" b="0" dirty="0">
                <a:latin typeface="Arial Narrow" panose="020B0606020202030204" pitchFamily="34" charset="0"/>
                <a:ea typeface="Verdana" pitchFamily="34" charset="0"/>
                <a:cs typeface="Verdana" pitchFamily="34" charset="0"/>
              </a:rPr>
              <a:t> come from</a:t>
            </a:r>
          </a:p>
          <a:p>
            <a:pPr marL="0" indent="0" defTabSz="274320">
              <a:spcAft>
                <a:spcPts val="0"/>
              </a:spcAft>
              <a:buNone/>
              <a:tabLst>
                <a:tab pos="182880" algn="l"/>
                <a:tab pos="411480" algn="l"/>
                <a:tab pos="685800" algn="l"/>
                <a:tab pos="960120" algn="l"/>
              </a:tabLst>
            </a:pPr>
            <a:r>
              <a:rPr lang="en-US" sz="600" b="0" dirty="0" smtClean="0">
                <a:latin typeface="Arial Narrow" panose="020B0606020202030204" pitchFamily="34" charset="0"/>
                <a:ea typeface="Verdana" pitchFamily="34" charset="0"/>
                <a:cs typeface="Verdana" pitchFamily="34" charset="0"/>
              </a:rPr>
              <a:t>75	# </a:t>
            </a:r>
            <a:r>
              <a:rPr lang="en-US" sz="600" b="0" dirty="0">
                <a:latin typeface="Arial Narrow" panose="020B0606020202030204" pitchFamily="34" charset="0"/>
                <a:ea typeface="Verdana" pitchFamily="34" charset="0"/>
                <a:cs typeface="Verdana" pitchFamily="34" charset="0"/>
              </a:rPr>
              <a:t>the DBAuth.pm file.</a:t>
            </a:r>
          </a:p>
          <a:p>
            <a:pPr marL="0" indent="0" defTabSz="274320">
              <a:spcAft>
                <a:spcPts val="0"/>
              </a:spcAft>
              <a:buNone/>
              <a:tabLst>
                <a:tab pos="182880" algn="l"/>
                <a:tab pos="411480" algn="l"/>
                <a:tab pos="685800" algn="l"/>
                <a:tab pos="960120" algn="l"/>
              </a:tabLst>
            </a:pPr>
            <a:r>
              <a:rPr lang="en-US" sz="600" b="0" dirty="0" smtClean="0">
                <a:latin typeface="Arial Narrow" panose="020B0606020202030204" pitchFamily="34" charset="0"/>
                <a:ea typeface="Verdana" pitchFamily="34" charset="0"/>
                <a:cs typeface="Verdana" pitchFamily="34" charset="0"/>
              </a:rPr>
              <a:t>76</a:t>
            </a:r>
            <a:endParaRPr lang="en-US" sz="600" b="0" dirty="0">
              <a:latin typeface="Arial Narrow" panose="020B0606020202030204" pitchFamily="34" charset="0"/>
              <a:ea typeface="Verdana" pitchFamily="34" charset="0"/>
              <a:cs typeface="Verdana" pitchFamily="34" charset="0"/>
            </a:endParaRPr>
          </a:p>
          <a:p>
            <a:pPr marL="0" indent="0" defTabSz="274320">
              <a:spcAft>
                <a:spcPts val="0"/>
              </a:spcAft>
              <a:buNone/>
              <a:tabLst>
                <a:tab pos="182880" algn="l"/>
                <a:tab pos="411480" algn="l"/>
                <a:tab pos="685800" algn="l"/>
                <a:tab pos="960120" algn="l"/>
              </a:tabLst>
            </a:pPr>
            <a:r>
              <a:rPr lang="en-US" sz="600" b="0" dirty="0" smtClean="0">
                <a:latin typeface="Arial Narrow" panose="020B0606020202030204" pitchFamily="34" charset="0"/>
                <a:ea typeface="Verdana" pitchFamily="34" charset="0"/>
                <a:cs typeface="Verdana" pitchFamily="34" charset="0"/>
              </a:rPr>
              <a:t>77	my </a:t>
            </a:r>
            <a:r>
              <a:rPr lang="en-US" sz="600" b="0" dirty="0">
                <a:latin typeface="Arial Narrow" panose="020B0606020202030204" pitchFamily="34" charset="0"/>
                <a:ea typeface="Verdana" pitchFamily="34" charset="0"/>
                <a:cs typeface="Verdana" pitchFamily="34" charset="0"/>
              </a:rPr>
              <a:t>$</a:t>
            </a:r>
            <a:r>
              <a:rPr lang="en-US" sz="600" b="0" dirty="0" err="1">
                <a:latin typeface="Arial Narrow" panose="020B0606020202030204" pitchFamily="34" charset="0"/>
                <a:ea typeface="Verdana" pitchFamily="34" charset="0"/>
                <a:cs typeface="Verdana" pitchFamily="34" charset="0"/>
              </a:rPr>
              <a:t>dsn</a:t>
            </a:r>
            <a:r>
              <a:rPr lang="en-US" sz="600" b="0" dirty="0">
                <a:latin typeface="Arial Narrow" panose="020B0606020202030204" pitchFamily="34" charset="0"/>
                <a:ea typeface="Verdana" pitchFamily="34" charset="0"/>
                <a:cs typeface="Verdana" pitchFamily="34" charset="0"/>
              </a:rPr>
              <a:t> = "</a:t>
            </a:r>
            <a:r>
              <a:rPr lang="en-US" sz="600" b="0" dirty="0" err="1">
                <a:latin typeface="Arial Narrow" panose="020B0606020202030204" pitchFamily="34" charset="0"/>
                <a:ea typeface="Verdana" pitchFamily="34" charset="0"/>
                <a:cs typeface="Verdana" pitchFamily="34" charset="0"/>
              </a:rPr>
              <a:t>DBI:mysql:database</a:t>
            </a:r>
            <a:r>
              <a:rPr lang="en-US" sz="600" b="0" dirty="0">
                <a:latin typeface="Arial Narrow" panose="020B0606020202030204" pitchFamily="34" charset="0"/>
                <a:ea typeface="Verdana" pitchFamily="34" charset="0"/>
                <a:cs typeface="Verdana" pitchFamily="34" charset="0"/>
              </a:rPr>
              <a:t>=$</a:t>
            </a:r>
            <a:r>
              <a:rPr lang="en-US" sz="600" b="0" dirty="0" err="1">
                <a:latin typeface="Arial Narrow" panose="020B0606020202030204" pitchFamily="34" charset="0"/>
                <a:ea typeface="Verdana" pitchFamily="34" charset="0"/>
                <a:cs typeface="Verdana" pitchFamily="34" charset="0"/>
              </a:rPr>
              <a:t>dbname;host</a:t>
            </a:r>
            <a:r>
              <a:rPr lang="en-US" sz="600" b="0" dirty="0">
                <a:latin typeface="Arial Narrow" panose="020B0606020202030204" pitchFamily="34" charset="0"/>
                <a:ea typeface="Verdana" pitchFamily="34" charset="0"/>
                <a:cs typeface="Verdana" pitchFamily="34" charset="0"/>
              </a:rPr>
              <a:t>=$</a:t>
            </a:r>
            <a:r>
              <a:rPr lang="en-US" sz="600" b="0" dirty="0" err="1">
                <a:latin typeface="Arial Narrow" panose="020B0606020202030204" pitchFamily="34" charset="0"/>
                <a:ea typeface="Verdana" pitchFamily="34" charset="0"/>
                <a:cs typeface="Verdana" pitchFamily="34" charset="0"/>
              </a:rPr>
              <a:t>dbhost</a:t>
            </a:r>
            <a:r>
              <a:rPr lang="en-US" sz="600" b="0" dirty="0">
                <a:latin typeface="Arial Narrow" panose="020B0606020202030204" pitchFamily="34" charset="0"/>
                <a:ea typeface="Verdana" pitchFamily="34" charset="0"/>
                <a:cs typeface="Verdana" pitchFamily="34" charset="0"/>
              </a:rPr>
              <a:t>";</a:t>
            </a:r>
          </a:p>
          <a:p>
            <a:pPr marL="0" indent="0" defTabSz="274320">
              <a:spcAft>
                <a:spcPts val="0"/>
              </a:spcAft>
              <a:buNone/>
              <a:tabLst>
                <a:tab pos="182880" algn="l"/>
                <a:tab pos="411480" algn="l"/>
                <a:tab pos="685800" algn="l"/>
                <a:tab pos="960120" algn="l"/>
              </a:tabLst>
            </a:pPr>
            <a:r>
              <a:rPr lang="en-US" sz="600" b="0" dirty="0" smtClean="0">
                <a:latin typeface="Arial Narrow" panose="020B0606020202030204" pitchFamily="34" charset="0"/>
                <a:ea typeface="Verdana" pitchFamily="34" charset="0"/>
                <a:cs typeface="Verdana" pitchFamily="34" charset="0"/>
              </a:rPr>
              <a:t>78	my </a:t>
            </a:r>
            <a:r>
              <a:rPr lang="en-US" sz="600" b="0" dirty="0">
                <a:latin typeface="Arial Narrow" panose="020B0606020202030204" pitchFamily="34" charset="0"/>
                <a:ea typeface="Verdana" pitchFamily="34" charset="0"/>
                <a:cs typeface="Verdana" pitchFamily="34" charset="0"/>
              </a:rPr>
              <a:t>$</a:t>
            </a:r>
            <a:r>
              <a:rPr lang="en-US" sz="600" b="0" dirty="0" err="1">
                <a:latin typeface="Arial Narrow" panose="020B0606020202030204" pitchFamily="34" charset="0"/>
                <a:ea typeface="Verdana" pitchFamily="34" charset="0"/>
                <a:cs typeface="Verdana" pitchFamily="34" charset="0"/>
              </a:rPr>
              <a:t>dbh</a:t>
            </a:r>
            <a:r>
              <a:rPr lang="en-US" sz="600" b="0" dirty="0">
                <a:latin typeface="Arial Narrow" panose="020B0606020202030204" pitchFamily="34" charset="0"/>
                <a:ea typeface="Verdana" pitchFamily="34" charset="0"/>
                <a:cs typeface="Verdana" pitchFamily="34" charset="0"/>
              </a:rPr>
              <a:t> = DBI-&gt;connect($dsn,$dbuser,decode_base64($</a:t>
            </a:r>
            <a:r>
              <a:rPr lang="en-US" sz="600" b="0" dirty="0" err="1">
                <a:latin typeface="Arial Narrow" panose="020B0606020202030204" pitchFamily="34" charset="0"/>
                <a:ea typeface="Verdana" pitchFamily="34" charset="0"/>
                <a:cs typeface="Verdana" pitchFamily="34" charset="0"/>
              </a:rPr>
              <a:t>dbpw</a:t>
            </a:r>
            <a:r>
              <a:rPr lang="en-US" sz="600" b="0" dirty="0">
                <a:latin typeface="Arial Narrow" panose="020B0606020202030204" pitchFamily="34" charset="0"/>
                <a:ea typeface="Verdana" pitchFamily="34" charset="0"/>
                <a:cs typeface="Verdana" pitchFamily="34" charset="0"/>
              </a:rPr>
              <a:t>)) or die "Could not connect to DB.";</a:t>
            </a:r>
          </a:p>
          <a:p>
            <a:pPr marL="0" indent="0" defTabSz="274320">
              <a:spcAft>
                <a:spcPts val="0"/>
              </a:spcAft>
              <a:buNone/>
              <a:tabLst>
                <a:tab pos="182880" algn="l"/>
                <a:tab pos="411480" algn="l"/>
                <a:tab pos="685800" algn="l"/>
                <a:tab pos="960120" algn="l"/>
              </a:tabLst>
            </a:pPr>
            <a:r>
              <a:rPr lang="en-US" sz="600" b="0" dirty="0" smtClean="0">
                <a:latin typeface="Arial Narrow" panose="020B0606020202030204" pitchFamily="34" charset="0"/>
                <a:ea typeface="Verdana" pitchFamily="34" charset="0"/>
                <a:cs typeface="Verdana" pitchFamily="34" charset="0"/>
              </a:rPr>
              <a:t>79</a:t>
            </a:r>
            <a:endParaRPr lang="en-US" sz="600" b="0" dirty="0">
              <a:latin typeface="Arial Narrow" panose="020B0606020202030204" pitchFamily="34" charset="0"/>
              <a:ea typeface="Verdana" pitchFamily="34" charset="0"/>
              <a:cs typeface="Verdana" pitchFamily="34" charset="0"/>
            </a:endParaRPr>
          </a:p>
          <a:p>
            <a:pPr marL="0" indent="0" defTabSz="274320">
              <a:spcAft>
                <a:spcPts val="0"/>
              </a:spcAft>
              <a:buNone/>
              <a:tabLst>
                <a:tab pos="182880" algn="l"/>
                <a:tab pos="411480" algn="l"/>
                <a:tab pos="685800" algn="l"/>
                <a:tab pos="960120" algn="l"/>
              </a:tabLst>
            </a:pPr>
            <a:r>
              <a:rPr lang="en-US" sz="600" b="0" dirty="0" smtClean="0">
                <a:latin typeface="Arial Narrow" panose="020B0606020202030204" pitchFamily="34" charset="0"/>
                <a:ea typeface="Verdana" pitchFamily="34" charset="0"/>
                <a:cs typeface="Verdana" pitchFamily="34" charset="0"/>
              </a:rPr>
              <a:t>80	# </a:t>
            </a:r>
            <a:r>
              <a:rPr lang="en-US" sz="600" b="0" dirty="0">
                <a:latin typeface="Arial Narrow" panose="020B0606020202030204" pitchFamily="34" charset="0"/>
                <a:ea typeface="Verdana" pitchFamily="34" charset="0"/>
                <a:cs typeface="Verdana" pitchFamily="34" charset="0"/>
              </a:rPr>
              <a:t>Use a prepared statement to pull the rid, name, and project from the database.</a:t>
            </a:r>
          </a:p>
          <a:p>
            <a:pPr marL="0" indent="0" defTabSz="274320">
              <a:spcAft>
                <a:spcPts val="0"/>
              </a:spcAft>
              <a:buNone/>
              <a:tabLst>
                <a:tab pos="182880" algn="l"/>
                <a:tab pos="411480" algn="l"/>
                <a:tab pos="685800" algn="l"/>
                <a:tab pos="960120" algn="l"/>
              </a:tabLst>
            </a:pPr>
            <a:r>
              <a:rPr lang="en-US" sz="600" b="0" dirty="0" smtClean="0">
                <a:latin typeface="Arial Narrow" panose="020B0606020202030204" pitchFamily="34" charset="0"/>
                <a:ea typeface="Verdana" pitchFamily="34" charset="0"/>
                <a:cs typeface="Verdana" pitchFamily="34" charset="0"/>
              </a:rPr>
              <a:t>81</a:t>
            </a:r>
            <a:endParaRPr lang="en-US" sz="600" b="0" dirty="0">
              <a:latin typeface="Arial Narrow" panose="020B0606020202030204" pitchFamily="34" charset="0"/>
              <a:ea typeface="Verdana" pitchFamily="34" charset="0"/>
              <a:cs typeface="Verdana" pitchFamily="34" charset="0"/>
            </a:endParaRPr>
          </a:p>
          <a:p>
            <a:pPr marL="0" indent="0" defTabSz="274320">
              <a:spcAft>
                <a:spcPts val="0"/>
              </a:spcAft>
              <a:buNone/>
              <a:tabLst>
                <a:tab pos="182880" algn="l"/>
                <a:tab pos="411480" algn="l"/>
                <a:tab pos="685800" algn="l"/>
                <a:tab pos="960120" algn="l"/>
              </a:tabLst>
            </a:pPr>
            <a:r>
              <a:rPr lang="en-US" sz="600" b="0" dirty="0" smtClean="0">
                <a:latin typeface="Arial Narrow" panose="020B0606020202030204" pitchFamily="34" charset="0"/>
                <a:ea typeface="Verdana" pitchFamily="34" charset="0"/>
                <a:cs typeface="Verdana" pitchFamily="34" charset="0"/>
              </a:rPr>
              <a:t>82	my </a:t>
            </a:r>
            <a:r>
              <a:rPr lang="en-US" sz="600" b="0" dirty="0">
                <a:latin typeface="Arial Narrow" panose="020B0606020202030204" pitchFamily="34" charset="0"/>
                <a:ea typeface="Verdana" pitchFamily="34" charset="0"/>
                <a:cs typeface="Verdana" pitchFamily="34" charset="0"/>
              </a:rPr>
              <a:t>$</a:t>
            </a:r>
            <a:r>
              <a:rPr lang="en-US" sz="600" b="0" dirty="0" err="1">
                <a:latin typeface="Arial Narrow" panose="020B0606020202030204" pitchFamily="34" charset="0"/>
                <a:ea typeface="Verdana" pitchFamily="34" charset="0"/>
                <a:cs typeface="Verdana" pitchFamily="34" charset="0"/>
              </a:rPr>
              <a:t>sql</a:t>
            </a:r>
            <a:r>
              <a:rPr lang="en-US" sz="600" b="0" dirty="0">
                <a:latin typeface="Arial Narrow" panose="020B0606020202030204" pitchFamily="34" charset="0"/>
                <a:ea typeface="Verdana" pitchFamily="34" charset="0"/>
                <a:cs typeface="Verdana" pitchFamily="34" charset="0"/>
              </a:rPr>
              <a:t> = $</a:t>
            </a:r>
            <a:r>
              <a:rPr lang="en-US" sz="600" b="0" dirty="0" err="1">
                <a:latin typeface="Arial Narrow" panose="020B0606020202030204" pitchFamily="34" charset="0"/>
                <a:ea typeface="Verdana" pitchFamily="34" charset="0"/>
                <a:cs typeface="Verdana" pitchFamily="34" charset="0"/>
              </a:rPr>
              <a:t>dbh</a:t>
            </a:r>
            <a:r>
              <a:rPr lang="en-US" sz="600" b="0" dirty="0">
                <a:latin typeface="Arial Narrow" panose="020B0606020202030204" pitchFamily="34" charset="0"/>
                <a:ea typeface="Verdana" pitchFamily="34" charset="0"/>
                <a:cs typeface="Verdana" pitchFamily="34" charset="0"/>
              </a:rPr>
              <a:t>-&gt;prepare("SELECT </a:t>
            </a:r>
            <a:r>
              <a:rPr lang="en-US" sz="600" b="0" dirty="0" err="1" smtClean="0">
                <a:latin typeface="Arial Narrow" panose="020B0606020202030204" pitchFamily="34" charset="0"/>
                <a:ea typeface="Verdana" pitchFamily="34" charset="0"/>
                <a:cs typeface="Verdana" pitchFamily="34" charset="0"/>
              </a:rPr>
              <a:t>r.rid</a:t>
            </a:r>
            <a:r>
              <a:rPr lang="en-US" sz="600" b="0" dirty="0" smtClean="0">
                <a:latin typeface="Arial Narrow" panose="020B0606020202030204" pitchFamily="34" charset="0"/>
                <a:ea typeface="Verdana" pitchFamily="34" charset="0"/>
                <a:cs typeface="Verdana" pitchFamily="34" charset="0"/>
              </a:rPr>
              <a:t>, </a:t>
            </a:r>
            <a:r>
              <a:rPr lang="en-US" sz="600" b="0" dirty="0" err="1" smtClean="0">
                <a:latin typeface="Arial Narrow" panose="020B0606020202030204" pitchFamily="34" charset="0"/>
                <a:ea typeface="Verdana" pitchFamily="34" charset="0"/>
                <a:cs typeface="Verdana" pitchFamily="34" charset="0"/>
              </a:rPr>
              <a:t>r.rname</a:t>
            </a:r>
            <a:r>
              <a:rPr lang="en-US" sz="600" b="0" dirty="0" smtClean="0">
                <a:latin typeface="Arial Narrow" panose="020B0606020202030204" pitchFamily="34" charset="0"/>
                <a:ea typeface="Verdana" pitchFamily="34" charset="0"/>
                <a:cs typeface="Verdana" pitchFamily="34" charset="0"/>
              </a:rPr>
              <a:t>, </a:t>
            </a:r>
            <a:r>
              <a:rPr lang="en-US" sz="600" b="0" dirty="0" err="1" smtClean="0">
                <a:latin typeface="Arial Narrow" panose="020B0606020202030204" pitchFamily="34" charset="0"/>
                <a:ea typeface="Verdana" pitchFamily="34" charset="0"/>
                <a:cs typeface="Verdana" pitchFamily="34" charset="0"/>
              </a:rPr>
              <a:t>r.project</a:t>
            </a:r>
            <a:r>
              <a:rPr lang="en-US" sz="600" b="0" dirty="0" smtClean="0">
                <a:latin typeface="Arial Narrow" panose="020B0606020202030204" pitchFamily="34" charset="0"/>
                <a:ea typeface="Verdana" pitchFamily="34" charset="0"/>
                <a:cs typeface="Verdana" pitchFamily="34" charset="0"/>
              </a:rPr>
              <a:t> </a:t>
            </a:r>
            <a:r>
              <a:rPr lang="en-US" sz="600" b="0" dirty="0">
                <a:latin typeface="Arial Narrow" panose="020B0606020202030204" pitchFamily="34" charset="0"/>
                <a:ea typeface="Verdana" pitchFamily="34" charset="0"/>
                <a:cs typeface="Verdana" pitchFamily="34" charset="0"/>
              </a:rPr>
              <a:t>FROM reports r </a:t>
            </a:r>
            <a:endParaRPr lang="en-US" sz="600" b="0" dirty="0" smtClean="0">
              <a:latin typeface="Arial Narrow" panose="020B0606020202030204" pitchFamily="34" charset="0"/>
              <a:ea typeface="Verdana" pitchFamily="34" charset="0"/>
              <a:cs typeface="Verdana" pitchFamily="34" charset="0"/>
            </a:endParaRPr>
          </a:p>
          <a:p>
            <a:pPr marL="0" indent="0" defTabSz="274320">
              <a:spcAft>
                <a:spcPts val="0"/>
              </a:spcAft>
              <a:buNone/>
              <a:tabLst>
                <a:tab pos="182880" algn="l"/>
                <a:tab pos="411480" algn="l"/>
                <a:tab pos="685800" algn="l"/>
                <a:tab pos="960120" algn="l"/>
              </a:tabLst>
            </a:pPr>
            <a:r>
              <a:rPr lang="en-US" sz="600" b="0" dirty="0">
                <a:latin typeface="Arial Narrow" panose="020B0606020202030204" pitchFamily="34" charset="0"/>
                <a:ea typeface="Verdana" pitchFamily="34" charset="0"/>
                <a:cs typeface="Verdana" pitchFamily="34" charset="0"/>
              </a:rPr>
              <a:t>	</a:t>
            </a:r>
            <a:r>
              <a:rPr lang="en-US" sz="600" b="0" dirty="0" smtClean="0">
                <a:latin typeface="Arial Narrow" panose="020B0606020202030204" pitchFamily="34" charset="0"/>
                <a:ea typeface="Verdana" pitchFamily="34" charset="0"/>
                <a:cs typeface="Verdana" pitchFamily="34" charset="0"/>
              </a:rPr>
              <a:t>							 WHERE </a:t>
            </a:r>
            <a:r>
              <a:rPr lang="en-US" sz="600" b="0" dirty="0" err="1">
                <a:latin typeface="Arial Narrow" panose="020B0606020202030204" pitchFamily="34" charset="0"/>
                <a:ea typeface="Verdana" pitchFamily="34" charset="0"/>
                <a:cs typeface="Verdana" pitchFamily="34" charset="0"/>
              </a:rPr>
              <a:t>r.project</a:t>
            </a:r>
            <a:r>
              <a:rPr lang="en-US" sz="600" b="0" dirty="0">
                <a:latin typeface="Arial Narrow" panose="020B0606020202030204" pitchFamily="34" charset="0"/>
                <a:ea typeface="Verdana" pitchFamily="34" charset="0"/>
                <a:cs typeface="Verdana" pitchFamily="34" charset="0"/>
              </a:rPr>
              <a:t> IN (SELECT project FROM projects WHERE </a:t>
            </a:r>
            <a:r>
              <a:rPr lang="en-US" sz="600" b="0" dirty="0" err="1">
                <a:latin typeface="Arial Narrow" panose="020B0606020202030204" pitchFamily="34" charset="0"/>
                <a:ea typeface="Verdana" pitchFamily="34" charset="0"/>
                <a:cs typeface="Verdana" pitchFamily="34" charset="0"/>
              </a:rPr>
              <a:t>uname</a:t>
            </a:r>
            <a:r>
              <a:rPr lang="en-US" sz="600" b="0" dirty="0">
                <a:latin typeface="Arial Narrow" panose="020B0606020202030204" pitchFamily="34" charset="0"/>
                <a:ea typeface="Verdana" pitchFamily="34" charset="0"/>
                <a:cs typeface="Verdana" pitchFamily="34" charset="0"/>
              </a:rPr>
              <a:t>=?)");</a:t>
            </a:r>
          </a:p>
          <a:p>
            <a:pPr marL="0" indent="0" defTabSz="274320">
              <a:spcAft>
                <a:spcPts val="0"/>
              </a:spcAft>
              <a:buNone/>
              <a:tabLst>
                <a:tab pos="182880" algn="l"/>
                <a:tab pos="411480" algn="l"/>
                <a:tab pos="685800" algn="l"/>
                <a:tab pos="960120" algn="l"/>
              </a:tabLst>
            </a:pPr>
            <a:r>
              <a:rPr lang="en-US" sz="600" b="0" dirty="0" smtClean="0">
                <a:latin typeface="Arial Narrow" panose="020B0606020202030204" pitchFamily="34" charset="0"/>
                <a:ea typeface="Verdana" pitchFamily="34" charset="0"/>
                <a:cs typeface="Verdana" pitchFamily="34" charset="0"/>
              </a:rPr>
              <a:t>83	$</a:t>
            </a:r>
            <a:r>
              <a:rPr lang="en-US" sz="600" b="0" dirty="0" err="1" smtClean="0">
                <a:latin typeface="Arial Narrow" panose="020B0606020202030204" pitchFamily="34" charset="0"/>
                <a:ea typeface="Verdana" pitchFamily="34" charset="0"/>
                <a:cs typeface="Verdana" pitchFamily="34" charset="0"/>
              </a:rPr>
              <a:t>sql</a:t>
            </a:r>
            <a:r>
              <a:rPr lang="en-US" sz="600" b="0" dirty="0" smtClean="0">
                <a:latin typeface="Arial Narrow" panose="020B0606020202030204" pitchFamily="34" charset="0"/>
                <a:ea typeface="Verdana" pitchFamily="34" charset="0"/>
                <a:cs typeface="Verdana" pitchFamily="34" charset="0"/>
              </a:rPr>
              <a:t>-</a:t>
            </a:r>
            <a:r>
              <a:rPr lang="en-US" sz="600" b="0" dirty="0">
                <a:latin typeface="Arial Narrow" panose="020B0606020202030204" pitchFamily="34" charset="0"/>
                <a:ea typeface="Verdana" pitchFamily="34" charset="0"/>
                <a:cs typeface="Verdana" pitchFamily="34" charset="0"/>
              </a:rPr>
              <a:t>&gt;execute($</a:t>
            </a:r>
            <a:r>
              <a:rPr lang="en-US" sz="600" b="0" dirty="0" err="1">
                <a:latin typeface="Arial Narrow" panose="020B0606020202030204" pitchFamily="34" charset="0"/>
                <a:ea typeface="Verdana" pitchFamily="34" charset="0"/>
                <a:cs typeface="Verdana" pitchFamily="34" charset="0"/>
              </a:rPr>
              <a:t>authuser</a:t>
            </a:r>
            <a:r>
              <a:rPr lang="en-US" sz="600" b="0" dirty="0">
                <a:latin typeface="Arial Narrow" panose="020B0606020202030204" pitchFamily="34" charset="0"/>
                <a:ea typeface="Verdana" pitchFamily="34" charset="0"/>
                <a:cs typeface="Verdana" pitchFamily="34" charset="0"/>
              </a:rPr>
              <a:t>);</a:t>
            </a:r>
          </a:p>
          <a:p>
            <a:pPr marL="0" indent="0" defTabSz="274320">
              <a:spcAft>
                <a:spcPts val="0"/>
              </a:spcAft>
              <a:buNone/>
              <a:tabLst>
                <a:tab pos="182880" algn="l"/>
                <a:tab pos="411480" algn="l"/>
                <a:tab pos="685800" algn="l"/>
                <a:tab pos="960120" algn="l"/>
              </a:tabLst>
            </a:pPr>
            <a:r>
              <a:rPr lang="en-US" sz="600" b="0" dirty="0" smtClean="0">
                <a:latin typeface="Arial Narrow" panose="020B0606020202030204" pitchFamily="34" charset="0"/>
                <a:ea typeface="Verdana" pitchFamily="34" charset="0"/>
                <a:cs typeface="Verdana" pitchFamily="34" charset="0"/>
              </a:rPr>
              <a:t>84</a:t>
            </a:r>
            <a:endParaRPr lang="en-US" sz="600" b="0" dirty="0">
              <a:latin typeface="Arial Narrow" panose="020B0606020202030204" pitchFamily="34" charset="0"/>
              <a:ea typeface="Verdana" pitchFamily="34" charset="0"/>
              <a:cs typeface="Verdana" pitchFamily="34" charset="0"/>
            </a:endParaRPr>
          </a:p>
          <a:p>
            <a:pPr marL="0" indent="0" defTabSz="274320">
              <a:spcAft>
                <a:spcPts val="0"/>
              </a:spcAft>
              <a:buNone/>
              <a:tabLst>
                <a:tab pos="182880" algn="l"/>
                <a:tab pos="411480" algn="l"/>
                <a:tab pos="685800" algn="l"/>
                <a:tab pos="960120" algn="l"/>
              </a:tabLst>
            </a:pPr>
            <a:r>
              <a:rPr lang="en-US" sz="600" b="0" dirty="0" smtClean="0">
                <a:latin typeface="Arial Narrow" panose="020B0606020202030204" pitchFamily="34" charset="0"/>
                <a:ea typeface="Verdana" pitchFamily="34" charset="0"/>
                <a:cs typeface="Verdana" pitchFamily="34" charset="0"/>
              </a:rPr>
              <a:t>85	# </a:t>
            </a:r>
            <a:r>
              <a:rPr lang="en-US" sz="600" b="0" dirty="0">
                <a:latin typeface="Arial Narrow" panose="020B0606020202030204" pitchFamily="34" charset="0"/>
                <a:ea typeface="Verdana" pitchFamily="34" charset="0"/>
                <a:cs typeface="Verdana" pitchFamily="34" charset="0"/>
              </a:rPr>
              <a:t>Print the top part of the HTML response.</a:t>
            </a:r>
          </a:p>
          <a:p>
            <a:pPr marL="0" indent="0" defTabSz="274320">
              <a:spcAft>
                <a:spcPts val="0"/>
              </a:spcAft>
              <a:buNone/>
              <a:tabLst>
                <a:tab pos="182880" algn="l"/>
                <a:tab pos="411480" algn="l"/>
                <a:tab pos="685800" algn="l"/>
                <a:tab pos="960120" algn="l"/>
              </a:tabLst>
            </a:pPr>
            <a:r>
              <a:rPr lang="en-US" sz="600" b="0" dirty="0" smtClean="0">
                <a:latin typeface="Arial Narrow" panose="020B0606020202030204" pitchFamily="34" charset="0"/>
                <a:ea typeface="Verdana" pitchFamily="34" charset="0"/>
                <a:cs typeface="Verdana" pitchFamily="34" charset="0"/>
              </a:rPr>
              <a:t>86</a:t>
            </a:r>
            <a:endParaRPr lang="en-US" sz="600" b="0" dirty="0">
              <a:latin typeface="Arial Narrow" panose="020B0606020202030204" pitchFamily="34" charset="0"/>
              <a:ea typeface="Verdana" pitchFamily="34" charset="0"/>
              <a:cs typeface="Verdana" pitchFamily="34" charset="0"/>
            </a:endParaRPr>
          </a:p>
          <a:p>
            <a:pPr marL="0" indent="0" defTabSz="274320">
              <a:spcAft>
                <a:spcPts val="0"/>
              </a:spcAft>
              <a:buNone/>
              <a:tabLst>
                <a:tab pos="182880" algn="l"/>
                <a:tab pos="411480" algn="l"/>
                <a:tab pos="685800" algn="l"/>
                <a:tab pos="960120" algn="l"/>
              </a:tabLst>
            </a:pPr>
            <a:r>
              <a:rPr lang="en-US" sz="600" b="0" dirty="0" smtClean="0">
                <a:latin typeface="Arial Narrow" panose="020B0606020202030204" pitchFamily="34" charset="0"/>
                <a:ea typeface="Verdana" pitchFamily="34" charset="0"/>
                <a:cs typeface="Verdana" pitchFamily="34" charset="0"/>
              </a:rPr>
              <a:t>87	print </a:t>
            </a:r>
            <a:r>
              <a:rPr lang="en-US" sz="600" b="0" dirty="0">
                <a:latin typeface="Arial Narrow" panose="020B0606020202030204" pitchFamily="34" charset="0"/>
                <a:ea typeface="Verdana" pitchFamily="34" charset="0"/>
                <a:cs typeface="Verdana" pitchFamily="34" charset="0"/>
              </a:rPr>
              <a:t>"</a:t>
            </a:r>
            <a:r>
              <a:rPr lang="en-US" sz="600" b="0" dirty="0" err="1">
                <a:latin typeface="Arial Narrow" panose="020B0606020202030204" pitchFamily="34" charset="0"/>
                <a:ea typeface="Verdana" pitchFamily="34" charset="0"/>
                <a:cs typeface="Verdana" pitchFamily="34" charset="0"/>
              </a:rPr>
              <a:t>Content-type:text</a:t>
            </a:r>
            <a:r>
              <a:rPr lang="en-US" sz="600" b="0" dirty="0">
                <a:latin typeface="Arial Narrow" panose="020B0606020202030204" pitchFamily="34" charset="0"/>
                <a:ea typeface="Verdana" pitchFamily="34" charset="0"/>
                <a:cs typeface="Verdana" pitchFamily="34" charset="0"/>
              </a:rPr>
              <a:t>/html\n\n";</a:t>
            </a:r>
          </a:p>
          <a:p>
            <a:pPr marL="0" indent="0" defTabSz="274320">
              <a:spcAft>
                <a:spcPts val="0"/>
              </a:spcAft>
              <a:buNone/>
              <a:tabLst>
                <a:tab pos="182880" algn="l"/>
                <a:tab pos="411480" algn="l"/>
                <a:tab pos="685800" algn="l"/>
                <a:tab pos="960120" algn="l"/>
              </a:tabLst>
            </a:pPr>
            <a:r>
              <a:rPr lang="en-US" sz="600" b="0" dirty="0" smtClean="0">
                <a:latin typeface="Arial Narrow" panose="020B0606020202030204" pitchFamily="34" charset="0"/>
                <a:ea typeface="Verdana" pitchFamily="34" charset="0"/>
                <a:cs typeface="Verdana" pitchFamily="34" charset="0"/>
              </a:rPr>
              <a:t>88	print </a:t>
            </a:r>
            <a:r>
              <a:rPr lang="en-US" sz="600" b="0" dirty="0" err="1">
                <a:latin typeface="Arial Narrow" panose="020B0606020202030204" pitchFamily="34" charset="0"/>
                <a:ea typeface="Verdana" pitchFamily="34" charset="0"/>
                <a:cs typeface="Verdana" pitchFamily="34" charset="0"/>
              </a:rPr>
              <a:t>start_html</a:t>
            </a:r>
            <a:r>
              <a:rPr lang="en-US" sz="600" b="0" dirty="0">
                <a:latin typeface="Arial Narrow" panose="020B0606020202030204" pitchFamily="34" charset="0"/>
                <a:ea typeface="Verdana" pitchFamily="34" charset="0"/>
                <a:cs typeface="Verdana" pitchFamily="34" charset="0"/>
              </a:rPr>
              <a:t> ("Report Page");</a:t>
            </a:r>
          </a:p>
          <a:p>
            <a:pPr marL="0" indent="0" defTabSz="274320">
              <a:spcAft>
                <a:spcPts val="0"/>
              </a:spcAft>
              <a:buNone/>
              <a:tabLst>
                <a:tab pos="182880" algn="l"/>
                <a:tab pos="411480" algn="l"/>
                <a:tab pos="685800" algn="l"/>
                <a:tab pos="960120" algn="l"/>
              </a:tabLst>
            </a:pPr>
            <a:r>
              <a:rPr lang="en-US" sz="600" b="0" dirty="0" smtClean="0">
                <a:latin typeface="Arial Narrow" panose="020B0606020202030204" pitchFamily="34" charset="0"/>
                <a:ea typeface="Verdana" pitchFamily="34" charset="0"/>
                <a:cs typeface="Verdana" pitchFamily="34" charset="0"/>
              </a:rPr>
              <a:t>89	print </a:t>
            </a:r>
            <a:r>
              <a:rPr lang="en-US" sz="600" b="0" dirty="0">
                <a:latin typeface="Arial Narrow" panose="020B0606020202030204" pitchFamily="34" charset="0"/>
                <a:ea typeface="Verdana" pitchFamily="34" charset="0"/>
                <a:cs typeface="Verdana" pitchFamily="34" charset="0"/>
              </a:rPr>
              <a:t>&lt;&lt;END;</a:t>
            </a:r>
          </a:p>
          <a:p>
            <a:pPr marL="0" indent="0" defTabSz="274320">
              <a:spcAft>
                <a:spcPts val="0"/>
              </a:spcAft>
              <a:buNone/>
              <a:tabLst>
                <a:tab pos="182880" algn="l"/>
                <a:tab pos="411480" algn="l"/>
                <a:tab pos="685800" algn="l"/>
                <a:tab pos="960120" algn="l"/>
              </a:tabLst>
            </a:pPr>
            <a:r>
              <a:rPr lang="en-US" sz="600" b="0" dirty="0" smtClean="0">
                <a:latin typeface="Arial Narrow" panose="020B0606020202030204" pitchFamily="34" charset="0"/>
                <a:ea typeface="Verdana" pitchFamily="34" charset="0"/>
                <a:cs typeface="Verdana" pitchFamily="34" charset="0"/>
              </a:rPr>
              <a:t>90	</a:t>
            </a:r>
            <a:r>
              <a:rPr lang="en-US" sz="600" b="0" dirty="0">
                <a:latin typeface="Arial Narrow" panose="020B0606020202030204" pitchFamily="34" charset="0"/>
                <a:ea typeface="Verdana" pitchFamily="34" charset="0"/>
                <a:cs typeface="Verdana" pitchFamily="34" charset="0"/>
              </a:rPr>
              <a:t>	&lt;table border=0&gt;</a:t>
            </a:r>
          </a:p>
          <a:p>
            <a:pPr marL="0" indent="0" defTabSz="274320">
              <a:spcAft>
                <a:spcPts val="0"/>
              </a:spcAft>
              <a:buNone/>
              <a:tabLst>
                <a:tab pos="182880" algn="l"/>
                <a:tab pos="411480" algn="l"/>
                <a:tab pos="685800" algn="l"/>
                <a:tab pos="960120" algn="l"/>
              </a:tabLst>
            </a:pPr>
            <a:r>
              <a:rPr lang="en-US" sz="600" b="0" dirty="0" smtClean="0">
                <a:latin typeface="Arial Narrow" panose="020B0606020202030204" pitchFamily="34" charset="0"/>
                <a:ea typeface="Verdana" pitchFamily="34" charset="0"/>
                <a:cs typeface="Verdana" pitchFamily="34" charset="0"/>
              </a:rPr>
              <a:t>91	</a:t>
            </a:r>
            <a:r>
              <a:rPr lang="en-US" sz="600" b="0" dirty="0">
                <a:latin typeface="Arial Narrow" panose="020B0606020202030204" pitchFamily="34" charset="0"/>
                <a:ea typeface="Verdana" pitchFamily="34" charset="0"/>
                <a:cs typeface="Verdana" pitchFamily="34" charset="0"/>
              </a:rPr>
              <a:t>	&lt;</a:t>
            </a:r>
            <a:r>
              <a:rPr lang="en-US" sz="600" b="0" dirty="0" err="1">
                <a:latin typeface="Arial Narrow" panose="020B0606020202030204" pitchFamily="34" charset="0"/>
                <a:ea typeface="Verdana" pitchFamily="34" charset="0"/>
                <a:cs typeface="Verdana" pitchFamily="34" charset="0"/>
              </a:rPr>
              <a:t>tr</a:t>
            </a:r>
            <a:r>
              <a:rPr lang="en-US" sz="600" b="0" dirty="0">
                <a:latin typeface="Arial Narrow" panose="020B0606020202030204" pitchFamily="34" charset="0"/>
                <a:ea typeface="Verdana" pitchFamily="34" charset="0"/>
                <a:cs typeface="Verdana" pitchFamily="34" charset="0"/>
              </a:rPr>
              <a:t>&gt;</a:t>
            </a:r>
          </a:p>
          <a:p>
            <a:pPr marL="0" indent="0" defTabSz="274320">
              <a:spcAft>
                <a:spcPts val="0"/>
              </a:spcAft>
              <a:buNone/>
              <a:tabLst>
                <a:tab pos="182880" algn="l"/>
                <a:tab pos="411480" algn="l"/>
                <a:tab pos="685800" algn="l"/>
                <a:tab pos="960120" algn="l"/>
              </a:tabLst>
            </a:pPr>
            <a:r>
              <a:rPr lang="en-US" sz="600" b="0" dirty="0" smtClean="0">
                <a:latin typeface="Arial Narrow" panose="020B0606020202030204" pitchFamily="34" charset="0"/>
                <a:ea typeface="Verdana" pitchFamily="34" charset="0"/>
                <a:cs typeface="Verdana" pitchFamily="34" charset="0"/>
              </a:rPr>
              <a:t>92	</a:t>
            </a:r>
            <a:r>
              <a:rPr lang="en-US" sz="600" b="0" dirty="0">
                <a:latin typeface="Arial Narrow" panose="020B0606020202030204" pitchFamily="34" charset="0"/>
                <a:ea typeface="Verdana" pitchFamily="34" charset="0"/>
                <a:cs typeface="Verdana" pitchFamily="34" charset="0"/>
              </a:rPr>
              <a:t>		&lt;td&gt;&lt;</a:t>
            </a:r>
            <a:r>
              <a:rPr lang="en-US" sz="600" b="0" dirty="0" err="1">
                <a:latin typeface="Arial Narrow" panose="020B0606020202030204" pitchFamily="34" charset="0"/>
                <a:ea typeface="Verdana" pitchFamily="34" charset="0"/>
                <a:cs typeface="Verdana" pitchFamily="34" charset="0"/>
              </a:rPr>
              <a:t>img</a:t>
            </a:r>
            <a:r>
              <a:rPr lang="en-US" sz="600" b="0" dirty="0">
                <a:latin typeface="Arial Narrow" panose="020B0606020202030204" pitchFamily="34" charset="0"/>
                <a:ea typeface="Verdana" pitchFamily="34" charset="0"/>
                <a:cs typeface="Verdana" pitchFamily="34" charset="0"/>
              </a:rPr>
              <a:t> </a:t>
            </a:r>
            <a:r>
              <a:rPr lang="en-US" sz="600" b="0" dirty="0" err="1">
                <a:latin typeface="Arial Narrow" panose="020B0606020202030204" pitchFamily="34" charset="0"/>
                <a:ea typeface="Verdana" pitchFamily="34" charset="0"/>
                <a:cs typeface="Verdana" pitchFamily="34" charset="0"/>
              </a:rPr>
              <a:t>src</a:t>
            </a:r>
            <a:r>
              <a:rPr lang="en-US" sz="600" b="0" dirty="0">
                <a:latin typeface="Arial Narrow" panose="020B0606020202030204" pitchFamily="34" charset="0"/>
                <a:ea typeface="Verdana" pitchFamily="34" charset="0"/>
                <a:cs typeface="Verdana" pitchFamily="34" charset="0"/>
              </a:rPr>
              <a:t>="/images/InSQR.png" border=0 /&gt;&lt;/td&gt;</a:t>
            </a:r>
          </a:p>
          <a:p>
            <a:pPr marL="0" indent="0" defTabSz="274320">
              <a:spcAft>
                <a:spcPts val="0"/>
              </a:spcAft>
              <a:buNone/>
              <a:tabLst>
                <a:tab pos="182880" algn="l"/>
                <a:tab pos="411480" algn="l"/>
                <a:tab pos="685800" algn="l"/>
                <a:tab pos="960120" algn="l"/>
              </a:tabLst>
            </a:pPr>
            <a:r>
              <a:rPr lang="en-US" sz="600" b="0" dirty="0" smtClean="0">
                <a:latin typeface="Arial Narrow" panose="020B0606020202030204" pitchFamily="34" charset="0"/>
                <a:ea typeface="Verdana" pitchFamily="34" charset="0"/>
                <a:cs typeface="Verdana" pitchFamily="34" charset="0"/>
              </a:rPr>
              <a:t>93	</a:t>
            </a:r>
            <a:r>
              <a:rPr lang="en-US" sz="600" b="0" dirty="0">
                <a:latin typeface="Arial Narrow" panose="020B0606020202030204" pitchFamily="34" charset="0"/>
                <a:ea typeface="Verdana" pitchFamily="34" charset="0"/>
                <a:cs typeface="Verdana" pitchFamily="34" charset="0"/>
              </a:rPr>
              <a:t>		&lt;td </a:t>
            </a:r>
            <a:r>
              <a:rPr lang="en-US" sz="600" b="0" dirty="0" err="1">
                <a:latin typeface="Arial Narrow" panose="020B0606020202030204" pitchFamily="34" charset="0"/>
                <a:ea typeface="Verdana" pitchFamily="34" charset="0"/>
                <a:cs typeface="Verdana" pitchFamily="34" charset="0"/>
              </a:rPr>
              <a:t>valign</a:t>
            </a:r>
            <a:r>
              <a:rPr lang="en-US" sz="600" b="0" dirty="0">
                <a:latin typeface="Arial Narrow" panose="020B0606020202030204" pitchFamily="34" charset="0"/>
                <a:ea typeface="Verdana" pitchFamily="34" charset="0"/>
                <a:cs typeface="Verdana" pitchFamily="34" charset="0"/>
              </a:rPr>
              <a:t>="middle"&gt;&lt;h1&gt;The </a:t>
            </a:r>
            <a:r>
              <a:rPr lang="en-US" sz="600" b="0" dirty="0" err="1">
                <a:latin typeface="Arial Narrow" panose="020B0606020202030204" pitchFamily="34" charset="0"/>
                <a:ea typeface="Verdana" pitchFamily="34" charset="0"/>
                <a:cs typeface="Verdana" pitchFamily="34" charset="0"/>
              </a:rPr>
              <a:t>InSQR</a:t>
            </a:r>
            <a:r>
              <a:rPr lang="en-US" sz="600" b="0" dirty="0">
                <a:latin typeface="Arial Narrow" panose="020B0606020202030204" pitchFamily="34" charset="0"/>
                <a:ea typeface="Verdana" pitchFamily="34" charset="0"/>
                <a:cs typeface="Verdana" pitchFamily="34" charset="0"/>
              </a:rPr>
              <a:t> Application&lt;/h1&gt;&lt;/td&gt;</a:t>
            </a:r>
          </a:p>
          <a:p>
            <a:pPr marL="0" indent="0" defTabSz="274320">
              <a:spcAft>
                <a:spcPts val="0"/>
              </a:spcAft>
              <a:buNone/>
              <a:tabLst>
                <a:tab pos="182880" algn="l"/>
                <a:tab pos="411480" algn="l"/>
                <a:tab pos="685800" algn="l"/>
                <a:tab pos="960120" algn="l"/>
              </a:tabLst>
            </a:pPr>
            <a:r>
              <a:rPr lang="en-US" sz="600" b="0" dirty="0" smtClean="0">
                <a:latin typeface="Arial Narrow" panose="020B0606020202030204" pitchFamily="34" charset="0"/>
                <a:ea typeface="Verdana" pitchFamily="34" charset="0"/>
                <a:cs typeface="Verdana" pitchFamily="34" charset="0"/>
              </a:rPr>
              <a:t>94	</a:t>
            </a:r>
            <a:r>
              <a:rPr lang="en-US" sz="600" b="0" dirty="0">
                <a:latin typeface="Arial Narrow" panose="020B0606020202030204" pitchFamily="34" charset="0"/>
                <a:ea typeface="Verdana" pitchFamily="34" charset="0"/>
                <a:cs typeface="Verdana" pitchFamily="34" charset="0"/>
              </a:rPr>
              <a:t>	&lt;/</a:t>
            </a:r>
            <a:r>
              <a:rPr lang="en-US" sz="600" b="0" dirty="0" err="1">
                <a:latin typeface="Arial Narrow" panose="020B0606020202030204" pitchFamily="34" charset="0"/>
                <a:ea typeface="Verdana" pitchFamily="34" charset="0"/>
                <a:cs typeface="Verdana" pitchFamily="34" charset="0"/>
              </a:rPr>
              <a:t>tr</a:t>
            </a:r>
            <a:r>
              <a:rPr lang="en-US" sz="600" b="0" dirty="0">
                <a:latin typeface="Arial Narrow" panose="020B0606020202030204" pitchFamily="34" charset="0"/>
                <a:ea typeface="Verdana" pitchFamily="34" charset="0"/>
                <a:cs typeface="Verdana" pitchFamily="34" charset="0"/>
              </a:rPr>
              <a:t>&gt;</a:t>
            </a:r>
          </a:p>
          <a:p>
            <a:pPr marL="0" indent="0" defTabSz="274320">
              <a:spcAft>
                <a:spcPts val="0"/>
              </a:spcAft>
              <a:buNone/>
              <a:tabLst>
                <a:tab pos="182880" algn="l"/>
                <a:tab pos="411480" algn="l"/>
                <a:tab pos="685800" algn="l"/>
                <a:tab pos="960120" algn="l"/>
              </a:tabLst>
            </a:pPr>
            <a:r>
              <a:rPr lang="en-US" sz="600" b="0" dirty="0" smtClean="0">
                <a:latin typeface="Arial Narrow" panose="020B0606020202030204" pitchFamily="34" charset="0"/>
                <a:ea typeface="Verdana" pitchFamily="34" charset="0"/>
                <a:cs typeface="Verdana" pitchFamily="34" charset="0"/>
              </a:rPr>
              <a:t>95	</a:t>
            </a:r>
            <a:r>
              <a:rPr lang="en-US" sz="600" b="0" dirty="0">
                <a:latin typeface="Arial Narrow" panose="020B0606020202030204" pitchFamily="34" charset="0"/>
                <a:ea typeface="Verdana" pitchFamily="34" charset="0"/>
                <a:cs typeface="Verdana" pitchFamily="34" charset="0"/>
              </a:rPr>
              <a:t>	&lt;/table&gt;</a:t>
            </a:r>
          </a:p>
          <a:p>
            <a:pPr marL="0" indent="0" defTabSz="274320">
              <a:spcAft>
                <a:spcPts val="0"/>
              </a:spcAft>
              <a:buNone/>
              <a:tabLst>
                <a:tab pos="182880" algn="l"/>
                <a:tab pos="411480" algn="l"/>
                <a:tab pos="685800" algn="l"/>
                <a:tab pos="960120" algn="l"/>
              </a:tabLst>
            </a:pPr>
            <a:r>
              <a:rPr lang="en-US" sz="600" b="0" dirty="0" smtClean="0">
                <a:latin typeface="Arial Narrow" panose="020B0606020202030204" pitchFamily="34" charset="0"/>
                <a:ea typeface="Verdana" pitchFamily="34" charset="0"/>
                <a:cs typeface="Verdana" pitchFamily="34" charset="0"/>
              </a:rPr>
              <a:t>96	</a:t>
            </a:r>
            <a:r>
              <a:rPr lang="en-US" sz="600" b="0" dirty="0">
                <a:latin typeface="Arial Narrow" panose="020B0606020202030204" pitchFamily="34" charset="0"/>
                <a:ea typeface="Verdana" pitchFamily="34" charset="0"/>
                <a:cs typeface="Verdana" pitchFamily="34" charset="0"/>
              </a:rPr>
              <a:t>	&lt;!--#include virtual="/menu.html" --&gt;</a:t>
            </a:r>
          </a:p>
          <a:p>
            <a:pPr marL="0" indent="0" defTabSz="274320">
              <a:spcAft>
                <a:spcPts val="0"/>
              </a:spcAft>
              <a:buNone/>
              <a:tabLst>
                <a:tab pos="182880" algn="l"/>
                <a:tab pos="411480" algn="l"/>
                <a:tab pos="685800" algn="l"/>
                <a:tab pos="960120" algn="l"/>
              </a:tabLst>
            </a:pPr>
            <a:r>
              <a:rPr lang="en-US" sz="600" b="0" dirty="0" smtClean="0">
                <a:latin typeface="Arial Narrow" panose="020B0606020202030204" pitchFamily="34" charset="0"/>
                <a:ea typeface="Verdana" pitchFamily="34" charset="0"/>
                <a:cs typeface="Verdana" pitchFamily="34" charset="0"/>
              </a:rPr>
              <a:t>97	</a:t>
            </a:r>
            <a:r>
              <a:rPr lang="en-US" sz="600" b="0" dirty="0">
                <a:latin typeface="Arial Narrow" panose="020B0606020202030204" pitchFamily="34" charset="0"/>
                <a:ea typeface="Verdana" pitchFamily="34" charset="0"/>
                <a:cs typeface="Verdana" pitchFamily="34" charset="0"/>
              </a:rPr>
              <a:t>	&lt;</a:t>
            </a:r>
            <a:r>
              <a:rPr lang="en-US" sz="600" b="0" dirty="0" err="1">
                <a:latin typeface="Arial Narrow" panose="020B0606020202030204" pitchFamily="34" charset="0"/>
                <a:ea typeface="Verdana" pitchFamily="34" charset="0"/>
                <a:cs typeface="Verdana" pitchFamily="34" charset="0"/>
              </a:rPr>
              <a:t>br</a:t>
            </a:r>
            <a:r>
              <a:rPr lang="en-US" sz="600" b="0" dirty="0">
                <a:latin typeface="Arial Narrow" panose="020B0606020202030204" pitchFamily="34" charset="0"/>
                <a:ea typeface="Verdana" pitchFamily="34" charset="0"/>
                <a:cs typeface="Verdana" pitchFamily="34" charset="0"/>
              </a:rPr>
              <a:t>/&gt;</a:t>
            </a:r>
          </a:p>
          <a:p>
            <a:pPr marL="0" indent="0" defTabSz="274320">
              <a:spcAft>
                <a:spcPts val="0"/>
              </a:spcAft>
              <a:buNone/>
              <a:tabLst>
                <a:tab pos="182880" algn="l"/>
                <a:tab pos="411480" algn="l"/>
                <a:tab pos="685800" algn="l"/>
                <a:tab pos="960120" algn="l"/>
              </a:tabLst>
            </a:pPr>
            <a:r>
              <a:rPr lang="en-US" sz="600" b="0" dirty="0" smtClean="0">
                <a:latin typeface="Arial Narrow" panose="020B0606020202030204" pitchFamily="34" charset="0"/>
                <a:ea typeface="Verdana" pitchFamily="34" charset="0"/>
                <a:cs typeface="Verdana" pitchFamily="34" charset="0"/>
              </a:rPr>
              <a:t>98	END</a:t>
            </a:r>
            <a:endParaRPr lang="en-US" sz="600" b="0" dirty="0">
              <a:latin typeface="Arial Narrow" panose="020B0606020202030204" pitchFamily="34" charset="0"/>
              <a:ea typeface="Verdana" pitchFamily="34" charset="0"/>
              <a:cs typeface="Verdana" pitchFamily="34" charset="0"/>
            </a:endParaRPr>
          </a:p>
          <a:p>
            <a:pPr marL="0" indent="0" defTabSz="274320">
              <a:spcAft>
                <a:spcPts val="0"/>
              </a:spcAft>
              <a:buNone/>
              <a:tabLst>
                <a:tab pos="182880" algn="l"/>
                <a:tab pos="411480" algn="l"/>
                <a:tab pos="685800" algn="l"/>
                <a:tab pos="960120" algn="l"/>
              </a:tabLst>
            </a:pPr>
            <a:r>
              <a:rPr lang="en-US" sz="600" b="0" dirty="0" smtClean="0">
                <a:latin typeface="Arial Narrow" panose="020B0606020202030204" pitchFamily="34" charset="0"/>
                <a:ea typeface="Verdana" pitchFamily="34" charset="0"/>
                <a:cs typeface="Verdana" pitchFamily="34" charset="0"/>
              </a:rPr>
              <a:t>99</a:t>
            </a:r>
          </a:p>
          <a:p>
            <a:pPr marL="0" indent="0" defTabSz="274320">
              <a:spcAft>
                <a:spcPts val="0"/>
              </a:spcAft>
              <a:buNone/>
              <a:tabLst>
                <a:tab pos="182880" algn="l"/>
                <a:tab pos="411480" algn="l"/>
                <a:tab pos="685800" algn="l"/>
                <a:tab pos="960120" algn="l"/>
              </a:tabLst>
            </a:pPr>
            <a:r>
              <a:rPr lang="en-US" sz="600" b="0" dirty="0" smtClean="0">
                <a:latin typeface="Arial Narrow" panose="020B0606020202030204" pitchFamily="34" charset="0"/>
                <a:ea typeface="Verdana" pitchFamily="34" charset="0"/>
                <a:cs typeface="Verdana" pitchFamily="34" charset="0"/>
              </a:rPr>
              <a:t>100</a:t>
            </a:r>
            <a:endParaRPr lang="en-US" sz="600" b="0" dirty="0">
              <a:latin typeface="Arial Narrow" panose="020B0606020202030204" pitchFamily="34" charset="0"/>
              <a:ea typeface="Verdana" pitchFamily="34" charset="0"/>
              <a:cs typeface="Verdana" pitchFamily="34" charset="0"/>
            </a:endParaRPr>
          </a:p>
          <a:p>
            <a:pPr marL="0" indent="0" defTabSz="274320">
              <a:spcAft>
                <a:spcPts val="0"/>
              </a:spcAft>
              <a:buNone/>
              <a:tabLst>
                <a:tab pos="182880" algn="l"/>
                <a:tab pos="411480" algn="l"/>
                <a:tab pos="685800" algn="l"/>
                <a:tab pos="960120" algn="l"/>
              </a:tabLst>
            </a:pPr>
            <a:endParaRPr lang="en-US" sz="600" b="0" dirty="0">
              <a:latin typeface="Arial Narrow" panose="020B0606020202030204" pitchFamily="34" charset="0"/>
              <a:ea typeface="Verdana" pitchFamily="34" charset="0"/>
              <a:cs typeface="Verdana" pitchFamily="34" charset="0"/>
            </a:endParaRPr>
          </a:p>
        </p:txBody>
      </p:sp>
    </p:spTree>
    <p:extLst>
      <p:ext uri="{BB962C8B-B14F-4D97-AF65-F5344CB8AC3E}">
        <p14:creationId xmlns:p14="http://schemas.microsoft.com/office/powerpoint/2010/main" val="2331225068"/>
      </p:ext>
    </p:extLst>
  </p:cSld>
  <p:clrMapOvr>
    <a:masterClrMapping/>
  </p:clrMapOvr>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dirty="0"/>
              <a:t>Exercise </a:t>
            </a:r>
            <a:r>
              <a:rPr lang="en-US" dirty="0" smtClean="0"/>
              <a:t>#7 : reports.cgi (cont.)</a:t>
            </a:r>
            <a:endParaRPr lang="en-US" dirty="0"/>
          </a:p>
        </p:txBody>
      </p:sp>
      <p:sp>
        <p:nvSpPr>
          <p:cNvPr id="7" name="Content Placeholder 6"/>
          <p:cNvSpPr>
            <a:spLocks noGrp="1"/>
          </p:cNvSpPr>
          <p:nvPr>
            <p:ph sz="half" idx="1"/>
          </p:nvPr>
        </p:nvSpPr>
        <p:spPr>
          <a:xfrm>
            <a:off x="609600" y="1498596"/>
            <a:ext cx="4038600" cy="4673604"/>
          </a:xfrm>
        </p:spPr>
        <p:txBody>
          <a:bodyPr>
            <a:noAutofit/>
          </a:bodyPr>
          <a:lstStyle/>
          <a:p>
            <a:pPr marL="0" indent="0" defTabSz="274320">
              <a:spcAft>
                <a:spcPts val="0"/>
              </a:spcAft>
              <a:buNone/>
              <a:tabLst>
                <a:tab pos="182880" algn="l"/>
                <a:tab pos="411480" algn="l"/>
                <a:tab pos="685800" algn="l"/>
                <a:tab pos="960120" algn="l"/>
              </a:tabLst>
            </a:pPr>
            <a:r>
              <a:rPr lang="en-US" sz="600" b="0" dirty="0" smtClean="0">
                <a:latin typeface="Arial Narrow" panose="020B0606020202030204" pitchFamily="34" charset="0"/>
                <a:ea typeface="Verdana" pitchFamily="34" charset="0"/>
                <a:cs typeface="Verdana" pitchFamily="34" charset="0"/>
              </a:rPr>
              <a:t>101	# </a:t>
            </a:r>
            <a:r>
              <a:rPr lang="en-US" sz="600" b="0" dirty="0">
                <a:latin typeface="Arial Narrow" panose="020B0606020202030204" pitchFamily="34" charset="0"/>
                <a:ea typeface="Verdana" pitchFamily="34" charset="0"/>
                <a:cs typeface="Verdana" pitchFamily="34" charset="0"/>
              </a:rPr>
              <a:t>Add the personalized greeting to the top of the page.</a:t>
            </a:r>
          </a:p>
          <a:p>
            <a:pPr marL="0" indent="0" defTabSz="274320">
              <a:spcAft>
                <a:spcPts val="0"/>
              </a:spcAft>
              <a:buNone/>
              <a:tabLst>
                <a:tab pos="182880" algn="l"/>
                <a:tab pos="411480" algn="l"/>
                <a:tab pos="685800" algn="l"/>
                <a:tab pos="960120" algn="l"/>
              </a:tabLst>
            </a:pPr>
            <a:r>
              <a:rPr lang="en-US" sz="600" b="0" dirty="0" smtClean="0">
                <a:latin typeface="Arial Narrow" panose="020B0606020202030204" pitchFamily="34" charset="0"/>
                <a:ea typeface="Verdana" pitchFamily="34" charset="0"/>
                <a:cs typeface="Verdana" pitchFamily="34" charset="0"/>
              </a:rPr>
              <a:t>102</a:t>
            </a:r>
            <a:endParaRPr lang="en-US" sz="600" b="0" dirty="0">
              <a:latin typeface="Arial Narrow" panose="020B0606020202030204" pitchFamily="34" charset="0"/>
              <a:ea typeface="Verdana" pitchFamily="34" charset="0"/>
              <a:cs typeface="Verdana" pitchFamily="34" charset="0"/>
            </a:endParaRPr>
          </a:p>
          <a:p>
            <a:pPr marL="0" indent="0" defTabSz="274320">
              <a:spcAft>
                <a:spcPts val="0"/>
              </a:spcAft>
              <a:buNone/>
              <a:tabLst>
                <a:tab pos="182880" algn="l"/>
                <a:tab pos="411480" algn="l"/>
                <a:tab pos="685800" algn="l"/>
                <a:tab pos="960120" algn="l"/>
              </a:tabLst>
            </a:pPr>
            <a:r>
              <a:rPr lang="en-US" sz="600" b="0" dirty="0" smtClean="0">
                <a:latin typeface="Arial Narrow" panose="020B0606020202030204" pitchFamily="34" charset="0"/>
                <a:ea typeface="Verdana" pitchFamily="34" charset="0"/>
                <a:cs typeface="Verdana" pitchFamily="34" charset="0"/>
              </a:rPr>
              <a:t>103	print </a:t>
            </a:r>
            <a:r>
              <a:rPr lang="en-US" sz="600" b="0" dirty="0">
                <a:latin typeface="Arial Narrow" panose="020B0606020202030204" pitchFamily="34" charset="0"/>
                <a:ea typeface="Verdana" pitchFamily="34" charset="0"/>
                <a:cs typeface="Verdana" pitchFamily="34" charset="0"/>
              </a:rPr>
              <a:t>"&lt;h2&gt;Good day $</a:t>
            </a:r>
            <a:r>
              <a:rPr lang="en-US" sz="600" b="0" dirty="0" err="1">
                <a:latin typeface="Arial Narrow" panose="020B0606020202030204" pitchFamily="34" charset="0"/>
                <a:ea typeface="Verdana" pitchFamily="34" charset="0"/>
                <a:cs typeface="Verdana" pitchFamily="34" charset="0"/>
              </a:rPr>
              <a:t>fullname</a:t>
            </a:r>
            <a:r>
              <a:rPr lang="en-US" sz="600" b="0" dirty="0">
                <a:latin typeface="Arial Narrow" panose="020B0606020202030204" pitchFamily="34" charset="0"/>
                <a:ea typeface="Verdana" pitchFamily="34" charset="0"/>
                <a:cs typeface="Verdana" pitchFamily="34" charset="0"/>
              </a:rPr>
              <a:t>,&lt;/h2&gt;\n";</a:t>
            </a:r>
          </a:p>
          <a:p>
            <a:pPr marL="0" indent="0" defTabSz="274320">
              <a:spcAft>
                <a:spcPts val="0"/>
              </a:spcAft>
              <a:buNone/>
              <a:tabLst>
                <a:tab pos="182880" algn="l"/>
                <a:tab pos="411480" algn="l"/>
                <a:tab pos="685800" algn="l"/>
                <a:tab pos="960120" algn="l"/>
              </a:tabLst>
            </a:pPr>
            <a:r>
              <a:rPr lang="en-US" sz="600" b="0" dirty="0" smtClean="0">
                <a:latin typeface="Arial Narrow" panose="020B0606020202030204" pitchFamily="34" charset="0"/>
                <a:ea typeface="Verdana" pitchFamily="34" charset="0"/>
                <a:cs typeface="Verdana" pitchFamily="34" charset="0"/>
              </a:rPr>
              <a:t>104</a:t>
            </a:r>
            <a:endParaRPr lang="en-US" sz="600" b="0" dirty="0">
              <a:latin typeface="Arial Narrow" panose="020B0606020202030204" pitchFamily="34" charset="0"/>
              <a:ea typeface="Verdana" pitchFamily="34" charset="0"/>
              <a:cs typeface="Verdana" pitchFamily="34" charset="0"/>
            </a:endParaRPr>
          </a:p>
          <a:p>
            <a:pPr marL="0" indent="0" defTabSz="274320">
              <a:spcAft>
                <a:spcPts val="0"/>
              </a:spcAft>
              <a:buNone/>
              <a:tabLst>
                <a:tab pos="182880" algn="l"/>
                <a:tab pos="411480" algn="l"/>
                <a:tab pos="685800" algn="l"/>
                <a:tab pos="960120" algn="l"/>
              </a:tabLst>
            </a:pPr>
            <a:r>
              <a:rPr lang="en-US" sz="600" b="0" dirty="0" smtClean="0">
                <a:latin typeface="Arial Narrow" panose="020B0606020202030204" pitchFamily="34" charset="0"/>
                <a:ea typeface="Verdana" pitchFamily="34" charset="0"/>
                <a:cs typeface="Verdana" pitchFamily="34" charset="0"/>
              </a:rPr>
              <a:t>105	# </a:t>
            </a:r>
            <a:r>
              <a:rPr lang="en-US" sz="600" b="0" dirty="0">
                <a:latin typeface="Arial Narrow" panose="020B0606020202030204" pitchFamily="34" charset="0"/>
                <a:ea typeface="Verdana" pitchFamily="34" charset="0"/>
                <a:cs typeface="Verdana" pitchFamily="34" charset="0"/>
              </a:rPr>
              <a:t>Add the information about the reports found in the database to the page.</a:t>
            </a:r>
          </a:p>
          <a:p>
            <a:pPr marL="0" indent="0" defTabSz="274320">
              <a:spcAft>
                <a:spcPts val="0"/>
              </a:spcAft>
              <a:buNone/>
              <a:tabLst>
                <a:tab pos="182880" algn="l"/>
                <a:tab pos="411480" algn="l"/>
                <a:tab pos="685800" algn="l"/>
                <a:tab pos="960120" algn="l"/>
              </a:tabLst>
            </a:pPr>
            <a:r>
              <a:rPr lang="en-US" sz="600" b="0" dirty="0" smtClean="0">
                <a:latin typeface="Arial Narrow" panose="020B0606020202030204" pitchFamily="34" charset="0"/>
                <a:ea typeface="Verdana" pitchFamily="34" charset="0"/>
                <a:cs typeface="Verdana" pitchFamily="34" charset="0"/>
              </a:rPr>
              <a:t>106</a:t>
            </a:r>
            <a:endParaRPr lang="en-US" sz="600" b="0" dirty="0">
              <a:latin typeface="Arial Narrow" panose="020B0606020202030204" pitchFamily="34" charset="0"/>
              <a:ea typeface="Verdana" pitchFamily="34" charset="0"/>
              <a:cs typeface="Verdana" pitchFamily="34" charset="0"/>
            </a:endParaRPr>
          </a:p>
          <a:p>
            <a:pPr marL="0" indent="0" defTabSz="274320">
              <a:spcAft>
                <a:spcPts val="0"/>
              </a:spcAft>
              <a:buNone/>
              <a:tabLst>
                <a:tab pos="182880" algn="l"/>
                <a:tab pos="411480" algn="l"/>
                <a:tab pos="685800" algn="l"/>
                <a:tab pos="960120" algn="l"/>
              </a:tabLst>
            </a:pPr>
            <a:r>
              <a:rPr lang="en-US" sz="600" b="0" dirty="0" smtClean="0">
                <a:latin typeface="Arial Narrow" panose="020B0606020202030204" pitchFamily="34" charset="0"/>
                <a:ea typeface="Verdana" pitchFamily="34" charset="0"/>
                <a:cs typeface="Verdana" pitchFamily="34" charset="0"/>
              </a:rPr>
              <a:t>107	if </a:t>
            </a:r>
            <a:r>
              <a:rPr lang="en-US" sz="600" b="0" dirty="0">
                <a:latin typeface="Arial Narrow" panose="020B0606020202030204" pitchFamily="34" charset="0"/>
                <a:ea typeface="Verdana" pitchFamily="34" charset="0"/>
                <a:cs typeface="Verdana" pitchFamily="34" charset="0"/>
              </a:rPr>
              <a:t>($</a:t>
            </a:r>
            <a:r>
              <a:rPr lang="en-US" sz="600" b="0" dirty="0" err="1">
                <a:latin typeface="Arial Narrow" panose="020B0606020202030204" pitchFamily="34" charset="0"/>
                <a:ea typeface="Verdana" pitchFamily="34" charset="0"/>
                <a:cs typeface="Verdana" pitchFamily="34" charset="0"/>
              </a:rPr>
              <a:t>sql</a:t>
            </a:r>
            <a:r>
              <a:rPr lang="en-US" sz="600" b="0" dirty="0">
                <a:latin typeface="Arial Narrow" panose="020B0606020202030204" pitchFamily="34" charset="0"/>
                <a:ea typeface="Verdana" pitchFamily="34" charset="0"/>
                <a:cs typeface="Verdana" pitchFamily="34" charset="0"/>
              </a:rPr>
              <a:t>-&gt;rows == 0) {</a:t>
            </a:r>
          </a:p>
          <a:p>
            <a:pPr marL="0" indent="0" defTabSz="274320">
              <a:spcAft>
                <a:spcPts val="0"/>
              </a:spcAft>
              <a:buNone/>
              <a:tabLst>
                <a:tab pos="182880" algn="l"/>
                <a:tab pos="411480" algn="l"/>
                <a:tab pos="685800" algn="l"/>
                <a:tab pos="960120" algn="l"/>
              </a:tabLst>
            </a:pPr>
            <a:r>
              <a:rPr lang="en-US" sz="600" b="0" dirty="0" smtClean="0">
                <a:latin typeface="Arial Narrow" panose="020B0606020202030204" pitchFamily="34" charset="0"/>
                <a:ea typeface="Verdana" pitchFamily="34" charset="0"/>
                <a:cs typeface="Verdana" pitchFamily="34" charset="0"/>
              </a:rPr>
              <a:t>108	</a:t>
            </a:r>
            <a:r>
              <a:rPr lang="en-US" sz="600" b="0" dirty="0">
                <a:latin typeface="Arial Narrow" panose="020B0606020202030204" pitchFamily="34" charset="0"/>
                <a:ea typeface="Verdana" pitchFamily="34" charset="0"/>
                <a:cs typeface="Verdana" pitchFamily="34" charset="0"/>
              </a:rPr>
              <a:t>	print "&lt;p&gt;You have no reports available for viewing.&lt;/p&gt;\n";</a:t>
            </a:r>
          </a:p>
          <a:p>
            <a:pPr marL="0" indent="0" defTabSz="274320">
              <a:spcAft>
                <a:spcPts val="0"/>
              </a:spcAft>
              <a:buNone/>
              <a:tabLst>
                <a:tab pos="182880" algn="l"/>
                <a:tab pos="411480" algn="l"/>
                <a:tab pos="685800" algn="l"/>
                <a:tab pos="960120" algn="l"/>
              </a:tabLst>
            </a:pPr>
            <a:r>
              <a:rPr lang="en-US" sz="600" b="0" dirty="0" smtClean="0">
                <a:latin typeface="Arial Narrow" panose="020B0606020202030204" pitchFamily="34" charset="0"/>
                <a:ea typeface="Verdana" pitchFamily="34" charset="0"/>
                <a:cs typeface="Verdana" pitchFamily="34" charset="0"/>
              </a:rPr>
              <a:t>109	} </a:t>
            </a:r>
            <a:r>
              <a:rPr lang="en-US" sz="600" b="0" dirty="0">
                <a:latin typeface="Arial Narrow" panose="020B0606020202030204" pitchFamily="34" charset="0"/>
                <a:ea typeface="Verdana" pitchFamily="34" charset="0"/>
                <a:cs typeface="Verdana" pitchFamily="34" charset="0"/>
              </a:rPr>
              <a:t>else { </a:t>
            </a:r>
          </a:p>
          <a:p>
            <a:pPr marL="0" indent="0" defTabSz="274320">
              <a:spcAft>
                <a:spcPts val="0"/>
              </a:spcAft>
              <a:buNone/>
              <a:tabLst>
                <a:tab pos="182880" algn="l"/>
                <a:tab pos="411480" algn="l"/>
                <a:tab pos="685800" algn="l"/>
                <a:tab pos="960120" algn="l"/>
              </a:tabLst>
            </a:pPr>
            <a:r>
              <a:rPr lang="en-US" sz="600" b="0" dirty="0" smtClean="0">
                <a:latin typeface="Arial Narrow" panose="020B0606020202030204" pitchFamily="34" charset="0"/>
                <a:ea typeface="Verdana" pitchFamily="34" charset="0"/>
                <a:cs typeface="Verdana" pitchFamily="34" charset="0"/>
              </a:rPr>
              <a:t>110	</a:t>
            </a:r>
            <a:r>
              <a:rPr lang="en-US" sz="600" b="0" dirty="0">
                <a:latin typeface="Arial Narrow" panose="020B0606020202030204" pitchFamily="34" charset="0"/>
                <a:ea typeface="Verdana" pitchFamily="34" charset="0"/>
                <a:cs typeface="Verdana" pitchFamily="34" charset="0"/>
              </a:rPr>
              <a:t>	print "&lt;p&gt;You have the following reports available for review:&lt;/p&gt;\n";</a:t>
            </a:r>
          </a:p>
          <a:p>
            <a:pPr marL="0" indent="0" defTabSz="274320">
              <a:spcAft>
                <a:spcPts val="0"/>
              </a:spcAft>
              <a:buNone/>
              <a:tabLst>
                <a:tab pos="182880" algn="l"/>
                <a:tab pos="411480" algn="l"/>
                <a:tab pos="685800" algn="l"/>
                <a:tab pos="960120" algn="l"/>
              </a:tabLst>
            </a:pPr>
            <a:r>
              <a:rPr lang="en-US" sz="600" b="0" dirty="0" smtClean="0">
                <a:latin typeface="Arial Narrow" panose="020B0606020202030204" pitchFamily="34" charset="0"/>
                <a:ea typeface="Verdana" pitchFamily="34" charset="0"/>
                <a:cs typeface="Verdana" pitchFamily="34" charset="0"/>
              </a:rPr>
              <a:t>111	</a:t>
            </a:r>
            <a:r>
              <a:rPr lang="en-US" sz="600" b="0" dirty="0">
                <a:latin typeface="Arial Narrow" panose="020B0606020202030204" pitchFamily="34" charset="0"/>
                <a:ea typeface="Verdana" pitchFamily="34" charset="0"/>
                <a:cs typeface="Verdana" pitchFamily="34" charset="0"/>
              </a:rPr>
              <a:t>	print "&lt;table border=1&gt;\n";</a:t>
            </a:r>
          </a:p>
          <a:p>
            <a:pPr marL="0" indent="0" defTabSz="274320">
              <a:spcAft>
                <a:spcPts val="0"/>
              </a:spcAft>
              <a:buNone/>
              <a:tabLst>
                <a:tab pos="182880" algn="l"/>
                <a:tab pos="411480" algn="l"/>
                <a:tab pos="685800" algn="l"/>
                <a:tab pos="960120" algn="l"/>
              </a:tabLst>
            </a:pPr>
            <a:r>
              <a:rPr lang="en-US" sz="600" b="0" dirty="0" smtClean="0">
                <a:latin typeface="Arial Narrow" panose="020B0606020202030204" pitchFamily="34" charset="0"/>
                <a:ea typeface="Verdana" pitchFamily="34" charset="0"/>
                <a:cs typeface="Verdana" pitchFamily="34" charset="0"/>
              </a:rPr>
              <a:t>112	</a:t>
            </a:r>
            <a:r>
              <a:rPr lang="en-US" sz="600" b="0" dirty="0">
                <a:latin typeface="Arial Narrow" panose="020B0606020202030204" pitchFamily="34" charset="0"/>
                <a:ea typeface="Verdana" pitchFamily="34" charset="0"/>
                <a:cs typeface="Verdana" pitchFamily="34" charset="0"/>
              </a:rPr>
              <a:t>	print "&lt;</a:t>
            </a:r>
            <a:r>
              <a:rPr lang="en-US" sz="600" b="0" dirty="0" err="1">
                <a:latin typeface="Arial Narrow" panose="020B0606020202030204" pitchFamily="34" charset="0"/>
                <a:ea typeface="Verdana" pitchFamily="34" charset="0"/>
                <a:cs typeface="Verdana" pitchFamily="34" charset="0"/>
              </a:rPr>
              <a:t>tr</a:t>
            </a:r>
            <a:r>
              <a:rPr lang="en-US" sz="600" b="0" dirty="0">
                <a:latin typeface="Arial Narrow" panose="020B0606020202030204" pitchFamily="34" charset="0"/>
                <a:ea typeface="Verdana" pitchFamily="34" charset="0"/>
                <a:cs typeface="Verdana" pitchFamily="34" charset="0"/>
              </a:rPr>
              <a:t>&gt;&lt;</a:t>
            </a:r>
            <a:r>
              <a:rPr lang="en-US" sz="600" b="0" dirty="0" err="1">
                <a:latin typeface="Arial Narrow" panose="020B0606020202030204" pitchFamily="34" charset="0"/>
                <a:ea typeface="Verdana" pitchFamily="34" charset="0"/>
                <a:cs typeface="Verdana" pitchFamily="34" charset="0"/>
              </a:rPr>
              <a:t>th</a:t>
            </a:r>
            <a:r>
              <a:rPr lang="en-US" sz="600" b="0" dirty="0">
                <a:latin typeface="Arial Narrow" panose="020B0606020202030204" pitchFamily="34" charset="0"/>
                <a:ea typeface="Verdana" pitchFamily="34" charset="0"/>
                <a:cs typeface="Verdana" pitchFamily="34" charset="0"/>
              </a:rPr>
              <a:t>&gt;Project Name&lt;/</a:t>
            </a:r>
            <a:r>
              <a:rPr lang="en-US" sz="600" b="0" dirty="0" err="1">
                <a:latin typeface="Arial Narrow" panose="020B0606020202030204" pitchFamily="34" charset="0"/>
                <a:ea typeface="Verdana" pitchFamily="34" charset="0"/>
                <a:cs typeface="Verdana" pitchFamily="34" charset="0"/>
              </a:rPr>
              <a:t>th</a:t>
            </a:r>
            <a:r>
              <a:rPr lang="en-US" sz="600" b="0" dirty="0">
                <a:latin typeface="Arial Narrow" panose="020B0606020202030204" pitchFamily="34" charset="0"/>
                <a:ea typeface="Verdana" pitchFamily="34" charset="0"/>
                <a:cs typeface="Verdana" pitchFamily="34" charset="0"/>
              </a:rPr>
              <a:t>&gt;&lt;</a:t>
            </a:r>
            <a:r>
              <a:rPr lang="en-US" sz="600" b="0" dirty="0" err="1">
                <a:latin typeface="Arial Narrow" panose="020B0606020202030204" pitchFamily="34" charset="0"/>
                <a:ea typeface="Verdana" pitchFamily="34" charset="0"/>
                <a:cs typeface="Verdana" pitchFamily="34" charset="0"/>
              </a:rPr>
              <a:t>th</a:t>
            </a:r>
            <a:r>
              <a:rPr lang="en-US" sz="600" b="0" dirty="0">
                <a:latin typeface="Arial Narrow" panose="020B0606020202030204" pitchFamily="34" charset="0"/>
                <a:ea typeface="Verdana" pitchFamily="34" charset="0"/>
                <a:cs typeface="Verdana" pitchFamily="34" charset="0"/>
              </a:rPr>
              <a:t>&gt;Report Name&lt;/</a:t>
            </a:r>
            <a:r>
              <a:rPr lang="en-US" sz="600" b="0" dirty="0" err="1">
                <a:latin typeface="Arial Narrow" panose="020B0606020202030204" pitchFamily="34" charset="0"/>
                <a:ea typeface="Verdana" pitchFamily="34" charset="0"/>
                <a:cs typeface="Verdana" pitchFamily="34" charset="0"/>
              </a:rPr>
              <a:t>th</a:t>
            </a:r>
            <a:r>
              <a:rPr lang="en-US" sz="600" b="0" dirty="0">
                <a:latin typeface="Arial Narrow" panose="020B0606020202030204" pitchFamily="34" charset="0"/>
                <a:ea typeface="Verdana" pitchFamily="34" charset="0"/>
                <a:cs typeface="Verdana" pitchFamily="34" charset="0"/>
              </a:rPr>
              <a:t>&gt;&lt;/</a:t>
            </a:r>
            <a:r>
              <a:rPr lang="en-US" sz="600" b="0" dirty="0" err="1">
                <a:latin typeface="Arial Narrow" panose="020B0606020202030204" pitchFamily="34" charset="0"/>
                <a:ea typeface="Verdana" pitchFamily="34" charset="0"/>
                <a:cs typeface="Verdana" pitchFamily="34" charset="0"/>
              </a:rPr>
              <a:t>tr</a:t>
            </a:r>
            <a:r>
              <a:rPr lang="en-US" sz="600" b="0" dirty="0">
                <a:latin typeface="Arial Narrow" panose="020B0606020202030204" pitchFamily="34" charset="0"/>
                <a:ea typeface="Verdana" pitchFamily="34" charset="0"/>
                <a:cs typeface="Verdana" pitchFamily="34" charset="0"/>
              </a:rPr>
              <a:t>&gt;\n";</a:t>
            </a:r>
          </a:p>
          <a:p>
            <a:pPr marL="0" indent="0" defTabSz="274320">
              <a:spcAft>
                <a:spcPts val="0"/>
              </a:spcAft>
              <a:buNone/>
              <a:tabLst>
                <a:tab pos="182880" algn="l"/>
                <a:tab pos="411480" algn="l"/>
                <a:tab pos="685800" algn="l"/>
                <a:tab pos="960120" algn="l"/>
              </a:tabLst>
            </a:pPr>
            <a:r>
              <a:rPr lang="en-US" sz="600" b="0" dirty="0" smtClean="0">
                <a:latin typeface="Arial Narrow" panose="020B0606020202030204" pitchFamily="34" charset="0"/>
                <a:ea typeface="Verdana" pitchFamily="34" charset="0"/>
                <a:cs typeface="Verdana" pitchFamily="34" charset="0"/>
              </a:rPr>
              <a:t>113	</a:t>
            </a:r>
            <a:r>
              <a:rPr lang="en-US" sz="600" b="0" dirty="0">
                <a:latin typeface="Arial Narrow" panose="020B0606020202030204" pitchFamily="34" charset="0"/>
                <a:ea typeface="Verdana" pitchFamily="34" charset="0"/>
                <a:cs typeface="Verdana" pitchFamily="34" charset="0"/>
              </a:rPr>
              <a:t>	while (my ($</a:t>
            </a:r>
            <a:r>
              <a:rPr lang="en-US" sz="600" b="0" dirty="0" err="1">
                <a:latin typeface="Arial Narrow" panose="020B0606020202030204" pitchFamily="34" charset="0"/>
                <a:ea typeface="Verdana" pitchFamily="34" charset="0"/>
                <a:cs typeface="Verdana" pitchFamily="34" charset="0"/>
              </a:rPr>
              <a:t>i,$r,$p</a:t>
            </a:r>
            <a:r>
              <a:rPr lang="en-US" sz="600" b="0" dirty="0">
                <a:latin typeface="Arial Narrow" panose="020B0606020202030204" pitchFamily="34" charset="0"/>
                <a:ea typeface="Verdana" pitchFamily="34" charset="0"/>
                <a:cs typeface="Verdana" pitchFamily="34" charset="0"/>
              </a:rPr>
              <a:t>) = $</a:t>
            </a:r>
            <a:r>
              <a:rPr lang="en-US" sz="600" b="0" dirty="0" err="1">
                <a:latin typeface="Arial Narrow" panose="020B0606020202030204" pitchFamily="34" charset="0"/>
                <a:ea typeface="Verdana" pitchFamily="34" charset="0"/>
                <a:cs typeface="Verdana" pitchFamily="34" charset="0"/>
              </a:rPr>
              <a:t>sql</a:t>
            </a:r>
            <a:r>
              <a:rPr lang="en-US" sz="600" b="0" dirty="0">
                <a:latin typeface="Arial Narrow" panose="020B0606020202030204" pitchFamily="34" charset="0"/>
                <a:ea typeface="Verdana" pitchFamily="34" charset="0"/>
                <a:cs typeface="Verdana" pitchFamily="34" charset="0"/>
              </a:rPr>
              <a:t>-&gt;</a:t>
            </a:r>
            <a:r>
              <a:rPr lang="en-US" sz="600" b="0" dirty="0" err="1">
                <a:latin typeface="Arial Narrow" panose="020B0606020202030204" pitchFamily="34" charset="0"/>
                <a:ea typeface="Verdana" pitchFamily="34" charset="0"/>
                <a:cs typeface="Verdana" pitchFamily="34" charset="0"/>
              </a:rPr>
              <a:t>fetchrow_array</a:t>
            </a:r>
            <a:r>
              <a:rPr lang="en-US" sz="600" b="0" dirty="0">
                <a:latin typeface="Arial Narrow" panose="020B0606020202030204" pitchFamily="34" charset="0"/>
                <a:ea typeface="Verdana" pitchFamily="34" charset="0"/>
                <a:cs typeface="Verdana" pitchFamily="34" charset="0"/>
              </a:rPr>
              <a:t>) {</a:t>
            </a:r>
          </a:p>
          <a:p>
            <a:pPr marL="0" indent="0" defTabSz="274320">
              <a:spcAft>
                <a:spcPts val="0"/>
              </a:spcAft>
              <a:buNone/>
              <a:tabLst>
                <a:tab pos="182880" algn="l"/>
                <a:tab pos="411480" algn="l"/>
                <a:tab pos="685800" algn="l"/>
                <a:tab pos="960120" algn="l"/>
              </a:tabLst>
            </a:pPr>
            <a:r>
              <a:rPr lang="en-US" sz="600" b="0" dirty="0" smtClean="0">
                <a:latin typeface="Arial Narrow" panose="020B0606020202030204" pitchFamily="34" charset="0"/>
                <a:ea typeface="Verdana" pitchFamily="34" charset="0"/>
                <a:cs typeface="Verdana" pitchFamily="34" charset="0"/>
              </a:rPr>
              <a:t>114	</a:t>
            </a:r>
            <a:r>
              <a:rPr lang="en-US" sz="600" b="0" dirty="0">
                <a:latin typeface="Arial Narrow" panose="020B0606020202030204" pitchFamily="34" charset="0"/>
                <a:ea typeface="Verdana" pitchFamily="34" charset="0"/>
                <a:cs typeface="Verdana" pitchFamily="34" charset="0"/>
              </a:rPr>
              <a:t>		print "&lt;</a:t>
            </a:r>
            <a:r>
              <a:rPr lang="en-US" sz="600" b="0" dirty="0" err="1">
                <a:latin typeface="Arial Narrow" panose="020B0606020202030204" pitchFamily="34" charset="0"/>
                <a:ea typeface="Verdana" pitchFamily="34" charset="0"/>
                <a:cs typeface="Verdana" pitchFamily="34" charset="0"/>
              </a:rPr>
              <a:t>tr</a:t>
            </a:r>
            <a:r>
              <a:rPr lang="en-US" sz="600" b="0" dirty="0">
                <a:latin typeface="Arial Narrow" panose="020B0606020202030204" pitchFamily="34" charset="0"/>
                <a:ea typeface="Verdana" pitchFamily="34" charset="0"/>
                <a:cs typeface="Verdana" pitchFamily="34" charset="0"/>
              </a:rPr>
              <a:t>&gt;&lt;td&gt;$p&lt;/td&gt;&lt;td&gt;&lt;a </a:t>
            </a:r>
            <a:r>
              <a:rPr lang="en-US" sz="600" b="0" dirty="0" err="1">
                <a:latin typeface="Arial Narrow" panose="020B0606020202030204" pitchFamily="34" charset="0"/>
                <a:ea typeface="Verdana" pitchFamily="34" charset="0"/>
                <a:cs typeface="Verdana" pitchFamily="34" charset="0"/>
              </a:rPr>
              <a:t>href</a:t>
            </a:r>
            <a:r>
              <a:rPr lang="en-US" sz="600" b="0" dirty="0">
                <a:latin typeface="Arial Narrow" panose="020B0606020202030204" pitchFamily="34" charset="0"/>
                <a:ea typeface="Verdana" pitchFamily="34" charset="0"/>
                <a:cs typeface="Verdana" pitchFamily="34" charset="0"/>
              </a:rPr>
              <a:t>=\"</a:t>
            </a:r>
            <a:r>
              <a:rPr lang="en-US" sz="600" b="0" dirty="0" err="1">
                <a:latin typeface="Arial Narrow" panose="020B0606020202030204" pitchFamily="34" charset="0"/>
                <a:ea typeface="Verdana" pitchFamily="34" charset="0"/>
                <a:cs typeface="Verdana" pitchFamily="34" charset="0"/>
              </a:rPr>
              <a:t>viewreport.cgi?rid</a:t>
            </a:r>
            <a:r>
              <a:rPr lang="en-US" sz="600" b="0" dirty="0">
                <a:latin typeface="Arial Narrow" panose="020B0606020202030204" pitchFamily="34" charset="0"/>
                <a:ea typeface="Verdana" pitchFamily="34" charset="0"/>
                <a:cs typeface="Verdana" pitchFamily="34" charset="0"/>
              </a:rPr>
              <a:t>=$i\"&gt;$r&lt;/a&gt;&lt;/td&gt;&lt;/</a:t>
            </a:r>
            <a:r>
              <a:rPr lang="en-US" sz="600" b="0" dirty="0" err="1">
                <a:latin typeface="Arial Narrow" panose="020B0606020202030204" pitchFamily="34" charset="0"/>
                <a:ea typeface="Verdana" pitchFamily="34" charset="0"/>
                <a:cs typeface="Verdana" pitchFamily="34" charset="0"/>
              </a:rPr>
              <a:t>tr</a:t>
            </a:r>
            <a:r>
              <a:rPr lang="en-US" sz="600" b="0" dirty="0">
                <a:latin typeface="Arial Narrow" panose="020B0606020202030204" pitchFamily="34" charset="0"/>
                <a:ea typeface="Verdana" pitchFamily="34" charset="0"/>
                <a:cs typeface="Verdana" pitchFamily="34" charset="0"/>
              </a:rPr>
              <a:t>&gt;\n";</a:t>
            </a:r>
          </a:p>
          <a:p>
            <a:pPr marL="0" indent="0" defTabSz="274320">
              <a:spcAft>
                <a:spcPts val="0"/>
              </a:spcAft>
              <a:buNone/>
              <a:tabLst>
                <a:tab pos="182880" algn="l"/>
                <a:tab pos="411480" algn="l"/>
                <a:tab pos="685800" algn="l"/>
                <a:tab pos="960120" algn="l"/>
              </a:tabLst>
            </a:pPr>
            <a:r>
              <a:rPr lang="en-US" sz="600" b="0" dirty="0" smtClean="0">
                <a:latin typeface="Arial Narrow" panose="020B0606020202030204" pitchFamily="34" charset="0"/>
                <a:ea typeface="Verdana" pitchFamily="34" charset="0"/>
                <a:cs typeface="Verdana" pitchFamily="34" charset="0"/>
              </a:rPr>
              <a:t>115	</a:t>
            </a:r>
            <a:r>
              <a:rPr lang="en-US" sz="600" b="0" dirty="0">
                <a:latin typeface="Arial Narrow" panose="020B0606020202030204" pitchFamily="34" charset="0"/>
                <a:ea typeface="Verdana" pitchFamily="34" charset="0"/>
                <a:cs typeface="Verdana" pitchFamily="34" charset="0"/>
              </a:rPr>
              <a:t>	}</a:t>
            </a:r>
          </a:p>
          <a:p>
            <a:pPr marL="0" indent="0" defTabSz="274320">
              <a:spcAft>
                <a:spcPts val="0"/>
              </a:spcAft>
              <a:buNone/>
              <a:tabLst>
                <a:tab pos="182880" algn="l"/>
                <a:tab pos="411480" algn="l"/>
                <a:tab pos="685800" algn="l"/>
                <a:tab pos="960120" algn="l"/>
              </a:tabLst>
            </a:pPr>
            <a:r>
              <a:rPr lang="en-US" sz="600" b="0" dirty="0" smtClean="0">
                <a:latin typeface="Arial Narrow" panose="020B0606020202030204" pitchFamily="34" charset="0"/>
                <a:ea typeface="Verdana" pitchFamily="34" charset="0"/>
                <a:cs typeface="Verdana" pitchFamily="34" charset="0"/>
              </a:rPr>
              <a:t>116	</a:t>
            </a:r>
            <a:r>
              <a:rPr lang="en-US" sz="600" b="0" dirty="0">
                <a:latin typeface="Arial Narrow" panose="020B0606020202030204" pitchFamily="34" charset="0"/>
                <a:ea typeface="Verdana" pitchFamily="34" charset="0"/>
                <a:cs typeface="Verdana" pitchFamily="34" charset="0"/>
              </a:rPr>
              <a:t>	print "&lt;/table&gt;\n";</a:t>
            </a:r>
          </a:p>
          <a:p>
            <a:pPr marL="0" indent="0" defTabSz="274320">
              <a:spcAft>
                <a:spcPts val="0"/>
              </a:spcAft>
              <a:buNone/>
              <a:tabLst>
                <a:tab pos="182880" algn="l"/>
                <a:tab pos="411480" algn="l"/>
                <a:tab pos="685800" algn="l"/>
                <a:tab pos="960120" algn="l"/>
              </a:tabLst>
            </a:pPr>
            <a:r>
              <a:rPr lang="en-US" sz="600" b="0" dirty="0" smtClean="0">
                <a:latin typeface="Arial Narrow" panose="020B0606020202030204" pitchFamily="34" charset="0"/>
                <a:ea typeface="Verdana" pitchFamily="34" charset="0"/>
                <a:cs typeface="Verdana" pitchFamily="34" charset="0"/>
              </a:rPr>
              <a:t>117	}</a:t>
            </a:r>
            <a:endParaRPr lang="en-US" sz="600" b="0" dirty="0">
              <a:latin typeface="Arial Narrow" panose="020B0606020202030204" pitchFamily="34" charset="0"/>
              <a:ea typeface="Verdana" pitchFamily="34" charset="0"/>
              <a:cs typeface="Verdana" pitchFamily="34" charset="0"/>
            </a:endParaRPr>
          </a:p>
          <a:p>
            <a:pPr marL="0" indent="0" defTabSz="274320">
              <a:spcAft>
                <a:spcPts val="0"/>
              </a:spcAft>
              <a:buNone/>
              <a:tabLst>
                <a:tab pos="182880" algn="l"/>
                <a:tab pos="411480" algn="l"/>
                <a:tab pos="685800" algn="l"/>
                <a:tab pos="960120" algn="l"/>
              </a:tabLst>
            </a:pPr>
            <a:r>
              <a:rPr lang="en-US" sz="600" b="0" dirty="0" smtClean="0">
                <a:latin typeface="Arial Narrow" panose="020B0606020202030204" pitchFamily="34" charset="0"/>
                <a:ea typeface="Verdana" pitchFamily="34" charset="0"/>
                <a:cs typeface="Verdana" pitchFamily="34" charset="0"/>
              </a:rPr>
              <a:t>118</a:t>
            </a:r>
            <a:endParaRPr lang="en-US" sz="600" b="0" dirty="0">
              <a:latin typeface="Arial Narrow" panose="020B0606020202030204" pitchFamily="34" charset="0"/>
              <a:ea typeface="Verdana" pitchFamily="34" charset="0"/>
              <a:cs typeface="Verdana" pitchFamily="34" charset="0"/>
            </a:endParaRPr>
          </a:p>
          <a:p>
            <a:pPr marL="0" indent="0" defTabSz="274320">
              <a:spcAft>
                <a:spcPts val="0"/>
              </a:spcAft>
              <a:buNone/>
              <a:tabLst>
                <a:tab pos="182880" algn="l"/>
                <a:tab pos="411480" algn="l"/>
                <a:tab pos="685800" algn="l"/>
                <a:tab pos="960120" algn="l"/>
              </a:tabLst>
            </a:pPr>
            <a:r>
              <a:rPr lang="en-US" sz="600" b="0" dirty="0" smtClean="0">
                <a:latin typeface="Arial Narrow" panose="020B0606020202030204" pitchFamily="34" charset="0"/>
                <a:ea typeface="Verdana" pitchFamily="34" charset="0"/>
                <a:cs typeface="Verdana" pitchFamily="34" charset="0"/>
              </a:rPr>
              <a:t>119	# </a:t>
            </a:r>
            <a:r>
              <a:rPr lang="en-US" sz="600" b="0" dirty="0">
                <a:latin typeface="Arial Narrow" panose="020B0606020202030204" pitchFamily="34" charset="0"/>
                <a:ea typeface="Verdana" pitchFamily="34" charset="0"/>
                <a:cs typeface="Verdana" pitchFamily="34" charset="0"/>
              </a:rPr>
              <a:t>Print the bottom part of the HTML response.</a:t>
            </a:r>
          </a:p>
          <a:p>
            <a:pPr marL="0" indent="0" defTabSz="274320">
              <a:spcAft>
                <a:spcPts val="0"/>
              </a:spcAft>
              <a:buNone/>
              <a:tabLst>
                <a:tab pos="182880" algn="l"/>
                <a:tab pos="411480" algn="l"/>
                <a:tab pos="685800" algn="l"/>
                <a:tab pos="960120" algn="l"/>
              </a:tabLst>
            </a:pPr>
            <a:r>
              <a:rPr lang="en-US" sz="600" b="0" dirty="0" smtClean="0">
                <a:latin typeface="Arial Narrow" panose="020B0606020202030204" pitchFamily="34" charset="0"/>
                <a:ea typeface="Verdana" pitchFamily="34" charset="0"/>
                <a:cs typeface="Verdana" pitchFamily="34" charset="0"/>
              </a:rPr>
              <a:t>120</a:t>
            </a:r>
            <a:endParaRPr lang="en-US" sz="600" b="0" dirty="0">
              <a:latin typeface="Arial Narrow" panose="020B0606020202030204" pitchFamily="34" charset="0"/>
              <a:ea typeface="Verdana" pitchFamily="34" charset="0"/>
              <a:cs typeface="Verdana" pitchFamily="34" charset="0"/>
            </a:endParaRPr>
          </a:p>
          <a:p>
            <a:pPr marL="0" indent="0" defTabSz="274320">
              <a:spcAft>
                <a:spcPts val="0"/>
              </a:spcAft>
              <a:buNone/>
              <a:tabLst>
                <a:tab pos="182880" algn="l"/>
                <a:tab pos="411480" algn="l"/>
                <a:tab pos="685800" algn="l"/>
                <a:tab pos="960120" algn="l"/>
              </a:tabLst>
            </a:pPr>
            <a:r>
              <a:rPr lang="en-US" sz="600" b="0" dirty="0" smtClean="0">
                <a:latin typeface="Arial Narrow" panose="020B0606020202030204" pitchFamily="34" charset="0"/>
                <a:ea typeface="Verdana" pitchFamily="34" charset="0"/>
                <a:cs typeface="Verdana" pitchFamily="34" charset="0"/>
              </a:rPr>
              <a:t>121	print </a:t>
            </a:r>
            <a:r>
              <a:rPr lang="en-US" sz="600" b="0" dirty="0">
                <a:latin typeface="Arial Narrow" panose="020B0606020202030204" pitchFamily="34" charset="0"/>
                <a:ea typeface="Verdana" pitchFamily="34" charset="0"/>
                <a:cs typeface="Verdana" pitchFamily="34" charset="0"/>
              </a:rPr>
              <a:t>"&lt;!--#include virtual=\"/footer.html\" --&gt;";</a:t>
            </a:r>
          </a:p>
          <a:p>
            <a:pPr marL="0" indent="0" defTabSz="274320">
              <a:spcAft>
                <a:spcPts val="0"/>
              </a:spcAft>
              <a:buNone/>
              <a:tabLst>
                <a:tab pos="182880" algn="l"/>
                <a:tab pos="411480" algn="l"/>
                <a:tab pos="685800" algn="l"/>
                <a:tab pos="960120" algn="l"/>
              </a:tabLst>
            </a:pPr>
            <a:r>
              <a:rPr lang="en-US" sz="600" b="0" dirty="0" smtClean="0">
                <a:latin typeface="Arial Narrow" panose="020B0606020202030204" pitchFamily="34" charset="0"/>
                <a:ea typeface="Verdana" pitchFamily="34" charset="0"/>
                <a:cs typeface="Verdana" pitchFamily="34" charset="0"/>
              </a:rPr>
              <a:t>122	print </a:t>
            </a:r>
            <a:r>
              <a:rPr lang="en-US" sz="600" b="0" dirty="0" err="1">
                <a:latin typeface="Arial Narrow" panose="020B0606020202030204" pitchFamily="34" charset="0"/>
                <a:ea typeface="Verdana" pitchFamily="34" charset="0"/>
                <a:cs typeface="Verdana" pitchFamily="34" charset="0"/>
              </a:rPr>
              <a:t>end_html</a:t>
            </a:r>
            <a:r>
              <a:rPr lang="en-US" sz="600" b="0" dirty="0">
                <a:latin typeface="Arial Narrow" panose="020B0606020202030204" pitchFamily="34" charset="0"/>
                <a:ea typeface="Verdana" pitchFamily="34" charset="0"/>
                <a:cs typeface="Verdana" pitchFamily="34" charset="0"/>
              </a:rPr>
              <a:t>;</a:t>
            </a:r>
          </a:p>
          <a:p>
            <a:pPr marL="0" indent="0" defTabSz="274320">
              <a:spcAft>
                <a:spcPts val="0"/>
              </a:spcAft>
              <a:buNone/>
              <a:tabLst>
                <a:tab pos="182880" algn="l"/>
                <a:tab pos="411480" algn="l"/>
                <a:tab pos="685800" algn="l"/>
                <a:tab pos="960120" algn="l"/>
              </a:tabLst>
            </a:pPr>
            <a:r>
              <a:rPr lang="en-US" sz="600" b="0" dirty="0" smtClean="0">
                <a:latin typeface="Arial Narrow" panose="020B0606020202030204" pitchFamily="34" charset="0"/>
                <a:ea typeface="Verdana" pitchFamily="34" charset="0"/>
                <a:cs typeface="Verdana" pitchFamily="34" charset="0"/>
              </a:rPr>
              <a:t>123</a:t>
            </a:r>
            <a:endParaRPr lang="en-US" sz="600" b="0" dirty="0">
              <a:latin typeface="Arial Narrow" panose="020B0606020202030204" pitchFamily="34" charset="0"/>
              <a:ea typeface="Verdana" pitchFamily="34" charset="0"/>
              <a:cs typeface="Verdana" pitchFamily="34" charset="0"/>
            </a:endParaRPr>
          </a:p>
          <a:p>
            <a:pPr marL="0" indent="0" defTabSz="274320">
              <a:spcAft>
                <a:spcPts val="0"/>
              </a:spcAft>
              <a:buNone/>
              <a:tabLst>
                <a:tab pos="182880" algn="l"/>
                <a:tab pos="411480" algn="l"/>
                <a:tab pos="685800" algn="l"/>
                <a:tab pos="960120" algn="l"/>
              </a:tabLst>
            </a:pPr>
            <a:r>
              <a:rPr lang="en-US" sz="600" b="0" dirty="0" smtClean="0">
                <a:latin typeface="Arial Narrow" panose="020B0606020202030204" pitchFamily="34" charset="0"/>
                <a:ea typeface="Verdana" pitchFamily="34" charset="0"/>
                <a:cs typeface="Verdana" pitchFamily="34" charset="0"/>
              </a:rPr>
              <a:t>124	# </a:t>
            </a:r>
            <a:r>
              <a:rPr lang="en-US" sz="600" b="0" dirty="0">
                <a:latin typeface="Arial Narrow" panose="020B0606020202030204" pitchFamily="34" charset="0"/>
                <a:ea typeface="Verdana" pitchFamily="34" charset="0"/>
                <a:cs typeface="Verdana" pitchFamily="34" charset="0"/>
              </a:rPr>
              <a:t>Close up the SQL object and disconnect from the database.</a:t>
            </a:r>
          </a:p>
          <a:p>
            <a:pPr marL="0" indent="0" defTabSz="274320">
              <a:spcAft>
                <a:spcPts val="0"/>
              </a:spcAft>
              <a:buNone/>
              <a:tabLst>
                <a:tab pos="182880" algn="l"/>
                <a:tab pos="411480" algn="l"/>
                <a:tab pos="685800" algn="l"/>
                <a:tab pos="960120" algn="l"/>
              </a:tabLst>
            </a:pPr>
            <a:r>
              <a:rPr lang="en-US" sz="600" b="0" dirty="0" smtClean="0">
                <a:latin typeface="Arial Narrow" panose="020B0606020202030204" pitchFamily="34" charset="0"/>
                <a:ea typeface="Verdana" pitchFamily="34" charset="0"/>
                <a:cs typeface="Verdana" pitchFamily="34" charset="0"/>
              </a:rPr>
              <a:t>125</a:t>
            </a:r>
            <a:endParaRPr lang="en-US" sz="600" b="0" dirty="0">
              <a:latin typeface="Arial Narrow" panose="020B0606020202030204" pitchFamily="34" charset="0"/>
              <a:ea typeface="Verdana" pitchFamily="34" charset="0"/>
              <a:cs typeface="Verdana" pitchFamily="34" charset="0"/>
            </a:endParaRPr>
          </a:p>
          <a:p>
            <a:pPr marL="0" indent="0" defTabSz="274320">
              <a:spcAft>
                <a:spcPts val="0"/>
              </a:spcAft>
              <a:buNone/>
              <a:tabLst>
                <a:tab pos="182880" algn="l"/>
                <a:tab pos="411480" algn="l"/>
                <a:tab pos="685800" algn="l"/>
                <a:tab pos="960120" algn="l"/>
              </a:tabLst>
            </a:pPr>
            <a:r>
              <a:rPr lang="en-US" sz="600" b="0" dirty="0" smtClean="0">
                <a:latin typeface="Arial Narrow" panose="020B0606020202030204" pitchFamily="34" charset="0"/>
                <a:ea typeface="Verdana" pitchFamily="34" charset="0"/>
                <a:cs typeface="Verdana" pitchFamily="34" charset="0"/>
              </a:rPr>
              <a:t>126	$</a:t>
            </a:r>
            <a:r>
              <a:rPr lang="en-US" sz="600" b="0" dirty="0" err="1" smtClean="0">
                <a:latin typeface="Arial Narrow" panose="020B0606020202030204" pitchFamily="34" charset="0"/>
                <a:ea typeface="Verdana" pitchFamily="34" charset="0"/>
                <a:cs typeface="Verdana" pitchFamily="34" charset="0"/>
              </a:rPr>
              <a:t>sql</a:t>
            </a:r>
            <a:r>
              <a:rPr lang="en-US" sz="600" b="0" dirty="0" smtClean="0">
                <a:latin typeface="Arial Narrow" panose="020B0606020202030204" pitchFamily="34" charset="0"/>
                <a:ea typeface="Verdana" pitchFamily="34" charset="0"/>
                <a:cs typeface="Verdana" pitchFamily="34" charset="0"/>
              </a:rPr>
              <a:t>-</a:t>
            </a:r>
            <a:r>
              <a:rPr lang="en-US" sz="600" b="0" dirty="0">
                <a:latin typeface="Arial Narrow" panose="020B0606020202030204" pitchFamily="34" charset="0"/>
                <a:ea typeface="Verdana" pitchFamily="34" charset="0"/>
                <a:cs typeface="Verdana" pitchFamily="34" charset="0"/>
              </a:rPr>
              <a:t>&gt;finish;</a:t>
            </a:r>
          </a:p>
          <a:p>
            <a:pPr marL="0" indent="0" defTabSz="274320">
              <a:spcAft>
                <a:spcPts val="0"/>
              </a:spcAft>
              <a:buNone/>
              <a:tabLst>
                <a:tab pos="182880" algn="l"/>
                <a:tab pos="411480" algn="l"/>
                <a:tab pos="685800" algn="l"/>
                <a:tab pos="960120" algn="l"/>
              </a:tabLst>
            </a:pPr>
            <a:r>
              <a:rPr lang="en-US" sz="600" b="0" dirty="0" smtClean="0">
                <a:latin typeface="Arial Narrow" panose="020B0606020202030204" pitchFamily="34" charset="0"/>
                <a:ea typeface="Verdana" pitchFamily="34" charset="0"/>
                <a:cs typeface="Verdana" pitchFamily="34" charset="0"/>
              </a:rPr>
              <a:t>127	$</a:t>
            </a:r>
            <a:r>
              <a:rPr lang="en-US" sz="600" b="0" dirty="0" err="1" smtClean="0">
                <a:latin typeface="Arial Narrow" panose="020B0606020202030204" pitchFamily="34" charset="0"/>
                <a:ea typeface="Verdana" pitchFamily="34" charset="0"/>
                <a:cs typeface="Verdana" pitchFamily="34" charset="0"/>
              </a:rPr>
              <a:t>dbh</a:t>
            </a:r>
            <a:r>
              <a:rPr lang="en-US" sz="600" b="0" dirty="0" smtClean="0">
                <a:latin typeface="Arial Narrow" panose="020B0606020202030204" pitchFamily="34" charset="0"/>
                <a:ea typeface="Verdana" pitchFamily="34" charset="0"/>
                <a:cs typeface="Verdana" pitchFamily="34" charset="0"/>
              </a:rPr>
              <a:t>-</a:t>
            </a:r>
            <a:r>
              <a:rPr lang="en-US" sz="600" b="0" dirty="0">
                <a:latin typeface="Arial Narrow" panose="020B0606020202030204" pitchFamily="34" charset="0"/>
                <a:ea typeface="Verdana" pitchFamily="34" charset="0"/>
                <a:cs typeface="Verdana" pitchFamily="34" charset="0"/>
              </a:rPr>
              <a:t>&gt;disconnect;</a:t>
            </a:r>
          </a:p>
        </p:txBody>
      </p:sp>
      <p:sp>
        <p:nvSpPr>
          <p:cNvPr id="9" name="Content Placeholder 8"/>
          <p:cNvSpPr>
            <a:spLocks noGrp="1"/>
          </p:cNvSpPr>
          <p:nvPr>
            <p:ph sz="half" idx="2"/>
          </p:nvPr>
        </p:nvSpPr>
        <p:spPr>
          <a:xfrm>
            <a:off x="4800600" y="1498596"/>
            <a:ext cx="4038600" cy="4673604"/>
          </a:xfrm>
        </p:spPr>
        <p:txBody>
          <a:bodyPr/>
          <a:lstStyle/>
          <a:p>
            <a:pPr marL="0" indent="0" defTabSz="274320">
              <a:spcAft>
                <a:spcPts val="0"/>
              </a:spcAft>
              <a:buNone/>
              <a:tabLst>
                <a:tab pos="137160" algn="l"/>
                <a:tab pos="411480" algn="l"/>
                <a:tab pos="685800" algn="l"/>
                <a:tab pos="960120" algn="l"/>
              </a:tabLst>
            </a:pPr>
            <a:endParaRPr lang="en-US" sz="600" b="0" dirty="0">
              <a:latin typeface="Arial Narrow" panose="020B0606020202030204" pitchFamily="34" charset="0"/>
              <a:ea typeface="Verdana" pitchFamily="34" charset="0"/>
              <a:cs typeface="Verdana" pitchFamily="34" charset="0"/>
            </a:endParaRPr>
          </a:p>
        </p:txBody>
      </p:sp>
    </p:spTree>
    <p:extLst>
      <p:ext uri="{BB962C8B-B14F-4D97-AF65-F5344CB8AC3E}">
        <p14:creationId xmlns:p14="http://schemas.microsoft.com/office/powerpoint/2010/main" val="139262373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n-US" sz="2800" dirty="0" smtClean="0"/>
              <a:t>Microsoft Security Development Lifecycle</a:t>
            </a:r>
            <a:endParaRPr lang="en-US" sz="2800" dirty="0"/>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549143402"/>
              </p:ext>
            </p:extLst>
          </p:nvPr>
        </p:nvGraphicFramePr>
        <p:xfrm>
          <a:off x="609600" y="1957800"/>
          <a:ext cx="8229600" cy="6858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7" name="TextBox 6"/>
          <p:cNvSpPr txBox="1"/>
          <p:nvPr/>
        </p:nvSpPr>
        <p:spPr>
          <a:xfrm>
            <a:off x="609600" y="1521523"/>
            <a:ext cx="8229600" cy="338554"/>
          </a:xfrm>
          <a:prstGeom prst="rect">
            <a:avLst/>
          </a:prstGeom>
          <a:noFill/>
        </p:spPr>
        <p:txBody>
          <a:bodyPr wrap="square" rtlCol="0">
            <a:spAutoFit/>
          </a:bodyPr>
          <a:lstStyle/>
          <a:p>
            <a:pPr algn="ctr">
              <a:spcAft>
                <a:spcPts val="600"/>
              </a:spcAft>
            </a:pPr>
            <a:r>
              <a:rPr lang="en-US" sz="1600" dirty="0">
                <a:ea typeface="Verdana" pitchFamily="34" charset="0"/>
                <a:cs typeface="Verdana" pitchFamily="34" charset="0"/>
              </a:rPr>
              <a:t>http://www.microsoft.com/security/sdl/default.aspx</a:t>
            </a:r>
          </a:p>
        </p:txBody>
      </p:sp>
      <p:sp>
        <p:nvSpPr>
          <p:cNvPr id="8" name="TextBox 7"/>
          <p:cNvSpPr txBox="1"/>
          <p:nvPr/>
        </p:nvSpPr>
        <p:spPr>
          <a:xfrm>
            <a:off x="1943100" y="2895600"/>
            <a:ext cx="5562600" cy="984885"/>
          </a:xfrm>
          <a:prstGeom prst="rect">
            <a:avLst/>
          </a:prstGeom>
          <a:noFill/>
        </p:spPr>
        <p:txBody>
          <a:bodyPr wrap="square" rtlCol="0">
            <a:spAutoFit/>
          </a:bodyPr>
          <a:lstStyle/>
          <a:p>
            <a:pPr marL="285750" indent="-285750">
              <a:spcAft>
                <a:spcPts val="600"/>
              </a:spcAft>
              <a:buFont typeface="Arial" panose="020B0604020202020204" pitchFamily="34" charset="0"/>
              <a:buChar char="•"/>
            </a:pPr>
            <a:r>
              <a:rPr lang="en-US" sz="1600" dirty="0" smtClean="0">
                <a:ea typeface="Verdana" pitchFamily="34" charset="0"/>
                <a:cs typeface="Verdana" pitchFamily="34" charset="0"/>
              </a:rPr>
              <a:t>Build security in early during the development process</a:t>
            </a:r>
          </a:p>
          <a:p>
            <a:pPr marL="285750" indent="-285750">
              <a:spcAft>
                <a:spcPts val="600"/>
              </a:spcAft>
              <a:buFont typeface="Arial" panose="020B0604020202020204" pitchFamily="34" charset="0"/>
              <a:buChar char="•"/>
            </a:pPr>
            <a:r>
              <a:rPr lang="en-US" sz="1600" dirty="0" smtClean="0">
                <a:ea typeface="Verdana" pitchFamily="34" charset="0"/>
                <a:cs typeface="Verdana" pitchFamily="34" charset="0"/>
              </a:rPr>
              <a:t>Focus on security throughout the development process</a:t>
            </a:r>
          </a:p>
          <a:p>
            <a:pPr marL="285750" indent="-285750">
              <a:spcAft>
                <a:spcPts val="600"/>
              </a:spcAft>
              <a:buFont typeface="Arial" panose="020B0604020202020204" pitchFamily="34" charset="0"/>
              <a:buChar char="•"/>
            </a:pPr>
            <a:r>
              <a:rPr lang="en-US" sz="1600" dirty="0" smtClean="0">
                <a:ea typeface="Verdana" pitchFamily="34" charset="0"/>
                <a:cs typeface="Verdana" pitchFamily="34" charset="0"/>
              </a:rPr>
              <a:t>Never stop thinking about security</a:t>
            </a:r>
            <a:endParaRPr lang="en-US" sz="1600" dirty="0">
              <a:ea typeface="Verdana" pitchFamily="34" charset="0"/>
              <a:cs typeface="Verdana" pitchFamily="34" charset="0"/>
            </a:endParaRPr>
          </a:p>
        </p:txBody>
      </p:sp>
    </p:spTree>
    <p:extLst>
      <p:ext uri="{BB962C8B-B14F-4D97-AF65-F5344CB8AC3E}">
        <p14:creationId xmlns:p14="http://schemas.microsoft.com/office/powerpoint/2010/main" val="400463411"/>
      </p:ext>
    </p:extLst>
  </p:cSld>
  <p:clrMapOvr>
    <a:masterClrMapping/>
  </p:clrMapOvr>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Worksheet #7</a:t>
            </a:r>
            <a:endParaRPr 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2971745941"/>
              </p:ext>
            </p:extLst>
          </p:nvPr>
        </p:nvGraphicFramePr>
        <p:xfrm>
          <a:off x="609600" y="1447800"/>
          <a:ext cx="8229600" cy="4820920"/>
        </p:xfrm>
        <a:graphic>
          <a:graphicData uri="http://schemas.openxmlformats.org/drawingml/2006/table">
            <a:tbl>
              <a:tblPr firstRow="1" bandRow="1">
                <a:tableStyleId>{073A0DAA-6AF3-43AB-8588-CEC1D06C72B9}</a:tableStyleId>
              </a:tblPr>
              <a:tblGrid>
                <a:gridCol w="1219200"/>
                <a:gridCol w="1981200"/>
                <a:gridCol w="1066800"/>
                <a:gridCol w="3962400"/>
              </a:tblGrid>
              <a:tr h="370840">
                <a:tc>
                  <a:txBody>
                    <a:bodyPr/>
                    <a:lstStyle/>
                    <a:p>
                      <a:r>
                        <a:rPr lang="en-US" dirty="0" smtClean="0"/>
                        <a:t>CWE</a:t>
                      </a:r>
                      <a:endParaRPr lang="en-US" dirty="0"/>
                    </a:p>
                  </a:txBody>
                  <a:tcPr/>
                </a:tc>
                <a:tc>
                  <a:txBody>
                    <a:bodyPr/>
                    <a:lstStyle/>
                    <a:p>
                      <a:r>
                        <a:rPr lang="en-US" dirty="0" smtClean="0"/>
                        <a:t>File</a:t>
                      </a:r>
                      <a:endParaRPr lang="en-US" dirty="0"/>
                    </a:p>
                  </a:txBody>
                  <a:tcPr/>
                </a:tc>
                <a:tc>
                  <a:txBody>
                    <a:bodyPr/>
                    <a:lstStyle/>
                    <a:p>
                      <a:r>
                        <a:rPr lang="en-US" dirty="0" smtClean="0"/>
                        <a:t>Line</a:t>
                      </a:r>
                      <a:r>
                        <a:rPr lang="en-US" baseline="0" dirty="0" smtClean="0"/>
                        <a:t> #</a:t>
                      </a:r>
                      <a:endParaRPr lang="en-US" dirty="0"/>
                    </a:p>
                  </a:txBody>
                  <a:tcPr/>
                </a:tc>
                <a:tc>
                  <a:txBody>
                    <a:bodyPr/>
                    <a:lstStyle/>
                    <a:p>
                      <a:r>
                        <a:rPr lang="en-US" dirty="0" smtClean="0"/>
                        <a:t>Description</a:t>
                      </a:r>
                      <a:endParaRPr lang="en-US" dirty="0"/>
                    </a:p>
                  </a:txBody>
                  <a:tcPr/>
                </a:tc>
              </a:tr>
              <a:tr h="370840">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tr>
              <a:tr h="370840">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tr>
              <a:tr h="370840">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tr>
              <a:tr h="370840">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tr>
              <a:tr h="370840">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tr>
              <a:tr h="370840">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tr>
              <a:tr h="370840">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tr>
              <a:tr h="370840">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tr>
              <a:tr h="370840">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tr>
              <a:tr h="370840">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tr>
              <a:tr h="370840">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tr>
              <a:tr h="370840">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tr>
            </a:tbl>
          </a:graphicData>
        </a:graphic>
      </p:graphicFrame>
    </p:spTree>
    <p:extLst>
      <p:ext uri="{BB962C8B-B14F-4D97-AF65-F5344CB8AC3E}">
        <p14:creationId xmlns:p14="http://schemas.microsoft.com/office/powerpoint/2010/main" val="4154399604"/>
      </p:ext>
    </p:extLst>
  </p:cSld>
  <p:clrMapOvr>
    <a:masterClrMapping/>
  </p:clrMapOvr>
  <p:timing>
    <p:tnLst>
      <p:par>
        <p:cT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Findings #7</a:t>
            </a:r>
            <a:endParaRPr 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2480509625"/>
              </p:ext>
            </p:extLst>
          </p:nvPr>
        </p:nvGraphicFramePr>
        <p:xfrm>
          <a:off x="609600" y="1447800"/>
          <a:ext cx="8229600" cy="4820920"/>
        </p:xfrm>
        <a:graphic>
          <a:graphicData uri="http://schemas.openxmlformats.org/drawingml/2006/table">
            <a:tbl>
              <a:tblPr firstRow="1" bandRow="1">
                <a:tableStyleId>{073A0DAA-6AF3-43AB-8588-CEC1D06C72B9}</a:tableStyleId>
              </a:tblPr>
              <a:tblGrid>
                <a:gridCol w="1219200"/>
                <a:gridCol w="1981200"/>
                <a:gridCol w="1066800"/>
                <a:gridCol w="3962400"/>
              </a:tblGrid>
              <a:tr h="370840">
                <a:tc>
                  <a:txBody>
                    <a:bodyPr/>
                    <a:lstStyle/>
                    <a:p>
                      <a:r>
                        <a:rPr lang="en-US" dirty="0" smtClean="0"/>
                        <a:t>CWE</a:t>
                      </a:r>
                      <a:endParaRPr lang="en-US" dirty="0"/>
                    </a:p>
                  </a:txBody>
                  <a:tcPr/>
                </a:tc>
                <a:tc>
                  <a:txBody>
                    <a:bodyPr/>
                    <a:lstStyle/>
                    <a:p>
                      <a:r>
                        <a:rPr lang="en-US" dirty="0" smtClean="0"/>
                        <a:t>File</a:t>
                      </a:r>
                      <a:endParaRPr lang="en-US" dirty="0"/>
                    </a:p>
                  </a:txBody>
                  <a:tcPr/>
                </a:tc>
                <a:tc>
                  <a:txBody>
                    <a:bodyPr/>
                    <a:lstStyle/>
                    <a:p>
                      <a:r>
                        <a:rPr lang="en-US" dirty="0" smtClean="0"/>
                        <a:t>Line</a:t>
                      </a:r>
                      <a:r>
                        <a:rPr lang="en-US" baseline="0" dirty="0" smtClean="0"/>
                        <a:t> #</a:t>
                      </a:r>
                      <a:endParaRPr lang="en-US" dirty="0"/>
                    </a:p>
                  </a:txBody>
                  <a:tcPr/>
                </a:tc>
                <a:tc>
                  <a:txBody>
                    <a:bodyPr/>
                    <a:lstStyle/>
                    <a:p>
                      <a:r>
                        <a:rPr lang="en-US" dirty="0" smtClean="0"/>
                        <a:t>Description</a:t>
                      </a:r>
                      <a:endParaRPr lang="en-US" dirty="0"/>
                    </a:p>
                  </a:txBody>
                  <a:tcPr/>
                </a:tc>
              </a:tr>
              <a:tr h="370840">
                <a:tc>
                  <a:txBody>
                    <a:bodyPr/>
                    <a:lstStyle/>
                    <a:p>
                      <a:r>
                        <a:rPr lang="en-US" dirty="0" smtClean="0"/>
                        <a:t>CWE-20</a:t>
                      </a:r>
                      <a:endParaRPr lang="en-US"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reports.cgi</a:t>
                      </a:r>
                    </a:p>
                  </a:txBody>
                  <a:tcPr/>
                </a:tc>
                <a:tc>
                  <a:txBody>
                    <a:bodyPr/>
                    <a:lstStyle/>
                    <a:p>
                      <a:r>
                        <a:rPr lang="en-US" dirty="0" smtClean="0"/>
                        <a:t>71</a:t>
                      </a:r>
                      <a:endParaRPr lang="en-US" dirty="0"/>
                    </a:p>
                  </a:txBody>
                  <a:tcPr/>
                </a:tc>
                <a:tc>
                  <a:txBody>
                    <a:bodyPr/>
                    <a:lstStyle/>
                    <a:p>
                      <a:r>
                        <a:rPr lang="en-US" dirty="0" smtClean="0"/>
                        <a:t>Missing</a:t>
                      </a:r>
                      <a:r>
                        <a:rPr lang="en-US" baseline="0" dirty="0" smtClean="0"/>
                        <a:t> Data Validation</a:t>
                      </a:r>
                      <a:endParaRPr lang="en-US" dirty="0"/>
                    </a:p>
                  </a:txBody>
                  <a:tcPr/>
                </a:tc>
              </a:tr>
              <a:tr h="370840">
                <a:tc>
                  <a:txBody>
                    <a:bodyPr/>
                    <a:lstStyle/>
                    <a:p>
                      <a:r>
                        <a:rPr lang="en-US" dirty="0" smtClean="0"/>
                        <a:t>CWE-20</a:t>
                      </a:r>
                      <a:endParaRPr lang="en-US"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reports.cgi</a:t>
                      </a:r>
                    </a:p>
                  </a:txBody>
                  <a:tcPr/>
                </a:tc>
                <a:tc>
                  <a:txBody>
                    <a:bodyPr/>
                    <a:lstStyle/>
                    <a:p>
                      <a:r>
                        <a:rPr lang="en-US" dirty="0" smtClean="0"/>
                        <a:t>72</a:t>
                      </a:r>
                      <a:endParaRPr lang="en-US" dirty="0"/>
                    </a:p>
                  </a:txBody>
                  <a:tcPr/>
                </a:tc>
                <a:tc>
                  <a:txBody>
                    <a:bodyPr/>
                    <a:lstStyle/>
                    <a:p>
                      <a:r>
                        <a:rPr lang="en-US" dirty="0" smtClean="0"/>
                        <a:t>Missing Data Validation</a:t>
                      </a:r>
                      <a:endParaRPr lang="en-US" dirty="0"/>
                    </a:p>
                  </a:txBody>
                  <a:tcPr/>
                </a:tc>
              </a:tr>
              <a:tr h="370840">
                <a:tc>
                  <a:txBody>
                    <a:bodyPr/>
                    <a:lstStyle/>
                    <a:p>
                      <a:r>
                        <a:rPr lang="en-US" dirty="0" smtClean="0"/>
                        <a:t>CWE-79</a:t>
                      </a:r>
                      <a:endParaRPr lang="en-US" dirty="0"/>
                    </a:p>
                  </a:txBody>
                  <a:tcPr/>
                </a:tc>
                <a:tc>
                  <a:txBody>
                    <a:bodyPr/>
                    <a:lstStyle/>
                    <a:p>
                      <a:r>
                        <a:rPr lang="en-US" dirty="0" smtClean="0"/>
                        <a:t>reports.cgi</a:t>
                      </a:r>
                      <a:endParaRPr lang="en-US" dirty="0"/>
                    </a:p>
                  </a:txBody>
                  <a:tcPr/>
                </a:tc>
                <a:tc>
                  <a:txBody>
                    <a:bodyPr/>
                    <a:lstStyle/>
                    <a:p>
                      <a:r>
                        <a:rPr lang="en-US" dirty="0" smtClean="0"/>
                        <a:t>103</a:t>
                      </a:r>
                      <a:endParaRPr lang="en-US" dirty="0"/>
                    </a:p>
                  </a:txBody>
                  <a:tcPr/>
                </a:tc>
                <a:tc>
                  <a:txBody>
                    <a:bodyPr/>
                    <a:lstStyle/>
                    <a:p>
                      <a:r>
                        <a:rPr lang="en-US" dirty="0" smtClean="0"/>
                        <a:t>XSS</a:t>
                      </a:r>
                      <a:endParaRPr lang="en-US" dirty="0"/>
                    </a:p>
                  </a:txBody>
                  <a:tcPr/>
                </a:tc>
              </a:tr>
              <a:tr h="370840">
                <a:tc>
                  <a:txBody>
                    <a:bodyPr/>
                    <a:lstStyle/>
                    <a:p>
                      <a:r>
                        <a:rPr lang="en-US" dirty="0" smtClean="0"/>
                        <a:t>CWE-79</a:t>
                      </a:r>
                      <a:endParaRPr lang="en-US" dirty="0"/>
                    </a:p>
                  </a:txBody>
                  <a:tcPr/>
                </a:tc>
                <a:tc>
                  <a:txBody>
                    <a:bodyPr/>
                    <a:lstStyle/>
                    <a:p>
                      <a:r>
                        <a:rPr lang="en-US" dirty="0" smtClean="0"/>
                        <a:t>reports.cgi</a:t>
                      </a:r>
                      <a:endParaRPr lang="en-US" dirty="0"/>
                    </a:p>
                  </a:txBody>
                  <a:tcPr/>
                </a:tc>
                <a:tc>
                  <a:txBody>
                    <a:bodyPr/>
                    <a:lstStyle/>
                    <a:p>
                      <a:r>
                        <a:rPr lang="en-US" dirty="0" smtClean="0"/>
                        <a:t>114</a:t>
                      </a:r>
                      <a:endParaRPr lang="en-US" dirty="0"/>
                    </a:p>
                  </a:txBody>
                  <a:tcPr/>
                </a:tc>
                <a:tc>
                  <a:txBody>
                    <a:bodyPr/>
                    <a:lstStyle/>
                    <a:p>
                      <a:r>
                        <a:rPr lang="en-US" dirty="0" smtClean="0"/>
                        <a:t>XSS</a:t>
                      </a:r>
                      <a:endParaRPr lang="en-US" dirty="0"/>
                    </a:p>
                  </a:txBody>
                  <a:tcPr/>
                </a:tc>
              </a:tr>
              <a:tr h="370840">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tr>
              <a:tr h="370840">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tr>
              <a:tr h="370840">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tr>
              <a:tr h="370840">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tr>
              <a:tr h="370840">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tr>
              <a:tr h="370840">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tr>
              <a:tr h="370840">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tr>
              <a:tr h="370840">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tr>
            </a:tbl>
          </a:graphicData>
        </a:graphic>
      </p:graphicFrame>
    </p:spTree>
    <p:extLst>
      <p:ext uri="{BB962C8B-B14F-4D97-AF65-F5344CB8AC3E}">
        <p14:creationId xmlns:p14="http://schemas.microsoft.com/office/powerpoint/2010/main" val="307238149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400" dirty="0" smtClean="0"/>
              <a:t>Story #8 : Password Reset &amp; Social Engineering</a:t>
            </a:r>
            <a:endParaRPr lang="en-US" sz="2400" dirty="0"/>
          </a:p>
        </p:txBody>
      </p:sp>
      <p:sp>
        <p:nvSpPr>
          <p:cNvPr id="3" name="Content Placeholder 2"/>
          <p:cNvSpPr>
            <a:spLocks noGrp="1"/>
          </p:cNvSpPr>
          <p:nvPr>
            <p:ph idx="1"/>
          </p:nvPr>
        </p:nvSpPr>
        <p:spPr/>
        <p:txBody>
          <a:bodyPr/>
          <a:lstStyle/>
          <a:p>
            <a:pPr marL="0" indent="0">
              <a:buNone/>
            </a:pPr>
            <a:r>
              <a:rPr lang="en-US" dirty="0" smtClean="0"/>
              <a:t>Even a well thought out "forgot my password" feature can be hacked!</a:t>
            </a:r>
          </a:p>
          <a:p>
            <a:endParaRPr lang="en-US" sz="800" b="0" dirty="0"/>
          </a:p>
          <a:p>
            <a:r>
              <a:rPr lang="en-US" sz="1600" b="0" dirty="0" smtClean="0"/>
              <a:t>pick an application to attack (e.g., Gmail)</a:t>
            </a:r>
          </a:p>
          <a:p>
            <a:r>
              <a:rPr lang="en-US" sz="1600" b="0" dirty="0" smtClean="0"/>
              <a:t>stand up a Selenium server</a:t>
            </a:r>
          </a:p>
          <a:p>
            <a:r>
              <a:rPr lang="en-US" sz="1600" b="0" dirty="0" smtClean="0"/>
              <a:t>create a fake survey (free coupons)</a:t>
            </a:r>
          </a:p>
          <a:p>
            <a:r>
              <a:rPr lang="en-US" sz="1600" b="0" dirty="0" smtClean="0"/>
              <a:t>send a phishing email</a:t>
            </a:r>
          </a:p>
          <a:p>
            <a:r>
              <a:rPr lang="en-US" sz="1600" b="0" dirty="0" smtClean="0"/>
              <a:t>ask the user for email address</a:t>
            </a:r>
          </a:p>
          <a:p>
            <a:r>
              <a:rPr lang="en-US" sz="1600" b="0" dirty="0" smtClean="0"/>
              <a:t>initiate password reset on target</a:t>
            </a:r>
          </a:p>
          <a:p>
            <a:r>
              <a:rPr lang="en-US" sz="1600" b="0" dirty="0" smtClean="0"/>
              <a:t>pass </a:t>
            </a:r>
            <a:r>
              <a:rPr lang="en-US" sz="1600" b="0" dirty="0" err="1" smtClean="0"/>
              <a:t>Captcha</a:t>
            </a:r>
            <a:r>
              <a:rPr lang="en-US" sz="1600" b="0" dirty="0" smtClean="0"/>
              <a:t> to be solved</a:t>
            </a:r>
          </a:p>
          <a:p>
            <a:r>
              <a:rPr lang="en-US" sz="1600" b="0" dirty="0" smtClean="0"/>
              <a:t>strip questions and ask victim</a:t>
            </a:r>
          </a:p>
          <a:p>
            <a:r>
              <a:rPr lang="en-US" sz="1600" b="0" dirty="0" smtClean="0"/>
              <a:t>explain SMS verification code</a:t>
            </a:r>
            <a:endParaRPr lang="en-US" sz="1600" b="0" dirty="0"/>
          </a:p>
          <a:p>
            <a:pPr lvl="1"/>
            <a:r>
              <a:rPr lang="en-US" sz="1400" b="0" dirty="0"/>
              <a:t>“Hey you have to go through a verification process to download this software package. Please enter your </a:t>
            </a:r>
            <a:r>
              <a:rPr lang="en-US" sz="1400" b="0"/>
              <a:t>mobile </a:t>
            </a:r>
            <a:r>
              <a:rPr lang="en-US" sz="1400" b="0" smtClean="0"/>
              <a:t>number. </a:t>
            </a:r>
            <a:r>
              <a:rPr lang="en-US" sz="1400" b="0" dirty="0" smtClean="0"/>
              <a:t>We </a:t>
            </a:r>
            <a:r>
              <a:rPr lang="en-US" sz="1400" b="0" dirty="0"/>
              <a:t>will send a verification code through Google to that number</a:t>
            </a:r>
            <a:r>
              <a:rPr lang="en-US" sz="1400" b="0" dirty="0" smtClean="0"/>
              <a:t>”.</a:t>
            </a:r>
          </a:p>
          <a:p>
            <a:r>
              <a:rPr lang="en-US" sz="1400" b="0" dirty="0" smtClean="0"/>
              <a:t>change password</a:t>
            </a:r>
            <a:endParaRPr lang="en-US" sz="1400" b="0" dirty="0"/>
          </a:p>
        </p:txBody>
      </p:sp>
      <p:pic>
        <p:nvPicPr>
          <p:cNvPr id="1026" name="Picture 2" descr="C:\Users\abuttner\Desktop\p.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761352" y="2590800"/>
            <a:ext cx="3928533" cy="2209800"/>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838200" y="6147387"/>
            <a:ext cx="7627409" cy="246221"/>
          </a:xfrm>
          <a:prstGeom prst="rect">
            <a:avLst/>
          </a:prstGeom>
          <a:noFill/>
        </p:spPr>
        <p:txBody>
          <a:bodyPr wrap="none" rtlCol="0">
            <a:spAutoFit/>
          </a:bodyPr>
          <a:lstStyle/>
          <a:p>
            <a:pPr>
              <a:spcAft>
                <a:spcPts val="600"/>
              </a:spcAft>
            </a:pPr>
            <a:r>
              <a:rPr lang="en-US" sz="1000" dirty="0">
                <a:ea typeface="Verdana" pitchFamily="34" charset="0"/>
                <a:cs typeface="Verdana" pitchFamily="34" charset="0"/>
              </a:rPr>
              <a:t>http://www.ivizsecurity.com/blog/penetration-testing/how-i-can-reset-your-gmail-password-an-mitm-based-social-engineering-attack/</a:t>
            </a:r>
          </a:p>
        </p:txBody>
      </p:sp>
    </p:spTree>
    <p:extLst>
      <p:ext uri="{BB962C8B-B14F-4D97-AF65-F5344CB8AC3E}">
        <p14:creationId xmlns:p14="http://schemas.microsoft.com/office/powerpoint/2010/main" val="3885571733"/>
      </p:ext>
    </p:extLst>
  </p:cSld>
  <p:clrMapOvr>
    <a:masterClrMapping/>
  </p:clrMapOvr>
  <p:timing>
    <p:tnLst>
      <p:par>
        <p:cTn id="1" dur="indefinite" restart="never" nodeType="tmRoot"/>
      </p:par>
    </p:tn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dirty="0"/>
              <a:t>Exercise </a:t>
            </a:r>
            <a:r>
              <a:rPr lang="en-US" dirty="0" smtClean="0"/>
              <a:t>#8 : reset.cgi</a:t>
            </a:r>
            <a:endParaRPr lang="en-US" dirty="0"/>
          </a:p>
        </p:txBody>
      </p:sp>
      <p:sp>
        <p:nvSpPr>
          <p:cNvPr id="7" name="Content Placeholder 6"/>
          <p:cNvSpPr>
            <a:spLocks noGrp="1"/>
          </p:cNvSpPr>
          <p:nvPr>
            <p:ph sz="half" idx="1"/>
          </p:nvPr>
        </p:nvSpPr>
        <p:spPr>
          <a:xfrm>
            <a:off x="609600" y="1498596"/>
            <a:ext cx="4038600" cy="4673604"/>
          </a:xfrm>
        </p:spPr>
        <p:txBody>
          <a:bodyPr>
            <a:noAutofit/>
          </a:bodyPr>
          <a:lstStyle/>
          <a:p>
            <a:pPr marL="0" indent="0" defTabSz="274320">
              <a:spcAft>
                <a:spcPts val="0"/>
              </a:spcAft>
              <a:buNone/>
              <a:tabLst>
                <a:tab pos="182880" algn="l"/>
                <a:tab pos="411480" algn="l"/>
                <a:tab pos="685800" algn="l"/>
                <a:tab pos="960120" algn="l"/>
              </a:tabLst>
            </a:pPr>
            <a:r>
              <a:rPr lang="en-US" sz="600" b="0" dirty="0" smtClean="0">
                <a:latin typeface="Arial Narrow" panose="020B0606020202030204" pitchFamily="34" charset="0"/>
                <a:ea typeface="Verdana" pitchFamily="34" charset="0"/>
                <a:cs typeface="Verdana" pitchFamily="34" charset="0"/>
              </a:rPr>
              <a:t>1	#!/</a:t>
            </a:r>
            <a:r>
              <a:rPr lang="en-US" sz="600" b="0" dirty="0" err="1">
                <a:latin typeface="Arial Narrow" panose="020B0606020202030204" pitchFamily="34" charset="0"/>
                <a:ea typeface="Verdana" pitchFamily="34" charset="0"/>
                <a:cs typeface="Verdana" pitchFamily="34" charset="0"/>
              </a:rPr>
              <a:t>usr</a:t>
            </a:r>
            <a:r>
              <a:rPr lang="en-US" sz="600" b="0" dirty="0">
                <a:latin typeface="Arial Narrow" panose="020B0606020202030204" pitchFamily="34" charset="0"/>
                <a:ea typeface="Verdana" pitchFamily="34" charset="0"/>
                <a:cs typeface="Verdana" pitchFamily="34" charset="0"/>
              </a:rPr>
              <a:t>/bin/</a:t>
            </a:r>
            <a:r>
              <a:rPr lang="en-US" sz="600" b="0" dirty="0" err="1">
                <a:latin typeface="Arial Narrow" panose="020B0606020202030204" pitchFamily="34" charset="0"/>
                <a:ea typeface="Verdana" pitchFamily="34" charset="0"/>
                <a:cs typeface="Verdana" pitchFamily="34" charset="0"/>
              </a:rPr>
              <a:t>perl</a:t>
            </a:r>
            <a:endParaRPr lang="en-US" sz="600" b="0" dirty="0">
              <a:latin typeface="Arial Narrow" panose="020B0606020202030204" pitchFamily="34" charset="0"/>
              <a:ea typeface="Verdana" pitchFamily="34" charset="0"/>
              <a:cs typeface="Verdana" pitchFamily="34" charset="0"/>
            </a:endParaRPr>
          </a:p>
          <a:p>
            <a:pPr marL="0" indent="0" defTabSz="274320">
              <a:spcAft>
                <a:spcPts val="0"/>
              </a:spcAft>
              <a:buNone/>
              <a:tabLst>
                <a:tab pos="182880" algn="l"/>
                <a:tab pos="411480" algn="l"/>
                <a:tab pos="685800" algn="l"/>
                <a:tab pos="960120" algn="l"/>
              </a:tabLst>
            </a:pPr>
            <a:r>
              <a:rPr lang="en-US" sz="600" b="0" dirty="0" smtClean="0">
                <a:latin typeface="Arial Narrow" panose="020B0606020202030204" pitchFamily="34" charset="0"/>
                <a:ea typeface="Verdana" pitchFamily="34" charset="0"/>
                <a:cs typeface="Verdana" pitchFamily="34" charset="0"/>
              </a:rPr>
              <a:t>2	use </a:t>
            </a:r>
            <a:r>
              <a:rPr lang="en-US" sz="600" b="0" dirty="0">
                <a:latin typeface="Arial Narrow" panose="020B0606020202030204" pitchFamily="34" charset="0"/>
                <a:ea typeface="Verdana" pitchFamily="34" charset="0"/>
                <a:cs typeface="Verdana" pitchFamily="34" charset="0"/>
              </a:rPr>
              <a:t>strict;</a:t>
            </a:r>
          </a:p>
          <a:p>
            <a:pPr marL="0" indent="0" defTabSz="274320">
              <a:spcAft>
                <a:spcPts val="0"/>
              </a:spcAft>
              <a:buNone/>
              <a:tabLst>
                <a:tab pos="182880" algn="l"/>
                <a:tab pos="411480" algn="l"/>
                <a:tab pos="685800" algn="l"/>
                <a:tab pos="960120" algn="l"/>
              </a:tabLst>
            </a:pPr>
            <a:r>
              <a:rPr lang="en-US" sz="600" b="0" dirty="0" smtClean="0">
                <a:latin typeface="Arial Narrow" panose="020B0606020202030204" pitchFamily="34" charset="0"/>
                <a:ea typeface="Verdana" pitchFamily="34" charset="0"/>
                <a:cs typeface="Verdana" pitchFamily="34" charset="0"/>
              </a:rPr>
              <a:t>3</a:t>
            </a:r>
            <a:endParaRPr lang="en-US" sz="600" b="0" dirty="0">
              <a:latin typeface="Arial Narrow" panose="020B0606020202030204" pitchFamily="34" charset="0"/>
              <a:ea typeface="Verdana" pitchFamily="34" charset="0"/>
              <a:cs typeface="Verdana" pitchFamily="34" charset="0"/>
            </a:endParaRPr>
          </a:p>
          <a:p>
            <a:pPr marL="0" indent="0" defTabSz="274320">
              <a:spcAft>
                <a:spcPts val="0"/>
              </a:spcAft>
              <a:buNone/>
              <a:tabLst>
                <a:tab pos="182880" algn="l"/>
                <a:tab pos="411480" algn="l"/>
                <a:tab pos="685800" algn="l"/>
                <a:tab pos="960120" algn="l"/>
              </a:tabLst>
            </a:pPr>
            <a:r>
              <a:rPr lang="en-US" sz="600" b="0" dirty="0" smtClean="0">
                <a:latin typeface="Arial Narrow" panose="020B0606020202030204" pitchFamily="34" charset="0"/>
                <a:ea typeface="Verdana" pitchFamily="34" charset="0"/>
                <a:cs typeface="Verdana" pitchFamily="34" charset="0"/>
              </a:rPr>
              <a:t>4	########################################################################</a:t>
            </a:r>
            <a:endParaRPr lang="en-US" sz="600" b="0" dirty="0">
              <a:latin typeface="Arial Narrow" panose="020B0606020202030204" pitchFamily="34" charset="0"/>
              <a:ea typeface="Verdana" pitchFamily="34" charset="0"/>
              <a:cs typeface="Verdana" pitchFamily="34" charset="0"/>
            </a:endParaRPr>
          </a:p>
          <a:p>
            <a:pPr marL="0" indent="0" defTabSz="274320">
              <a:spcAft>
                <a:spcPts val="0"/>
              </a:spcAft>
              <a:buNone/>
              <a:tabLst>
                <a:tab pos="182880" algn="l"/>
                <a:tab pos="411480" algn="l"/>
                <a:tab pos="685800" algn="l"/>
                <a:tab pos="960120" algn="l"/>
              </a:tabLst>
            </a:pPr>
            <a:r>
              <a:rPr lang="en-US" sz="600" b="0" dirty="0" smtClean="0">
                <a:latin typeface="Arial Narrow" panose="020B0606020202030204" pitchFamily="34" charset="0"/>
                <a:ea typeface="Verdana" pitchFamily="34" charset="0"/>
                <a:cs typeface="Verdana" pitchFamily="34" charset="0"/>
              </a:rPr>
              <a:t>5	# </a:t>
            </a:r>
            <a:endParaRPr lang="en-US" sz="600" b="0" dirty="0">
              <a:latin typeface="Arial Narrow" panose="020B0606020202030204" pitchFamily="34" charset="0"/>
              <a:ea typeface="Verdana" pitchFamily="34" charset="0"/>
              <a:cs typeface="Verdana" pitchFamily="34" charset="0"/>
            </a:endParaRPr>
          </a:p>
          <a:p>
            <a:pPr marL="0" indent="0" defTabSz="274320">
              <a:spcAft>
                <a:spcPts val="0"/>
              </a:spcAft>
              <a:buNone/>
              <a:tabLst>
                <a:tab pos="182880" algn="l"/>
                <a:tab pos="411480" algn="l"/>
                <a:tab pos="685800" algn="l"/>
                <a:tab pos="960120" algn="l"/>
              </a:tabLst>
            </a:pPr>
            <a:r>
              <a:rPr lang="en-US" sz="600" b="0" dirty="0" smtClean="0">
                <a:latin typeface="Arial Narrow" panose="020B0606020202030204" pitchFamily="34" charset="0"/>
                <a:ea typeface="Verdana" pitchFamily="34" charset="0"/>
                <a:cs typeface="Verdana" pitchFamily="34" charset="0"/>
              </a:rPr>
              <a:t>6	# </a:t>
            </a:r>
            <a:r>
              <a:rPr lang="en-US" sz="600" b="0" dirty="0">
                <a:latin typeface="Arial Narrow" panose="020B0606020202030204" pitchFamily="34" charset="0"/>
                <a:ea typeface="Verdana" pitchFamily="34" charset="0"/>
                <a:cs typeface="Verdana" pitchFamily="34" charset="0"/>
              </a:rPr>
              <a:t>Copyright (c) 2011-2014, The MITRE Corporation</a:t>
            </a:r>
          </a:p>
          <a:p>
            <a:pPr marL="0" indent="0" defTabSz="274320">
              <a:spcAft>
                <a:spcPts val="0"/>
              </a:spcAft>
              <a:buNone/>
              <a:tabLst>
                <a:tab pos="182880" algn="l"/>
                <a:tab pos="411480" algn="l"/>
                <a:tab pos="685800" algn="l"/>
                <a:tab pos="960120" algn="l"/>
              </a:tabLst>
            </a:pPr>
            <a:r>
              <a:rPr lang="en-US" sz="600" b="0" dirty="0" smtClean="0">
                <a:latin typeface="Arial Narrow" panose="020B0606020202030204" pitchFamily="34" charset="0"/>
                <a:ea typeface="Verdana" pitchFamily="34" charset="0"/>
                <a:cs typeface="Verdana" pitchFamily="34" charset="0"/>
              </a:rPr>
              <a:t>7	# </a:t>
            </a:r>
            <a:r>
              <a:rPr lang="en-US" sz="600" b="0" dirty="0">
                <a:latin typeface="Arial Narrow" panose="020B0606020202030204" pitchFamily="34" charset="0"/>
                <a:ea typeface="Verdana" pitchFamily="34" charset="0"/>
                <a:cs typeface="Verdana" pitchFamily="34" charset="0"/>
              </a:rPr>
              <a:t>All rights reserved.</a:t>
            </a:r>
          </a:p>
          <a:p>
            <a:pPr marL="0" indent="0" defTabSz="274320">
              <a:spcAft>
                <a:spcPts val="0"/>
              </a:spcAft>
              <a:buNone/>
              <a:tabLst>
                <a:tab pos="182880" algn="l"/>
                <a:tab pos="411480" algn="l"/>
                <a:tab pos="685800" algn="l"/>
                <a:tab pos="960120" algn="l"/>
              </a:tabLst>
            </a:pPr>
            <a:r>
              <a:rPr lang="en-US" sz="600" b="0" dirty="0" smtClean="0">
                <a:latin typeface="Arial Narrow" panose="020B0606020202030204" pitchFamily="34" charset="0"/>
                <a:ea typeface="Verdana" pitchFamily="34" charset="0"/>
                <a:cs typeface="Verdana" pitchFamily="34" charset="0"/>
              </a:rPr>
              <a:t>8	#</a:t>
            </a:r>
            <a:endParaRPr lang="en-US" sz="600" b="0" dirty="0">
              <a:latin typeface="Arial Narrow" panose="020B0606020202030204" pitchFamily="34" charset="0"/>
              <a:ea typeface="Verdana" pitchFamily="34" charset="0"/>
              <a:cs typeface="Verdana" pitchFamily="34" charset="0"/>
            </a:endParaRPr>
          </a:p>
          <a:p>
            <a:pPr marL="0" indent="0" defTabSz="274320">
              <a:spcAft>
                <a:spcPts val="0"/>
              </a:spcAft>
              <a:buNone/>
              <a:tabLst>
                <a:tab pos="182880" algn="l"/>
                <a:tab pos="411480" algn="l"/>
                <a:tab pos="685800" algn="l"/>
                <a:tab pos="960120" algn="l"/>
              </a:tabLst>
            </a:pPr>
            <a:r>
              <a:rPr lang="en-US" sz="600" b="0" dirty="0" smtClean="0">
                <a:latin typeface="Arial Narrow" panose="020B0606020202030204" pitchFamily="34" charset="0"/>
                <a:ea typeface="Verdana" pitchFamily="34" charset="0"/>
                <a:cs typeface="Verdana" pitchFamily="34" charset="0"/>
              </a:rPr>
              <a:t>9	########################################################################</a:t>
            </a:r>
            <a:endParaRPr lang="en-US" sz="600" b="0" dirty="0">
              <a:latin typeface="Arial Narrow" panose="020B0606020202030204" pitchFamily="34" charset="0"/>
              <a:ea typeface="Verdana" pitchFamily="34" charset="0"/>
              <a:cs typeface="Verdana" pitchFamily="34" charset="0"/>
            </a:endParaRPr>
          </a:p>
          <a:p>
            <a:pPr marL="0" indent="0" defTabSz="274320">
              <a:spcAft>
                <a:spcPts val="0"/>
              </a:spcAft>
              <a:buNone/>
              <a:tabLst>
                <a:tab pos="182880" algn="l"/>
                <a:tab pos="411480" algn="l"/>
                <a:tab pos="685800" algn="l"/>
                <a:tab pos="960120" algn="l"/>
              </a:tabLst>
            </a:pPr>
            <a:r>
              <a:rPr lang="en-US" sz="600" b="0" dirty="0" smtClean="0">
                <a:latin typeface="Arial Narrow" panose="020B0606020202030204" pitchFamily="34" charset="0"/>
                <a:ea typeface="Verdana" pitchFamily="34" charset="0"/>
                <a:cs typeface="Verdana" pitchFamily="34" charset="0"/>
              </a:rPr>
              <a:t>10	#</a:t>
            </a:r>
            <a:endParaRPr lang="en-US" sz="600" b="0" dirty="0">
              <a:latin typeface="Arial Narrow" panose="020B0606020202030204" pitchFamily="34" charset="0"/>
              <a:ea typeface="Verdana" pitchFamily="34" charset="0"/>
              <a:cs typeface="Verdana" pitchFamily="34" charset="0"/>
            </a:endParaRPr>
          </a:p>
          <a:p>
            <a:pPr marL="0" indent="0" defTabSz="274320">
              <a:spcAft>
                <a:spcPts val="0"/>
              </a:spcAft>
              <a:buNone/>
              <a:tabLst>
                <a:tab pos="182880" algn="l"/>
                <a:tab pos="411480" algn="l"/>
                <a:tab pos="685800" algn="l"/>
                <a:tab pos="960120" algn="l"/>
              </a:tabLst>
            </a:pPr>
            <a:r>
              <a:rPr lang="en-US" sz="600" b="0" dirty="0" smtClean="0">
                <a:latin typeface="Arial Narrow" panose="020B0606020202030204" pitchFamily="34" charset="0"/>
                <a:ea typeface="Verdana" pitchFamily="34" charset="0"/>
                <a:cs typeface="Verdana" pitchFamily="34" charset="0"/>
              </a:rPr>
              <a:t>11	# </a:t>
            </a:r>
            <a:r>
              <a:rPr lang="en-US" sz="600" b="0" dirty="0">
                <a:latin typeface="Arial Narrow" panose="020B0606020202030204" pitchFamily="34" charset="0"/>
                <a:ea typeface="Verdana" pitchFamily="34" charset="0"/>
                <a:cs typeface="Verdana" pitchFamily="34" charset="0"/>
              </a:rPr>
              <a:t>File : reset.cgi</a:t>
            </a:r>
          </a:p>
          <a:p>
            <a:pPr marL="0" indent="0" defTabSz="274320">
              <a:spcAft>
                <a:spcPts val="0"/>
              </a:spcAft>
              <a:buNone/>
              <a:tabLst>
                <a:tab pos="182880" algn="l"/>
                <a:tab pos="411480" algn="l"/>
                <a:tab pos="685800" algn="l"/>
                <a:tab pos="960120" algn="l"/>
              </a:tabLst>
            </a:pPr>
            <a:r>
              <a:rPr lang="en-US" sz="600" b="0" dirty="0" smtClean="0">
                <a:latin typeface="Arial Narrow" panose="020B0606020202030204" pitchFamily="34" charset="0"/>
                <a:ea typeface="Verdana" pitchFamily="34" charset="0"/>
                <a:cs typeface="Verdana" pitchFamily="34" charset="0"/>
              </a:rPr>
              <a:t>12	# </a:t>
            </a:r>
            <a:r>
              <a:rPr lang="en-US" sz="600" b="0" dirty="0">
                <a:latin typeface="Arial Narrow" panose="020B0606020202030204" pitchFamily="34" charset="0"/>
                <a:ea typeface="Verdana" pitchFamily="34" charset="0"/>
                <a:cs typeface="Verdana" pitchFamily="34" charset="0"/>
              </a:rPr>
              <a:t>History : 19-sep-2011 (Larry Shields) initial version of this code</a:t>
            </a:r>
          </a:p>
          <a:p>
            <a:pPr marL="0" indent="0" defTabSz="274320">
              <a:spcAft>
                <a:spcPts val="0"/>
              </a:spcAft>
              <a:buNone/>
              <a:tabLst>
                <a:tab pos="182880" algn="l"/>
                <a:tab pos="411480" algn="l"/>
                <a:tab pos="685800" algn="l"/>
                <a:tab pos="960120" algn="l"/>
              </a:tabLst>
            </a:pPr>
            <a:r>
              <a:rPr lang="en-US" sz="600" b="0" dirty="0" smtClean="0">
                <a:latin typeface="Arial Narrow" panose="020B0606020202030204" pitchFamily="34" charset="0"/>
                <a:ea typeface="Verdana" pitchFamily="34" charset="0"/>
                <a:cs typeface="Verdana" pitchFamily="34" charset="0"/>
              </a:rPr>
              <a:t>13	# </a:t>
            </a:r>
            <a:r>
              <a:rPr lang="en-US" sz="600" b="0" dirty="0">
                <a:latin typeface="Arial Narrow" panose="020B0606020202030204" pitchFamily="34" charset="0"/>
                <a:ea typeface="Verdana" pitchFamily="34" charset="0"/>
                <a:cs typeface="Verdana" pitchFamily="34" charset="0"/>
              </a:rPr>
              <a:t>Summary: Landing page for a user that needs to reset their password</a:t>
            </a:r>
          </a:p>
          <a:p>
            <a:pPr marL="0" indent="0" defTabSz="274320">
              <a:spcAft>
                <a:spcPts val="0"/>
              </a:spcAft>
              <a:buNone/>
              <a:tabLst>
                <a:tab pos="182880" algn="l"/>
                <a:tab pos="411480" algn="l"/>
                <a:tab pos="685800" algn="l"/>
                <a:tab pos="960120" algn="l"/>
              </a:tabLst>
            </a:pPr>
            <a:r>
              <a:rPr lang="en-US" sz="600" b="0" dirty="0" smtClean="0">
                <a:latin typeface="Arial Narrow" panose="020B0606020202030204" pitchFamily="34" charset="0"/>
                <a:ea typeface="Verdana" pitchFamily="34" charset="0"/>
                <a:cs typeface="Verdana" pitchFamily="34" charset="0"/>
              </a:rPr>
              <a:t>14	# </a:t>
            </a:r>
            <a:endParaRPr lang="en-US" sz="600" b="0" dirty="0">
              <a:latin typeface="Arial Narrow" panose="020B0606020202030204" pitchFamily="34" charset="0"/>
              <a:ea typeface="Verdana" pitchFamily="34" charset="0"/>
              <a:cs typeface="Verdana" pitchFamily="34" charset="0"/>
            </a:endParaRPr>
          </a:p>
          <a:p>
            <a:pPr marL="0" indent="0" defTabSz="274320">
              <a:spcAft>
                <a:spcPts val="0"/>
              </a:spcAft>
              <a:buNone/>
              <a:tabLst>
                <a:tab pos="182880" algn="l"/>
                <a:tab pos="411480" algn="l"/>
                <a:tab pos="685800" algn="l"/>
                <a:tab pos="960120" algn="l"/>
              </a:tabLst>
            </a:pPr>
            <a:r>
              <a:rPr lang="en-US" sz="600" b="0" dirty="0" smtClean="0">
                <a:latin typeface="Arial Narrow" panose="020B0606020202030204" pitchFamily="34" charset="0"/>
                <a:ea typeface="Verdana" pitchFamily="34" charset="0"/>
                <a:cs typeface="Verdana" pitchFamily="34" charset="0"/>
              </a:rPr>
              <a:t>15	########################################################################</a:t>
            </a:r>
            <a:endParaRPr lang="en-US" sz="600" b="0" dirty="0">
              <a:latin typeface="Arial Narrow" panose="020B0606020202030204" pitchFamily="34" charset="0"/>
              <a:ea typeface="Verdana" pitchFamily="34" charset="0"/>
              <a:cs typeface="Verdana" pitchFamily="34" charset="0"/>
            </a:endParaRPr>
          </a:p>
          <a:p>
            <a:pPr marL="0" indent="0" defTabSz="274320">
              <a:spcAft>
                <a:spcPts val="0"/>
              </a:spcAft>
              <a:buNone/>
              <a:tabLst>
                <a:tab pos="182880" algn="l"/>
                <a:tab pos="411480" algn="l"/>
                <a:tab pos="685800" algn="l"/>
                <a:tab pos="960120" algn="l"/>
              </a:tabLst>
            </a:pPr>
            <a:r>
              <a:rPr lang="en-US" sz="600" b="0" dirty="0" smtClean="0">
                <a:latin typeface="Arial Narrow" panose="020B0606020202030204" pitchFamily="34" charset="0"/>
                <a:ea typeface="Verdana" pitchFamily="34" charset="0"/>
                <a:cs typeface="Verdana" pitchFamily="34" charset="0"/>
              </a:rPr>
              <a:t>16</a:t>
            </a:r>
            <a:endParaRPr lang="en-US" sz="600" b="0" dirty="0">
              <a:latin typeface="Arial Narrow" panose="020B0606020202030204" pitchFamily="34" charset="0"/>
              <a:ea typeface="Verdana" pitchFamily="34" charset="0"/>
              <a:cs typeface="Verdana" pitchFamily="34" charset="0"/>
            </a:endParaRPr>
          </a:p>
          <a:p>
            <a:pPr marL="0" indent="0" defTabSz="274320">
              <a:spcAft>
                <a:spcPts val="0"/>
              </a:spcAft>
              <a:buNone/>
              <a:tabLst>
                <a:tab pos="182880" algn="l"/>
                <a:tab pos="411480" algn="l"/>
                <a:tab pos="685800" algn="l"/>
                <a:tab pos="960120" algn="l"/>
              </a:tabLst>
            </a:pPr>
            <a:r>
              <a:rPr lang="en-US" sz="600" b="0" dirty="0" smtClean="0">
                <a:latin typeface="Arial Narrow" panose="020B0606020202030204" pitchFamily="34" charset="0"/>
                <a:ea typeface="Verdana" pitchFamily="34" charset="0"/>
                <a:cs typeface="Verdana" pitchFamily="34" charset="0"/>
              </a:rPr>
              <a:t>17	use </a:t>
            </a:r>
            <a:r>
              <a:rPr lang="en-US" sz="600" b="0" dirty="0">
                <a:latin typeface="Arial Narrow" panose="020B0606020202030204" pitchFamily="34" charset="0"/>
                <a:ea typeface="Verdana" pitchFamily="34" charset="0"/>
                <a:cs typeface="Verdana" pitchFamily="34" charset="0"/>
              </a:rPr>
              <a:t>CGI;</a:t>
            </a:r>
          </a:p>
          <a:p>
            <a:pPr marL="0" indent="0" defTabSz="274320">
              <a:spcAft>
                <a:spcPts val="0"/>
              </a:spcAft>
              <a:buNone/>
              <a:tabLst>
                <a:tab pos="182880" algn="l"/>
                <a:tab pos="411480" algn="l"/>
                <a:tab pos="685800" algn="l"/>
                <a:tab pos="960120" algn="l"/>
              </a:tabLst>
            </a:pPr>
            <a:r>
              <a:rPr lang="en-US" sz="600" b="0" dirty="0" smtClean="0">
                <a:latin typeface="Arial Narrow" panose="020B0606020202030204" pitchFamily="34" charset="0"/>
                <a:ea typeface="Verdana" pitchFamily="34" charset="0"/>
                <a:cs typeface="Verdana" pitchFamily="34" charset="0"/>
              </a:rPr>
              <a:t>18</a:t>
            </a:r>
            <a:endParaRPr lang="en-US" sz="600" b="0" dirty="0">
              <a:latin typeface="Arial Narrow" panose="020B0606020202030204" pitchFamily="34" charset="0"/>
              <a:ea typeface="Verdana" pitchFamily="34" charset="0"/>
              <a:cs typeface="Verdana" pitchFamily="34" charset="0"/>
            </a:endParaRPr>
          </a:p>
          <a:p>
            <a:pPr marL="0" indent="0" defTabSz="274320">
              <a:spcAft>
                <a:spcPts val="0"/>
              </a:spcAft>
              <a:buNone/>
              <a:tabLst>
                <a:tab pos="182880" algn="l"/>
                <a:tab pos="411480" algn="l"/>
                <a:tab pos="685800" algn="l"/>
                <a:tab pos="960120" algn="l"/>
              </a:tabLst>
            </a:pPr>
            <a:r>
              <a:rPr lang="en-US" sz="600" b="0" dirty="0" smtClean="0">
                <a:latin typeface="Arial Narrow" panose="020B0606020202030204" pitchFamily="34" charset="0"/>
                <a:ea typeface="Verdana" pitchFamily="34" charset="0"/>
                <a:cs typeface="Verdana" pitchFamily="34" charset="0"/>
              </a:rPr>
              <a:t>19</a:t>
            </a:r>
            <a:r>
              <a:rPr lang="en-US" sz="600" b="0" dirty="0">
                <a:latin typeface="Arial Narrow" panose="020B0606020202030204" pitchFamily="34" charset="0"/>
                <a:ea typeface="Verdana" pitchFamily="34" charset="0"/>
                <a:cs typeface="Verdana" pitchFamily="34" charset="0"/>
              </a:rPr>
              <a:t>	my $</a:t>
            </a:r>
            <a:r>
              <a:rPr lang="en-US" sz="600" b="0" dirty="0" err="1">
                <a:latin typeface="Arial Narrow" panose="020B0606020202030204" pitchFamily="34" charset="0"/>
                <a:ea typeface="Verdana" pitchFamily="34" charset="0"/>
                <a:cs typeface="Verdana" pitchFamily="34" charset="0"/>
              </a:rPr>
              <a:t>cgi</a:t>
            </a:r>
            <a:r>
              <a:rPr lang="en-US" sz="600" b="0" dirty="0">
                <a:latin typeface="Arial Narrow" panose="020B0606020202030204" pitchFamily="34" charset="0"/>
                <a:ea typeface="Verdana" pitchFamily="34" charset="0"/>
                <a:cs typeface="Verdana" pitchFamily="34" charset="0"/>
              </a:rPr>
              <a:t> = new CGI;</a:t>
            </a:r>
          </a:p>
          <a:p>
            <a:pPr marL="0" indent="0" defTabSz="274320">
              <a:spcAft>
                <a:spcPts val="0"/>
              </a:spcAft>
              <a:buNone/>
              <a:tabLst>
                <a:tab pos="182880" algn="l"/>
                <a:tab pos="411480" algn="l"/>
                <a:tab pos="685800" algn="l"/>
                <a:tab pos="960120" algn="l"/>
              </a:tabLst>
            </a:pPr>
            <a:r>
              <a:rPr lang="en-US" sz="600" b="0" dirty="0" smtClean="0">
                <a:latin typeface="Arial Narrow" panose="020B0606020202030204" pitchFamily="34" charset="0"/>
                <a:ea typeface="Verdana" pitchFamily="34" charset="0"/>
                <a:cs typeface="Verdana" pitchFamily="34" charset="0"/>
              </a:rPr>
              <a:t>20</a:t>
            </a:r>
          </a:p>
          <a:p>
            <a:pPr marL="0" indent="0" defTabSz="274320">
              <a:spcAft>
                <a:spcPts val="0"/>
              </a:spcAft>
              <a:buNone/>
              <a:tabLst>
                <a:tab pos="182880" algn="l"/>
                <a:tab pos="411480" algn="l"/>
                <a:tab pos="685800" algn="l"/>
                <a:tab pos="960120" algn="l"/>
              </a:tabLst>
            </a:pPr>
            <a:r>
              <a:rPr lang="en-US" sz="600" b="0" dirty="0" smtClean="0">
                <a:latin typeface="Arial Narrow" panose="020B0606020202030204" pitchFamily="34" charset="0"/>
                <a:ea typeface="Verdana" pitchFamily="34" charset="0"/>
                <a:cs typeface="Verdana" pitchFamily="34" charset="0"/>
              </a:rPr>
              <a:t>21	print </a:t>
            </a:r>
            <a:r>
              <a:rPr lang="en-US" sz="600" b="0" dirty="0">
                <a:latin typeface="Arial Narrow" panose="020B0606020202030204" pitchFamily="34" charset="0"/>
                <a:ea typeface="Verdana" pitchFamily="34" charset="0"/>
                <a:cs typeface="Verdana" pitchFamily="34" charset="0"/>
              </a:rPr>
              <a:t>$</a:t>
            </a:r>
            <a:r>
              <a:rPr lang="en-US" sz="600" b="0" dirty="0" err="1">
                <a:latin typeface="Arial Narrow" panose="020B0606020202030204" pitchFamily="34" charset="0"/>
                <a:ea typeface="Verdana" pitchFamily="34" charset="0"/>
                <a:cs typeface="Verdana" pitchFamily="34" charset="0"/>
              </a:rPr>
              <a:t>cgi</a:t>
            </a:r>
            <a:r>
              <a:rPr lang="en-US" sz="600" b="0" dirty="0">
                <a:latin typeface="Arial Narrow" panose="020B0606020202030204" pitchFamily="34" charset="0"/>
                <a:ea typeface="Verdana" pitchFamily="34" charset="0"/>
                <a:cs typeface="Verdana" pitchFamily="34" charset="0"/>
              </a:rPr>
              <a:t>-&gt;header(-type =&gt; 'text/html');</a:t>
            </a:r>
          </a:p>
          <a:p>
            <a:pPr marL="0" indent="0" defTabSz="274320">
              <a:spcAft>
                <a:spcPts val="0"/>
              </a:spcAft>
              <a:buNone/>
              <a:tabLst>
                <a:tab pos="182880" algn="l"/>
                <a:tab pos="411480" algn="l"/>
                <a:tab pos="685800" algn="l"/>
                <a:tab pos="960120" algn="l"/>
              </a:tabLst>
            </a:pPr>
            <a:r>
              <a:rPr lang="en-US" sz="600" b="0" dirty="0" smtClean="0">
                <a:latin typeface="Arial Narrow" panose="020B0606020202030204" pitchFamily="34" charset="0"/>
                <a:ea typeface="Verdana" pitchFamily="34" charset="0"/>
                <a:cs typeface="Verdana" pitchFamily="34" charset="0"/>
              </a:rPr>
              <a:t>22</a:t>
            </a:r>
            <a:endParaRPr lang="en-US" sz="600" b="0" dirty="0">
              <a:latin typeface="Arial Narrow" panose="020B0606020202030204" pitchFamily="34" charset="0"/>
              <a:ea typeface="Verdana" pitchFamily="34" charset="0"/>
              <a:cs typeface="Verdana" pitchFamily="34" charset="0"/>
            </a:endParaRPr>
          </a:p>
          <a:p>
            <a:pPr marL="0" indent="0" defTabSz="274320">
              <a:spcAft>
                <a:spcPts val="0"/>
              </a:spcAft>
              <a:buNone/>
              <a:tabLst>
                <a:tab pos="182880" algn="l"/>
                <a:tab pos="411480" algn="l"/>
                <a:tab pos="685800" algn="l"/>
                <a:tab pos="960120" algn="l"/>
              </a:tabLst>
            </a:pPr>
            <a:r>
              <a:rPr lang="en-US" sz="600" b="0" dirty="0" smtClean="0">
                <a:latin typeface="Arial Narrow" panose="020B0606020202030204" pitchFamily="34" charset="0"/>
                <a:ea typeface="Verdana" pitchFamily="34" charset="0"/>
                <a:cs typeface="Verdana" pitchFamily="34" charset="0"/>
              </a:rPr>
              <a:t>23	print </a:t>
            </a:r>
            <a:r>
              <a:rPr lang="en-US" sz="600" b="0" dirty="0" err="1" smtClean="0">
                <a:latin typeface="Arial Narrow" panose="020B0606020202030204" pitchFamily="34" charset="0"/>
                <a:ea typeface="Verdana" pitchFamily="34" charset="0"/>
                <a:cs typeface="Verdana" pitchFamily="34" charset="0"/>
              </a:rPr>
              <a:t>start_html</a:t>
            </a:r>
            <a:r>
              <a:rPr lang="en-US" sz="600" b="0" dirty="0" smtClean="0">
                <a:latin typeface="Arial Narrow" panose="020B0606020202030204" pitchFamily="34" charset="0"/>
                <a:ea typeface="Verdana" pitchFamily="34" charset="0"/>
                <a:cs typeface="Verdana" pitchFamily="34" charset="0"/>
              </a:rPr>
              <a:t>("</a:t>
            </a:r>
            <a:r>
              <a:rPr lang="en-US" sz="600" b="0" dirty="0">
                <a:latin typeface="Arial Narrow" panose="020B0606020202030204" pitchFamily="34" charset="0"/>
                <a:ea typeface="Verdana" pitchFamily="34" charset="0"/>
                <a:cs typeface="Verdana" pitchFamily="34" charset="0"/>
              </a:rPr>
              <a:t>Password Reset");</a:t>
            </a:r>
          </a:p>
          <a:p>
            <a:pPr marL="0" indent="0" defTabSz="274320">
              <a:spcAft>
                <a:spcPts val="0"/>
              </a:spcAft>
              <a:buNone/>
              <a:tabLst>
                <a:tab pos="182880" algn="l"/>
                <a:tab pos="411480" algn="l"/>
                <a:tab pos="685800" algn="l"/>
                <a:tab pos="960120" algn="l"/>
              </a:tabLst>
            </a:pPr>
            <a:r>
              <a:rPr lang="en-US" sz="600" b="0" dirty="0" smtClean="0">
                <a:latin typeface="Arial Narrow" panose="020B0606020202030204" pitchFamily="34" charset="0"/>
                <a:ea typeface="Verdana" pitchFamily="34" charset="0"/>
                <a:cs typeface="Verdana" pitchFamily="34" charset="0"/>
              </a:rPr>
              <a:t>24</a:t>
            </a:r>
            <a:endParaRPr lang="en-US" sz="600" b="0" dirty="0">
              <a:latin typeface="Arial Narrow" panose="020B0606020202030204" pitchFamily="34" charset="0"/>
              <a:ea typeface="Verdana" pitchFamily="34" charset="0"/>
              <a:cs typeface="Verdana" pitchFamily="34" charset="0"/>
            </a:endParaRPr>
          </a:p>
          <a:p>
            <a:pPr marL="0" indent="0" defTabSz="274320">
              <a:spcAft>
                <a:spcPts val="0"/>
              </a:spcAft>
              <a:buNone/>
              <a:tabLst>
                <a:tab pos="182880" algn="l"/>
                <a:tab pos="411480" algn="l"/>
                <a:tab pos="685800" algn="l"/>
                <a:tab pos="960120" algn="l"/>
              </a:tabLst>
            </a:pPr>
            <a:r>
              <a:rPr lang="en-US" sz="600" b="0" dirty="0" smtClean="0">
                <a:latin typeface="Arial Narrow" panose="020B0606020202030204" pitchFamily="34" charset="0"/>
                <a:ea typeface="Verdana" pitchFamily="34" charset="0"/>
                <a:cs typeface="Verdana" pitchFamily="34" charset="0"/>
              </a:rPr>
              <a:t>25	print </a:t>
            </a:r>
            <a:r>
              <a:rPr lang="en-US" sz="600" b="0" dirty="0">
                <a:latin typeface="Arial Narrow" panose="020B0606020202030204" pitchFamily="34" charset="0"/>
                <a:ea typeface="Verdana" pitchFamily="34" charset="0"/>
                <a:cs typeface="Verdana" pitchFamily="34" charset="0"/>
              </a:rPr>
              <a:t>&lt;&lt;END;</a:t>
            </a:r>
          </a:p>
          <a:p>
            <a:pPr marL="0" indent="0" defTabSz="274320">
              <a:spcAft>
                <a:spcPts val="0"/>
              </a:spcAft>
              <a:buNone/>
              <a:tabLst>
                <a:tab pos="182880" algn="l"/>
                <a:tab pos="411480" algn="l"/>
                <a:tab pos="685800" algn="l"/>
                <a:tab pos="960120" algn="l"/>
              </a:tabLst>
            </a:pPr>
            <a:r>
              <a:rPr lang="en-US" sz="600" b="0" dirty="0" smtClean="0">
                <a:latin typeface="Arial Narrow" panose="020B0606020202030204" pitchFamily="34" charset="0"/>
                <a:ea typeface="Verdana" pitchFamily="34" charset="0"/>
                <a:cs typeface="Verdana" pitchFamily="34" charset="0"/>
              </a:rPr>
              <a:t>26	</a:t>
            </a:r>
            <a:r>
              <a:rPr lang="en-US" sz="600" b="0" dirty="0">
                <a:latin typeface="Arial Narrow" panose="020B0606020202030204" pitchFamily="34" charset="0"/>
                <a:ea typeface="Verdana" pitchFamily="34" charset="0"/>
                <a:cs typeface="Verdana" pitchFamily="34" charset="0"/>
              </a:rPr>
              <a:t>	&lt;table border=0&gt;</a:t>
            </a:r>
          </a:p>
          <a:p>
            <a:pPr marL="0" indent="0" defTabSz="274320">
              <a:spcAft>
                <a:spcPts val="0"/>
              </a:spcAft>
              <a:buNone/>
              <a:tabLst>
                <a:tab pos="182880" algn="l"/>
                <a:tab pos="411480" algn="l"/>
                <a:tab pos="685800" algn="l"/>
                <a:tab pos="960120" algn="l"/>
              </a:tabLst>
            </a:pPr>
            <a:r>
              <a:rPr lang="en-US" sz="600" b="0" dirty="0" smtClean="0">
                <a:latin typeface="Arial Narrow" panose="020B0606020202030204" pitchFamily="34" charset="0"/>
                <a:ea typeface="Verdana" pitchFamily="34" charset="0"/>
                <a:cs typeface="Verdana" pitchFamily="34" charset="0"/>
              </a:rPr>
              <a:t>27	</a:t>
            </a:r>
            <a:r>
              <a:rPr lang="en-US" sz="600" b="0" dirty="0">
                <a:latin typeface="Arial Narrow" panose="020B0606020202030204" pitchFamily="34" charset="0"/>
                <a:ea typeface="Verdana" pitchFamily="34" charset="0"/>
                <a:cs typeface="Verdana" pitchFamily="34" charset="0"/>
              </a:rPr>
              <a:t>	&lt;</a:t>
            </a:r>
            <a:r>
              <a:rPr lang="en-US" sz="600" b="0" dirty="0" err="1">
                <a:latin typeface="Arial Narrow" panose="020B0606020202030204" pitchFamily="34" charset="0"/>
                <a:ea typeface="Verdana" pitchFamily="34" charset="0"/>
                <a:cs typeface="Verdana" pitchFamily="34" charset="0"/>
              </a:rPr>
              <a:t>tr</a:t>
            </a:r>
            <a:r>
              <a:rPr lang="en-US" sz="600" b="0" dirty="0">
                <a:latin typeface="Arial Narrow" panose="020B0606020202030204" pitchFamily="34" charset="0"/>
                <a:ea typeface="Verdana" pitchFamily="34" charset="0"/>
                <a:cs typeface="Verdana" pitchFamily="34" charset="0"/>
              </a:rPr>
              <a:t>&gt;</a:t>
            </a:r>
          </a:p>
          <a:p>
            <a:pPr marL="0" indent="0" defTabSz="274320">
              <a:spcAft>
                <a:spcPts val="0"/>
              </a:spcAft>
              <a:buNone/>
              <a:tabLst>
                <a:tab pos="182880" algn="l"/>
                <a:tab pos="411480" algn="l"/>
                <a:tab pos="685800" algn="l"/>
                <a:tab pos="960120" algn="l"/>
              </a:tabLst>
            </a:pPr>
            <a:r>
              <a:rPr lang="en-US" sz="600" b="0" dirty="0" smtClean="0">
                <a:latin typeface="Arial Narrow" panose="020B0606020202030204" pitchFamily="34" charset="0"/>
                <a:ea typeface="Verdana" pitchFamily="34" charset="0"/>
                <a:cs typeface="Verdana" pitchFamily="34" charset="0"/>
              </a:rPr>
              <a:t>28	</a:t>
            </a:r>
            <a:r>
              <a:rPr lang="en-US" sz="600" b="0" dirty="0">
                <a:latin typeface="Arial Narrow" panose="020B0606020202030204" pitchFamily="34" charset="0"/>
                <a:ea typeface="Verdana" pitchFamily="34" charset="0"/>
                <a:cs typeface="Verdana" pitchFamily="34" charset="0"/>
              </a:rPr>
              <a:t>		&lt;td&gt;&lt;</a:t>
            </a:r>
            <a:r>
              <a:rPr lang="en-US" sz="600" b="0" dirty="0" err="1">
                <a:latin typeface="Arial Narrow" panose="020B0606020202030204" pitchFamily="34" charset="0"/>
                <a:ea typeface="Verdana" pitchFamily="34" charset="0"/>
                <a:cs typeface="Verdana" pitchFamily="34" charset="0"/>
              </a:rPr>
              <a:t>img</a:t>
            </a:r>
            <a:r>
              <a:rPr lang="en-US" sz="600" b="0" dirty="0">
                <a:latin typeface="Arial Narrow" panose="020B0606020202030204" pitchFamily="34" charset="0"/>
                <a:ea typeface="Verdana" pitchFamily="34" charset="0"/>
                <a:cs typeface="Verdana" pitchFamily="34" charset="0"/>
              </a:rPr>
              <a:t> </a:t>
            </a:r>
            <a:r>
              <a:rPr lang="en-US" sz="600" b="0" dirty="0" err="1">
                <a:latin typeface="Arial Narrow" panose="020B0606020202030204" pitchFamily="34" charset="0"/>
                <a:ea typeface="Verdana" pitchFamily="34" charset="0"/>
                <a:cs typeface="Verdana" pitchFamily="34" charset="0"/>
              </a:rPr>
              <a:t>src</a:t>
            </a:r>
            <a:r>
              <a:rPr lang="en-US" sz="600" b="0" dirty="0">
                <a:latin typeface="Arial Narrow" panose="020B0606020202030204" pitchFamily="34" charset="0"/>
                <a:ea typeface="Verdana" pitchFamily="34" charset="0"/>
                <a:cs typeface="Verdana" pitchFamily="34" charset="0"/>
              </a:rPr>
              <a:t>="/images/InSQR.png" border=0 /&gt;&lt;/td&gt;</a:t>
            </a:r>
          </a:p>
          <a:p>
            <a:pPr marL="0" indent="0" defTabSz="274320">
              <a:spcAft>
                <a:spcPts val="0"/>
              </a:spcAft>
              <a:buNone/>
              <a:tabLst>
                <a:tab pos="182880" algn="l"/>
                <a:tab pos="411480" algn="l"/>
                <a:tab pos="685800" algn="l"/>
                <a:tab pos="960120" algn="l"/>
              </a:tabLst>
            </a:pPr>
            <a:r>
              <a:rPr lang="en-US" sz="600" b="0" dirty="0" smtClean="0">
                <a:latin typeface="Arial Narrow" panose="020B0606020202030204" pitchFamily="34" charset="0"/>
                <a:ea typeface="Verdana" pitchFamily="34" charset="0"/>
                <a:cs typeface="Verdana" pitchFamily="34" charset="0"/>
              </a:rPr>
              <a:t>29	</a:t>
            </a:r>
            <a:r>
              <a:rPr lang="en-US" sz="600" b="0" dirty="0">
                <a:latin typeface="Arial Narrow" panose="020B0606020202030204" pitchFamily="34" charset="0"/>
                <a:ea typeface="Verdana" pitchFamily="34" charset="0"/>
                <a:cs typeface="Verdana" pitchFamily="34" charset="0"/>
              </a:rPr>
              <a:t>		&lt;td </a:t>
            </a:r>
            <a:r>
              <a:rPr lang="en-US" sz="600" b="0" dirty="0" err="1">
                <a:latin typeface="Arial Narrow" panose="020B0606020202030204" pitchFamily="34" charset="0"/>
                <a:ea typeface="Verdana" pitchFamily="34" charset="0"/>
                <a:cs typeface="Verdana" pitchFamily="34" charset="0"/>
              </a:rPr>
              <a:t>valign</a:t>
            </a:r>
            <a:r>
              <a:rPr lang="en-US" sz="600" b="0" dirty="0">
                <a:latin typeface="Arial Narrow" panose="020B0606020202030204" pitchFamily="34" charset="0"/>
                <a:ea typeface="Verdana" pitchFamily="34" charset="0"/>
                <a:cs typeface="Verdana" pitchFamily="34" charset="0"/>
              </a:rPr>
              <a:t>="middle"&gt;&lt;h1&gt;The </a:t>
            </a:r>
            <a:r>
              <a:rPr lang="en-US" sz="600" b="0" dirty="0" err="1">
                <a:latin typeface="Arial Narrow" panose="020B0606020202030204" pitchFamily="34" charset="0"/>
                <a:ea typeface="Verdana" pitchFamily="34" charset="0"/>
                <a:cs typeface="Verdana" pitchFamily="34" charset="0"/>
              </a:rPr>
              <a:t>InSQR</a:t>
            </a:r>
            <a:r>
              <a:rPr lang="en-US" sz="600" b="0" dirty="0">
                <a:latin typeface="Arial Narrow" panose="020B0606020202030204" pitchFamily="34" charset="0"/>
                <a:ea typeface="Verdana" pitchFamily="34" charset="0"/>
                <a:cs typeface="Verdana" pitchFamily="34" charset="0"/>
              </a:rPr>
              <a:t> Application&lt;/h1&gt;&lt;/td&gt;</a:t>
            </a:r>
          </a:p>
          <a:p>
            <a:pPr marL="0" indent="0" defTabSz="274320">
              <a:spcAft>
                <a:spcPts val="0"/>
              </a:spcAft>
              <a:buNone/>
              <a:tabLst>
                <a:tab pos="182880" algn="l"/>
                <a:tab pos="411480" algn="l"/>
                <a:tab pos="685800" algn="l"/>
                <a:tab pos="960120" algn="l"/>
              </a:tabLst>
            </a:pPr>
            <a:r>
              <a:rPr lang="en-US" sz="600" b="0" dirty="0" smtClean="0">
                <a:latin typeface="Arial Narrow" panose="020B0606020202030204" pitchFamily="34" charset="0"/>
                <a:ea typeface="Verdana" pitchFamily="34" charset="0"/>
                <a:cs typeface="Verdana" pitchFamily="34" charset="0"/>
              </a:rPr>
              <a:t>30	</a:t>
            </a:r>
            <a:r>
              <a:rPr lang="en-US" sz="600" b="0" dirty="0">
                <a:latin typeface="Arial Narrow" panose="020B0606020202030204" pitchFamily="34" charset="0"/>
                <a:ea typeface="Verdana" pitchFamily="34" charset="0"/>
                <a:cs typeface="Verdana" pitchFamily="34" charset="0"/>
              </a:rPr>
              <a:t>	&lt;/</a:t>
            </a:r>
            <a:r>
              <a:rPr lang="en-US" sz="600" b="0" dirty="0" err="1">
                <a:latin typeface="Arial Narrow" panose="020B0606020202030204" pitchFamily="34" charset="0"/>
                <a:ea typeface="Verdana" pitchFamily="34" charset="0"/>
                <a:cs typeface="Verdana" pitchFamily="34" charset="0"/>
              </a:rPr>
              <a:t>tr</a:t>
            </a:r>
            <a:r>
              <a:rPr lang="en-US" sz="600" b="0" dirty="0">
                <a:latin typeface="Arial Narrow" panose="020B0606020202030204" pitchFamily="34" charset="0"/>
                <a:ea typeface="Verdana" pitchFamily="34" charset="0"/>
                <a:cs typeface="Verdana" pitchFamily="34" charset="0"/>
              </a:rPr>
              <a:t>&gt;</a:t>
            </a:r>
          </a:p>
          <a:p>
            <a:pPr marL="0" indent="0" defTabSz="274320">
              <a:spcAft>
                <a:spcPts val="0"/>
              </a:spcAft>
              <a:buNone/>
              <a:tabLst>
                <a:tab pos="182880" algn="l"/>
                <a:tab pos="411480" algn="l"/>
                <a:tab pos="685800" algn="l"/>
                <a:tab pos="960120" algn="l"/>
              </a:tabLst>
            </a:pPr>
            <a:r>
              <a:rPr lang="en-US" sz="600" b="0" dirty="0" smtClean="0">
                <a:latin typeface="Arial Narrow" panose="020B0606020202030204" pitchFamily="34" charset="0"/>
                <a:ea typeface="Verdana" pitchFamily="34" charset="0"/>
                <a:cs typeface="Verdana" pitchFamily="34" charset="0"/>
              </a:rPr>
              <a:t>31	</a:t>
            </a:r>
            <a:r>
              <a:rPr lang="en-US" sz="600" b="0" dirty="0">
                <a:latin typeface="Arial Narrow" panose="020B0606020202030204" pitchFamily="34" charset="0"/>
                <a:ea typeface="Verdana" pitchFamily="34" charset="0"/>
                <a:cs typeface="Verdana" pitchFamily="34" charset="0"/>
              </a:rPr>
              <a:t>	&lt;/table&gt;</a:t>
            </a:r>
          </a:p>
          <a:p>
            <a:pPr marL="0" indent="0" defTabSz="274320">
              <a:spcAft>
                <a:spcPts val="0"/>
              </a:spcAft>
              <a:buNone/>
              <a:tabLst>
                <a:tab pos="182880" algn="l"/>
                <a:tab pos="411480" algn="l"/>
                <a:tab pos="685800" algn="l"/>
                <a:tab pos="960120" algn="l"/>
              </a:tabLst>
            </a:pPr>
            <a:r>
              <a:rPr lang="en-US" sz="600" b="0" dirty="0" smtClean="0">
                <a:latin typeface="Arial Narrow" panose="020B0606020202030204" pitchFamily="34" charset="0"/>
                <a:ea typeface="Verdana" pitchFamily="34" charset="0"/>
                <a:cs typeface="Verdana" pitchFamily="34" charset="0"/>
              </a:rPr>
              <a:t>32	</a:t>
            </a:r>
            <a:r>
              <a:rPr lang="en-US" sz="600" b="0" dirty="0">
                <a:latin typeface="Arial Narrow" panose="020B0606020202030204" pitchFamily="34" charset="0"/>
                <a:ea typeface="Verdana" pitchFamily="34" charset="0"/>
                <a:cs typeface="Verdana" pitchFamily="34" charset="0"/>
              </a:rPr>
              <a:t>	&lt;!--#include virtual="/menu.html" --&gt;</a:t>
            </a:r>
          </a:p>
          <a:p>
            <a:pPr marL="0" indent="0" defTabSz="274320">
              <a:spcAft>
                <a:spcPts val="0"/>
              </a:spcAft>
              <a:buNone/>
              <a:tabLst>
                <a:tab pos="182880" algn="l"/>
                <a:tab pos="411480" algn="l"/>
                <a:tab pos="685800" algn="l"/>
                <a:tab pos="960120" algn="l"/>
              </a:tabLst>
            </a:pPr>
            <a:r>
              <a:rPr lang="en-US" sz="600" b="0" dirty="0" smtClean="0">
                <a:latin typeface="Arial Narrow" panose="020B0606020202030204" pitchFamily="34" charset="0"/>
                <a:ea typeface="Verdana" pitchFamily="34" charset="0"/>
                <a:cs typeface="Verdana" pitchFamily="34" charset="0"/>
              </a:rPr>
              <a:t>33	</a:t>
            </a:r>
            <a:r>
              <a:rPr lang="en-US" sz="600" b="0" dirty="0">
                <a:latin typeface="Arial Narrow" panose="020B0606020202030204" pitchFamily="34" charset="0"/>
                <a:ea typeface="Verdana" pitchFamily="34" charset="0"/>
                <a:cs typeface="Verdana" pitchFamily="34" charset="0"/>
              </a:rPr>
              <a:t>	&lt;</a:t>
            </a:r>
            <a:r>
              <a:rPr lang="en-US" sz="600" b="0" dirty="0" err="1">
                <a:latin typeface="Arial Narrow" panose="020B0606020202030204" pitchFamily="34" charset="0"/>
                <a:ea typeface="Verdana" pitchFamily="34" charset="0"/>
                <a:cs typeface="Verdana" pitchFamily="34" charset="0"/>
              </a:rPr>
              <a:t>br</a:t>
            </a:r>
            <a:r>
              <a:rPr lang="en-US" sz="600" b="0" dirty="0">
                <a:latin typeface="Arial Narrow" panose="020B0606020202030204" pitchFamily="34" charset="0"/>
                <a:ea typeface="Verdana" pitchFamily="34" charset="0"/>
                <a:cs typeface="Verdana" pitchFamily="34" charset="0"/>
              </a:rPr>
              <a:t>/&gt;</a:t>
            </a:r>
          </a:p>
          <a:p>
            <a:pPr marL="0" indent="0" defTabSz="274320">
              <a:spcAft>
                <a:spcPts val="0"/>
              </a:spcAft>
              <a:buNone/>
              <a:tabLst>
                <a:tab pos="182880" algn="l"/>
                <a:tab pos="411480" algn="l"/>
                <a:tab pos="685800" algn="l"/>
                <a:tab pos="960120" algn="l"/>
              </a:tabLst>
            </a:pPr>
            <a:r>
              <a:rPr lang="en-US" sz="600" b="0" dirty="0" smtClean="0">
                <a:latin typeface="Arial Narrow" panose="020B0606020202030204" pitchFamily="34" charset="0"/>
                <a:ea typeface="Verdana" pitchFamily="34" charset="0"/>
                <a:cs typeface="Verdana" pitchFamily="34" charset="0"/>
              </a:rPr>
              <a:t>34	</a:t>
            </a:r>
            <a:r>
              <a:rPr lang="en-US" sz="600" b="0" dirty="0">
                <a:latin typeface="Arial Narrow" panose="020B0606020202030204" pitchFamily="34" charset="0"/>
                <a:ea typeface="Verdana" pitchFamily="34" charset="0"/>
                <a:cs typeface="Verdana" pitchFamily="34" charset="0"/>
              </a:rPr>
              <a:t>	&lt;p&gt;What is the </a:t>
            </a:r>
            <a:r>
              <a:rPr lang="en-US" sz="600" b="0" dirty="0" err="1">
                <a:latin typeface="Arial Narrow" panose="020B0606020202030204" pitchFamily="34" charset="0"/>
                <a:ea typeface="Verdana" pitchFamily="34" charset="0"/>
                <a:cs typeface="Verdana" pitchFamily="34" charset="0"/>
              </a:rPr>
              <a:t>userid</a:t>
            </a:r>
            <a:r>
              <a:rPr lang="en-US" sz="600" b="0" dirty="0">
                <a:latin typeface="Arial Narrow" panose="020B0606020202030204" pitchFamily="34" charset="0"/>
                <a:ea typeface="Verdana" pitchFamily="34" charset="0"/>
                <a:cs typeface="Verdana" pitchFamily="34" charset="0"/>
              </a:rPr>
              <a:t> for your account?&lt;/p&gt;</a:t>
            </a:r>
          </a:p>
          <a:p>
            <a:pPr marL="0" indent="0" defTabSz="274320">
              <a:spcAft>
                <a:spcPts val="0"/>
              </a:spcAft>
              <a:buNone/>
              <a:tabLst>
                <a:tab pos="182880" algn="l"/>
                <a:tab pos="411480" algn="l"/>
                <a:tab pos="685800" algn="l"/>
                <a:tab pos="960120" algn="l"/>
              </a:tabLst>
            </a:pPr>
            <a:r>
              <a:rPr lang="en-US" sz="600" b="0" dirty="0" smtClean="0">
                <a:latin typeface="Arial Narrow" panose="020B0606020202030204" pitchFamily="34" charset="0"/>
                <a:ea typeface="Verdana" pitchFamily="34" charset="0"/>
                <a:cs typeface="Verdana" pitchFamily="34" charset="0"/>
              </a:rPr>
              <a:t>35	</a:t>
            </a:r>
            <a:r>
              <a:rPr lang="en-US" sz="600" b="0" dirty="0">
                <a:latin typeface="Arial Narrow" panose="020B0606020202030204" pitchFamily="34" charset="0"/>
                <a:ea typeface="Verdana" pitchFamily="34" charset="0"/>
                <a:cs typeface="Verdana" pitchFamily="34" charset="0"/>
              </a:rPr>
              <a:t>	&lt;form method="post" action="/</a:t>
            </a:r>
            <a:r>
              <a:rPr lang="en-US" sz="600" b="0" dirty="0" err="1">
                <a:latin typeface="Arial Narrow" panose="020B0606020202030204" pitchFamily="34" charset="0"/>
                <a:ea typeface="Verdana" pitchFamily="34" charset="0"/>
                <a:cs typeface="Verdana" pitchFamily="34" charset="0"/>
              </a:rPr>
              <a:t>cgi</a:t>
            </a:r>
            <a:r>
              <a:rPr lang="en-US" sz="600" b="0" dirty="0">
                <a:latin typeface="Arial Narrow" panose="020B0606020202030204" pitchFamily="34" charset="0"/>
                <a:ea typeface="Verdana" pitchFamily="34" charset="0"/>
                <a:cs typeface="Verdana" pitchFamily="34" charset="0"/>
              </a:rPr>
              <a:t>-bin/</a:t>
            </a:r>
            <a:r>
              <a:rPr lang="en-US" sz="600" b="0" dirty="0" err="1">
                <a:latin typeface="Arial Narrow" panose="020B0606020202030204" pitchFamily="34" charset="0"/>
                <a:ea typeface="Verdana" pitchFamily="34" charset="0"/>
                <a:cs typeface="Verdana" pitchFamily="34" charset="0"/>
              </a:rPr>
              <a:t>resetchallenge.cgi</a:t>
            </a:r>
            <a:r>
              <a:rPr lang="en-US" sz="600" b="0" dirty="0">
                <a:latin typeface="Arial Narrow" panose="020B0606020202030204" pitchFamily="34" charset="0"/>
                <a:ea typeface="Verdana" pitchFamily="34" charset="0"/>
                <a:cs typeface="Verdana" pitchFamily="34" charset="0"/>
              </a:rPr>
              <a:t>"&gt;</a:t>
            </a:r>
          </a:p>
          <a:p>
            <a:pPr marL="0" indent="0" defTabSz="274320">
              <a:spcAft>
                <a:spcPts val="0"/>
              </a:spcAft>
              <a:buNone/>
              <a:tabLst>
                <a:tab pos="182880" algn="l"/>
                <a:tab pos="411480" algn="l"/>
                <a:tab pos="685800" algn="l"/>
                <a:tab pos="960120" algn="l"/>
              </a:tabLst>
            </a:pPr>
            <a:r>
              <a:rPr lang="en-US" sz="600" b="0" dirty="0" smtClean="0">
                <a:latin typeface="Arial Narrow" panose="020B0606020202030204" pitchFamily="34" charset="0"/>
                <a:ea typeface="Verdana" pitchFamily="34" charset="0"/>
                <a:cs typeface="Verdana" pitchFamily="34" charset="0"/>
              </a:rPr>
              <a:t>36	</a:t>
            </a:r>
            <a:r>
              <a:rPr lang="en-US" sz="600" b="0" dirty="0">
                <a:latin typeface="Arial Narrow" panose="020B0606020202030204" pitchFamily="34" charset="0"/>
                <a:ea typeface="Verdana" pitchFamily="34" charset="0"/>
                <a:cs typeface="Verdana" pitchFamily="34" charset="0"/>
              </a:rPr>
              <a:t>	&lt;table&gt;</a:t>
            </a:r>
          </a:p>
          <a:p>
            <a:pPr marL="0" indent="0" defTabSz="274320">
              <a:spcAft>
                <a:spcPts val="0"/>
              </a:spcAft>
              <a:buNone/>
              <a:tabLst>
                <a:tab pos="182880" algn="l"/>
                <a:tab pos="411480" algn="l"/>
                <a:tab pos="685800" algn="l"/>
                <a:tab pos="960120" algn="l"/>
              </a:tabLst>
            </a:pPr>
            <a:r>
              <a:rPr lang="en-US" sz="600" b="0" dirty="0" smtClean="0">
                <a:latin typeface="Arial Narrow" panose="020B0606020202030204" pitchFamily="34" charset="0"/>
                <a:ea typeface="Verdana" pitchFamily="34" charset="0"/>
                <a:cs typeface="Verdana" pitchFamily="34" charset="0"/>
              </a:rPr>
              <a:t>37	</a:t>
            </a:r>
            <a:r>
              <a:rPr lang="en-US" sz="600" b="0" dirty="0">
                <a:latin typeface="Arial Narrow" panose="020B0606020202030204" pitchFamily="34" charset="0"/>
                <a:ea typeface="Verdana" pitchFamily="34" charset="0"/>
                <a:cs typeface="Verdana" pitchFamily="34" charset="0"/>
              </a:rPr>
              <a:t>	&lt;</a:t>
            </a:r>
            <a:r>
              <a:rPr lang="en-US" sz="600" b="0" dirty="0" err="1">
                <a:latin typeface="Arial Narrow" panose="020B0606020202030204" pitchFamily="34" charset="0"/>
                <a:ea typeface="Verdana" pitchFamily="34" charset="0"/>
                <a:cs typeface="Verdana" pitchFamily="34" charset="0"/>
              </a:rPr>
              <a:t>tr</a:t>
            </a:r>
            <a:r>
              <a:rPr lang="en-US" sz="600" b="0" dirty="0">
                <a:latin typeface="Arial Narrow" panose="020B0606020202030204" pitchFamily="34" charset="0"/>
                <a:ea typeface="Verdana" pitchFamily="34" charset="0"/>
                <a:cs typeface="Verdana" pitchFamily="34" charset="0"/>
              </a:rPr>
              <a:t>&gt;</a:t>
            </a:r>
          </a:p>
          <a:p>
            <a:pPr marL="0" indent="0" defTabSz="274320">
              <a:spcAft>
                <a:spcPts val="0"/>
              </a:spcAft>
              <a:buNone/>
              <a:tabLst>
                <a:tab pos="182880" algn="l"/>
                <a:tab pos="411480" algn="l"/>
                <a:tab pos="685800" algn="l"/>
                <a:tab pos="960120" algn="l"/>
              </a:tabLst>
            </a:pPr>
            <a:r>
              <a:rPr lang="en-US" sz="600" b="0" dirty="0" smtClean="0">
                <a:latin typeface="Arial Narrow" panose="020B0606020202030204" pitchFamily="34" charset="0"/>
                <a:ea typeface="Verdana" pitchFamily="34" charset="0"/>
                <a:cs typeface="Verdana" pitchFamily="34" charset="0"/>
              </a:rPr>
              <a:t>38	</a:t>
            </a:r>
            <a:r>
              <a:rPr lang="en-US" sz="600" b="0" dirty="0">
                <a:latin typeface="Arial Narrow" panose="020B0606020202030204" pitchFamily="34" charset="0"/>
                <a:ea typeface="Verdana" pitchFamily="34" charset="0"/>
                <a:cs typeface="Verdana" pitchFamily="34" charset="0"/>
              </a:rPr>
              <a:t>		&lt;td align=right&gt;&lt;b&gt;User ID:&lt;b&gt;&lt;/td&gt;</a:t>
            </a:r>
          </a:p>
          <a:p>
            <a:pPr marL="0" indent="0" defTabSz="274320">
              <a:spcAft>
                <a:spcPts val="0"/>
              </a:spcAft>
              <a:buNone/>
              <a:tabLst>
                <a:tab pos="182880" algn="l"/>
                <a:tab pos="411480" algn="l"/>
                <a:tab pos="685800" algn="l"/>
                <a:tab pos="960120" algn="l"/>
              </a:tabLst>
            </a:pPr>
            <a:r>
              <a:rPr lang="en-US" sz="600" b="0" dirty="0" smtClean="0">
                <a:latin typeface="Arial Narrow" panose="020B0606020202030204" pitchFamily="34" charset="0"/>
                <a:ea typeface="Verdana" pitchFamily="34" charset="0"/>
                <a:cs typeface="Verdana" pitchFamily="34" charset="0"/>
              </a:rPr>
              <a:t>39	</a:t>
            </a:r>
            <a:r>
              <a:rPr lang="en-US" sz="600" b="0" dirty="0">
                <a:latin typeface="Arial Narrow" panose="020B0606020202030204" pitchFamily="34" charset="0"/>
                <a:ea typeface="Verdana" pitchFamily="34" charset="0"/>
                <a:cs typeface="Verdana" pitchFamily="34" charset="0"/>
              </a:rPr>
              <a:t>		&lt;td&gt;&lt;input name="user" type="text"&gt;&lt;/td&gt;</a:t>
            </a:r>
          </a:p>
          <a:p>
            <a:pPr marL="0" indent="0" defTabSz="274320">
              <a:spcAft>
                <a:spcPts val="0"/>
              </a:spcAft>
              <a:buNone/>
              <a:tabLst>
                <a:tab pos="182880" algn="l"/>
                <a:tab pos="411480" algn="l"/>
                <a:tab pos="685800" algn="l"/>
                <a:tab pos="960120" algn="l"/>
              </a:tabLst>
            </a:pPr>
            <a:r>
              <a:rPr lang="en-US" sz="600" b="0" dirty="0" smtClean="0">
                <a:latin typeface="Arial Narrow" panose="020B0606020202030204" pitchFamily="34" charset="0"/>
                <a:ea typeface="Verdana" pitchFamily="34" charset="0"/>
                <a:cs typeface="Verdana" pitchFamily="34" charset="0"/>
              </a:rPr>
              <a:t>40	</a:t>
            </a:r>
            <a:r>
              <a:rPr lang="en-US" sz="600" b="0" dirty="0">
                <a:latin typeface="Arial Narrow" panose="020B0606020202030204" pitchFamily="34" charset="0"/>
                <a:ea typeface="Verdana" pitchFamily="34" charset="0"/>
                <a:cs typeface="Verdana" pitchFamily="34" charset="0"/>
              </a:rPr>
              <a:t>	&lt;/</a:t>
            </a:r>
            <a:r>
              <a:rPr lang="en-US" sz="600" b="0" dirty="0" err="1">
                <a:latin typeface="Arial Narrow" panose="020B0606020202030204" pitchFamily="34" charset="0"/>
                <a:ea typeface="Verdana" pitchFamily="34" charset="0"/>
                <a:cs typeface="Verdana" pitchFamily="34" charset="0"/>
              </a:rPr>
              <a:t>tr</a:t>
            </a:r>
            <a:r>
              <a:rPr lang="en-US" sz="600" b="0" dirty="0">
                <a:latin typeface="Arial Narrow" panose="020B0606020202030204" pitchFamily="34" charset="0"/>
                <a:ea typeface="Verdana" pitchFamily="34" charset="0"/>
                <a:cs typeface="Verdana" pitchFamily="34" charset="0"/>
              </a:rPr>
              <a:t>&gt;</a:t>
            </a:r>
          </a:p>
          <a:p>
            <a:pPr marL="0" indent="0" defTabSz="274320">
              <a:spcAft>
                <a:spcPts val="0"/>
              </a:spcAft>
              <a:buNone/>
              <a:tabLst>
                <a:tab pos="182880" algn="l"/>
                <a:tab pos="411480" algn="l"/>
                <a:tab pos="685800" algn="l"/>
                <a:tab pos="960120" algn="l"/>
              </a:tabLst>
            </a:pPr>
            <a:r>
              <a:rPr lang="en-US" sz="600" b="0" dirty="0" smtClean="0">
                <a:latin typeface="Arial Narrow" panose="020B0606020202030204" pitchFamily="34" charset="0"/>
                <a:ea typeface="Verdana" pitchFamily="34" charset="0"/>
                <a:cs typeface="Verdana" pitchFamily="34" charset="0"/>
              </a:rPr>
              <a:t>41	</a:t>
            </a:r>
            <a:r>
              <a:rPr lang="en-US" sz="600" b="0" dirty="0">
                <a:latin typeface="Arial Narrow" panose="020B0606020202030204" pitchFamily="34" charset="0"/>
                <a:ea typeface="Verdana" pitchFamily="34" charset="0"/>
                <a:cs typeface="Verdana" pitchFamily="34" charset="0"/>
              </a:rPr>
              <a:t>	&lt;</a:t>
            </a:r>
            <a:r>
              <a:rPr lang="en-US" sz="600" b="0" dirty="0" err="1">
                <a:latin typeface="Arial Narrow" panose="020B0606020202030204" pitchFamily="34" charset="0"/>
                <a:ea typeface="Verdana" pitchFamily="34" charset="0"/>
                <a:cs typeface="Verdana" pitchFamily="34" charset="0"/>
              </a:rPr>
              <a:t>tr</a:t>
            </a:r>
            <a:r>
              <a:rPr lang="en-US" sz="600" b="0" dirty="0">
                <a:latin typeface="Arial Narrow" panose="020B0606020202030204" pitchFamily="34" charset="0"/>
                <a:ea typeface="Verdana" pitchFamily="34" charset="0"/>
                <a:cs typeface="Verdana" pitchFamily="34" charset="0"/>
              </a:rPr>
              <a:t>&gt;</a:t>
            </a:r>
          </a:p>
          <a:p>
            <a:pPr marL="0" indent="0" defTabSz="274320">
              <a:spcAft>
                <a:spcPts val="0"/>
              </a:spcAft>
              <a:buNone/>
              <a:tabLst>
                <a:tab pos="182880" algn="l"/>
                <a:tab pos="411480" algn="l"/>
                <a:tab pos="685800" algn="l"/>
                <a:tab pos="960120" algn="l"/>
              </a:tabLst>
            </a:pPr>
            <a:r>
              <a:rPr lang="en-US" sz="600" b="0" dirty="0" smtClean="0">
                <a:latin typeface="Arial Narrow" panose="020B0606020202030204" pitchFamily="34" charset="0"/>
                <a:ea typeface="Verdana" pitchFamily="34" charset="0"/>
                <a:cs typeface="Verdana" pitchFamily="34" charset="0"/>
              </a:rPr>
              <a:t>42	</a:t>
            </a:r>
            <a:r>
              <a:rPr lang="en-US" sz="600" b="0" dirty="0">
                <a:latin typeface="Arial Narrow" panose="020B0606020202030204" pitchFamily="34" charset="0"/>
                <a:ea typeface="Verdana" pitchFamily="34" charset="0"/>
                <a:cs typeface="Verdana" pitchFamily="34" charset="0"/>
              </a:rPr>
              <a:t>		&lt;td </a:t>
            </a:r>
            <a:r>
              <a:rPr lang="en-US" sz="600" b="0" dirty="0" err="1">
                <a:latin typeface="Arial Narrow" panose="020B0606020202030204" pitchFamily="34" charset="0"/>
                <a:ea typeface="Verdana" pitchFamily="34" charset="0"/>
                <a:cs typeface="Verdana" pitchFamily="34" charset="0"/>
              </a:rPr>
              <a:t>colspan</a:t>
            </a:r>
            <a:r>
              <a:rPr lang="en-US" sz="600" b="0" dirty="0">
                <a:latin typeface="Arial Narrow" panose="020B0606020202030204" pitchFamily="34" charset="0"/>
                <a:ea typeface="Verdana" pitchFamily="34" charset="0"/>
                <a:cs typeface="Verdana" pitchFamily="34" charset="0"/>
              </a:rPr>
              <a:t>=2 align=center&gt;&lt;input type="submit" value="Submit"&gt;&lt;/td&gt;</a:t>
            </a:r>
          </a:p>
          <a:p>
            <a:pPr marL="0" indent="0" defTabSz="274320">
              <a:spcAft>
                <a:spcPts val="0"/>
              </a:spcAft>
              <a:buNone/>
              <a:tabLst>
                <a:tab pos="182880" algn="l"/>
                <a:tab pos="411480" algn="l"/>
                <a:tab pos="685800" algn="l"/>
                <a:tab pos="960120" algn="l"/>
              </a:tabLst>
            </a:pPr>
            <a:r>
              <a:rPr lang="en-US" sz="600" b="0" dirty="0" smtClean="0">
                <a:latin typeface="Arial Narrow" panose="020B0606020202030204" pitchFamily="34" charset="0"/>
                <a:ea typeface="Verdana" pitchFamily="34" charset="0"/>
                <a:cs typeface="Verdana" pitchFamily="34" charset="0"/>
              </a:rPr>
              <a:t>43	</a:t>
            </a:r>
            <a:r>
              <a:rPr lang="en-US" sz="600" b="0" dirty="0">
                <a:latin typeface="Arial Narrow" panose="020B0606020202030204" pitchFamily="34" charset="0"/>
                <a:ea typeface="Verdana" pitchFamily="34" charset="0"/>
                <a:cs typeface="Verdana" pitchFamily="34" charset="0"/>
              </a:rPr>
              <a:t>	&lt;/</a:t>
            </a:r>
            <a:r>
              <a:rPr lang="en-US" sz="600" b="0" dirty="0" err="1">
                <a:latin typeface="Arial Narrow" panose="020B0606020202030204" pitchFamily="34" charset="0"/>
                <a:ea typeface="Verdana" pitchFamily="34" charset="0"/>
                <a:cs typeface="Verdana" pitchFamily="34" charset="0"/>
              </a:rPr>
              <a:t>tr</a:t>
            </a:r>
            <a:r>
              <a:rPr lang="en-US" sz="600" b="0" dirty="0">
                <a:latin typeface="Arial Narrow" panose="020B0606020202030204" pitchFamily="34" charset="0"/>
                <a:ea typeface="Verdana" pitchFamily="34" charset="0"/>
                <a:cs typeface="Verdana" pitchFamily="34" charset="0"/>
              </a:rPr>
              <a:t>&gt;</a:t>
            </a:r>
          </a:p>
          <a:p>
            <a:pPr marL="0" indent="0" defTabSz="274320">
              <a:spcAft>
                <a:spcPts val="0"/>
              </a:spcAft>
              <a:buNone/>
              <a:tabLst>
                <a:tab pos="182880" algn="l"/>
                <a:tab pos="411480" algn="l"/>
                <a:tab pos="685800" algn="l"/>
                <a:tab pos="960120" algn="l"/>
              </a:tabLst>
            </a:pPr>
            <a:r>
              <a:rPr lang="en-US" sz="600" b="0" dirty="0" smtClean="0">
                <a:latin typeface="Arial Narrow" panose="020B0606020202030204" pitchFamily="34" charset="0"/>
                <a:ea typeface="Verdana" pitchFamily="34" charset="0"/>
                <a:cs typeface="Verdana" pitchFamily="34" charset="0"/>
              </a:rPr>
              <a:t>44	</a:t>
            </a:r>
            <a:r>
              <a:rPr lang="en-US" sz="600" b="0" dirty="0">
                <a:latin typeface="Arial Narrow" panose="020B0606020202030204" pitchFamily="34" charset="0"/>
                <a:ea typeface="Verdana" pitchFamily="34" charset="0"/>
                <a:cs typeface="Verdana" pitchFamily="34" charset="0"/>
              </a:rPr>
              <a:t>	&lt;/table&gt;</a:t>
            </a:r>
          </a:p>
          <a:p>
            <a:pPr marL="0" indent="0" defTabSz="274320">
              <a:spcAft>
                <a:spcPts val="0"/>
              </a:spcAft>
              <a:buNone/>
              <a:tabLst>
                <a:tab pos="182880" algn="l"/>
                <a:tab pos="411480" algn="l"/>
                <a:tab pos="685800" algn="l"/>
                <a:tab pos="960120" algn="l"/>
              </a:tabLst>
            </a:pPr>
            <a:r>
              <a:rPr lang="en-US" sz="600" b="0" dirty="0" smtClean="0">
                <a:latin typeface="Arial Narrow" panose="020B0606020202030204" pitchFamily="34" charset="0"/>
                <a:ea typeface="Verdana" pitchFamily="34" charset="0"/>
                <a:cs typeface="Verdana" pitchFamily="34" charset="0"/>
              </a:rPr>
              <a:t>45	</a:t>
            </a:r>
            <a:r>
              <a:rPr lang="en-US" sz="600" b="0" dirty="0">
                <a:latin typeface="Arial Narrow" panose="020B0606020202030204" pitchFamily="34" charset="0"/>
                <a:ea typeface="Verdana" pitchFamily="34" charset="0"/>
                <a:cs typeface="Verdana" pitchFamily="34" charset="0"/>
              </a:rPr>
              <a:t>	&lt;!--#include virtual="/footer.html" --&gt;</a:t>
            </a:r>
          </a:p>
          <a:p>
            <a:pPr marL="0" indent="0" defTabSz="274320">
              <a:spcAft>
                <a:spcPts val="0"/>
              </a:spcAft>
              <a:buNone/>
              <a:tabLst>
                <a:tab pos="182880" algn="l"/>
                <a:tab pos="411480" algn="l"/>
                <a:tab pos="685800" algn="l"/>
                <a:tab pos="960120" algn="l"/>
              </a:tabLst>
            </a:pPr>
            <a:r>
              <a:rPr lang="en-US" sz="600" b="0" dirty="0" smtClean="0">
                <a:latin typeface="Arial Narrow" panose="020B0606020202030204" pitchFamily="34" charset="0"/>
                <a:ea typeface="Verdana" pitchFamily="34" charset="0"/>
                <a:cs typeface="Verdana" pitchFamily="34" charset="0"/>
              </a:rPr>
              <a:t>46	END</a:t>
            </a:r>
            <a:endParaRPr lang="en-US" sz="600" b="0" dirty="0">
              <a:latin typeface="Arial Narrow" panose="020B0606020202030204" pitchFamily="34" charset="0"/>
              <a:ea typeface="Verdana" pitchFamily="34" charset="0"/>
              <a:cs typeface="Verdana" pitchFamily="34" charset="0"/>
            </a:endParaRPr>
          </a:p>
          <a:p>
            <a:pPr marL="0" indent="0" defTabSz="274320">
              <a:spcAft>
                <a:spcPts val="0"/>
              </a:spcAft>
              <a:buNone/>
              <a:tabLst>
                <a:tab pos="182880" algn="l"/>
                <a:tab pos="411480" algn="l"/>
                <a:tab pos="685800" algn="l"/>
                <a:tab pos="960120" algn="l"/>
              </a:tabLst>
            </a:pPr>
            <a:r>
              <a:rPr lang="en-US" sz="600" b="0" dirty="0" smtClean="0">
                <a:latin typeface="Arial Narrow" panose="020B0606020202030204" pitchFamily="34" charset="0"/>
                <a:ea typeface="Verdana" pitchFamily="34" charset="0"/>
                <a:cs typeface="Verdana" pitchFamily="34" charset="0"/>
              </a:rPr>
              <a:t>47</a:t>
            </a:r>
            <a:endParaRPr lang="en-US" sz="600" b="0" dirty="0">
              <a:latin typeface="Arial Narrow" panose="020B0606020202030204" pitchFamily="34" charset="0"/>
              <a:ea typeface="Verdana" pitchFamily="34" charset="0"/>
              <a:cs typeface="Verdana" pitchFamily="34" charset="0"/>
            </a:endParaRPr>
          </a:p>
          <a:p>
            <a:pPr marL="0" indent="0" defTabSz="274320">
              <a:spcAft>
                <a:spcPts val="0"/>
              </a:spcAft>
              <a:buNone/>
              <a:tabLst>
                <a:tab pos="182880" algn="l"/>
                <a:tab pos="411480" algn="l"/>
                <a:tab pos="685800" algn="l"/>
                <a:tab pos="960120" algn="l"/>
              </a:tabLst>
            </a:pPr>
            <a:r>
              <a:rPr lang="en-US" sz="600" b="0" dirty="0" smtClean="0">
                <a:latin typeface="Arial Narrow" panose="020B0606020202030204" pitchFamily="34" charset="0"/>
                <a:ea typeface="Verdana" pitchFamily="34" charset="0"/>
                <a:cs typeface="Verdana" pitchFamily="34" charset="0"/>
              </a:rPr>
              <a:t>48	print </a:t>
            </a:r>
            <a:r>
              <a:rPr lang="en-US" sz="600" b="0" dirty="0" err="1">
                <a:latin typeface="Arial Narrow" panose="020B0606020202030204" pitchFamily="34" charset="0"/>
                <a:ea typeface="Verdana" pitchFamily="34" charset="0"/>
                <a:cs typeface="Verdana" pitchFamily="34" charset="0"/>
              </a:rPr>
              <a:t>end_html</a:t>
            </a:r>
            <a:r>
              <a:rPr lang="en-US" sz="600" b="0" dirty="0">
                <a:latin typeface="Arial Narrow" panose="020B0606020202030204" pitchFamily="34" charset="0"/>
                <a:ea typeface="Verdana" pitchFamily="34" charset="0"/>
                <a:cs typeface="Verdana" pitchFamily="34" charset="0"/>
              </a:rPr>
              <a:t>;</a:t>
            </a:r>
          </a:p>
        </p:txBody>
      </p:sp>
      <p:sp>
        <p:nvSpPr>
          <p:cNvPr id="9" name="Content Placeholder 8"/>
          <p:cNvSpPr>
            <a:spLocks noGrp="1"/>
          </p:cNvSpPr>
          <p:nvPr>
            <p:ph sz="half" idx="2"/>
          </p:nvPr>
        </p:nvSpPr>
        <p:spPr>
          <a:xfrm>
            <a:off x="4800600" y="1498596"/>
            <a:ext cx="4038600" cy="4673604"/>
          </a:xfrm>
        </p:spPr>
        <p:txBody>
          <a:bodyPr/>
          <a:lstStyle/>
          <a:p>
            <a:pPr marL="0" indent="0" defTabSz="274320">
              <a:spcAft>
                <a:spcPts val="0"/>
              </a:spcAft>
              <a:buNone/>
              <a:tabLst>
                <a:tab pos="182880" algn="l"/>
                <a:tab pos="411480" algn="l"/>
                <a:tab pos="685800" algn="l"/>
                <a:tab pos="960120" algn="l"/>
              </a:tabLst>
            </a:pPr>
            <a:endParaRPr lang="en-US" sz="600" b="0" dirty="0">
              <a:latin typeface="Arial Narrow" panose="020B0606020202030204" pitchFamily="34" charset="0"/>
              <a:ea typeface="Verdana" pitchFamily="34" charset="0"/>
              <a:cs typeface="Verdana" pitchFamily="34" charset="0"/>
            </a:endParaRPr>
          </a:p>
        </p:txBody>
      </p:sp>
    </p:spTree>
    <p:extLst>
      <p:ext uri="{BB962C8B-B14F-4D97-AF65-F5344CB8AC3E}">
        <p14:creationId xmlns:p14="http://schemas.microsoft.com/office/powerpoint/2010/main" val="4164931898"/>
      </p:ext>
    </p:extLst>
  </p:cSld>
  <p:clrMapOvr>
    <a:masterClrMapping/>
  </p:clrMapOvr>
  <p:timing>
    <p:tnLst>
      <p:par>
        <p:cTn id="1" dur="indefinite" restart="never" nodeType="tmRoot"/>
      </p:par>
    </p:tn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dirty="0"/>
              <a:t>Exercise </a:t>
            </a:r>
            <a:r>
              <a:rPr lang="en-US" dirty="0" smtClean="0"/>
              <a:t>#8 (cont.) : </a:t>
            </a:r>
            <a:r>
              <a:rPr lang="en-US" dirty="0" err="1" smtClean="0"/>
              <a:t>resetchallenge.cgi</a:t>
            </a:r>
            <a:endParaRPr lang="en-US" dirty="0"/>
          </a:p>
        </p:txBody>
      </p:sp>
      <p:sp>
        <p:nvSpPr>
          <p:cNvPr id="7" name="Content Placeholder 6"/>
          <p:cNvSpPr>
            <a:spLocks noGrp="1"/>
          </p:cNvSpPr>
          <p:nvPr>
            <p:ph sz="half" idx="1"/>
          </p:nvPr>
        </p:nvSpPr>
        <p:spPr>
          <a:xfrm>
            <a:off x="609600" y="1498596"/>
            <a:ext cx="4038600" cy="4673604"/>
          </a:xfrm>
        </p:spPr>
        <p:txBody>
          <a:bodyPr>
            <a:noAutofit/>
          </a:bodyPr>
          <a:lstStyle/>
          <a:p>
            <a:pPr marL="0" indent="0" defTabSz="274320">
              <a:spcAft>
                <a:spcPts val="0"/>
              </a:spcAft>
              <a:buNone/>
              <a:tabLst>
                <a:tab pos="182880" algn="l"/>
                <a:tab pos="411480" algn="l"/>
                <a:tab pos="685800" algn="l"/>
                <a:tab pos="960120" algn="l"/>
              </a:tabLst>
            </a:pPr>
            <a:r>
              <a:rPr lang="en-US" sz="600" b="0" dirty="0" smtClean="0">
                <a:latin typeface="Arial Narrow" panose="020B0606020202030204" pitchFamily="34" charset="0"/>
                <a:ea typeface="Verdana" pitchFamily="34" charset="0"/>
                <a:cs typeface="Verdana" pitchFamily="34" charset="0"/>
              </a:rPr>
              <a:t>1	#!/</a:t>
            </a:r>
            <a:r>
              <a:rPr lang="en-US" sz="600" b="0" dirty="0" err="1">
                <a:latin typeface="Arial Narrow" panose="020B0606020202030204" pitchFamily="34" charset="0"/>
                <a:ea typeface="Verdana" pitchFamily="34" charset="0"/>
                <a:cs typeface="Verdana" pitchFamily="34" charset="0"/>
              </a:rPr>
              <a:t>usr</a:t>
            </a:r>
            <a:r>
              <a:rPr lang="en-US" sz="600" b="0" dirty="0">
                <a:latin typeface="Arial Narrow" panose="020B0606020202030204" pitchFamily="34" charset="0"/>
                <a:ea typeface="Verdana" pitchFamily="34" charset="0"/>
                <a:cs typeface="Verdana" pitchFamily="34" charset="0"/>
              </a:rPr>
              <a:t>/bin/</a:t>
            </a:r>
            <a:r>
              <a:rPr lang="en-US" sz="600" b="0" dirty="0" err="1">
                <a:latin typeface="Arial Narrow" panose="020B0606020202030204" pitchFamily="34" charset="0"/>
                <a:ea typeface="Verdana" pitchFamily="34" charset="0"/>
                <a:cs typeface="Verdana" pitchFamily="34" charset="0"/>
              </a:rPr>
              <a:t>perl</a:t>
            </a:r>
            <a:endParaRPr lang="en-US" sz="600" b="0" dirty="0">
              <a:latin typeface="Arial Narrow" panose="020B0606020202030204" pitchFamily="34" charset="0"/>
              <a:ea typeface="Verdana" pitchFamily="34" charset="0"/>
              <a:cs typeface="Verdana" pitchFamily="34" charset="0"/>
            </a:endParaRPr>
          </a:p>
          <a:p>
            <a:pPr marL="0" indent="0" defTabSz="274320">
              <a:spcAft>
                <a:spcPts val="0"/>
              </a:spcAft>
              <a:buNone/>
              <a:tabLst>
                <a:tab pos="182880" algn="l"/>
                <a:tab pos="411480" algn="l"/>
                <a:tab pos="685800" algn="l"/>
                <a:tab pos="960120" algn="l"/>
              </a:tabLst>
            </a:pPr>
            <a:r>
              <a:rPr lang="en-US" sz="600" b="0" dirty="0" smtClean="0">
                <a:latin typeface="Arial Narrow" panose="020B0606020202030204" pitchFamily="34" charset="0"/>
                <a:ea typeface="Verdana" pitchFamily="34" charset="0"/>
                <a:cs typeface="Verdana" pitchFamily="34" charset="0"/>
              </a:rPr>
              <a:t>2	use </a:t>
            </a:r>
            <a:r>
              <a:rPr lang="en-US" sz="600" b="0" dirty="0">
                <a:latin typeface="Arial Narrow" panose="020B0606020202030204" pitchFamily="34" charset="0"/>
                <a:ea typeface="Verdana" pitchFamily="34" charset="0"/>
                <a:cs typeface="Verdana" pitchFamily="34" charset="0"/>
              </a:rPr>
              <a:t>strict;</a:t>
            </a:r>
          </a:p>
          <a:p>
            <a:pPr marL="0" indent="0" defTabSz="274320">
              <a:spcAft>
                <a:spcPts val="0"/>
              </a:spcAft>
              <a:buNone/>
              <a:tabLst>
                <a:tab pos="182880" algn="l"/>
                <a:tab pos="411480" algn="l"/>
                <a:tab pos="685800" algn="l"/>
                <a:tab pos="960120" algn="l"/>
              </a:tabLst>
            </a:pPr>
            <a:r>
              <a:rPr lang="en-US" sz="600" b="0" dirty="0" smtClean="0">
                <a:latin typeface="Arial Narrow" panose="020B0606020202030204" pitchFamily="34" charset="0"/>
                <a:ea typeface="Verdana" pitchFamily="34" charset="0"/>
                <a:cs typeface="Verdana" pitchFamily="34" charset="0"/>
              </a:rPr>
              <a:t>3</a:t>
            </a:r>
            <a:endParaRPr lang="en-US" sz="600" b="0" dirty="0">
              <a:latin typeface="Arial Narrow" panose="020B0606020202030204" pitchFamily="34" charset="0"/>
              <a:ea typeface="Verdana" pitchFamily="34" charset="0"/>
              <a:cs typeface="Verdana" pitchFamily="34" charset="0"/>
            </a:endParaRPr>
          </a:p>
          <a:p>
            <a:pPr marL="0" indent="0" defTabSz="274320">
              <a:spcAft>
                <a:spcPts val="0"/>
              </a:spcAft>
              <a:buNone/>
              <a:tabLst>
                <a:tab pos="182880" algn="l"/>
                <a:tab pos="411480" algn="l"/>
                <a:tab pos="685800" algn="l"/>
                <a:tab pos="960120" algn="l"/>
              </a:tabLst>
            </a:pPr>
            <a:r>
              <a:rPr lang="en-US" sz="600" b="0" dirty="0" smtClean="0">
                <a:latin typeface="Arial Narrow" panose="020B0606020202030204" pitchFamily="34" charset="0"/>
                <a:ea typeface="Verdana" pitchFamily="34" charset="0"/>
                <a:cs typeface="Verdana" pitchFamily="34" charset="0"/>
              </a:rPr>
              <a:t>4	########################################################################</a:t>
            </a:r>
            <a:endParaRPr lang="en-US" sz="600" b="0" dirty="0">
              <a:latin typeface="Arial Narrow" panose="020B0606020202030204" pitchFamily="34" charset="0"/>
              <a:ea typeface="Verdana" pitchFamily="34" charset="0"/>
              <a:cs typeface="Verdana" pitchFamily="34" charset="0"/>
            </a:endParaRPr>
          </a:p>
          <a:p>
            <a:pPr marL="0" indent="0" defTabSz="274320">
              <a:spcAft>
                <a:spcPts val="0"/>
              </a:spcAft>
              <a:buNone/>
              <a:tabLst>
                <a:tab pos="182880" algn="l"/>
                <a:tab pos="411480" algn="l"/>
                <a:tab pos="685800" algn="l"/>
                <a:tab pos="960120" algn="l"/>
              </a:tabLst>
            </a:pPr>
            <a:r>
              <a:rPr lang="en-US" sz="600" b="0" dirty="0" smtClean="0">
                <a:latin typeface="Arial Narrow" panose="020B0606020202030204" pitchFamily="34" charset="0"/>
                <a:ea typeface="Verdana" pitchFamily="34" charset="0"/>
                <a:cs typeface="Verdana" pitchFamily="34" charset="0"/>
              </a:rPr>
              <a:t>5	# </a:t>
            </a:r>
            <a:endParaRPr lang="en-US" sz="600" b="0" dirty="0">
              <a:latin typeface="Arial Narrow" panose="020B0606020202030204" pitchFamily="34" charset="0"/>
              <a:ea typeface="Verdana" pitchFamily="34" charset="0"/>
              <a:cs typeface="Verdana" pitchFamily="34" charset="0"/>
            </a:endParaRPr>
          </a:p>
          <a:p>
            <a:pPr marL="0" indent="0" defTabSz="274320">
              <a:spcAft>
                <a:spcPts val="0"/>
              </a:spcAft>
              <a:buNone/>
              <a:tabLst>
                <a:tab pos="182880" algn="l"/>
                <a:tab pos="411480" algn="l"/>
                <a:tab pos="685800" algn="l"/>
                <a:tab pos="960120" algn="l"/>
              </a:tabLst>
            </a:pPr>
            <a:r>
              <a:rPr lang="en-US" sz="600" b="0" dirty="0" smtClean="0">
                <a:latin typeface="Arial Narrow" panose="020B0606020202030204" pitchFamily="34" charset="0"/>
                <a:ea typeface="Verdana" pitchFamily="34" charset="0"/>
                <a:cs typeface="Verdana" pitchFamily="34" charset="0"/>
              </a:rPr>
              <a:t>6	# </a:t>
            </a:r>
            <a:r>
              <a:rPr lang="en-US" sz="600" b="0" dirty="0">
                <a:latin typeface="Arial Narrow" panose="020B0606020202030204" pitchFamily="34" charset="0"/>
                <a:ea typeface="Verdana" pitchFamily="34" charset="0"/>
                <a:cs typeface="Verdana" pitchFamily="34" charset="0"/>
              </a:rPr>
              <a:t>Copyright (c) 2011-2014, The MITRE Corporation</a:t>
            </a:r>
          </a:p>
          <a:p>
            <a:pPr marL="0" indent="0" defTabSz="274320">
              <a:spcAft>
                <a:spcPts val="0"/>
              </a:spcAft>
              <a:buNone/>
              <a:tabLst>
                <a:tab pos="182880" algn="l"/>
                <a:tab pos="411480" algn="l"/>
                <a:tab pos="685800" algn="l"/>
                <a:tab pos="960120" algn="l"/>
              </a:tabLst>
            </a:pPr>
            <a:r>
              <a:rPr lang="en-US" sz="600" b="0" dirty="0" smtClean="0">
                <a:latin typeface="Arial Narrow" panose="020B0606020202030204" pitchFamily="34" charset="0"/>
                <a:ea typeface="Verdana" pitchFamily="34" charset="0"/>
                <a:cs typeface="Verdana" pitchFamily="34" charset="0"/>
              </a:rPr>
              <a:t>7	# </a:t>
            </a:r>
            <a:r>
              <a:rPr lang="en-US" sz="600" b="0" dirty="0">
                <a:latin typeface="Arial Narrow" panose="020B0606020202030204" pitchFamily="34" charset="0"/>
                <a:ea typeface="Verdana" pitchFamily="34" charset="0"/>
                <a:cs typeface="Verdana" pitchFamily="34" charset="0"/>
              </a:rPr>
              <a:t>All rights reserved.</a:t>
            </a:r>
          </a:p>
          <a:p>
            <a:pPr marL="0" indent="0" defTabSz="274320">
              <a:spcAft>
                <a:spcPts val="0"/>
              </a:spcAft>
              <a:buNone/>
              <a:tabLst>
                <a:tab pos="182880" algn="l"/>
                <a:tab pos="411480" algn="l"/>
                <a:tab pos="685800" algn="l"/>
                <a:tab pos="960120" algn="l"/>
              </a:tabLst>
            </a:pPr>
            <a:r>
              <a:rPr lang="en-US" sz="600" b="0" dirty="0" smtClean="0">
                <a:latin typeface="Arial Narrow" panose="020B0606020202030204" pitchFamily="34" charset="0"/>
                <a:ea typeface="Verdana" pitchFamily="34" charset="0"/>
                <a:cs typeface="Verdana" pitchFamily="34" charset="0"/>
              </a:rPr>
              <a:t>8	#</a:t>
            </a:r>
            <a:endParaRPr lang="en-US" sz="600" b="0" dirty="0">
              <a:latin typeface="Arial Narrow" panose="020B0606020202030204" pitchFamily="34" charset="0"/>
              <a:ea typeface="Verdana" pitchFamily="34" charset="0"/>
              <a:cs typeface="Verdana" pitchFamily="34" charset="0"/>
            </a:endParaRPr>
          </a:p>
          <a:p>
            <a:pPr marL="0" indent="0" defTabSz="274320">
              <a:spcAft>
                <a:spcPts val="0"/>
              </a:spcAft>
              <a:buNone/>
              <a:tabLst>
                <a:tab pos="182880" algn="l"/>
                <a:tab pos="411480" algn="l"/>
                <a:tab pos="685800" algn="l"/>
                <a:tab pos="960120" algn="l"/>
              </a:tabLst>
            </a:pPr>
            <a:r>
              <a:rPr lang="en-US" sz="600" b="0" dirty="0" smtClean="0">
                <a:latin typeface="Arial Narrow" panose="020B0606020202030204" pitchFamily="34" charset="0"/>
                <a:ea typeface="Verdana" pitchFamily="34" charset="0"/>
                <a:cs typeface="Verdana" pitchFamily="34" charset="0"/>
              </a:rPr>
              <a:t>9	########################################################################</a:t>
            </a:r>
            <a:endParaRPr lang="en-US" sz="600" b="0" dirty="0">
              <a:latin typeface="Arial Narrow" panose="020B0606020202030204" pitchFamily="34" charset="0"/>
              <a:ea typeface="Verdana" pitchFamily="34" charset="0"/>
              <a:cs typeface="Verdana" pitchFamily="34" charset="0"/>
            </a:endParaRPr>
          </a:p>
          <a:p>
            <a:pPr marL="0" indent="0" defTabSz="274320">
              <a:spcAft>
                <a:spcPts val="0"/>
              </a:spcAft>
              <a:buNone/>
              <a:tabLst>
                <a:tab pos="182880" algn="l"/>
                <a:tab pos="411480" algn="l"/>
                <a:tab pos="685800" algn="l"/>
                <a:tab pos="960120" algn="l"/>
              </a:tabLst>
            </a:pPr>
            <a:r>
              <a:rPr lang="en-US" sz="600" b="0" dirty="0" smtClean="0">
                <a:latin typeface="Arial Narrow" panose="020B0606020202030204" pitchFamily="34" charset="0"/>
                <a:ea typeface="Verdana" pitchFamily="34" charset="0"/>
                <a:cs typeface="Verdana" pitchFamily="34" charset="0"/>
              </a:rPr>
              <a:t>10	#</a:t>
            </a:r>
            <a:endParaRPr lang="en-US" sz="600" b="0" dirty="0">
              <a:latin typeface="Arial Narrow" panose="020B0606020202030204" pitchFamily="34" charset="0"/>
              <a:ea typeface="Verdana" pitchFamily="34" charset="0"/>
              <a:cs typeface="Verdana" pitchFamily="34" charset="0"/>
            </a:endParaRPr>
          </a:p>
          <a:p>
            <a:pPr marL="0" indent="0" defTabSz="274320">
              <a:spcAft>
                <a:spcPts val="0"/>
              </a:spcAft>
              <a:buNone/>
              <a:tabLst>
                <a:tab pos="182880" algn="l"/>
                <a:tab pos="411480" algn="l"/>
                <a:tab pos="685800" algn="l"/>
                <a:tab pos="960120" algn="l"/>
              </a:tabLst>
            </a:pPr>
            <a:r>
              <a:rPr lang="en-US" sz="600" b="0" dirty="0" smtClean="0">
                <a:latin typeface="Arial Narrow" panose="020B0606020202030204" pitchFamily="34" charset="0"/>
                <a:ea typeface="Verdana" pitchFamily="34" charset="0"/>
                <a:cs typeface="Verdana" pitchFamily="34" charset="0"/>
              </a:rPr>
              <a:t>11	# </a:t>
            </a:r>
            <a:r>
              <a:rPr lang="en-US" sz="600" b="0" dirty="0">
                <a:latin typeface="Arial Narrow" panose="020B0606020202030204" pitchFamily="34" charset="0"/>
                <a:ea typeface="Verdana" pitchFamily="34" charset="0"/>
                <a:cs typeface="Verdana" pitchFamily="34" charset="0"/>
              </a:rPr>
              <a:t>File : </a:t>
            </a:r>
            <a:r>
              <a:rPr lang="en-US" sz="600" b="0" dirty="0" err="1">
                <a:latin typeface="Arial Narrow" panose="020B0606020202030204" pitchFamily="34" charset="0"/>
                <a:ea typeface="Verdana" pitchFamily="34" charset="0"/>
                <a:cs typeface="Verdana" pitchFamily="34" charset="0"/>
              </a:rPr>
              <a:t>resetchallenge.cgi</a:t>
            </a:r>
            <a:endParaRPr lang="en-US" sz="600" b="0" dirty="0">
              <a:latin typeface="Arial Narrow" panose="020B0606020202030204" pitchFamily="34" charset="0"/>
              <a:ea typeface="Verdana" pitchFamily="34" charset="0"/>
              <a:cs typeface="Verdana" pitchFamily="34" charset="0"/>
            </a:endParaRPr>
          </a:p>
          <a:p>
            <a:pPr marL="0" indent="0" defTabSz="274320">
              <a:spcAft>
                <a:spcPts val="0"/>
              </a:spcAft>
              <a:buNone/>
              <a:tabLst>
                <a:tab pos="182880" algn="l"/>
                <a:tab pos="411480" algn="l"/>
                <a:tab pos="685800" algn="l"/>
                <a:tab pos="960120" algn="l"/>
              </a:tabLst>
            </a:pPr>
            <a:r>
              <a:rPr lang="en-US" sz="600" b="0" dirty="0" smtClean="0">
                <a:latin typeface="Arial Narrow" panose="020B0606020202030204" pitchFamily="34" charset="0"/>
                <a:ea typeface="Verdana" pitchFamily="34" charset="0"/>
                <a:cs typeface="Verdana" pitchFamily="34" charset="0"/>
              </a:rPr>
              <a:t>12	# </a:t>
            </a:r>
            <a:r>
              <a:rPr lang="en-US" sz="600" b="0" dirty="0">
                <a:latin typeface="Arial Narrow" panose="020B0606020202030204" pitchFamily="34" charset="0"/>
                <a:ea typeface="Verdana" pitchFamily="34" charset="0"/>
                <a:cs typeface="Verdana" pitchFamily="34" charset="0"/>
              </a:rPr>
              <a:t>History : 19-sep-2011 (Larry Shields) initial version of this code</a:t>
            </a:r>
          </a:p>
          <a:p>
            <a:pPr marL="0" indent="0" defTabSz="274320">
              <a:spcAft>
                <a:spcPts val="0"/>
              </a:spcAft>
              <a:buNone/>
              <a:tabLst>
                <a:tab pos="182880" algn="l"/>
                <a:tab pos="411480" algn="l"/>
                <a:tab pos="685800" algn="l"/>
                <a:tab pos="960120" algn="l"/>
              </a:tabLst>
            </a:pPr>
            <a:r>
              <a:rPr lang="en-US" sz="600" b="0" dirty="0" smtClean="0">
                <a:latin typeface="Arial Narrow" panose="020B0606020202030204" pitchFamily="34" charset="0"/>
                <a:ea typeface="Verdana" pitchFamily="34" charset="0"/>
                <a:cs typeface="Verdana" pitchFamily="34" charset="0"/>
              </a:rPr>
              <a:t>13	# </a:t>
            </a:r>
            <a:r>
              <a:rPr lang="en-US" sz="600" b="0" dirty="0">
                <a:latin typeface="Arial Narrow" panose="020B0606020202030204" pitchFamily="34" charset="0"/>
                <a:ea typeface="Verdana" pitchFamily="34" charset="0"/>
                <a:cs typeface="Verdana" pitchFamily="34" charset="0"/>
              </a:rPr>
              <a:t>Summary: </a:t>
            </a:r>
          </a:p>
          <a:p>
            <a:pPr marL="0" indent="0" defTabSz="274320">
              <a:spcAft>
                <a:spcPts val="0"/>
              </a:spcAft>
              <a:buNone/>
              <a:tabLst>
                <a:tab pos="182880" algn="l"/>
                <a:tab pos="411480" algn="l"/>
                <a:tab pos="685800" algn="l"/>
                <a:tab pos="960120" algn="l"/>
              </a:tabLst>
            </a:pPr>
            <a:r>
              <a:rPr lang="en-US" sz="600" b="0" dirty="0" smtClean="0">
                <a:latin typeface="Arial Narrow" panose="020B0606020202030204" pitchFamily="34" charset="0"/>
                <a:ea typeface="Verdana" pitchFamily="34" charset="0"/>
                <a:cs typeface="Verdana" pitchFamily="34" charset="0"/>
              </a:rPr>
              <a:t>14	# </a:t>
            </a:r>
            <a:endParaRPr lang="en-US" sz="600" b="0" dirty="0">
              <a:latin typeface="Arial Narrow" panose="020B0606020202030204" pitchFamily="34" charset="0"/>
              <a:ea typeface="Verdana" pitchFamily="34" charset="0"/>
              <a:cs typeface="Verdana" pitchFamily="34" charset="0"/>
            </a:endParaRPr>
          </a:p>
          <a:p>
            <a:pPr marL="0" indent="0" defTabSz="274320">
              <a:spcAft>
                <a:spcPts val="0"/>
              </a:spcAft>
              <a:buNone/>
              <a:tabLst>
                <a:tab pos="182880" algn="l"/>
                <a:tab pos="411480" algn="l"/>
                <a:tab pos="685800" algn="l"/>
                <a:tab pos="960120" algn="l"/>
              </a:tabLst>
            </a:pPr>
            <a:r>
              <a:rPr lang="en-US" sz="600" b="0" dirty="0" smtClean="0">
                <a:latin typeface="Arial Narrow" panose="020B0606020202030204" pitchFamily="34" charset="0"/>
                <a:ea typeface="Verdana" pitchFamily="34" charset="0"/>
                <a:cs typeface="Verdana" pitchFamily="34" charset="0"/>
              </a:rPr>
              <a:t>15	########################################################################</a:t>
            </a:r>
            <a:endParaRPr lang="en-US" sz="600" b="0" dirty="0">
              <a:latin typeface="Arial Narrow" panose="020B0606020202030204" pitchFamily="34" charset="0"/>
              <a:ea typeface="Verdana" pitchFamily="34" charset="0"/>
              <a:cs typeface="Verdana" pitchFamily="34" charset="0"/>
            </a:endParaRPr>
          </a:p>
          <a:p>
            <a:pPr marL="0" indent="0" defTabSz="274320">
              <a:spcAft>
                <a:spcPts val="0"/>
              </a:spcAft>
              <a:buNone/>
              <a:tabLst>
                <a:tab pos="182880" algn="l"/>
                <a:tab pos="411480" algn="l"/>
                <a:tab pos="685800" algn="l"/>
                <a:tab pos="960120" algn="l"/>
              </a:tabLst>
            </a:pPr>
            <a:r>
              <a:rPr lang="en-US" sz="600" b="0" dirty="0" smtClean="0">
                <a:latin typeface="Arial Narrow" panose="020B0606020202030204" pitchFamily="34" charset="0"/>
                <a:ea typeface="Verdana" pitchFamily="34" charset="0"/>
                <a:cs typeface="Verdana" pitchFamily="34" charset="0"/>
              </a:rPr>
              <a:t>16</a:t>
            </a:r>
            <a:endParaRPr lang="en-US" sz="600" b="0" dirty="0">
              <a:latin typeface="Arial Narrow" panose="020B0606020202030204" pitchFamily="34" charset="0"/>
              <a:ea typeface="Verdana" pitchFamily="34" charset="0"/>
              <a:cs typeface="Verdana" pitchFamily="34" charset="0"/>
            </a:endParaRPr>
          </a:p>
          <a:p>
            <a:pPr marL="0" indent="0" defTabSz="274320">
              <a:spcAft>
                <a:spcPts val="0"/>
              </a:spcAft>
              <a:buNone/>
              <a:tabLst>
                <a:tab pos="182880" algn="l"/>
                <a:tab pos="411480" algn="l"/>
                <a:tab pos="685800" algn="l"/>
                <a:tab pos="960120" algn="l"/>
              </a:tabLst>
            </a:pPr>
            <a:r>
              <a:rPr lang="en-US" sz="600" b="0" dirty="0" smtClean="0">
                <a:latin typeface="Arial Narrow" panose="020B0606020202030204" pitchFamily="34" charset="0"/>
                <a:ea typeface="Verdana" pitchFamily="34" charset="0"/>
                <a:cs typeface="Verdana" pitchFamily="34" charset="0"/>
              </a:rPr>
              <a:t>17	use </a:t>
            </a:r>
            <a:r>
              <a:rPr lang="en-US" sz="600" b="0" dirty="0">
                <a:latin typeface="Arial Narrow" panose="020B0606020202030204" pitchFamily="34" charset="0"/>
                <a:ea typeface="Verdana" pitchFamily="34" charset="0"/>
                <a:cs typeface="Verdana" pitchFamily="34" charset="0"/>
              </a:rPr>
              <a:t>CGI;</a:t>
            </a:r>
          </a:p>
          <a:p>
            <a:pPr marL="0" indent="0" defTabSz="274320">
              <a:spcAft>
                <a:spcPts val="0"/>
              </a:spcAft>
              <a:buNone/>
              <a:tabLst>
                <a:tab pos="182880" algn="l"/>
                <a:tab pos="411480" algn="l"/>
                <a:tab pos="685800" algn="l"/>
                <a:tab pos="960120" algn="l"/>
              </a:tabLst>
            </a:pPr>
            <a:r>
              <a:rPr lang="en-US" sz="600" b="0" dirty="0" smtClean="0">
                <a:latin typeface="Arial Narrow" panose="020B0606020202030204" pitchFamily="34" charset="0"/>
                <a:ea typeface="Verdana" pitchFamily="34" charset="0"/>
                <a:cs typeface="Verdana" pitchFamily="34" charset="0"/>
              </a:rPr>
              <a:t>18	use </a:t>
            </a:r>
            <a:r>
              <a:rPr lang="en-US" sz="600" b="0" dirty="0">
                <a:latin typeface="Arial Narrow" panose="020B0606020202030204" pitchFamily="34" charset="0"/>
                <a:ea typeface="Verdana" pitchFamily="34" charset="0"/>
                <a:cs typeface="Verdana" pitchFamily="34" charset="0"/>
              </a:rPr>
              <a:t>DBI;</a:t>
            </a:r>
          </a:p>
          <a:p>
            <a:pPr marL="0" indent="0" defTabSz="274320">
              <a:spcAft>
                <a:spcPts val="0"/>
              </a:spcAft>
              <a:buNone/>
              <a:tabLst>
                <a:tab pos="182880" algn="l"/>
                <a:tab pos="411480" algn="l"/>
                <a:tab pos="685800" algn="l"/>
                <a:tab pos="960120" algn="l"/>
              </a:tabLst>
            </a:pPr>
            <a:r>
              <a:rPr lang="en-US" sz="600" b="0" dirty="0" smtClean="0">
                <a:latin typeface="Arial Narrow" panose="020B0606020202030204" pitchFamily="34" charset="0"/>
                <a:ea typeface="Verdana" pitchFamily="34" charset="0"/>
                <a:cs typeface="Verdana" pitchFamily="34" charset="0"/>
              </a:rPr>
              <a:t>19	use </a:t>
            </a:r>
            <a:r>
              <a:rPr lang="en-US" sz="600" b="0" dirty="0">
                <a:latin typeface="Arial Narrow" panose="020B0606020202030204" pitchFamily="34" charset="0"/>
                <a:ea typeface="Verdana" pitchFamily="34" charset="0"/>
                <a:cs typeface="Verdana" pitchFamily="34" charset="0"/>
              </a:rPr>
              <a:t>MIME::Base64;</a:t>
            </a:r>
          </a:p>
          <a:p>
            <a:pPr marL="0" indent="0" defTabSz="274320">
              <a:spcAft>
                <a:spcPts val="0"/>
              </a:spcAft>
              <a:buNone/>
              <a:tabLst>
                <a:tab pos="182880" algn="l"/>
                <a:tab pos="411480" algn="l"/>
                <a:tab pos="685800" algn="l"/>
                <a:tab pos="960120" algn="l"/>
              </a:tabLst>
            </a:pPr>
            <a:r>
              <a:rPr lang="en-US" sz="600" b="0" dirty="0" smtClean="0">
                <a:latin typeface="Arial Narrow" panose="020B0606020202030204" pitchFamily="34" charset="0"/>
                <a:ea typeface="Verdana" pitchFamily="34" charset="0"/>
                <a:cs typeface="Verdana" pitchFamily="34" charset="0"/>
              </a:rPr>
              <a:t>20	use </a:t>
            </a:r>
            <a:r>
              <a:rPr lang="en-US" sz="600" b="0" dirty="0">
                <a:latin typeface="Arial Narrow" panose="020B0606020202030204" pitchFamily="34" charset="0"/>
                <a:ea typeface="Verdana" pitchFamily="34" charset="0"/>
                <a:cs typeface="Verdana" pitchFamily="34" charset="0"/>
              </a:rPr>
              <a:t>lib "/</a:t>
            </a:r>
            <a:r>
              <a:rPr lang="en-US" sz="600" b="0" dirty="0" err="1">
                <a:latin typeface="Arial Narrow" panose="020B0606020202030204" pitchFamily="34" charset="0"/>
                <a:ea typeface="Verdana" pitchFamily="34" charset="0"/>
                <a:cs typeface="Verdana" pitchFamily="34" charset="0"/>
              </a:rPr>
              <a:t>etc</a:t>
            </a:r>
            <a:r>
              <a:rPr lang="en-US" sz="600" b="0" dirty="0">
                <a:latin typeface="Arial Narrow" panose="020B0606020202030204" pitchFamily="34" charset="0"/>
                <a:ea typeface="Verdana" pitchFamily="34" charset="0"/>
                <a:cs typeface="Verdana" pitchFamily="34" charset="0"/>
              </a:rPr>
              <a:t>/apache2/modules";</a:t>
            </a:r>
          </a:p>
          <a:p>
            <a:pPr marL="0" indent="0" defTabSz="274320">
              <a:spcAft>
                <a:spcPts val="0"/>
              </a:spcAft>
              <a:buNone/>
              <a:tabLst>
                <a:tab pos="182880" algn="l"/>
                <a:tab pos="411480" algn="l"/>
                <a:tab pos="685800" algn="l"/>
                <a:tab pos="960120" algn="l"/>
              </a:tabLst>
            </a:pPr>
            <a:r>
              <a:rPr lang="en-US" sz="600" b="0" dirty="0" smtClean="0">
                <a:latin typeface="Arial Narrow" panose="020B0606020202030204" pitchFamily="34" charset="0"/>
                <a:ea typeface="Verdana" pitchFamily="34" charset="0"/>
                <a:cs typeface="Verdana" pitchFamily="34" charset="0"/>
              </a:rPr>
              <a:t>21	use </a:t>
            </a:r>
            <a:r>
              <a:rPr lang="en-US" sz="600" b="0" dirty="0" err="1">
                <a:latin typeface="Arial Narrow" panose="020B0606020202030204" pitchFamily="34" charset="0"/>
                <a:ea typeface="Verdana" pitchFamily="34" charset="0"/>
                <a:cs typeface="Verdana" pitchFamily="34" charset="0"/>
              </a:rPr>
              <a:t>DBAuth</a:t>
            </a:r>
            <a:r>
              <a:rPr lang="en-US" sz="600" b="0" dirty="0">
                <a:latin typeface="Arial Narrow" panose="020B0606020202030204" pitchFamily="34" charset="0"/>
                <a:ea typeface="Verdana" pitchFamily="34" charset="0"/>
                <a:cs typeface="Verdana" pitchFamily="34" charset="0"/>
              </a:rPr>
              <a:t>;</a:t>
            </a:r>
          </a:p>
          <a:p>
            <a:pPr marL="0" indent="0" defTabSz="274320">
              <a:spcAft>
                <a:spcPts val="0"/>
              </a:spcAft>
              <a:buNone/>
              <a:tabLst>
                <a:tab pos="182880" algn="l"/>
                <a:tab pos="411480" algn="l"/>
                <a:tab pos="685800" algn="l"/>
                <a:tab pos="960120" algn="l"/>
              </a:tabLst>
            </a:pPr>
            <a:r>
              <a:rPr lang="en-US" sz="600" b="0" dirty="0" smtClean="0">
                <a:latin typeface="Arial Narrow" panose="020B0606020202030204" pitchFamily="34" charset="0"/>
                <a:ea typeface="Verdana" pitchFamily="34" charset="0"/>
                <a:cs typeface="Verdana" pitchFamily="34" charset="0"/>
              </a:rPr>
              <a:t>22</a:t>
            </a:r>
            <a:endParaRPr lang="en-US" sz="600" b="0" dirty="0">
              <a:latin typeface="Arial Narrow" panose="020B0606020202030204" pitchFamily="34" charset="0"/>
              <a:ea typeface="Verdana" pitchFamily="34" charset="0"/>
              <a:cs typeface="Verdana" pitchFamily="34" charset="0"/>
            </a:endParaRPr>
          </a:p>
          <a:p>
            <a:pPr marL="0" indent="0" defTabSz="274320">
              <a:spcAft>
                <a:spcPts val="0"/>
              </a:spcAft>
              <a:buNone/>
              <a:tabLst>
                <a:tab pos="182880" algn="l"/>
                <a:tab pos="411480" algn="l"/>
                <a:tab pos="685800" algn="l"/>
                <a:tab pos="960120" algn="l"/>
              </a:tabLst>
            </a:pPr>
            <a:r>
              <a:rPr lang="en-US" sz="600" b="0" dirty="0" smtClean="0">
                <a:latin typeface="Arial Narrow" panose="020B0606020202030204" pitchFamily="34" charset="0"/>
                <a:ea typeface="Verdana" pitchFamily="34" charset="0"/>
                <a:cs typeface="Verdana" pitchFamily="34" charset="0"/>
              </a:rPr>
              <a:t>23	my </a:t>
            </a:r>
            <a:r>
              <a:rPr lang="en-US" sz="600" b="0" dirty="0">
                <a:latin typeface="Arial Narrow" panose="020B0606020202030204" pitchFamily="34" charset="0"/>
                <a:ea typeface="Verdana" pitchFamily="34" charset="0"/>
                <a:cs typeface="Verdana" pitchFamily="34" charset="0"/>
              </a:rPr>
              <a:t>$</a:t>
            </a:r>
            <a:r>
              <a:rPr lang="en-US" sz="600" b="0" dirty="0" err="1">
                <a:latin typeface="Arial Narrow" panose="020B0606020202030204" pitchFamily="34" charset="0"/>
                <a:ea typeface="Verdana" pitchFamily="34" charset="0"/>
                <a:cs typeface="Verdana" pitchFamily="34" charset="0"/>
              </a:rPr>
              <a:t>cgi</a:t>
            </a:r>
            <a:r>
              <a:rPr lang="en-US" sz="600" b="0" dirty="0">
                <a:latin typeface="Arial Narrow" panose="020B0606020202030204" pitchFamily="34" charset="0"/>
                <a:ea typeface="Verdana" pitchFamily="34" charset="0"/>
                <a:cs typeface="Verdana" pitchFamily="34" charset="0"/>
              </a:rPr>
              <a:t> = new CGI;</a:t>
            </a:r>
          </a:p>
          <a:p>
            <a:pPr marL="0" indent="0" defTabSz="274320">
              <a:spcAft>
                <a:spcPts val="0"/>
              </a:spcAft>
              <a:buNone/>
              <a:tabLst>
                <a:tab pos="182880" algn="l"/>
                <a:tab pos="411480" algn="l"/>
                <a:tab pos="685800" algn="l"/>
                <a:tab pos="960120" algn="l"/>
              </a:tabLst>
            </a:pPr>
            <a:r>
              <a:rPr lang="en-US" sz="600" b="0" dirty="0" smtClean="0">
                <a:latin typeface="Arial Narrow" panose="020B0606020202030204" pitchFamily="34" charset="0"/>
                <a:ea typeface="Verdana" pitchFamily="34" charset="0"/>
                <a:cs typeface="Verdana" pitchFamily="34" charset="0"/>
              </a:rPr>
              <a:t>24</a:t>
            </a:r>
            <a:endParaRPr lang="en-US" sz="600" b="0" dirty="0">
              <a:latin typeface="Arial Narrow" panose="020B0606020202030204" pitchFamily="34" charset="0"/>
              <a:ea typeface="Verdana" pitchFamily="34" charset="0"/>
              <a:cs typeface="Verdana" pitchFamily="34" charset="0"/>
            </a:endParaRPr>
          </a:p>
          <a:p>
            <a:pPr marL="0" indent="0" defTabSz="274320">
              <a:spcAft>
                <a:spcPts val="0"/>
              </a:spcAft>
              <a:buNone/>
              <a:tabLst>
                <a:tab pos="182880" algn="l"/>
                <a:tab pos="411480" algn="l"/>
                <a:tab pos="685800" algn="l"/>
                <a:tab pos="960120" algn="l"/>
              </a:tabLst>
            </a:pPr>
            <a:r>
              <a:rPr lang="en-US" sz="600" b="0" dirty="0" smtClean="0">
                <a:latin typeface="Arial Narrow" panose="020B0606020202030204" pitchFamily="34" charset="0"/>
                <a:ea typeface="Verdana" pitchFamily="34" charset="0"/>
                <a:cs typeface="Verdana" pitchFamily="34" charset="0"/>
              </a:rPr>
              <a:t>25	my </a:t>
            </a:r>
            <a:r>
              <a:rPr lang="en-US" sz="600" b="0" dirty="0">
                <a:latin typeface="Arial Narrow" panose="020B0606020202030204" pitchFamily="34" charset="0"/>
                <a:ea typeface="Verdana" pitchFamily="34" charset="0"/>
                <a:cs typeface="Verdana" pitchFamily="34" charset="0"/>
              </a:rPr>
              <a:t>$</a:t>
            </a:r>
            <a:r>
              <a:rPr lang="en-US" sz="600" b="0" dirty="0" err="1">
                <a:latin typeface="Arial Narrow" panose="020B0606020202030204" pitchFamily="34" charset="0"/>
                <a:ea typeface="Verdana" pitchFamily="34" charset="0"/>
                <a:cs typeface="Verdana" pitchFamily="34" charset="0"/>
              </a:rPr>
              <a:t>uname</a:t>
            </a:r>
            <a:r>
              <a:rPr lang="en-US" sz="600" b="0" dirty="0">
                <a:latin typeface="Arial Narrow" panose="020B0606020202030204" pitchFamily="34" charset="0"/>
                <a:ea typeface="Verdana" pitchFamily="34" charset="0"/>
                <a:cs typeface="Verdana" pitchFamily="34" charset="0"/>
              </a:rPr>
              <a:t> = $</a:t>
            </a:r>
            <a:r>
              <a:rPr lang="en-US" sz="600" b="0" dirty="0" err="1">
                <a:latin typeface="Arial Narrow" panose="020B0606020202030204" pitchFamily="34" charset="0"/>
                <a:ea typeface="Verdana" pitchFamily="34" charset="0"/>
                <a:cs typeface="Verdana" pitchFamily="34" charset="0"/>
              </a:rPr>
              <a:t>cgi</a:t>
            </a:r>
            <a:r>
              <a:rPr lang="en-US" sz="600" b="0" dirty="0">
                <a:latin typeface="Arial Narrow" panose="020B0606020202030204" pitchFamily="34" charset="0"/>
                <a:ea typeface="Verdana" pitchFamily="34" charset="0"/>
                <a:cs typeface="Verdana" pitchFamily="34" charset="0"/>
              </a:rPr>
              <a:t>-&gt;</a:t>
            </a:r>
            <a:r>
              <a:rPr lang="en-US" sz="600" b="0" dirty="0" err="1">
                <a:latin typeface="Arial Narrow" panose="020B0606020202030204" pitchFamily="34" charset="0"/>
                <a:ea typeface="Verdana" pitchFamily="34" charset="0"/>
                <a:cs typeface="Verdana" pitchFamily="34" charset="0"/>
              </a:rPr>
              <a:t>param</a:t>
            </a:r>
            <a:r>
              <a:rPr lang="en-US" sz="600" b="0" dirty="0">
                <a:latin typeface="Arial Narrow" panose="020B0606020202030204" pitchFamily="34" charset="0"/>
                <a:ea typeface="Verdana" pitchFamily="34" charset="0"/>
                <a:cs typeface="Verdana" pitchFamily="34" charset="0"/>
              </a:rPr>
              <a:t>('user');</a:t>
            </a:r>
          </a:p>
          <a:p>
            <a:pPr marL="0" indent="0" defTabSz="274320">
              <a:spcAft>
                <a:spcPts val="0"/>
              </a:spcAft>
              <a:buNone/>
              <a:tabLst>
                <a:tab pos="182880" algn="l"/>
                <a:tab pos="411480" algn="l"/>
                <a:tab pos="685800" algn="l"/>
                <a:tab pos="960120" algn="l"/>
              </a:tabLst>
            </a:pPr>
            <a:r>
              <a:rPr lang="en-US" sz="600" b="0" dirty="0" smtClean="0">
                <a:latin typeface="Arial Narrow" panose="020B0606020202030204" pitchFamily="34" charset="0"/>
                <a:ea typeface="Verdana" pitchFamily="34" charset="0"/>
                <a:cs typeface="Verdana" pitchFamily="34" charset="0"/>
              </a:rPr>
              <a:t>26</a:t>
            </a:r>
            <a:endParaRPr lang="en-US" sz="600" b="0" dirty="0">
              <a:latin typeface="Arial Narrow" panose="020B0606020202030204" pitchFamily="34" charset="0"/>
              <a:ea typeface="Verdana" pitchFamily="34" charset="0"/>
              <a:cs typeface="Verdana" pitchFamily="34" charset="0"/>
            </a:endParaRPr>
          </a:p>
          <a:p>
            <a:pPr marL="0" indent="0" defTabSz="274320">
              <a:spcAft>
                <a:spcPts val="0"/>
              </a:spcAft>
              <a:buNone/>
              <a:tabLst>
                <a:tab pos="182880" algn="l"/>
                <a:tab pos="411480" algn="l"/>
                <a:tab pos="685800" algn="l"/>
                <a:tab pos="960120" algn="l"/>
              </a:tabLst>
            </a:pPr>
            <a:r>
              <a:rPr lang="en-US" sz="600" b="0" dirty="0" smtClean="0">
                <a:latin typeface="Arial Narrow" panose="020B0606020202030204" pitchFamily="34" charset="0"/>
                <a:ea typeface="Verdana" pitchFamily="34" charset="0"/>
                <a:cs typeface="Verdana" pitchFamily="34" charset="0"/>
              </a:rPr>
              <a:t>27	my </a:t>
            </a:r>
            <a:r>
              <a:rPr lang="en-US" sz="600" b="0" dirty="0">
                <a:latin typeface="Arial Narrow" panose="020B0606020202030204" pitchFamily="34" charset="0"/>
                <a:ea typeface="Verdana" pitchFamily="34" charset="0"/>
                <a:cs typeface="Verdana" pitchFamily="34" charset="0"/>
              </a:rPr>
              <a:t>$</a:t>
            </a:r>
            <a:r>
              <a:rPr lang="en-US" sz="600" b="0" dirty="0" err="1">
                <a:latin typeface="Arial Narrow" panose="020B0606020202030204" pitchFamily="34" charset="0"/>
                <a:ea typeface="Verdana" pitchFamily="34" charset="0"/>
                <a:cs typeface="Verdana" pitchFamily="34" charset="0"/>
              </a:rPr>
              <a:t>dsn</a:t>
            </a:r>
            <a:r>
              <a:rPr lang="en-US" sz="600" b="0" dirty="0">
                <a:latin typeface="Arial Narrow" panose="020B0606020202030204" pitchFamily="34" charset="0"/>
                <a:ea typeface="Verdana" pitchFamily="34" charset="0"/>
                <a:cs typeface="Verdana" pitchFamily="34" charset="0"/>
              </a:rPr>
              <a:t> = "</a:t>
            </a:r>
            <a:r>
              <a:rPr lang="en-US" sz="600" b="0" dirty="0" err="1">
                <a:latin typeface="Arial Narrow" panose="020B0606020202030204" pitchFamily="34" charset="0"/>
                <a:ea typeface="Verdana" pitchFamily="34" charset="0"/>
                <a:cs typeface="Verdana" pitchFamily="34" charset="0"/>
              </a:rPr>
              <a:t>DBI:mysql:database</a:t>
            </a:r>
            <a:r>
              <a:rPr lang="en-US" sz="600" b="0" dirty="0">
                <a:latin typeface="Arial Narrow" panose="020B0606020202030204" pitchFamily="34" charset="0"/>
                <a:ea typeface="Verdana" pitchFamily="34" charset="0"/>
                <a:cs typeface="Verdana" pitchFamily="34" charset="0"/>
              </a:rPr>
              <a:t>=$</a:t>
            </a:r>
            <a:r>
              <a:rPr lang="en-US" sz="600" b="0" dirty="0" err="1">
                <a:latin typeface="Arial Narrow" panose="020B0606020202030204" pitchFamily="34" charset="0"/>
                <a:ea typeface="Verdana" pitchFamily="34" charset="0"/>
                <a:cs typeface="Verdana" pitchFamily="34" charset="0"/>
              </a:rPr>
              <a:t>dbname;host</a:t>
            </a:r>
            <a:r>
              <a:rPr lang="en-US" sz="600" b="0" dirty="0">
                <a:latin typeface="Arial Narrow" panose="020B0606020202030204" pitchFamily="34" charset="0"/>
                <a:ea typeface="Verdana" pitchFamily="34" charset="0"/>
                <a:cs typeface="Verdana" pitchFamily="34" charset="0"/>
              </a:rPr>
              <a:t>=$</a:t>
            </a:r>
            <a:r>
              <a:rPr lang="en-US" sz="600" b="0" dirty="0" err="1">
                <a:latin typeface="Arial Narrow" panose="020B0606020202030204" pitchFamily="34" charset="0"/>
                <a:ea typeface="Verdana" pitchFamily="34" charset="0"/>
                <a:cs typeface="Verdana" pitchFamily="34" charset="0"/>
              </a:rPr>
              <a:t>dbhost</a:t>
            </a:r>
            <a:r>
              <a:rPr lang="en-US" sz="600" b="0" dirty="0">
                <a:latin typeface="Arial Narrow" panose="020B0606020202030204" pitchFamily="34" charset="0"/>
                <a:ea typeface="Verdana" pitchFamily="34" charset="0"/>
                <a:cs typeface="Verdana" pitchFamily="34" charset="0"/>
              </a:rPr>
              <a:t>";</a:t>
            </a:r>
          </a:p>
          <a:p>
            <a:pPr marL="0" indent="0" defTabSz="274320">
              <a:spcAft>
                <a:spcPts val="0"/>
              </a:spcAft>
              <a:buNone/>
              <a:tabLst>
                <a:tab pos="182880" algn="l"/>
                <a:tab pos="411480" algn="l"/>
                <a:tab pos="685800" algn="l"/>
                <a:tab pos="960120" algn="l"/>
              </a:tabLst>
            </a:pPr>
            <a:r>
              <a:rPr lang="en-US" sz="600" b="0" dirty="0" smtClean="0">
                <a:latin typeface="Arial Narrow" panose="020B0606020202030204" pitchFamily="34" charset="0"/>
                <a:ea typeface="Verdana" pitchFamily="34" charset="0"/>
                <a:cs typeface="Verdana" pitchFamily="34" charset="0"/>
              </a:rPr>
              <a:t>28	my </a:t>
            </a:r>
            <a:r>
              <a:rPr lang="en-US" sz="600" b="0" dirty="0">
                <a:latin typeface="Arial Narrow" panose="020B0606020202030204" pitchFamily="34" charset="0"/>
                <a:ea typeface="Verdana" pitchFamily="34" charset="0"/>
                <a:cs typeface="Verdana" pitchFamily="34" charset="0"/>
              </a:rPr>
              <a:t>$</a:t>
            </a:r>
            <a:r>
              <a:rPr lang="en-US" sz="600" b="0" dirty="0" err="1">
                <a:latin typeface="Arial Narrow" panose="020B0606020202030204" pitchFamily="34" charset="0"/>
                <a:ea typeface="Verdana" pitchFamily="34" charset="0"/>
                <a:cs typeface="Verdana" pitchFamily="34" charset="0"/>
              </a:rPr>
              <a:t>dbh</a:t>
            </a:r>
            <a:r>
              <a:rPr lang="en-US" sz="600" b="0" dirty="0">
                <a:latin typeface="Arial Narrow" panose="020B0606020202030204" pitchFamily="34" charset="0"/>
                <a:ea typeface="Verdana" pitchFamily="34" charset="0"/>
                <a:cs typeface="Verdana" pitchFamily="34" charset="0"/>
              </a:rPr>
              <a:t> = DBI-&gt;connect($dsn,$dbuser,decode_base64($</a:t>
            </a:r>
            <a:r>
              <a:rPr lang="en-US" sz="600" b="0" dirty="0" err="1">
                <a:latin typeface="Arial Narrow" panose="020B0606020202030204" pitchFamily="34" charset="0"/>
                <a:ea typeface="Verdana" pitchFamily="34" charset="0"/>
                <a:cs typeface="Verdana" pitchFamily="34" charset="0"/>
              </a:rPr>
              <a:t>dbpw</a:t>
            </a:r>
            <a:r>
              <a:rPr lang="en-US" sz="600" b="0" dirty="0">
                <a:latin typeface="Arial Narrow" panose="020B0606020202030204" pitchFamily="34" charset="0"/>
                <a:ea typeface="Verdana" pitchFamily="34" charset="0"/>
                <a:cs typeface="Verdana" pitchFamily="34" charset="0"/>
              </a:rPr>
              <a:t>)) or die "Could not connect to DB.";</a:t>
            </a:r>
          </a:p>
          <a:p>
            <a:pPr marL="0" indent="0" defTabSz="274320">
              <a:spcAft>
                <a:spcPts val="0"/>
              </a:spcAft>
              <a:buNone/>
              <a:tabLst>
                <a:tab pos="182880" algn="l"/>
                <a:tab pos="411480" algn="l"/>
                <a:tab pos="685800" algn="l"/>
                <a:tab pos="960120" algn="l"/>
              </a:tabLst>
            </a:pPr>
            <a:r>
              <a:rPr lang="en-US" sz="600" b="0" dirty="0" smtClean="0">
                <a:latin typeface="Arial Narrow" panose="020B0606020202030204" pitchFamily="34" charset="0"/>
                <a:ea typeface="Verdana" pitchFamily="34" charset="0"/>
                <a:cs typeface="Verdana" pitchFamily="34" charset="0"/>
              </a:rPr>
              <a:t>29</a:t>
            </a:r>
            <a:endParaRPr lang="en-US" sz="600" b="0" dirty="0">
              <a:latin typeface="Arial Narrow" panose="020B0606020202030204" pitchFamily="34" charset="0"/>
              <a:ea typeface="Verdana" pitchFamily="34" charset="0"/>
              <a:cs typeface="Verdana" pitchFamily="34" charset="0"/>
            </a:endParaRPr>
          </a:p>
          <a:p>
            <a:pPr marL="0" indent="0" defTabSz="274320">
              <a:spcAft>
                <a:spcPts val="0"/>
              </a:spcAft>
              <a:buNone/>
              <a:tabLst>
                <a:tab pos="182880" algn="l"/>
                <a:tab pos="411480" algn="l"/>
                <a:tab pos="685800" algn="l"/>
                <a:tab pos="960120" algn="l"/>
              </a:tabLst>
            </a:pPr>
            <a:r>
              <a:rPr lang="en-US" sz="600" b="0" dirty="0" smtClean="0">
                <a:latin typeface="Arial Narrow" panose="020B0606020202030204" pitchFamily="34" charset="0"/>
                <a:ea typeface="Verdana" pitchFamily="34" charset="0"/>
                <a:cs typeface="Verdana" pitchFamily="34" charset="0"/>
              </a:rPr>
              <a:t>30	my </a:t>
            </a:r>
            <a:r>
              <a:rPr lang="en-US" sz="600" b="0" dirty="0">
                <a:latin typeface="Arial Narrow" panose="020B0606020202030204" pitchFamily="34" charset="0"/>
                <a:ea typeface="Verdana" pitchFamily="34" charset="0"/>
                <a:cs typeface="Verdana" pitchFamily="34" charset="0"/>
              </a:rPr>
              <a:t>$</a:t>
            </a:r>
            <a:r>
              <a:rPr lang="en-US" sz="600" b="0" dirty="0" err="1">
                <a:latin typeface="Arial Narrow" panose="020B0606020202030204" pitchFamily="34" charset="0"/>
                <a:ea typeface="Verdana" pitchFamily="34" charset="0"/>
                <a:cs typeface="Verdana" pitchFamily="34" charset="0"/>
              </a:rPr>
              <a:t>sql</a:t>
            </a:r>
            <a:r>
              <a:rPr lang="en-US" sz="600" b="0" dirty="0">
                <a:latin typeface="Arial Narrow" panose="020B0606020202030204" pitchFamily="34" charset="0"/>
                <a:ea typeface="Verdana" pitchFamily="34" charset="0"/>
                <a:cs typeface="Verdana" pitchFamily="34" charset="0"/>
              </a:rPr>
              <a:t> = $</a:t>
            </a:r>
            <a:r>
              <a:rPr lang="en-US" sz="600" b="0" dirty="0" err="1">
                <a:latin typeface="Arial Narrow" panose="020B0606020202030204" pitchFamily="34" charset="0"/>
                <a:ea typeface="Verdana" pitchFamily="34" charset="0"/>
                <a:cs typeface="Verdana" pitchFamily="34" charset="0"/>
              </a:rPr>
              <a:t>dbh</a:t>
            </a:r>
            <a:r>
              <a:rPr lang="en-US" sz="600" b="0" dirty="0">
                <a:latin typeface="Arial Narrow" panose="020B0606020202030204" pitchFamily="34" charset="0"/>
                <a:ea typeface="Verdana" pitchFamily="34" charset="0"/>
                <a:cs typeface="Verdana" pitchFamily="34" charset="0"/>
              </a:rPr>
              <a:t>-&gt;prepare("SELECT </a:t>
            </a:r>
            <a:r>
              <a:rPr lang="en-US" sz="600" b="0" dirty="0" err="1">
                <a:latin typeface="Arial Narrow" panose="020B0606020202030204" pitchFamily="34" charset="0"/>
                <a:ea typeface="Verdana" pitchFamily="34" charset="0"/>
                <a:cs typeface="Verdana" pitchFamily="34" charset="0"/>
              </a:rPr>
              <a:t>sq</a:t>
            </a:r>
            <a:r>
              <a:rPr lang="en-US" sz="600" b="0" dirty="0">
                <a:latin typeface="Arial Narrow" panose="020B0606020202030204" pitchFamily="34" charset="0"/>
                <a:ea typeface="Verdana" pitchFamily="34" charset="0"/>
                <a:cs typeface="Verdana" pitchFamily="34" charset="0"/>
              </a:rPr>
              <a:t> FROM users WHERE </a:t>
            </a:r>
            <a:r>
              <a:rPr lang="en-US" sz="600" b="0" dirty="0" err="1">
                <a:latin typeface="Arial Narrow" panose="020B0606020202030204" pitchFamily="34" charset="0"/>
                <a:ea typeface="Verdana" pitchFamily="34" charset="0"/>
                <a:cs typeface="Verdana" pitchFamily="34" charset="0"/>
              </a:rPr>
              <a:t>uname</a:t>
            </a:r>
            <a:r>
              <a:rPr lang="en-US" sz="600" b="0" dirty="0">
                <a:latin typeface="Arial Narrow" panose="020B0606020202030204" pitchFamily="34" charset="0"/>
                <a:ea typeface="Verdana" pitchFamily="34" charset="0"/>
                <a:cs typeface="Verdana" pitchFamily="34" charset="0"/>
              </a:rPr>
              <a:t>=?");</a:t>
            </a:r>
          </a:p>
          <a:p>
            <a:pPr marL="0" indent="0" defTabSz="274320">
              <a:spcAft>
                <a:spcPts val="0"/>
              </a:spcAft>
              <a:buNone/>
              <a:tabLst>
                <a:tab pos="182880" algn="l"/>
                <a:tab pos="411480" algn="l"/>
                <a:tab pos="685800" algn="l"/>
                <a:tab pos="960120" algn="l"/>
              </a:tabLst>
            </a:pPr>
            <a:r>
              <a:rPr lang="en-US" sz="600" b="0" dirty="0" smtClean="0">
                <a:latin typeface="Arial Narrow" panose="020B0606020202030204" pitchFamily="34" charset="0"/>
                <a:ea typeface="Verdana" pitchFamily="34" charset="0"/>
                <a:cs typeface="Verdana" pitchFamily="34" charset="0"/>
              </a:rPr>
              <a:t>31	$</a:t>
            </a:r>
            <a:r>
              <a:rPr lang="en-US" sz="600" b="0" dirty="0" err="1" smtClean="0">
                <a:latin typeface="Arial Narrow" panose="020B0606020202030204" pitchFamily="34" charset="0"/>
                <a:ea typeface="Verdana" pitchFamily="34" charset="0"/>
                <a:cs typeface="Verdana" pitchFamily="34" charset="0"/>
              </a:rPr>
              <a:t>sql</a:t>
            </a:r>
            <a:r>
              <a:rPr lang="en-US" sz="600" b="0" dirty="0" smtClean="0">
                <a:latin typeface="Arial Narrow" panose="020B0606020202030204" pitchFamily="34" charset="0"/>
                <a:ea typeface="Verdana" pitchFamily="34" charset="0"/>
                <a:cs typeface="Verdana" pitchFamily="34" charset="0"/>
              </a:rPr>
              <a:t>-</a:t>
            </a:r>
            <a:r>
              <a:rPr lang="en-US" sz="600" b="0" dirty="0">
                <a:latin typeface="Arial Narrow" panose="020B0606020202030204" pitchFamily="34" charset="0"/>
                <a:ea typeface="Verdana" pitchFamily="34" charset="0"/>
                <a:cs typeface="Verdana" pitchFamily="34" charset="0"/>
              </a:rPr>
              <a:t>&gt;execute($</a:t>
            </a:r>
            <a:r>
              <a:rPr lang="en-US" sz="600" b="0" dirty="0" err="1">
                <a:latin typeface="Arial Narrow" panose="020B0606020202030204" pitchFamily="34" charset="0"/>
                <a:ea typeface="Verdana" pitchFamily="34" charset="0"/>
                <a:cs typeface="Verdana" pitchFamily="34" charset="0"/>
              </a:rPr>
              <a:t>uname</a:t>
            </a:r>
            <a:r>
              <a:rPr lang="en-US" sz="600" b="0" dirty="0">
                <a:latin typeface="Arial Narrow" panose="020B0606020202030204" pitchFamily="34" charset="0"/>
                <a:ea typeface="Verdana" pitchFamily="34" charset="0"/>
                <a:cs typeface="Verdana" pitchFamily="34" charset="0"/>
              </a:rPr>
              <a:t>);</a:t>
            </a:r>
          </a:p>
          <a:p>
            <a:pPr marL="0" indent="0" defTabSz="274320">
              <a:spcAft>
                <a:spcPts val="0"/>
              </a:spcAft>
              <a:buNone/>
              <a:tabLst>
                <a:tab pos="182880" algn="l"/>
                <a:tab pos="411480" algn="l"/>
                <a:tab pos="685800" algn="l"/>
                <a:tab pos="960120" algn="l"/>
              </a:tabLst>
            </a:pPr>
            <a:r>
              <a:rPr lang="en-US" sz="600" b="0" dirty="0" smtClean="0">
                <a:latin typeface="Arial Narrow" panose="020B0606020202030204" pitchFamily="34" charset="0"/>
                <a:ea typeface="Verdana" pitchFamily="34" charset="0"/>
                <a:cs typeface="Verdana" pitchFamily="34" charset="0"/>
              </a:rPr>
              <a:t>32</a:t>
            </a:r>
            <a:endParaRPr lang="en-US" sz="600" b="0" dirty="0">
              <a:latin typeface="Arial Narrow" panose="020B0606020202030204" pitchFamily="34" charset="0"/>
              <a:ea typeface="Verdana" pitchFamily="34" charset="0"/>
              <a:cs typeface="Verdana" pitchFamily="34" charset="0"/>
            </a:endParaRPr>
          </a:p>
          <a:p>
            <a:pPr marL="0" indent="0" defTabSz="274320">
              <a:spcAft>
                <a:spcPts val="0"/>
              </a:spcAft>
              <a:buNone/>
              <a:tabLst>
                <a:tab pos="182880" algn="l"/>
                <a:tab pos="411480" algn="l"/>
                <a:tab pos="685800" algn="l"/>
                <a:tab pos="960120" algn="l"/>
              </a:tabLst>
            </a:pPr>
            <a:r>
              <a:rPr lang="en-US" sz="600" b="0" dirty="0" smtClean="0">
                <a:latin typeface="Arial Narrow" panose="020B0606020202030204" pitchFamily="34" charset="0"/>
                <a:ea typeface="Verdana" pitchFamily="34" charset="0"/>
                <a:cs typeface="Verdana" pitchFamily="34" charset="0"/>
              </a:rPr>
              <a:t>33</a:t>
            </a:r>
            <a:r>
              <a:rPr lang="en-US" sz="600" b="0" dirty="0">
                <a:latin typeface="Arial Narrow" panose="020B0606020202030204" pitchFamily="34" charset="0"/>
                <a:ea typeface="Verdana" pitchFamily="34" charset="0"/>
                <a:cs typeface="Verdana" pitchFamily="34" charset="0"/>
              </a:rPr>
              <a:t>	print $</a:t>
            </a:r>
            <a:r>
              <a:rPr lang="en-US" sz="600" b="0" dirty="0" err="1">
                <a:latin typeface="Arial Narrow" panose="020B0606020202030204" pitchFamily="34" charset="0"/>
                <a:ea typeface="Verdana" pitchFamily="34" charset="0"/>
                <a:cs typeface="Verdana" pitchFamily="34" charset="0"/>
              </a:rPr>
              <a:t>cgi</a:t>
            </a:r>
            <a:r>
              <a:rPr lang="en-US" sz="600" b="0" dirty="0">
                <a:latin typeface="Arial Narrow" panose="020B0606020202030204" pitchFamily="34" charset="0"/>
                <a:ea typeface="Verdana" pitchFamily="34" charset="0"/>
                <a:cs typeface="Verdana" pitchFamily="34" charset="0"/>
              </a:rPr>
              <a:t>-&gt;header(-type =&gt; 'text/html');</a:t>
            </a:r>
          </a:p>
          <a:p>
            <a:pPr marL="0" indent="0" defTabSz="274320">
              <a:spcAft>
                <a:spcPts val="0"/>
              </a:spcAft>
              <a:buNone/>
              <a:tabLst>
                <a:tab pos="182880" algn="l"/>
                <a:tab pos="411480" algn="l"/>
                <a:tab pos="685800" algn="l"/>
                <a:tab pos="960120" algn="l"/>
              </a:tabLst>
            </a:pPr>
            <a:r>
              <a:rPr lang="en-US" sz="600" b="0" dirty="0" smtClean="0">
                <a:latin typeface="Arial Narrow" panose="020B0606020202030204" pitchFamily="34" charset="0"/>
                <a:ea typeface="Verdana" pitchFamily="34" charset="0"/>
                <a:cs typeface="Verdana" pitchFamily="34" charset="0"/>
              </a:rPr>
              <a:t>34	print </a:t>
            </a:r>
            <a:r>
              <a:rPr lang="en-US" sz="600" b="0" dirty="0" err="1">
                <a:latin typeface="Arial Narrow" panose="020B0606020202030204" pitchFamily="34" charset="0"/>
                <a:ea typeface="Verdana" pitchFamily="34" charset="0"/>
                <a:cs typeface="Verdana" pitchFamily="34" charset="0"/>
              </a:rPr>
              <a:t>start_html</a:t>
            </a:r>
            <a:r>
              <a:rPr lang="en-US" sz="600" b="0" dirty="0">
                <a:latin typeface="Arial Narrow" panose="020B0606020202030204" pitchFamily="34" charset="0"/>
                <a:ea typeface="Verdana" pitchFamily="34" charset="0"/>
                <a:cs typeface="Verdana" pitchFamily="34" charset="0"/>
              </a:rPr>
              <a:t>("Password Reset");</a:t>
            </a:r>
          </a:p>
          <a:p>
            <a:pPr marL="0" indent="0" defTabSz="274320">
              <a:spcAft>
                <a:spcPts val="0"/>
              </a:spcAft>
              <a:buNone/>
              <a:tabLst>
                <a:tab pos="182880" algn="l"/>
                <a:tab pos="411480" algn="l"/>
                <a:tab pos="685800" algn="l"/>
                <a:tab pos="960120" algn="l"/>
              </a:tabLst>
            </a:pPr>
            <a:r>
              <a:rPr lang="en-US" sz="600" b="0" dirty="0" smtClean="0">
                <a:latin typeface="Arial Narrow" panose="020B0606020202030204" pitchFamily="34" charset="0"/>
                <a:ea typeface="Verdana" pitchFamily="34" charset="0"/>
                <a:cs typeface="Verdana" pitchFamily="34" charset="0"/>
              </a:rPr>
              <a:t>35	print </a:t>
            </a:r>
            <a:r>
              <a:rPr lang="en-US" sz="600" b="0" dirty="0">
                <a:latin typeface="Arial Narrow" panose="020B0606020202030204" pitchFamily="34" charset="0"/>
                <a:ea typeface="Verdana" pitchFamily="34" charset="0"/>
                <a:cs typeface="Verdana" pitchFamily="34" charset="0"/>
              </a:rPr>
              <a:t>&lt;&lt;END;</a:t>
            </a:r>
          </a:p>
          <a:p>
            <a:pPr marL="0" indent="0" defTabSz="274320">
              <a:spcAft>
                <a:spcPts val="0"/>
              </a:spcAft>
              <a:buNone/>
              <a:tabLst>
                <a:tab pos="182880" algn="l"/>
                <a:tab pos="411480" algn="l"/>
                <a:tab pos="685800" algn="l"/>
                <a:tab pos="960120" algn="l"/>
              </a:tabLst>
            </a:pPr>
            <a:r>
              <a:rPr lang="en-US" sz="600" b="0" dirty="0" smtClean="0">
                <a:latin typeface="Arial Narrow" panose="020B0606020202030204" pitchFamily="34" charset="0"/>
                <a:ea typeface="Verdana" pitchFamily="34" charset="0"/>
                <a:cs typeface="Verdana" pitchFamily="34" charset="0"/>
              </a:rPr>
              <a:t>36	</a:t>
            </a:r>
            <a:r>
              <a:rPr lang="en-US" sz="600" b="0" dirty="0">
                <a:latin typeface="Arial Narrow" panose="020B0606020202030204" pitchFamily="34" charset="0"/>
                <a:ea typeface="Verdana" pitchFamily="34" charset="0"/>
                <a:cs typeface="Verdana" pitchFamily="34" charset="0"/>
              </a:rPr>
              <a:t>	&lt;table border=0&gt;</a:t>
            </a:r>
          </a:p>
          <a:p>
            <a:pPr marL="0" indent="0" defTabSz="274320">
              <a:spcAft>
                <a:spcPts val="0"/>
              </a:spcAft>
              <a:buNone/>
              <a:tabLst>
                <a:tab pos="182880" algn="l"/>
                <a:tab pos="411480" algn="l"/>
                <a:tab pos="685800" algn="l"/>
                <a:tab pos="960120" algn="l"/>
              </a:tabLst>
            </a:pPr>
            <a:r>
              <a:rPr lang="en-US" sz="600" b="0" dirty="0" smtClean="0">
                <a:latin typeface="Arial Narrow" panose="020B0606020202030204" pitchFamily="34" charset="0"/>
                <a:ea typeface="Verdana" pitchFamily="34" charset="0"/>
                <a:cs typeface="Verdana" pitchFamily="34" charset="0"/>
              </a:rPr>
              <a:t>37	</a:t>
            </a:r>
            <a:r>
              <a:rPr lang="en-US" sz="600" b="0" dirty="0">
                <a:latin typeface="Arial Narrow" panose="020B0606020202030204" pitchFamily="34" charset="0"/>
                <a:ea typeface="Verdana" pitchFamily="34" charset="0"/>
                <a:cs typeface="Verdana" pitchFamily="34" charset="0"/>
              </a:rPr>
              <a:t>	&lt;</a:t>
            </a:r>
            <a:r>
              <a:rPr lang="en-US" sz="600" b="0" dirty="0" err="1">
                <a:latin typeface="Arial Narrow" panose="020B0606020202030204" pitchFamily="34" charset="0"/>
                <a:ea typeface="Verdana" pitchFamily="34" charset="0"/>
                <a:cs typeface="Verdana" pitchFamily="34" charset="0"/>
              </a:rPr>
              <a:t>tr</a:t>
            </a:r>
            <a:r>
              <a:rPr lang="en-US" sz="600" b="0" dirty="0">
                <a:latin typeface="Arial Narrow" panose="020B0606020202030204" pitchFamily="34" charset="0"/>
                <a:ea typeface="Verdana" pitchFamily="34" charset="0"/>
                <a:cs typeface="Verdana" pitchFamily="34" charset="0"/>
              </a:rPr>
              <a:t>&gt;</a:t>
            </a:r>
          </a:p>
          <a:p>
            <a:pPr marL="0" indent="0" defTabSz="274320">
              <a:spcAft>
                <a:spcPts val="0"/>
              </a:spcAft>
              <a:buNone/>
              <a:tabLst>
                <a:tab pos="182880" algn="l"/>
                <a:tab pos="411480" algn="l"/>
                <a:tab pos="685800" algn="l"/>
                <a:tab pos="960120" algn="l"/>
              </a:tabLst>
            </a:pPr>
            <a:r>
              <a:rPr lang="en-US" sz="600" b="0" dirty="0" smtClean="0">
                <a:latin typeface="Arial Narrow" panose="020B0606020202030204" pitchFamily="34" charset="0"/>
                <a:ea typeface="Verdana" pitchFamily="34" charset="0"/>
                <a:cs typeface="Verdana" pitchFamily="34" charset="0"/>
              </a:rPr>
              <a:t>38	</a:t>
            </a:r>
            <a:r>
              <a:rPr lang="en-US" sz="600" b="0" dirty="0">
                <a:latin typeface="Arial Narrow" panose="020B0606020202030204" pitchFamily="34" charset="0"/>
                <a:ea typeface="Verdana" pitchFamily="34" charset="0"/>
                <a:cs typeface="Verdana" pitchFamily="34" charset="0"/>
              </a:rPr>
              <a:t>		&lt;td&gt;&lt;</a:t>
            </a:r>
            <a:r>
              <a:rPr lang="en-US" sz="600" b="0" dirty="0" err="1">
                <a:latin typeface="Arial Narrow" panose="020B0606020202030204" pitchFamily="34" charset="0"/>
                <a:ea typeface="Verdana" pitchFamily="34" charset="0"/>
                <a:cs typeface="Verdana" pitchFamily="34" charset="0"/>
              </a:rPr>
              <a:t>img</a:t>
            </a:r>
            <a:r>
              <a:rPr lang="en-US" sz="600" b="0" dirty="0">
                <a:latin typeface="Arial Narrow" panose="020B0606020202030204" pitchFamily="34" charset="0"/>
                <a:ea typeface="Verdana" pitchFamily="34" charset="0"/>
                <a:cs typeface="Verdana" pitchFamily="34" charset="0"/>
              </a:rPr>
              <a:t> </a:t>
            </a:r>
            <a:r>
              <a:rPr lang="en-US" sz="600" b="0" dirty="0" err="1">
                <a:latin typeface="Arial Narrow" panose="020B0606020202030204" pitchFamily="34" charset="0"/>
                <a:ea typeface="Verdana" pitchFamily="34" charset="0"/>
                <a:cs typeface="Verdana" pitchFamily="34" charset="0"/>
              </a:rPr>
              <a:t>src</a:t>
            </a:r>
            <a:r>
              <a:rPr lang="en-US" sz="600" b="0" dirty="0">
                <a:latin typeface="Arial Narrow" panose="020B0606020202030204" pitchFamily="34" charset="0"/>
                <a:ea typeface="Verdana" pitchFamily="34" charset="0"/>
                <a:cs typeface="Verdana" pitchFamily="34" charset="0"/>
              </a:rPr>
              <a:t>="/images/InSQR.png" border=0 /&gt;&lt;/td&gt;</a:t>
            </a:r>
          </a:p>
          <a:p>
            <a:pPr marL="0" indent="0" defTabSz="274320">
              <a:spcAft>
                <a:spcPts val="0"/>
              </a:spcAft>
              <a:buNone/>
              <a:tabLst>
                <a:tab pos="182880" algn="l"/>
                <a:tab pos="411480" algn="l"/>
                <a:tab pos="685800" algn="l"/>
                <a:tab pos="960120" algn="l"/>
              </a:tabLst>
            </a:pPr>
            <a:r>
              <a:rPr lang="en-US" sz="600" b="0" dirty="0" smtClean="0">
                <a:latin typeface="Arial Narrow" panose="020B0606020202030204" pitchFamily="34" charset="0"/>
                <a:ea typeface="Verdana" pitchFamily="34" charset="0"/>
                <a:cs typeface="Verdana" pitchFamily="34" charset="0"/>
              </a:rPr>
              <a:t>39	</a:t>
            </a:r>
            <a:r>
              <a:rPr lang="en-US" sz="600" b="0" dirty="0">
                <a:latin typeface="Arial Narrow" panose="020B0606020202030204" pitchFamily="34" charset="0"/>
                <a:ea typeface="Verdana" pitchFamily="34" charset="0"/>
                <a:cs typeface="Verdana" pitchFamily="34" charset="0"/>
              </a:rPr>
              <a:t>		&lt;td </a:t>
            </a:r>
            <a:r>
              <a:rPr lang="en-US" sz="600" b="0" dirty="0" err="1">
                <a:latin typeface="Arial Narrow" panose="020B0606020202030204" pitchFamily="34" charset="0"/>
                <a:ea typeface="Verdana" pitchFamily="34" charset="0"/>
                <a:cs typeface="Verdana" pitchFamily="34" charset="0"/>
              </a:rPr>
              <a:t>valign</a:t>
            </a:r>
            <a:r>
              <a:rPr lang="en-US" sz="600" b="0" dirty="0">
                <a:latin typeface="Arial Narrow" panose="020B0606020202030204" pitchFamily="34" charset="0"/>
                <a:ea typeface="Verdana" pitchFamily="34" charset="0"/>
                <a:cs typeface="Verdana" pitchFamily="34" charset="0"/>
              </a:rPr>
              <a:t>="middle"&gt;&lt;h1&gt;The </a:t>
            </a:r>
            <a:r>
              <a:rPr lang="en-US" sz="600" b="0" dirty="0" err="1">
                <a:latin typeface="Arial Narrow" panose="020B0606020202030204" pitchFamily="34" charset="0"/>
                <a:ea typeface="Verdana" pitchFamily="34" charset="0"/>
                <a:cs typeface="Verdana" pitchFamily="34" charset="0"/>
              </a:rPr>
              <a:t>InSQR</a:t>
            </a:r>
            <a:r>
              <a:rPr lang="en-US" sz="600" b="0" dirty="0">
                <a:latin typeface="Arial Narrow" panose="020B0606020202030204" pitchFamily="34" charset="0"/>
                <a:ea typeface="Verdana" pitchFamily="34" charset="0"/>
                <a:cs typeface="Verdana" pitchFamily="34" charset="0"/>
              </a:rPr>
              <a:t> Application&lt;/h1&gt;&lt;/td&gt;</a:t>
            </a:r>
          </a:p>
          <a:p>
            <a:pPr marL="0" indent="0" defTabSz="274320">
              <a:spcAft>
                <a:spcPts val="0"/>
              </a:spcAft>
              <a:buNone/>
              <a:tabLst>
                <a:tab pos="182880" algn="l"/>
                <a:tab pos="411480" algn="l"/>
                <a:tab pos="685800" algn="l"/>
                <a:tab pos="960120" algn="l"/>
              </a:tabLst>
            </a:pPr>
            <a:r>
              <a:rPr lang="en-US" sz="600" b="0" dirty="0" smtClean="0">
                <a:latin typeface="Arial Narrow" panose="020B0606020202030204" pitchFamily="34" charset="0"/>
                <a:ea typeface="Verdana" pitchFamily="34" charset="0"/>
                <a:cs typeface="Verdana" pitchFamily="34" charset="0"/>
              </a:rPr>
              <a:t>40	</a:t>
            </a:r>
            <a:r>
              <a:rPr lang="en-US" sz="600" b="0" dirty="0">
                <a:latin typeface="Arial Narrow" panose="020B0606020202030204" pitchFamily="34" charset="0"/>
                <a:ea typeface="Verdana" pitchFamily="34" charset="0"/>
                <a:cs typeface="Verdana" pitchFamily="34" charset="0"/>
              </a:rPr>
              <a:t>	&lt;/</a:t>
            </a:r>
            <a:r>
              <a:rPr lang="en-US" sz="600" b="0" dirty="0" err="1">
                <a:latin typeface="Arial Narrow" panose="020B0606020202030204" pitchFamily="34" charset="0"/>
                <a:ea typeface="Verdana" pitchFamily="34" charset="0"/>
                <a:cs typeface="Verdana" pitchFamily="34" charset="0"/>
              </a:rPr>
              <a:t>tr</a:t>
            </a:r>
            <a:r>
              <a:rPr lang="en-US" sz="600" b="0" dirty="0">
                <a:latin typeface="Arial Narrow" panose="020B0606020202030204" pitchFamily="34" charset="0"/>
                <a:ea typeface="Verdana" pitchFamily="34" charset="0"/>
                <a:cs typeface="Verdana" pitchFamily="34" charset="0"/>
              </a:rPr>
              <a:t>&gt;</a:t>
            </a:r>
          </a:p>
          <a:p>
            <a:pPr marL="0" indent="0" defTabSz="274320">
              <a:spcAft>
                <a:spcPts val="0"/>
              </a:spcAft>
              <a:buNone/>
              <a:tabLst>
                <a:tab pos="182880" algn="l"/>
                <a:tab pos="411480" algn="l"/>
                <a:tab pos="685800" algn="l"/>
                <a:tab pos="960120" algn="l"/>
              </a:tabLst>
            </a:pPr>
            <a:r>
              <a:rPr lang="en-US" sz="600" b="0" dirty="0" smtClean="0">
                <a:latin typeface="Arial Narrow" panose="020B0606020202030204" pitchFamily="34" charset="0"/>
                <a:ea typeface="Verdana" pitchFamily="34" charset="0"/>
                <a:cs typeface="Verdana" pitchFamily="34" charset="0"/>
              </a:rPr>
              <a:t>41	</a:t>
            </a:r>
            <a:r>
              <a:rPr lang="en-US" sz="600" b="0" dirty="0">
                <a:latin typeface="Arial Narrow" panose="020B0606020202030204" pitchFamily="34" charset="0"/>
                <a:ea typeface="Verdana" pitchFamily="34" charset="0"/>
                <a:cs typeface="Verdana" pitchFamily="34" charset="0"/>
              </a:rPr>
              <a:t>	&lt;/table&gt;</a:t>
            </a:r>
          </a:p>
          <a:p>
            <a:pPr marL="0" indent="0" defTabSz="274320">
              <a:spcAft>
                <a:spcPts val="0"/>
              </a:spcAft>
              <a:buNone/>
              <a:tabLst>
                <a:tab pos="182880" algn="l"/>
                <a:tab pos="411480" algn="l"/>
                <a:tab pos="685800" algn="l"/>
                <a:tab pos="960120" algn="l"/>
              </a:tabLst>
            </a:pPr>
            <a:r>
              <a:rPr lang="en-US" sz="600" b="0" dirty="0" smtClean="0">
                <a:latin typeface="Arial Narrow" panose="020B0606020202030204" pitchFamily="34" charset="0"/>
                <a:ea typeface="Verdana" pitchFamily="34" charset="0"/>
                <a:cs typeface="Verdana" pitchFamily="34" charset="0"/>
              </a:rPr>
              <a:t>42	</a:t>
            </a:r>
            <a:r>
              <a:rPr lang="en-US" sz="600" b="0" dirty="0">
                <a:latin typeface="Arial Narrow" panose="020B0606020202030204" pitchFamily="34" charset="0"/>
                <a:ea typeface="Verdana" pitchFamily="34" charset="0"/>
                <a:cs typeface="Verdana" pitchFamily="34" charset="0"/>
              </a:rPr>
              <a:t>	&lt;!--#include virtual="/menu.html" --&gt;</a:t>
            </a:r>
          </a:p>
          <a:p>
            <a:pPr marL="0" indent="0" defTabSz="274320">
              <a:spcAft>
                <a:spcPts val="0"/>
              </a:spcAft>
              <a:buNone/>
              <a:tabLst>
                <a:tab pos="182880" algn="l"/>
                <a:tab pos="411480" algn="l"/>
                <a:tab pos="685800" algn="l"/>
                <a:tab pos="960120" algn="l"/>
              </a:tabLst>
            </a:pPr>
            <a:r>
              <a:rPr lang="en-US" sz="600" b="0" dirty="0" smtClean="0">
                <a:latin typeface="Arial Narrow" panose="020B0606020202030204" pitchFamily="34" charset="0"/>
                <a:ea typeface="Verdana" pitchFamily="34" charset="0"/>
                <a:cs typeface="Verdana" pitchFamily="34" charset="0"/>
              </a:rPr>
              <a:t>43	</a:t>
            </a:r>
            <a:r>
              <a:rPr lang="en-US" sz="600" b="0" dirty="0">
                <a:latin typeface="Arial Narrow" panose="020B0606020202030204" pitchFamily="34" charset="0"/>
                <a:ea typeface="Verdana" pitchFamily="34" charset="0"/>
                <a:cs typeface="Verdana" pitchFamily="34" charset="0"/>
              </a:rPr>
              <a:t>	&lt;</a:t>
            </a:r>
            <a:r>
              <a:rPr lang="en-US" sz="600" b="0" dirty="0" err="1">
                <a:latin typeface="Arial Narrow" panose="020B0606020202030204" pitchFamily="34" charset="0"/>
                <a:ea typeface="Verdana" pitchFamily="34" charset="0"/>
                <a:cs typeface="Verdana" pitchFamily="34" charset="0"/>
              </a:rPr>
              <a:t>br</a:t>
            </a:r>
            <a:r>
              <a:rPr lang="en-US" sz="600" b="0" dirty="0">
                <a:latin typeface="Arial Narrow" panose="020B0606020202030204" pitchFamily="34" charset="0"/>
                <a:ea typeface="Verdana" pitchFamily="34" charset="0"/>
                <a:cs typeface="Verdana" pitchFamily="34" charset="0"/>
              </a:rPr>
              <a:t>/&gt;</a:t>
            </a:r>
          </a:p>
          <a:p>
            <a:pPr marL="0" indent="0" defTabSz="274320">
              <a:spcAft>
                <a:spcPts val="0"/>
              </a:spcAft>
              <a:buNone/>
              <a:tabLst>
                <a:tab pos="182880" algn="l"/>
                <a:tab pos="411480" algn="l"/>
                <a:tab pos="685800" algn="l"/>
                <a:tab pos="960120" algn="l"/>
              </a:tabLst>
            </a:pPr>
            <a:r>
              <a:rPr lang="en-US" sz="600" b="0" dirty="0" smtClean="0">
                <a:latin typeface="Arial Narrow" panose="020B0606020202030204" pitchFamily="34" charset="0"/>
                <a:ea typeface="Verdana" pitchFamily="34" charset="0"/>
                <a:cs typeface="Verdana" pitchFamily="34" charset="0"/>
              </a:rPr>
              <a:t>44	END</a:t>
            </a:r>
            <a:endParaRPr lang="en-US" sz="600" b="0" dirty="0">
              <a:latin typeface="Arial Narrow" panose="020B0606020202030204" pitchFamily="34" charset="0"/>
              <a:ea typeface="Verdana" pitchFamily="34" charset="0"/>
              <a:cs typeface="Verdana" pitchFamily="34" charset="0"/>
            </a:endParaRPr>
          </a:p>
          <a:p>
            <a:pPr marL="0" indent="0" defTabSz="274320">
              <a:spcAft>
                <a:spcPts val="0"/>
              </a:spcAft>
              <a:buNone/>
              <a:tabLst>
                <a:tab pos="182880" algn="l"/>
                <a:tab pos="411480" algn="l"/>
                <a:tab pos="685800" algn="l"/>
                <a:tab pos="960120" algn="l"/>
              </a:tabLst>
            </a:pPr>
            <a:r>
              <a:rPr lang="en-US" sz="600" b="0" dirty="0" smtClean="0">
                <a:latin typeface="Arial Narrow" panose="020B0606020202030204" pitchFamily="34" charset="0"/>
                <a:ea typeface="Verdana" pitchFamily="34" charset="0"/>
                <a:cs typeface="Verdana" pitchFamily="34" charset="0"/>
              </a:rPr>
              <a:t>45</a:t>
            </a:r>
            <a:endParaRPr lang="en-US" sz="600" b="0" dirty="0">
              <a:latin typeface="Arial Narrow" panose="020B0606020202030204" pitchFamily="34" charset="0"/>
              <a:ea typeface="Verdana" pitchFamily="34" charset="0"/>
              <a:cs typeface="Verdana" pitchFamily="34" charset="0"/>
            </a:endParaRPr>
          </a:p>
          <a:p>
            <a:pPr marL="0" indent="0" defTabSz="274320">
              <a:spcAft>
                <a:spcPts val="0"/>
              </a:spcAft>
              <a:buNone/>
              <a:tabLst>
                <a:tab pos="182880" algn="l"/>
                <a:tab pos="411480" algn="l"/>
                <a:tab pos="685800" algn="l"/>
                <a:tab pos="960120" algn="l"/>
              </a:tabLst>
            </a:pPr>
            <a:r>
              <a:rPr lang="en-US" sz="600" b="0" dirty="0" smtClean="0">
                <a:latin typeface="Arial Narrow" panose="020B0606020202030204" pitchFamily="34" charset="0"/>
                <a:ea typeface="Verdana" pitchFamily="34" charset="0"/>
                <a:cs typeface="Verdana" pitchFamily="34" charset="0"/>
              </a:rPr>
              <a:t>46	if </a:t>
            </a:r>
            <a:r>
              <a:rPr lang="en-US" sz="600" b="0" dirty="0">
                <a:latin typeface="Arial Narrow" panose="020B0606020202030204" pitchFamily="34" charset="0"/>
                <a:ea typeface="Verdana" pitchFamily="34" charset="0"/>
                <a:cs typeface="Verdana" pitchFamily="34" charset="0"/>
              </a:rPr>
              <a:t>($</a:t>
            </a:r>
            <a:r>
              <a:rPr lang="en-US" sz="600" b="0" dirty="0" err="1">
                <a:latin typeface="Arial Narrow" panose="020B0606020202030204" pitchFamily="34" charset="0"/>
                <a:ea typeface="Verdana" pitchFamily="34" charset="0"/>
                <a:cs typeface="Verdana" pitchFamily="34" charset="0"/>
              </a:rPr>
              <a:t>sql</a:t>
            </a:r>
            <a:r>
              <a:rPr lang="en-US" sz="600" b="0" dirty="0">
                <a:latin typeface="Arial Narrow" panose="020B0606020202030204" pitchFamily="34" charset="0"/>
                <a:ea typeface="Verdana" pitchFamily="34" charset="0"/>
                <a:cs typeface="Verdana" pitchFamily="34" charset="0"/>
              </a:rPr>
              <a:t>-&gt;rows == 0) {</a:t>
            </a:r>
          </a:p>
          <a:p>
            <a:pPr marL="0" indent="0" defTabSz="274320">
              <a:spcAft>
                <a:spcPts val="0"/>
              </a:spcAft>
              <a:buNone/>
              <a:tabLst>
                <a:tab pos="182880" algn="l"/>
                <a:tab pos="411480" algn="l"/>
                <a:tab pos="685800" algn="l"/>
                <a:tab pos="960120" algn="l"/>
              </a:tabLst>
            </a:pPr>
            <a:r>
              <a:rPr lang="en-US" sz="600" b="0" dirty="0" smtClean="0">
                <a:latin typeface="Arial Narrow" panose="020B0606020202030204" pitchFamily="34" charset="0"/>
                <a:ea typeface="Verdana" pitchFamily="34" charset="0"/>
                <a:cs typeface="Verdana" pitchFamily="34" charset="0"/>
              </a:rPr>
              <a:t>47</a:t>
            </a:r>
            <a:endParaRPr lang="en-US" sz="600" b="0" dirty="0">
              <a:latin typeface="Arial Narrow" panose="020B0606020202030204" pitchFamily="34" charset="0"/>
              <a:ea typeface="Verdana" pitchFamily="34" charset="0"/>
              <a:cs typeface="Verdana" pitchFamily="34" charset="0"/>
            </a:endParaRPr>
          </a:p>
          <a:p>
            <a:pPr marL="0" indent="0" defTabSz="274320">
              <a:spcAft>
                <a:spcPts val="0"/>
              </a:spcAft>
              <a:buNone/>
              <a:tabLst>
                <a:tab pos="182880" algn="l"/>
                <a:tab pos="411480" algn="l"/>
                <a:tab pos="685800" algn="l"/>
                <a:tab pos="960120" algn="l"/>
              </a:tabLst>
            </a:pPr>
            <a:r>
              <a:rPr lang="en-US" sz="600" b="0" dirty="0" smtClean="0">
                <a:latin typeface="Arial Narrow" panose="020B0606020202030204" pitchFamily="34" charset="0"/>
                <a:ea typeface="Verdana" pitchFamily="34" charset="0"/>
                <a:cs typeface="Verdana" pitchFamily="34" charset="0"/>
              </a:rPr>
              <a:t>48	</a:t>
            </a:r>
            <a:r>
              <a:rPr lang="en-US" sz="600" b="0" dirty="0">
                <a:latin typeface="Arial Narrow" panose="020B0606020202030204" pitchFamily="34" charset="0"/>
                <a:ea typeface="Verdana" pitchFamily="34" charset="0"/>
                <a:cs typeface="Verdana" pitchFamily="34" charset="0"/>
              </a:rPr>
              <a:t>	print "&lt;h2&gt;Error&lt;/h2&gt;\n";</a:t>
            </a:r>
          </a:p>
          <a:p>
            <a:pPr marL="0" indent="0" defTabSz="274320">
              <a:spcAft>
                <a:spcPts val="0"/>
              </a:spcAft>
              <a:buNone/>
              <a:tabLst>
                <a:tab pos="182880" algn="l"/>
                <a:tab pos="411480" algn="l"/>
                <a:tab pos="685800" algn="l"/>
                <a:tab pos="960120" algn="l"/>
              </a:tabLst>
            </a:pPr>
            <a:r>
              <a:rPr lang="en-US" sz="600" b="0" dirty="0" smtClean="0">
                <a:latin typeface="Arial Narrow" panose="020B0606020202030204" pitchFamily="34" charset="0"/>
                <a:ea typeface="Verdana" pitchFamily="34" charset="0"/>
                <a:cs typeface="Verdana" pitchFamily="34" charset="0"/>
              </a:rPr>
              <a:t>49	</a:t>
            </a:r>
            <a:r>
              <a:rPr lang="en-US" sz="600" b="0" dirty="0">
                <a:latin typeface="Arial Narrow" panose="020B0606020202030204" pitchFamily="34" charset="0"/>
                <a:ea typeface="Verdana" pitchFamily="34" charset="0"/>
                <a:cs typeface="Verdana" pitchFamily="34" charset="0"/>
              </a:rPr>
              <a:t>	print "&lt;p&gt;Could not find that </a:t>
            </a:r>
            <a:r>
              <a:rPr lang="en-US" sz="600" b="0" dirty="0" err="1">
                <a:latin typeface="Arial Narrow" panose="020B0606020202030204" pitchFamily="34" charset="0"/>
                <a:ea typeface="Verdana" pitchFamily="34" charset="0"/>
                <a:cs typeface="Verdana" pitchFamily="34" charset="0"/>
              </a:rPr>
              <a:t>userid</a:t>
            </a:r>
            <a:r>
              <a:rPr lang="en-US" sz="600" b="0" dirty="0">
                <a:latin typeface="Arial Narrow" panose="020B0606020202030204" pitchFamily="34" charset="0"/>
                <a:ea typeface="Verdana" pitchFamily="34" charset="0"/>
                <a:cs typeface="Verdana" pitchFamily="34" charset="0"/>
              </a:rPr>
              <a:t> in the system.  Please check the spelling and try again.&lt;/p&gt;\n";</a:t>
            </a:r>
          </a:p>
          <a:p>
            <a:pPr marL="0" indent="0" defTabSz="274320">
              <a:spcAft>
                <a:spcPts val="0"/>
              </a:spcAft>
              <a:buNone/>
              <a:tabLst>
                <a:tab pos="182880" algn="l"/>
                <a:tab pos="411480" algn="l"/>
                <a:tab pos="685800" algn="l"/>
                <a:tab pos="960120" algn="l"/>
              </a:tabLst>
            </a:pPr>
            <a:r>
              <a:rPr lang="en-US" sz="600" b="0" dirty="0" smtClean="0">
                <a:latin typeface="Arial Narrow" panose="020B0606020202030204" pitchFamily="34" charset="0"/>
                <a:ea typeface="Verdana" pitchFamily="34" charset="0"/>
                <a:cs typeface="Verdana" pitchFamily="34" charset="0"/>
              </a:rPr>
              <a:t>50</a:t>
            </a:r>
            <a:endParaRPr lang="en-US" sz="600" b="0" dirty="0">
              <a:latin typeface="Arial Narrow" panose="020B0606020202030204" pitchFamily="34" charset="0"/>
              <a:ea typeface="Verdana" pitchFamily="34" charset="0"/>
              <a:cs typeface="Verdana" pitchFamily="34" charset="0"/>
            </a:endParaRPr>
          </a:p>
        </p:txBody>
      </p:sp>
      <p:sp>
        <p:nvSpPr>
          <p:cNvPr id="9" name="Content Placeholder 8"/>
          <p:cNvSpPr>
            <a:spLocks noGrp="1"/>
          </p:cNvSpPr>
          <p:nvPr>
            <p:ph sz="half" idx="2"/>
          </p:nvPr>
        </p:nvSpPr>
        <p:spPr>
          <a:xfrm>
            <a:off x="4800600" y="1498596"/>
            <a:ext cx="4267200" cy="4673604"/>
          </a:xfrm>
        </p:spPr>
        <p:txBody>
          <a:bodyPr rIns="0"/>
          <a:lstStyle/>
          <a:p>
            <a:pPr marL="0" indent="0" defTabSz="274320">
              <a:spcAft>
                <a:spcPts val="0"/>
              </a:spcAft>
              <a:buNone/>
              <a:tabLst>
                <a:tab pos="182880" algn="l"/>
                <a:tab pos="411480" algn="l"/>
                <a:tab pos="685800" algn="l"/>
                <a:tab pos="960120" algn="l"/>
              </a:tabLst>
            </a:pPr>
            <a:r>
              <a:rPr lang="en-US" sz="600" b="0" dirty="0" smtClean="0">
                <a:latin typeface="Arial Narrow" panose="020B0606020202030204" pitchFamily="34" charset="0"/>
                <a:ea typeface="Verdana" pitchFamily="34" charset="0"/>
                <a:cs typeface="Verdana" pitchFamily="34" charset="0"/>
              </a:rPr>
              <a:t>51	} </a:t>
            </a:r>
            <a:r>
              <a:rPr lang="en-US" sz="600" b="0" dirty="0">
                <a:latin typeface="Arial Narrow" panose="020B0606020202030204" pitchFamily="34" charset="0"/>
                <a:ea typeface="Verdana" pitchFamily="34" charset="0"/>
                <a:cs typeface="Verdana" pitchFamily="34" charset="0"/>
              </a:rPr>
              <a:t>else {</a:t>
            </a:r>
          </a:p>
          <a:p>
            <a:pPr marL="0" indent="0" defTabSz="274320">
              <a:spcAft>
                <a:spcPts val="0"/>
              </a:spcAft>
              <a:buNone/>
              <a:tabLst>
                <a:tab pos="182880" algn="l"/>
                <a:tab pos="411480" algn="l"/>
                <a:tab pos="685800" algn="l"/>
                <a:tab pos="960120" algn="l"/>
              </a:tabLst>
            </a:pPr>
            <a:r>
              <a:rPr lang="en-US" sz="600" b="0" dirty="0" smtClean="0">
                <a:latin typeface="Arial Narrow" panose="020B0606020202030204" pitchFamily="34" charset="0"/>
                <a:ea typeface="Verdana" pitchFamily="34" charset="0"/>
                <a:cs typeface="Verdana" pitchFamily="34" charset="0"/>
              </a:rPr>
              <a:t>52</a:t>
            </a:r>
            <a:endParaRPr lang="en-US" sz="600" b="0" dirty="0">
              <a:latin typeface="Arial Narrow" panose="020B0606020202030204" pitchFamily="34" charset="0"/>
              <a:ea typeface="Verdana" pitchFamily="34" charset="0"/>
              <a:cs typeface="Verdana" pitchFamily="34" charset="0"/>
            </a:endParaRPr>
          </a:p>
          <a:p>
            <a:pPr marL="0" indent="0" defTabSz="274320">
              <a:spcAft>
                <a:spcPts val="0"/>
              </a:spcAft>
              <a:buNone/>
              <a:tabLst>
                <a:tab pos="182880" algn="l"/>
                <a:tab pos="411480" algn="l"/>
                <a:tab pos="685800" algn="l"/>
                <a:tab pos="960120" algn="l"/>
              </a:tabLst>
            </a:pPr>
            <a:r>
              <a:rPr lang="en-US" sz="600" b="0" dirty="0" smtClean="0">
                <a:latin typeface="Arial Narrow" panose="020B0606020202030204" pitchFamily="34" charset="0"/>
                <a:ea typeface="Verdana" pitchFamily="34" charset="0"/>
                <a:cs typeface="Verdana" pitchFamily="34" charset="0"/>
              </a:rPr>
              <a:t>53	</a:t>
            </a:r>
            <a:r>
              <a:rPr lang="en-US" sz="600" b="0" dirty="0">
                <a:latin typeface="Arial Narrow" panose="020B0606020202030204" pitchFamily="34" charset="0"/>
                <a:ea typeface="Verdana" pitchFamily="34" charset="0"/>
                <a:cs typeface="Verdana" pitchFamily="34" charset="0"/>
              </a:rPr>
              <a:t>	my ($</a:t>
            </a:r>
            <a:r>
              <a:rPr lang="en-US" sz="600" b="0" dirty="0" err="1">
                <a:latin typeface="Arial Narrow" panose="020B0606020202030204" pitchFamily="34" charset="0"/>
                <a:ea typeface="Verdana" pitchFamily="34" charset="0"/>
                <a:cs typeface="Verdana" pitchFamily="34" charset="0"/>
              </a:rPr>
              <a:t>sq</a:t>
            </a:r>
            <a:r>
              <a:rPr lang="en-US" sz="600" b="0" dirty="0">
                <a:latin typeface="Arial Narrow" panose="020B0606020202030204" pitchFamily="34" charset="0"/>
                <a:ea typeface="Verdana" pitchFamily="34" charset="0"/>
                <a:cs typeface="Verdana" pitchFamily="34" charset="0"/>
              </a:rPr>
              <a:t>) = $</a:t>
            </a:r>
            <a:r>
              <a:rPr lang="en-US" sz="600" b="0" dirty="0" err="1">
                <a:latin typeface="Arial Narrow" panose="020B0606020202030204" pitchFamily="34" charset="0"/>
                <a:ea typeface="Verdana" pitchFamily="34" charset="0"/>
                <a:cs typeface="Verdana" pitchFamily="34" charset="0"/>
              </a:rPr>
              <a:t>sql</a:t>
            </a:r>
            <a:r>
              <a:rPr lang="en-US" sz="600" b="0" dirty="0">
                <a:latin typeface="Arial Narrow" panose="020B0606020202030204" pitchFamily="34" charset="0"/>
                <a:ea typeface="Verdana" pitchFamily="34" charset="0"/>
                <a:cs typeface="Verdana" pitchFamily="34" charset="0"/>
              </a:rPr>
              <a:t>-&gt;</a:t>
            </a:r>
            <a:r>
              <a:rPr lang="en-US" sz="600" b="0" dirty="0" err="1">
                <a:latin typeface="Arial Narrow" panose="020B0606020202030204" pitchFamily="34" charset="0"/>
                <a:ea typeface="Verdana" pitchFamily="34" charset="0"/>
                <a:cs typeface="Verdana" pitchFamily="34" charset="0"/>
              </a:rPr>
              <a:t>fetchrow_array</a:t>
            </a:r>
            <a:r>
              <a:rPr lang="en-US" sz="600" b="0" dirty="0">
                <a:latin typeface="Arial Narrow" panose="020B0606020202030204" pitchFamily="34" charset="0"/>
                <a:ea typeface="Verdana" pitchFamily="34" charset="0"/>
                <a:cs typeface="Verdana" pitchFamily="34" charset="0"/>
              </a:rPr>
              <a:t>;</a:t>
            </a:r>
          </a:p>
          <a:p>
            <a:pPr marL="0" indent="0" defTabSz="274320">
              <a:spcAft>
                <a:spcPts val="0"/>
              </a:spcAft>
              <a:buNone/>
              <a:tabLst>
                <a:tab pos="182880" algn="l"/>
                <a:tab pos="411480" algn="l"/>
                <a:tab pos="685800" algn="l"/>
                <a:tab pos="960120" algn="l"/>
              </a:tabLst>
            </a:pPr>
            <a:r>
              <a:rPr lang="en-US" sz="600" b="0" dirty="0" smtClean="0">
                <a:latin typeface="Arial Narrow" panose="020B0606020202030204" pitchFamily="34" charset="0"/>
                <a:ea typeface="Verdana" pitchFamily="34" charset="0"/>
                <a:cs typeface="Verdana" pitchFamily="34" charset="0"/>
              </a:rPr>
              <a:t>54</a:t>
            </a:r>
            <a:endParaRPr lang="en-US" sz="600" b="0" dirty="0">
              <a:latin typeface="Arial Narrow" panose="020B0606020202030204" pitchFamily="34" charset="0"/>
              <a:ea typeface="Verdana" pitchFamily="34" charset="0"/>
              <a:cs typeface="Verdana" pitchFamily="34" charset="0"/>
            </a:endParaRPr>
          </a:p>
          <a:p>
            <a:pPr marL="0" indent="0" defTabSz="274320">
              <a:spcAft>
                <a:spcPts val="0"/>
              </a:spcAft>
              <a:buNone/>
              <a:tabLst>
                <a:tab pos="182880" algn="l"/>
                <a:tab pos="411480" algn="l"/>
                <a:tab pos="685800" algn="l"/>
                <a:tab pos="960120" algn="l"/>
              </a:tabLst>
            </a:pPr>
            <a:r>
              <a:rPr lang="en-US" sz="600" b="0" dirty="0" smtClean="0">
                <a:latin typeface="Arial Narrow" panose="020B0606020202030204" pitchFamily="34" charset="0"/>
                <a:ea typeface="Verdana" pitchFamily="34" charset="0"/>
                <a:cs typeface="Verdana" pitchFamily="34" charset="0"/>
              </a:rPr>
              <a:t>55	</a:t>
            </a:r>
            <a:r>
              <a:rPr lang="en-US" sz="600" b="0" dirty="0">
                <a:latin typeface="Arial Narrow" panose="020B0606020202030204" pitchFamily="34" charset="0"/>
                <a:ea typeface="Verdana" pitchFamily="34" charset="0"/>
                <a:cs typeface="Verdana" pitchFamily="34" charset="0"/>
              </a:rPr>
              <a:t>	print "&lt;p&gt;For security purposes, you must answer the following question correctly to reset the password for this account.&lt;/p&gt;\n";</a:t>
            </a:r>
          </a:p>
          <a:p>
            <a:pPr marL="0" indent="0" defTabSz="274320">
              <a:spcAft>
                <a:spcPts val="0"/>
              </a:spcAft>
              <a:buNone/>
              <a:tabLst>
                <a:tab pos="182880" algn="l"/>
                <a:tab pos="411480" algn="l"/>
                <a:tab pos="685800" algn="l"/>
                <a:tab pos="960120" algn="l"/>
              </a:tabLst>
            </a:pPr>
            <a:r>
              <a:rPr lang="en-US" sz="600" b="0" dirty="0" smtClean="0">
                <a:latin typeface="Arial Narrow" panose="020B0606020202030204" pitchFamily="34" charset="0"/>
                <a:ea typeface="Verdana" pitchFamily="34" charset="0"/>
                <a:cs typeface="Verdana" pitchFamily="34" charset="0"/>
              </a:rPr>
              <a:t>56	</a:t>
            </a:r>
            <a:r>
              <a:rPr lang="en-US" sz="600" b="0" dirty="0">
                <a:latin typeface="Arial Narrow" panose="020B0606020202030204" pitchFamily="34" charset="0"/>
                <a:ea typeface="Verdana" pitchFamily="34" charset="0"/>
                <a:cs typeface="Verdana" pitchFamily="34" charset="0"/>
              </a:rPr>
              <a:t>	print "&lt;p&gt;&lt;b&gt;Question:&lt;/b&gt; $</a:t>
            </a:r>
            <a:r>
              <a:rPr lang="en-US" sz="600" b="0" dirty="0" err="1">
                <a:latin typeface="Arial Narrow" panose="020B0606020202030204" pitchFamily="34" charset="0"/>
                <a:ea typeface="Verdana" pitchFamily="34" charset="0"/>
                <a:cs typeface="Verdana" pitchFamily="34" charset="0"/>
              </a:rPr>
              <a:t>sq</a:t>
            </a:r>
            <a:r>
              <a:rPr lang="en-US" sz="600" b="0" dirty="0">
                <a:latin typeface="Arial Narrow" panose="020B0606020202030204" pitchFamily="34" charset="0"/>
                <a:ea typeface="Verdana" pitchFamily="34" charset="0"/>
                <a:cs typeface="Verdana" pitchFamily="34" charset="0"/>
              </a:rPr>
              <a:t>?&lt;/p&gt;\n";</a:t>
            </a:r>
          </a:p>
          <a:p>
            <a:pPr marL="0" indent="0" defTabSz="274320">
              <a:spcAft>
                <a:spcPts val="0"/>
              </a:spcAft>
              <a:buNone/>
              <a:tabLst>
                <a:tab pos="182880" algn="l"/>
                <a:tab pos="411480" algn="l"/>
                <a:tab pos="685800" algn="l"/>
                <a:tab pos="960120" algn="l"/>
              </a:tabLst>
            </a:pPr>
            <a:r>
              <a:rPr lang="en-US" sz="600" b="0" dirty="0" smtClean="0">
                <a:latin typeface="Arial Narrow" panose="020B0606020202030204" pitchFamily="34" charset="0"/>
                <a:ea typeface="Verdana" pitchFamily="34" charset="0"/>
                <a:cs typeface="Verdana" pitchFamily="34" charset="0"/>
              </a:rPr>
              <a:t>57	</a:t>
            </a:r>
            <a:r>
              <a:rPr lang="en-US" sz="600" b="0" dirty="0">
                <a:latin typeface="Arial Narrow" panose="020B0606020202030204" pitchFamily="34" charset="0"/>
                <a:ea typeface="Verdana" pitchFamily="34" charset="0"/>
                <a:cs typeface="Verdana" pitchFamily="34" charset="0"/>
              </a:rPr>
              <a:t>	print "&lt;form </a:t>
            </a:r>
            <a:r>
              <a:rPr lang="en-US" sz="600" b="0" dirty="0" smtClean="0">
                <a:latin typeface="Arial Narrow" panose="020B0606020202030204" pitchFamily="34" charset="0"/>
                <a:ea typeface="Verdana" pitchFamily="34" charset="0"/>
                <a:cs typeface="Verdana" pitchFamily="34" charset="0"/>
              </a:rPr>
              <a:t>method='post' </a:t>
            </a:r>
            <a:r>
              <a:rPr lang="en-US" sz="600" b="0" dirty="0">
                <a:latin typeface="Arial Narrow" panose="020B0606020202030204" pitchFamily="34" charset="0"/>
                <a:ea typeface="Verdana" pitchFamily="34" charset="0"/>
                <a:cs typeface="Verdana" pitchFamily="34" charset="0"/>
              </a:rPr>
              <a:t>action</a:t>
            </a:r>
            <a:r>
              <a:rPr lang="en-US" sz="600" b="0" dirty="0" smtClean="0">
                <a:latin typeface="Arial Narrow" panose="020B0606020202030204" pitchFamily="34" charset="0"/>
                <a:ea typeface="Verdana" pitchFamily="34" charset="0"/>
                <a:cs typeface="Verdana" pitchFamily="34" charset="0"/>
              </a:rPr>
              <a:t>='/</a:t>
            </a:r>
            <a:r>
              <a:rPr lang="en-US" sz="600" b="0" dirty="0" err="1" smtClean="0">
                <a:latin typeface="Arial Narrow" panose="020B0606020202030204" pitchFamily="34" charset="0"/>
                <a:ea typeface="Verdana" pitchFamily="34" charset="0"/>
                <a:cs typeface="Verdana" pitchFamily="34" charset="0"/>
              </a:rPr>
              <a:t>cgi</a:t>
            </a:r>
            <a:r>
              <a:rPr lang="en-US" sz="600" b="0" dirty="0" smtClean="0">
                <a:latin typeface="Arial Narrow" panose="020B0606020202030204" pitchFamily="34" charset="0"/>
                <a:ea typeface="Verdana" pitchFamily="34" charset="0"/>
                <a:cs typeface="Verdana" pitchFamily="34" charset="0"/>
              </a:rPr>
              <a:t>-bin/</a:t>
            </a:r>
            <a:r>
              <a:rPr lang="en-US" sz="600" b="0" dirty="0" err="1" smtClean="0">
                <a:latin typeface="Arial Narrow" panose="020B0606020202030204" pitchFamily="34" charset="0"/>
                <a:ea typeface="Verdana" pitchFamily="34" charset="0"/>
                <a:cs typeface="Verdana" pitchFamily="34" charset="0"/>
              </a:rPr>
              <a:t>resetaccount.cgi</a:t>
            </a:r>
            <a:r>
              <a:rPr lang="en-US" sz="600" b="0" dirty="0">
                <a:latin typeface="Arial Narrow" panose="020B0606020202030204" pitchFamily="34" charset="0"/>
                <a:ea typeface="Verdana" pitchFamily="34" charset="0"/>
                <a:cs typeface="Verdana" pitchFamily="34" charset="0"/>
              </a:rPr>
              <a:t>'</a:t>
            </a:r>
            <a:r>
              <a:rPr lang="en-US" sz="600" b="0" dirty="0" smtClean="0">
                <a:latin typeface="Arial Narrow" panose="020B0606020202030204" pitchFamily="34" charset="0"/>
                <a:ea typeface="Verdana" pitchFamily="34" charset="0"/>
                <a:cs typeface="Verdana" pitchFamily="34" charset="0"/>
              </a:rPr>
              <a:t>&gt;\</a:t>
            </a:r>
            <a:r>
              <a:rPr lang="en-US" sz="600" b="0" dirty="0">
                <a:latin typeface="Arial Narrow" panose="020B0606020202030204" pitchFamily="34" charset="0"/>
                <a:ea typeface="Verdana" pitchFamily="34" charset="0"/>
                <a:cs typeface="Verdana" pitchFamily="34" charset="0"/>
              </a:rPr>
              <a:t>n";</a:t>
            </a:r>
          </a:p>
          <a:p>
            <a:pPr marL="0" indent="0" defTabSz="274320">
              <a:spcAft>
                <a:spcPts val="0"/>
              </a:spcAft>
              <a:buNone/>
              <a:tabLst>
                <a:tab pos="182880" algn="l"/>
                <a:tab pos="411480" algn="l"/>
                <a:tab pos="685800" algn="l"/>
                <a:tab pos="960120" algn="l"/>
              </a:tabLst>
            </a:pPr>
            <a:r>
              <a:rPr lang="en-US" sz="600" b="0" dirty="0" smtClean="0">
                <a:latin typeface="Arial Narrow" panose="020B0606020202030204" pitchFamily="34" charset="0"/>
                <a:ea typeface="Verdana" pitchFamily="34" charset="0"/>
                <a:cs typeface="Verdana" pitchFamily="34" charset="0"/>
              </a:rPr>
              <a:t>58	</a:t>
            </a:r>
            <a:r>
              <a:rPr lang="en-US" sz="600" b="0" dirty="0">
                <a:latin typeface="Arial Narrow" panose="020B0606020202030204" pitchFamily="34" charset="0"/>
                <a:ea typeface="Verdana" pitchFamily="34" charset="0"/>
                <a:cs typeface="Verdana" pitchFamily="34" charset="0"/>
              </a:rPr>
              <a:t>	print "&lt;table&gt;\n";</a:t>
            </a:r>
          </a:p>
          <a:p>
            <a:pPr marL="0" indent="0" defTabSz="274320">
              <a:spcAft>
                <a:spcPts val="0"/>
              </a:spcAft>
              <a:buNone/>
              <a:tabLst>
                <a:tab pos="182880" algn="l"/>
                <a:tab pos="411480" algn="l"/>
                <a:tab pos="685800" algn="l"/>
                <a:tab pos="960120" algn="l"/>
              </a:tabLst>
            </a:pPr>
            <a:r>
              <a:rPr lang="en-US" sz="600" b="0" dirty="0" smtClean="0">
                <a:latin typeface="Arial Narrow" panose="020B0606020202030204" pitchFamily="34" charset="0"/>
                <a:ea typeface="Verdana" pitchFamily="34" charset="0"/>
                <a:cs typeface="Verdana" pitchFamily="34" charset="0"/>
              </a:rPr>
              <a:t>59	</a:t>
            </a:r>
            <a:r>
              <a:rPr lang="en-US" sz="600" b="0" dirty="0">
                <a:latin typeface="Arial Narrow" panose="020B0606020202030204" pitchFamily="34" charset="0"/>
                <a:ea typeface="Verdana" pitchFamily="34" charset="0"/>
                <a:cs typeface="Verdana" pitchFamily="34" charset="0"/>
              </a:rPr>
              <a:t>	print "&lt;</a:t>
            </a:r>
            <a:r>
              <a:rPr lang="en-US" sz="600" b="0" dirty="0" err="1">
                <a:latin typeface="Arial Narrow" panose="020B0606020202030204" pitchFamily="34" charset="0"/>
                <a:ea typeface="Verdana" pitchFamily="34" charset="0"/>
                <a:cs typeface="Verdana" pitchFamily="34" charset="0"/>
              </a:rPr>
              <a:t>tr</a:t>
            </a:r>
            <a:r>
              <a:rPr lang="en-US" sz="600" b="0" dirty="0">
                <a:latin typeface="Arial Narrow" panose="020B0606020202030204" pitchFamily="34" charset="0"/>
                <a:ea typeface="Verdana" pitchFamily="34" charset="0"/>
                <a:cs typeface="Verdana" pitchFamily="34" charset="0"/>
              </a:rPr>
              <a:t>&gt;\n";</a:t>
            </a:r>
          </a:p>
          <a:p>
            <a:pPr marL="0" indent="0" defTabSz="274320">
              <a:spcAft>
                <a:spcPts val="0"/>
              </a:spcAft>
              <a:buNone/>
              <a:tabLst>
                <a:tab pos="182880" algn="l"/>
                <a:tab pos="411480" algn="l"/>
                <a:tab pos="685800" algn="l"/>
                <a:tab pos="960120" algn="l"/>
              </a:tabLst>
            </a:pPr>
            <a:r>
              <a:rPr lang="en-US" sz="600" b="0" dirty="0" smtClean="0">
                <a:latin typeface="Arial Narrow" panose="020B0606020202030204" pitchFamily="34" charset="0"/>
                <a:ea typeface="Verdana" pitchFamily="34" charset="0"/>
                <a:cs typeface="Verdana" pitchFamily="34" charset="0"/>
              </a:rPr>
              <a:t>60	</a:t>
            </a:r>
            <a:r>
              <a:rPr lang="en-US" sz="600" b="0" dirty="0">
                <a:latin typeface="Arial Narrow" panose="020B0606020202030204" pitchFamily="34" charset="0"/>
                <a:ea typeface="Verdana" pitchFamily="34" charset="0"/>
                <a:cs typeface="Verdana" pitchFamily="34" charset="0"/>
              </a:rPr>
              <a:t>	print "	&lt;td align=right&gt;&lt;b&gt;Answer:&lt;b&gt;&lt;/td&gt;\n";</a:t>
            </a:r>
          </a:p>
          <a:p>
            <a:pPr marL="0" indent="0" defTabSz="274320">
              <a:spcAft>
                <a:spcPts val="0"/>
              </a:spcAft>
              <a:buNone/>
              <a:tabLst>
                <a:tab pos="182880" algn="l"/>
                <a:tab pos="411480" algn="l"/>
                <a:tab pos="685800" algn="l"/>
                <a:tab pos="960120" algn="l"/>
              </a:tabLst>
            </a:pPr>
            <a:r>
              <a:rPr lang="en-US" sz="600" b="0" dirty="0" smtClean="0">
                <a:latin typeface="Arial Narrow" panose="020B0606020202030204" pitchFamily="34" charset="0"/>
                <a:ea typeface="Verdana" pitchFamily="34" charset="0"/>
                <a:cs typeface="Verdana" pitchFamily="34" charset="0"/>
              </a:rPr>
              <a:t>61	</a:t>
            </a:r>
            <a:r>
              <a:rPr lang="en-US" sz="600" b="0" dirty="0">
                <a:latin typeface="Arial Narrow" panose="020B0606020202030204" pitchFamily="34" charset="0"/>
                <a:ea typeface="Verdana" pitchFamily="34" charset="0"/>
                <a:cs typeface="Verdana" pitchFamily="34" charset="0"/>
              </a:rPr>
              <a:t>	print "	&lt;td&gt;&lt;input name='</a:t>
            </a:r>
            <a:r>
              <a:rPr lang="en-US" sz="600" b="0" dirty="0" err="1">
                <a:latin typeface="Arial Narrow" panose="020B0606020202030204" pitchFamily="34" charset="0"/>
                <a:ea typeface="Verdana" pitchFamily="34" charset="0"/>
                <a:cs typeface="Verdana" pitchFamily="34" charset="0"/>
              </a:rPr>
              <a:t>sa</a:t>
            </a:r>
            <a:r>
              <a:rPr lang="en-US" sz="600" b="0" dirty="0">
                <a:latin typeface="Arial Narrow" panose="020B0606020202030204" pitchFamily="34" charset="0"/>
                <a:ea typeface="Verdana" pitchFamily="34" charset="0"/>
                <a:cs typeface="Verdana" pitchFamily="34" charset="0"/>
              </a:rPr>
              <a:t>' type</a:t>
            </a:r>
            <a:r>
              <a:rPr lang="en-US" sz="600" b="0" dirty="0" smtClean="0">
                <a:latin typeface="Arial Narrow" panose="020B0606020202030204" pitchFamily="34" charset="0"/>
                <a:ea typeface="Verdana" pitchFamily="34" charset="0"/>
                <a:cs typeface="Verdana" pitchFamily="34" charset="0"/>
              </a:rPr>
              <a:t>=''</a:t>
            </a:r>
            <a:r>
              <a:rPr lang="en-US" sz="600" b="0" dirty="0" err="1" smtClean="0">
                <a:latin typeface="Arial Narrow" panose="020B0606020202030204" pitchFamily="34" charset="0"/>
                <a:ea typeface="Verdana" pitchFamily="34" charset="0"/>
                <a:cs typeface="Verdana" pitchFamily="34" charset="0"/>
              </a:rPr>
              <a:t>ext</a:t>
            </a:r>
            <a:r>
              <a:rPr lang="en-US" sz="600" b="0" dirty="0" smtClean="0">
                <a:latin typeface="Arial Narrow" panose="020B0606020202030204" pitchFamily="34" charset="0"/>
                <a:ea typeface="Verdana" pitchFamily="34" charset="0"/>
                <a:cs typeface="Verdana" pitchFamily="34" charset="0"/>
              </a:rPr>
              <a:t>'&gt;&lt;</a:t>
            </a:r>
            <a:r>
              <a:rPr lang="en-US" sz="600" b="0" dirty="0">
                <a:latin typeface="Arial Narrow" panose="020B0606020202030204" pitchFamily="34" charset="0"/>
                <a:ea typeface="Verdana" pitchFamily="34" charset="0"/>
                <a:cs typeface="Verdana" pitchFamily="34" charset="0"/>
              </a:rPr>
              <a:t>input name='</a:t>
            </a:r>
            <a:r>
              <a:rPr lang="en-US" sz="600" b="0" dirty="0" err="1">
                <a:latin typeface="Arial Narrow" panose="020B0606020202030204" pitchFamily="34" charset="0"/>
                <a:ea typeface="Verdana" pitchFamily="34" charset="0"/>
                <a:cs typeface="Verdana" pitchFamily="34" charset="0"/>
              </a:rPr>
              <a:t>uname</a:t>
            </a:r>
            <a:r>
              <a:rPr lang="en-US" sz="600" b="0" dirty="0">
                <a:latin typeface="Arial Narrow" panose="020B0606020202030204" pitchFamily="34" charset="0"/>
                <a:ea typeface="Verdana" pitchFamily="34" charset="0"/>
                <a:cs typeface="Verdana" pitchFamily="34" charset="0"/>
              </a:rPr>
              <a:t>' type='hidden' value='$</a:t>
            </a:r>
            <a:r>
              <a:rPr lang="en-US" sz="600" b="0" dirty="0" err="1">
                <a:latin typeface="Arial Narrow" panose="020B0606020202030204" pitchFamily="34" charset="0"/>
                <a:ea typeface="Verdana" pitchFamily="34" charset="0"/>
                <a:cs typeface="Verdana" pitchFamily="34" charset="0"/>
              </a:rPr>
              <a:t>uname</a:t>
            </a:r>
            <a:r>
              <a:rPr lang="en-US" sz="600" b="0" dirty="0">
                <a:latin typeface="Arial Narrow" panose="020B0606020202030204" pitchFamily="34" charset="0"/>
                <a:ea typeface="Verdana" pitchFamily="34" charset="0"/>
                <a:cs typeface="Verdana" pitchFamily="34" charset="0"/>
              </a:rPr>
              <a:t>'&gt;&lt;/td&gt;\n";</a:t>
            </a:r>
          </a:p>
          <a:p>
            <a:pPr marL="0" indent="0" defTabSz="274320">
              <a:spcAft>
                <a:spcPts val="0"/>
              </a:spcAft>
              <a:buNone/>
              <a:tabLst>
                <a:tab pos="182880" algn="l"/>
                <a:tab pos="411480" algn="l"/>
                <a:tab pos="685800" algn="l"/>
                <a:tab pos="960120" algn="l"/>
              </a:tabLst>
            </a:pPr>
            <a:r>
              <a:rPr lang="en-US" sz="600" b="0" dirty="0" smtClean="0">
                <a:latin typeface="Arial Narrow" panose="020B0606020202030204" pitchFamily="34" charset="0"/>
                <a:ea typeface="Verdana" pitchFamily="34" charset="0"/>
                <a:cs typeface="Verdana" pitchFamily="34" charset="0"/>
              </a:rPr>
              <a:t>62	</a:t>
            </a:r>
            <a:r>
              <a:rPr lang="en-US" sz="600" b="0" dirty="0">
                <a:latin typeface="Arial Narrow" panose="020B0606020202030204" pitchFamily="34" charset="0"/>
                <a:ea typeface="Verdana" pitchFamily="34" charset="0"/>
                <a:cs typeface="Verdana" pitchFamily="34" charset="0"/>
              </a:rPr>
              <a:t>	print "&lt;/</a:t>
            </a:r>
            <a:r>
              <a:rPr lang="en-US" sz="600" b="0" dirty="0" err="1">
                <a:latin typeface="Arial Narrow" panose="020B0606020202030204" pitchFamily="34" charset="0"/>
                <a:ea typeface="Verdana" pitchFamily="34" charset="0"/>
                <a:cs typeface="Verdana" pitchFamily="34" charset="0"/>
              </a:rPr>
              <a:t>tr</a:t>
            </a:r>
            <a:r>
              <a:rPr lang="en-US" sz="600" b="0" dirty="0">
                <a:latin typeface="Arial Narrow" panose="020B0606020202030204" pitchFamily="34" charset="0"/>
                <a:ea typeface="Verdana" pitchFamily="34" charset="0"/>
                <a:cs typeface="Verdana" pitchFamily="34" charset="0"/>
              </a:rPr>
              <a:t>&gt;\n";</a:t>
            </a:r>
          </a:p>
          <a:p>
            <a:pPr marL="0" indent="0" defTabSz="274320">
              <a:spcAft>
                <a:spcPts val="0"/>
              </a:spcAft>
              <a:buNone/>
              <a:tabLst>
                <a:tab pos="182880" algn="l"/>
                <a:tab pos="411480" algn="l"/>
                <a:tab pos="685800" algn="l"/>
                <a:tab pos="960120" algn="l"/>
              </a:tabLst>
            </a:pPr>
            <a:r>
              <a:rPr lang="en-US" sz="600" b="0" dirty="0" smtClean="0">
                <a:latin typeface="Arial Narrow" panose="020B0606020202030204" pitchFamily="34" charset="0"/>
                <a:ea typeface="Verdana" pitchFamily="34" charset="0"/>
                <a:cs typeface="Verdana" pitchFamily="34" charset="0"/>
              </a:rPr>
              <a:t>63	</a:t>
            </a:r>
            <a:r>
              <a:rPr lang="en-US" sz="600" b="0" dirty="0">
                <a:latin typeface="Arial Narrow" panose="020B0606020202030204" pitchFamily="34" charset="0"/>
                <a:ea typeface="Verdana" pitchFamily="34" charset="0"/>
                <a:cs typeface="Verdana" pitchFamily="34" charset="0"/>
              </a:rPr>
              <a:t>	print "&lt;</a:t>
            </a:r>
            <a:r>
              <a:rPr lang="en-US" sz="600" b="0" dirty="0" err="1">
                <a:latin typeface="Arial Narrow" panose="020B0606020202030204" pitchFamily="34" charset="0"/>
                <a:ea typeface="Verdana" pitchFamily="34" charset="0"/>
                <a:cs typeface="Verdana" pitchFamily="34" charset="0"/>
              </a:rPr>
              <a:t>tr</a:t>
            </a:r>
            <a:r>
              <a:rPr lang="en-US" sz="600" b="0" dirty="0">
                <a:latin typeface="Arial Narrow" panose="020B0606020202030204" pitchFamily="34" charset="0"/>
                <a:ea typeface="Verdana" pitchFamily="34" charset="0"/>
                <a:cs typeface="Verdana" pitchFamily="34" charset="0"/>
              </a:rPr>
              <a:t>&gt;\n";</a:t>
            </a:r>
          </a:p>
          <a:p>
            <a:pPr marL="0" indent="0" defTabSz="274320">
              <a:spcAft>
                <a:spcPts val="0"/>
              </a:spcAft>
              <a:buNone/>
              <a:tabLst>
                <a:tab pos="182880" algn="l"/>
                <a:tab pos="411480" algn="l"/>
                <a:tab pos="685800" algn="l"/>
                <a:tab pos="960120" algn="l"/>
              </a:tabLst>
            </a:pPr>
            <a:r>
              <a:rPr lang="en-US" sz="600" b="0" dirty="0" smtClean="0">
                <a:latin typeface="Arial Narrow" panose="020B0606020202030204" pitchFamily="34" charset="0"/>
                <a:ea typeface="Verdana" pitchFamily="34" charset="0"/>
                <a:cs typeface="Verdana" pitchFamily="34" charset="0"/>
              </a:rPr>
              <a:t>64	</a:t>
            </a:r>
            <a:r>
              <a:rPr lang="en-US" sz="600" b="0" dirty="0">
                <a:latin typeface="Arial Narrow" panose="020B0606020202030204" pitchFamily="34" charset="0"/>
                <a:ea typeface="Verdana" pitchFamily="34" charset="0"/>
                <a:cs typeface="Verdana" pitchFamily="34" charset="0"/>
              </a:rPr>
              <a:t>	print "	&lt;td </a:t>
            </a:r>
            <a:r>
              <a:rPr lang="en-US" sz="600" b="0" dirty="0" err="1">
                <a:latin typeface="Arial Narrow" panose="020B0606020202030204" pitchFamily="34" charset="0"/>
                <a:ea typeface="Verdana" pitchFamily="34" charset="0"/>
                <a:cs typeface="Verdana" pitchFamily="34" charset="0"/>
              </a:rPr>
              <a:t>colspan</a:t>
            </a:r>
            <a:r>
              <a:rPr lang="en-US" sz="600" b="0" dirty="0">
                <a:latin typeface="Arial Narrow" panose="020B0606020202030204" pitchFamily="34" charset="0"/>
                <a:ea typeface="Verdana" pitchFamily="34" charset="0"/>
                <a:cs typeface="Verdana" pitchFamily="34" charset="0"/>
              </a:rPr>
              <a:t>=2 align=center&gt;&lt;input </a:t>
            </a:r>
            <a:r>
              <a:rPr lang="en-US" sz="600" b="0" dirty="0" smtClean="0">
                <a:latin typeface="Arial Narrow" panose="020B0606020202030204" pitchFamily="34" charset="0"/>
                <a:ea typeface="Verdana" pitchFamily="34" charset="0"/>
                <a:cs typeface="Verdana" pitchFamily="34" charset="0"/>
              </a:rPr>
              <a:t>type='submit' value='Submit'&gt;&lt;/</a:t>
            </a:r>
            <a:r>
              <a:rPr lang="en-US" sz="600" b="0" dirty="0">
                <a:latin typeface="Arial Narrow" panose="020B0606020202030204" pitchFamily="34" charset="0"/>
                <a:ea typeface="Verdana" pitchFamily="34" charset="0"/>
                <a:cs typeface="Verdana" pitchFamily="34" charset="0"/>
              </a:rPr>
              <a:t>td&gt;\n";</a:t>
            </a:r>
          </a:p>
          <a:p>
            <a:pPr marL="0" indent="0" defTabSz="274320">
              <a:spcAft>
                <a:spcPts val="0"/>
              </a:spcAft>
              <a:buNone/>
              <a:tabLst>
                <a:tab pos="182880" algn="l"/>
                <a:tab pos="411480" algn="l"/>
                <a:tab pos="685800" algn="l"/>
                <a:tab pos="960120" algn="l"/>
              </a:tabLst>
            </a:pPr>
            <a:r>
              <a:rPr lang="en-US" sz="600" b="0" dirty="0" smtClean="0">
                <a:latin typeface="Arial Narrow" panose="020B0606020202030204" pitchFamily="34" charset="0"/>
                <a:ea typeface="Verdana" pitchFamily="34" charset="0"/>
                <a:cs typeface="Verdana" pitchFamily="34" charset="0"/>
              </a:rPr>
              <a:t>65	</a:t>
            </a:r>
            <a:r>
              <a:rPr lang="en-US" sz="600" b="0" dirty="0">
                <a:latin typeface="Arial Narrow" panose="020B0606020202030204" pitchFamily="34" charset="0"/>
                <a:ea typeface="Verdana" pitchFamily="34" charset="0"/>
                <a:cs typeface="Verdana" pitchFamily="34" charset="0"/>
              </a:rPr>
              <a:t>	print "&lt;/</a:t>
            </a:r>
            <a:r>
              <a:rPr lang="en-US" sz="600" b="0" dirty="0" err="1">
                <a:latin typeface="Arial Narrow" panose="020B0606020202030204" pitchFamily="34" charset="0"/>
                <a:ea typeface="Verdana" pitchFamily="34" charset="0"/>
                <a:cs typeface="Verdana" pitchFamily="34" charset="0"/>
              </a:rPr>
              <a:t>tr</a:t>
            </a:r>
            <a:r>
              <a:rPr lang="en-US" sz="600" b="0" dirty="0">
                <a:latin typeface="Arial Narrow" panose="020B0606020202030204" pitchFamily="34" charset="0"/>
                <a:ea typeface="Verdana" pitchFamily="34" charset="0"/>
                <a:cs typeface="Verdana" pitchFamily="34" charset="0"/>
              </a:rPr>
              <a:t>&gt;\n";</a:t>
            </a:r>
          </a:p>
          <a:p>
            <a:pPr marL="0" indent="0" defTabSz="274320">
              <a:spcAft>
                <a:spcPts val="0"/>
              </a:spcAft>
              <a:buNone/>
              <a:tabLst>
                <a:tab pos="182880" algn="l"/>
                <a:tab pos="411480" algn="l"/>
                <a:tab pos="685800" algn="l"/>
                <a:tab pos="960120" algn="l"/>
              </a:tabLst>
            </a:pPr>
            <a:r>
              <a:rPr lang="en-US" sz="600" b="0" dirty="0" smtClean="0">
                <a:latin typeface="Arial Narrow" panose="020B0606020202030204" pitchFamily="34" charset="0"/>
                <a:ea typeface="Verdana" pitchFamily="34" charset="0"/>
                <a:cs typeface="Verdana" pitchFamily="34" charset="0"/>
              </a:rPr>
              <a:t>66	</a:t>
            </a:r>
            <a:r>
              <a:rPr lang="en-US" sz="600" b="0" dirty="0">
                <a:latin typeface="Arial Narrow" panose="020B0606020202030204" pitchFamily="34" charset="0"/>
                <a:ea typeface="Verdana" pitchFamily="34" charset="0"/>
                <a:cs typeface="Verdana" pitchFamily="34" charset="0"/>
              </a:rPr>
              <a:t>	print "&lt;/table&gt;\n";</a:t>
            </a:r>
          </a:p>
          <a:p>
            <a:pPr marL="0" indent="0" defTabSz="274320">
              <a:spcAft>
                <a:spcPts val="0"/>
              </a:spcAft>
              <a:buNone/>
              <a:tabLst>
                <a:tab pos="182880" algn="l"/>
                <a:tab pos="411480" algn="l"/>
                <a:tab pos="685800" algn="l"/>
                <a:tab pos="960120" algn="l"/>
              </a:tabLst>
            </a:pPr>
            <a:r>
              <a:rPr lang="en-US" sz="600" b="0" dirty="0" smtClean="0">
                <a:latin typeface="Arial Narrow" panose="020B0606020202030204" pitchFamily="34" charset="0"/>
                <a:ea typeface="Verdana" pitchFamily="34" charset="0"/>
                <a:cs typeface="Verdana" pitchFamily="34" charset="0"/>
              </a:rPr>
              <a:t>67	</a:t>
            </a:r>
            <a:r>
              <a:rPr lang="en-US" sz="600" b="0" dirty="0">
                <a:latin typeface="Arial Narrow" panose="020B0606020202030204" pitchFamily="34" charset="0"/>
                <a:ea typeface="Verdana" pitchFamily="34" charset="0"/>
                <a:cs typeface="Verdana" pitchFamily="34" charset="0"/>
              </a:rPr>
              <a:t>	print "&lt;/form&gt;\n";</a:t>
            </a:r>
          </a:p>
          <a:p>
            <a:pPr marL="0" indent="0" defTabSz="274320">
              <a:spcAft>
                <a:spcPts val="0"/>
              </a:spcAft>
              <a:buNone/>
              <a:tabLst>
                <a:tab pos="182880" algn="l"/>
                <a:tab pos="411480" algn="l"/>
                <a:tab pos="685800" algn="l"/>
                <a:tab pos="960120" algn="l"/>
              </a:tabLst>
            </a:pPr>
            <a:r>
              <a:rPr lang="en-US" sz="600" b="0" dirty="0" smtClean="0">
                <a:latin typeface="Arial Narrow" panose="020B0606020202030204" pitchFamily="34" charset="0"/>
                <a:ea typeface="Verdana" pitchFamily="34" charset="0"/>
                <a:cs typeface="Verdana" pitchFamily="34" charset="0"/>
              </a:rPr>
              <a:t>68</a:t>
            </a:r>
            <a:endParaRPr lang="en-US" sz="600" b="0" dirty="0">
              <a:latin typeface="Arial Narrow" panose="020B0606020202030204" pitchFamily="34" charset="0"/>
              <a:ea typeface="Verdana" pitchFamily="34" charset="0"/>
              <a:cs typeface="Verdana" pitchFamily="34" charset="0"/>
            </a:endParaRPr>
          </a:p>
          <a:p>
            <a:pPr marL="0" indent="0" defTabSz="274320">
              <a:spcAft>
                <a:spcPts val="0"/>
              </a:spcAft>
              <a:buNone/>
              <a:tabLst>
                <a:tab pos="182880" algn="l"/>
                <a:tab pos="411480" algn="l"/>
                <a:tab pos="685800" algn="l"/>
                <a:tab pos="960120" algn="l"/>
              </a:tabLst>
            </a:pPr>
            <a:r>
              <a:rPr lang="en-US" sz="600" b="0" dirty="0" smtClean="0">
                <a:latin typeface="Arial Narrow" panose="020B0606020202030204" pitchFamily="34" charset="0"/>
                <a:ea typeface="Verdana" pitchFamily="34" charset="0"/>
                <a:cs typeface="Verdana" pitchFamily="34" charset="0"/>
              </a:rPr>
              <a:t>69	}</a:t>
            </a:r>
            <a:endParaRPr lang="en-US" sz="600" b="0" dirty="0">
              <a:latin typeface="Arial Narrow" panose="020B0606020202030204" pitchFamily="34" charset="0"/>
              <a:ea typeface="Verdana" pitchFamily="34" charset="0"/>
              <a:cs typeface="Verdana" pitchFamily="34" charset="0"/>
            </a:endParaRPr>
          </a:p>
          <a:p>
            <a:pPr marL="0" indent="0" defTabSz="274320">
              <a:spcAft>
                <a:spcPts val="0"/>
              </a:spcAft>
              <a:buNone/>
              <a:tabLst>
                <a:tab pos="182880" algn="l"/>
                <a:tab pos="411480" algn="l"/>
                <a:tab pos="685800" algn="l"/>
                <a:tab pos="960120" algn="l"/>
              </a:tabLst>
            </a:pPr>
            <a:r>
              <a:rPr lang="en-US" sz="600" b="0" dirty="0" smtClean="0">
                <a:latin typeface="Arial Narrow" panose="020B0606020202030204" pitchFamily="34" charset="0"/>
                <a:ea typeface="Verdana" pitchFamily="34" charset="0"/>
                <a:cs typeface="Verdana" pitchFamily="34" charset="0"/>
              </a:rPr>
              <a:t>70</a:t>
            </a:r>
            <a:endParaRPr lang="en-US" sz="600" b="0" dirty="0">
              <a:latin typeface="Arial Narrow" panose="020B0606020202030204" pitchFamily="34" charset="0"/>
              <a:ea typeface="Verdana" pitchFamily="34" charset="0"/>
              <a:cs typeface="Verdana" pitchFamily="34" charset="0"/>
            </a:endParaRPr>
          </a:p>
          <a:p>
            <a:pPr marL="0" indent="0" defTabSz="274320">
              <a:spcAft>
                <a:spcPts val="0"/>
              </a:spcAft>
              <a:buNone/>
              <a:tabLst>
                <a:tab pos="182880" algn="l"/>
                <a:tab pos="411480" algn="l"/>
                <a:tab pos="685800" algn="l"/>
                <a:tab pos="960120" algn="l"/>
              </a:tabLst>
            </a:pPr>
            <a:r>
              <a:rPr lang="en-US" sz="600" b="0" dirty="0" smtClean="0">
                <a:latin typeface="Arial Narrow" panose="020B0606020202030204" pitchFamily="34" charset="0"/>
                <a:ea typeface="Verdana" pitchFamily="34" charset="0"/>
                <a:cs typeface="Verdana" pitchFamily="34" charset="0"/>
              </a:rPr>
              <a:t>71	print </a:t>
            </a:r>
            <a:r>
              <a:rPr lang="en-US" sz="600" b="0" dirty="0">
                <a:latin typeface="Arial Narrow" panose="020B0606020202030204" pitchFamily="34" charset="0"/>
                <a:ea typeface="Verdana" pitchFamily="34" charset="0"/>
                <a:cs typeface="Verdana" pitchFamily="34" charset="0"/>
              </a:rPr>
              <a:t>"&lt;!--#include virtual</a:t>
            </a:r>
            <a:r>
              <a:rPr lang="en-US" sz="600" b="0" dirty="0" smtClean="0">
                <a:latin typeface="Arial Narrow" panose="020B0606020202030204" pitchFamily="34" charset="0"/>
                <a:ea typeface="Verdana" pitchFamily="34" charset="0"/>
                <a:cs typeface="Verdana" pitchFamily="34" charset="0"/>
              </a:rPr>
              <a:t>='/footer.html</a:t>
            </a:r>
            <a:r>
              <a:rPr lang="en-US" sz="600" b="0" dirty="0">
                <a:latin typeface="Arial Narrow" panose="020B0606020202030204" pitchFamily="34" charset="0"/>
                <a:ea typeface="Verdana" pitchFamily="34" charset="0"/>
                <a:cs typeface="Verdana" pitchFamily="34" charset="0"/>
              </a:rPr>
              <a:t>'</a:t>
            </a:r>
            <a:r>
              <a:rPr lang="en-US" sz="600" b="0" dirty="0" smtClean="0">
                <a:latin typeface="Arial Narrow" panose="020B0606020202030204" pitchFamily="34" charset="0"/>
                <a:ea typeface="Verdana" pitchFamily="34" charset="0"/>
                <a:cs typeface="Verdana" pitchFamily="34" charset="0"/>
              </a:rPr>
              <a:t> </a:t>
            </a:r>
            <a:r>
              <a:rPr lang="en-US" sz="600" b="0" dirty="0">
                <a:latin typeface="Arial Narrow" panose="020B0606020202030204" pitchFamily="34" charset="0"/>
                <a:ea typeface="Verdana" pitchFamily="34" charset="0"/>
                <a:cs typeface="Verdana" pitchFamily="34" charset="0"/>
              </a:rPr>
              <a:t>--&gt;";</a:t>
            </a:r>
          </a:p>
          <a:p>
            <a:pPr marL="0" indent="0" defTabSz="274320">
              <a:spcAft>
                <a:spcPts val="0"/>
              </a:spcAft>
              <a:buNone/>
              <a:tabLst>
                <a:tab pos="182880" algn="l"/>
                <a:tab pos="411480" algn="l"/>
                <a:tab pos="685800" algn="l"/>
                <a:tab pos="960120" algn="l"/>
              </a:tabLst>
            </a:pPr>
            <a:r>
              <a:rPr lang="en-US" sz="600" b="0" dirty="0" smtClean="0">
                <a:latin typeface="Arial Narrow" panose="020B0606020202030204" pitchFamily="34" charset="0"/>
                <a:ea typeface="Verdana" pitchFamily="34" charset="0"/>
                <a:cs typeface="Verdana" pitchFamily="34" charset="0"/>
              </a:rPr>
              <a:t>72	print </a:t>
            </a:r>
            <a:r>
              <a:rPr lang="en-US" sz="600" b="0" dirty="0" err="1">
                <a:latin typeface="Arial Narrow" panose="020B0606020202030204" pitchFamily="34" charset="0"/>
                <a:ea typeface="Verdana" pitchFamily="34" charset="0"/>
                <a:cs typeface="Verdana" pitchFamily="34" charset="0"/>
              </a:rPr>
              <a:t>end_html</a:t>
            </a:r>
            <a:r>
              <a:rPr lang="en-US" sz="600" b="0" dirty="0" smtClean="0">
                <a:latin typeface="Arial Narrow" panose="020B0606020202030204" pitchFamily="34" charset="0"/>
                <a:ea typeface="Verdana" pitchFamily="34" charset="0"/>
                <a:cs typeface="Verdana" pitchFamily="34" charset="0"/>
              </a:rPr>
              <a:t>;</a:t>
            </a:r>
          </a:p>
          <a:p>
            <a:pPr marL="0" indent="0" defTabSz="274320">
              <a:spcAft>
                <a:spcPts val="0"/>
              </a:spcAft>
              <a:buNone/>
              <a:tabLst>
                <a:tab pos="182880" algn="l"/>
                <a:tab pos="411480" algn="l"/>
                <a:tab pos="685800" algn="l"/>
                <a:tab pos="960120" algn="l"/>
              </a:tabLst>
            </a:pPr>
            <a:r>
              <a:rPr lang="en-US" sz="600" b="0" dirty="0" smtClean="0">
                <a:latin typeface="Arial Narrow" panose="020B0606020202030204" pitchFamily="34" charset="0"/>
                <a:ea typeface="Verdana" pitchFamily="34" charset="0"/>
                <a:cs typeface="Verdana" pitchFamily="34" charset="0"/>
              </a:rPr>
              <a:t>73</a:t>
            </a:r>
          </a:p>
          <a:p>
            <a:pPr marL="0" indent="0" defTabSz="274320">
              <a:spcAft>
                <a:spcPts val="0"/>
              </a:spcAft>
              <a:buNone/>
              <a:tabLst>
                <a:tab pos="182880" algn="l"/>
                <a:tab pos="411480" algn="l"/>
                <a:tab pos="685800" algn="l"/>
                <a:tab pos="960120" algn="l"/>
              </a:tabLst>
            </a:pPr>
            <a:r>
              <a:rPr lang="en-US" sz="600" b="0" dirty="0" smtClean="0">
                <a:latin typeface="Arial Narrow" panose="020B0606020202030204" pitchFamily="34" charset="0"/>
                <a:ea typeface="Verdana" pitchFamily="34" charset="0"/>
                <a:cs typeface="Verdana" pitchFamily="34" charset="0"/>
              </a:rPr>
              <a:t>74	$</a:t>
            </a:r>
            <a:r>
              <a:rPr lang="en-US" sz="600" b="0" dirty="0">
                <a:latin typeface="Arial Narrow" panose="020B0606020202030204" pitchFamily="34" charset="0"/>
                <a:ea typeface="Verdana" pitchFamily="34" charset="0"/>
                <a:cs typeface="Verdana" pitchFamily="34" charset="0"/>
              </a:rPr>
              <a:t>sql-&gt;finish;</a:t>
            </a:r>
          </a:p>
          <a:p>
            <a:pPr marL="0" indent="0" defTabSz="274320">
              <a:spcAft>
                <a:spcPts val="0"/>
              </a:spcAft>
              <a:buNone/>
              <a:tabLst>
                <a:tab pos="182880" algn="l"/>
                <a:tab pos="411480" algn="l"/>
                <a:tab pos="685800" algn="l"/>
                <a:tab pos="960120" algn="l"/>
              </a:tabLst>
            </a:pPr>
            <a:r>
              <a:rPr lang="en-US" sz="600" b="0" dirty="0" smtClean="0">
                <a:latin typeface="Arial Narrow" panose="020B0606020202030204" pitchFamily="34" charset="0"/>
                <a:ea typeface="Verdana" pitchFamily="34" charset="0"/>
                <a:cs typeface="Verdana" pitchFamily="34" charset="0"/>
              </a:rPr>
              <a:t>75	$</a:t>
            </a:r>
            <a:r>
              <a:rPr lang="en-US" sz="600" b="0" dirty="0" err="1" smtClean="0">
                <a:latin typeface="Arial Narrow" panose="020B0606020202030204" pitchFamily="34" charset="0"/>
                <a:ea typeface="Verdana" pitchFamily="34" charset="0"/>
                <a:cs typeface="Verdana" pitchFamily="34" charset="0"/>
              </a:rPr>
              <a:t>dbh</a:t>
            </a:r>
            <a:r>
              <a:rPr lang="en-US" sz="600" b="0" dirty="0" smtClean="0">
                <a:latin typeface="Arial Narrow" panose="020B0606020202030204" pitchFamily="34" charset="0"/>
                <a:ea typeface="Verdana" pitchFamily="34" charset="0"/>
                <a:cs typeface="Verdana" pitchFamily="34" charset="0"/>
              </a:rPr>
              <a:t>-</a:t>
            </a:r>
            <a:r>
              <a:rPr lang="en-US" sz="600" b="0" dirty="0">
                <a:latin typeface="Arial Narrow" panose="020B0606020202030204" pitchFamily="34" charset="0"/>
                <a:ea typeface="Verdana" pitchFamily="34" charset="0"/>
                <a:cs typeface="Verdana" pitchFamily="34" charset="0"/>
              </a:rPr>
              <a:t>&gt;disconnect;</a:t>
            </a:r>
          </a:p>
        </p:txBody>
      </p:sp>
    </p:spTree>
    <p:extLst>
      <p:ext uri="{BB962C8B-B14F-4D97-AF65-F5344CB8AC3E}">
        <p14:creationId xmlns:p14="http://schemas.microsoft.com/office/powerpoint/2010/main" val="3201044157"/>
      </p:ext>
    </p:extLst>
  </p:cSld>
  <p:clrMapOvr>
    <a:masterClrMapping/>
  </p:clrMapOvr>
  <p:timing>
    <p:tnLst>
      <p:par>
        <p:cTn id="1" dur="indefinite" restart="never" nodeType="tmRoot"/>
      </p:par>
    </p:tn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dirty="0"/>
              <a:t>Exercise </a:t>
            </a:r>
            <a:r>
              <a:rPr lang="en-US" dirty="0" smtClean="0"/>
              <a:t>#8 (cont.) : </a:t>
            </a:r>
            <a:r>
              <a:rPr lang="en-US" dirty="0" err="1" smtClean="0"/>
              <a:t>resetaccount.cgi</a:t>
            </a:r>
            <a:endParaRPr lang="en-US" dirty="0"/>
          </a:p>
        </p:txBody>
      </p:sp>
      <p:sp>
        <p:nvSpPr>
          <p:cNvPr id="7" name="Content Placeholder 6"/>
          <p:cNvSpPr>
            <a:spLocks noGrp="1"/>
          </p:cNvSpPr>
          <p:nvPr>
            <p:ph sz="half" idx="1"/>
          </p:nvPr>
        </p:nvSpPr>
        <p:spPr>
          <a:xfrm>
            <a:off x="609600" y="1498596"/>
            <a:ext cx="4038600" cy="4673604"/>
          </a:xfrm>
        </p:spPr>
        <p:txBody>
          <a:bodyPr>
            <a:noAutofit/>
          </a:bodyPr>
          <a:lstStyle/>
          <a:p>
            <a:pPr marL="0" indent="0" defTabSz="274320">
              <a:spcAft>
                <a:spcPts val="0"/>
              </a:spcAft>
              <a:buNone/>
              <a:tabLst>
                <a:tab pos="182880" algn="l"/>
                <a:tab pos="411480" algn="l"/>
                <a:tab pos="685800" algn="l"/>
                <a:tab pos="960120" algn="l"/>
              </a:tabLst>
            </a:pPr>
            <a:r>
              <a:rPr lang="en-US" sz="600" b="0" dirty="0" smtClean="0">
                <a:latin typeface="Arial Narrow" panose="020B0606020202030204" pitchFamily="34" charset="0"/>
                <a:ea typeface="Verdana" pitchFamily="34" charset="0"/>
                <a:cs typeface="Verdana" pitchFamily="34" charset="0"/>
              </a:rPr>
              <a:t>1	#!/</a:t>
            </a:r>
            <a:r>
              <a:rPr lang="en-US" sz="600" b="0" dirty="0" err="1">
                <a:latin typeface="Arial Narrow" panose="020B0606020202030204" pitchFamily="34" charset="0"/>
                <a:ea typeface="Verdana" pitchFamily="34" charset="0"/>
                <a:cs typeface="Verdana" pitchFamily="34" charset="0"/>
              </a:rPr>
              <a:t>usr</a:t>
            </a:r>
            <a:r>
              <a:rPr lang="en-US" sz="600" b="0" dirty="0">
                <a:latin typeface="Arial Narrow" panose="020B0606020202030204" pitchFamily="34" charset="0"/>
                <a:ea typeface="Verdana" pitchFamily="34" charset="0"/>
                <a:cs typeface="Verdana" pitchFamily="34" charset="0"/>
              </a:rPr>
              <a:t>/bin/</a:t>
            </a:r>
            <a:r>
              <a:rPr lang="en-US" sz="600" b="0" dirty="0" err="1">
                <a:latin typeface="Arial Narrow" panose="020B0606020202030204" pitchFamily="34" charset="0"/>
                <a:ea typeface="Verdana" pitchFamily="34" charset="0"/>
                <a:cs typeface="Verdana" pitchFamily="34" charset="0"/>
              </a:rPr>
              <a:t>perl</a:t>
            </a:r>
            <a:endParaRPr lang="en-US" sz="600" b="0" dirty="0">
              <a:latin typeface="Arial Narrow" panose="020B0606020202030204" pitchFamily="34" charset="0"/>
              <a:ea typeface="Verdana" pitchFamily="34" charset="0"/>
              <a:cs typeface="Verdana" pitchFamily="34" charset="0"/>
            </a:endParaRPr>
          </a:p>
          <a:p>
            <a:pPr marL="0" indent="0" defTabSz="274320">
              <a:spcAft>
                <a:spcPts val="0"/>
              </a:spcAft>
              <a:buNone/>
              <a:tabLst>
                <a:tab pos="182880" algn="l"/>
                <a:tab pos="411480" algn="l"/>
                <a:tab pos="685800" algn="l"/>
                <a:tab pos="960120" algn="l"/>
              </a:tabLst>
            </a:pPr>
            <a:r>
              <a:rPr lang="en-US" sz="600" b="0" dirty="0" smtClean="0">
                <a:latin typeface="Arial Narrow" panose="020B0606020202030204" pitchFamily="34" charset="0"/>
                <a:ea typeface="Verdana" pitchFamily="34" charset="0"/>
                <a:cs typeface="Verdana" pitchFamily="34" charset="0"/>
              </a:rPr>
              <a:t>2	use </a:t>
            </a:r>
            <a:r>
              <a:rPr lang="en-US" sz="600" b="0" dirty="0">
                <a:latin typeface="Arial Narrow" panose="020B0606020202030204" pitchFamily="34" charset="0"/>
                <a:ea typeface="Verdana" pitchFamily="34" charset="0"/>
                <a:cs typeface="Verdana" pitchFamily="34" charset="0"/>
              </a:rPr>
              <a:t>strict;</a:t>
            </a:r>
          </a:p>
          <a:p>
            <a:pPr marL="0" indent="0" defTabSz="274320">
              <a:spcAft>
                <a:spcPts val="0"/>
              </a:spcAft>
              <a:buNone/>
              <a:tabLst>
                <a:tab pos="182880" algn="l"/>
                <a:tab pos="411480" algn="l"/>
                <a:tab pos="685800" algn="l"/>
                <a:tab pos="960120" algn="l"/>
              </a:tabLst>
            </a:pPr>
            <a:r>
              <a:rPr lang="en-US" sz="600" b="0" dirty="0" smtClean="0">
                <a:latin typeface="Arial Narrow" panose="020B0606020202030204" pitchFamily="34" charset="0"/>
                <a:ea typeface="Verdana" pitchFamily="34" charset="0"/>
                <a:cs typeface="Verdana" pitchFamily="34" charset="0"/>
              </a:rPr>
              <a:t>3</a:t>
            </a:r>
            <a:endParaRPr lang="en-US" sz="600" b="0" dirty="0">
              <a:latin typeface="Arial Narrow" panose="020B0606020202030204" pitchFamily="34" charset="0"/>
              <a:ea typeface="Verdana" pitchFamily="34" charset="0"/>
              <a:cs typeface="Verdana" pitchFamily="34" charset="0"/>
            </a:endParaRPr>
          </a:p>
          <a:p>
            <a:pPr marL="0" indent="0" defTabSz="274320">
              <a:spcAft>
                <a:spcPts val="0"/>
              </a:spcAft>
              <a:buNone/>
              <a:tabLst>
                <a:tab pos="182880" algn="l"/>
                <a:tab pos="411480" algn="l"/>
                <a:tab pos="685800" algn="l"/>
                <a:tab pos="960120" algn="l"/>
              </a:tabLst>
            </a:pPr>
            <a:r>
              <a:rPr lang="en-US" sz="600" b="0" dirty="0" smtClean="0">
                <a:latin typeface="Arial Narrow" panose="020B0606020202030204" pitchFamily="34" charset="0"/>
                <a:ea typeface="Verdana" pitchFamily="34" charset="0"/>
                <a:cs typeface="Verdana" pitchFamily="34" charset="0"/>
              </a:rPr>
              <a:t>4	########################################################################</a:t>
            </a:r>
            <a:endParaRPr lang="en-US" sz="600" b="0" dirty="0">
              <a:latin typeface="Arial Narrow" panose="020B0606020202030204" pitchFamily="34" charset="0"/>
              <a:ea typeface="Verdana" pitchFamily="34" charset="0"/>
              <a:cs typeface="Verdana" pitchFamily="34" charset="0"/>
            </a:endParaRPr>
          </a:p>
          <a:p>
            <a:pPr marL="0" indent="0" defTabSz="274320">
              <a:spcAft>
                <a:spcPts val="0"/>
              </a:spcAft>
              <a:buNone/>
              <a:tabLst>
                <a:tab pos="182880" algn="l"/>
                <a:tab pos="411480" algn="l"/>
                <a:tab pos="685800" algn="l"/>
                <a:tab pos="960120" algn="l"/>
              </a:tabLst>
            </a:pPr>
            <a:r>
              <a:rPr lang="en-US" sz="600" b="0" dirty="0" smtClean="0">
                <a:latin typeface="Arial Narrow" panose="020B0606020202030204" pitchFamily="34" charset="0"/>
                <a:ea typeface="Verdana" pitchFamily="34" charset="0"/>
                <a:cs typeface="Verdana" pitchFamily="34" charset="0"/>
              </a:rPr>
              <a:t>5	# </a:t>
            </a:r>
            <a:endParaRPr lang="en-US" sz="600" b="0" dirty="0">
              <a:latin typeface="Arial Narrow" panose="020B0606020202030204" pitchFamily="34" charset="0"/>
              <a:ea typeface="Verdana" pitchFamily="34" charset="0"/>
              <a:cs typeface="Verdana" pitchFamily="34" charset="0"/>
            </a:endParaRPr>
          </a:p>
          <a:p>
            <a:pPr marL="0" indent="0" defTabSz="274320">
              <a:spcAft>
                <a:spcPts val="0"/>
              </a:spcAft>
              <a:buNone/>
              <a:tabLst>
                <a:tab pos="182880" algn="l"/>
                <a:tab pos="411480" algn="l"/>
                <a:tab pos="685800" algn="l"/>
                <a:tab pos="960120" algn="l"/>
              </a:tabLst>
            </a:pPr>
            <a:r>
              <a:rPr lang="en-US" sz="600" b="0" dirty="0" smtClean="0">
                <a:latin typeface="Arial Narrow" panose="020B0606020202030204" pitchFamily="34" charset="0"/>
                <a:ea typeface="Verdana" pitchFamily="34" charset="0"/>
                <a:cs typeface="Verdana" pitchFamily="34" charset="0"/>
              </a:rPr>
              <a:t>6	# </a:t>
            </a:r>
            <a:r>
              <a:rPr lang="en-US" sz="600" b="0" dirty="0">
                <a:latin typeface="Arial Narrow" panose="020B0606020202030204" pitchFamily="34" charset="0"/>
                <a:ea typeface="Verdana" pitchFamily="34" charset="0"/>
                <a:cs typeface="Verdana" pitchFamily="34" charset="0"/>
              </a:rPr>
              <a:t>Copyright (c) 2011-2014, The MITRE Corporation</a:t>
            </a:r>
          </a:p>
          <a:p>
            <a:pPr marL="0" indent="0" defTabSz="274320">
              <a:spcAft>
                <a:spcPts val="0"/>
              </a:spcAft>
              <a:buNone/>
              <a:tabLst>
                <a:tab pos="182880" algn="l"/>
                <a:tab pos="411480" algn="l"/>
                <a:tab pos="685800" algn="l"/>
                <a:tab pos="960120" algn="l"/>
              </a:tabLst>
            </a:pPr>
            <a:r>
              <a:rPr lang="en-US" sz="600" b="0" dirty="0" smtClean="0">
                <a:latin typeface="Arial Narrow" panose="020B0606020202030204" pitchFamily="34" charset="0"/>
                <a:ea typeface="Verdana" pitchFamily="34" charset="0"/>
                <a:cs typeface="Verdana" pitchFamily="34" charset="0"/>
              </a:rPr>
              <a:t>7	# </a:t>
            </a:r>
            <a:r>
              <a:rPr lang="en-US" sz="600" b="0" dirty="0">
                <a:latin typeface="Arial Narrow" panose="020B0606020202030204" pitchFamily="34" charset="0"/>
                <a:ea typeface="Verdana" pitchFamily="34" charset="0"/>
                <a:cs typeface="Verdana" pitchFamily="34" charset="0"/>
              </a:rPr>
              <a:t>All rights reserved.</a:t>
            </a:r>
          </a:p>
          <a:p>
            <a:pPr marL="0" indent="0" defTabSz="274320">
              <a:spcAft>
                <a:spcPts val="0"/>
              </a:spcAft>
              <a:buNone/>
              <a:tabLst>
                <a:tab pos="182880" algn="l"/>
                <a:tab pos="411480" algn="l"/>
                <a:tab pos="685800" algn="l"/>
                <a:tab pos="960120" algn="l"/>
              </a:tabLst>
            </a:pPr>
            <a:r>
              <a:rPr lang="en-US" sz="600" b="0" dirty="0" smtClean="0">
                <a:latin typeface="Arial Narrow" panose="020B0606020202030204" pitchFamily="34" charset="0"/>
                <a:ea typeface="Verdana" pitchFamily="34" charset="0"/>
                <a:cs typeface="Verdana" pitchFamily="34" charset="0"/>
              </a:rPr>
              <a:t>8	#</a:t>
            </a:r>
            <a:endParaRPr lang="en-US" sz="600" b="0" dirty="0">
              <a:latin typeface="Arial Narrow" panose="020B0606020202030204" pitchFamily="34" charset="0"/>
              <a:ea typeface="Verdana" pitchFamily="34" charset="0"/>
              <a:cs typeface="Verdana" pitchFamily="34" charset="0"/>
            </a:endParaRPr>
          </a:p>
          <a:p>
            <a:pPr marL="0" indent="0" defTabSz="274320">
              <a:spcAft>
                <a:spcPts val="0"/>
              </a:spcAft>
              <a:buNone/>
              <a:tabLst>
                <a:tab pos="182880" algn="l"/>
                <a:tab pos="411480" algn="l"/>
                <a:tab pos="685800" algn="l"/>
                <a:tab pos="960120" algn="l"/>
              </a:tabLst>
            </a:pPr>
            <a:r>
              <a:rPr lang="en-US" sz="600" b="0" dirty="0" smtClean="0">
                <a:latin typeface="Arial Narrow" panose="020B0606020202030204" pitchFamily="34" charset="0"/>
                <a:ea typeface="Verdana" pitchFamily="34" charset="0"/>
                <a:cs typeface="Verdana" pitchFamily="34" charset="0"/>
              </a:rPr>
              <a:t>9	########################################################################</a:t>
            </a:r>
            <a:endParaRPr lang="en-US" sz="600" b="0" dirty="0">
              <a:latin typeface="Arial Narrow" panose="020B0606020202030204" pitchFamily="34" charset="0"/>
              <a:ea typeface="Verdana" pitchFamily="34" charset="0"/>
              <a:cs typeface="Verdana" pitchFamily="34" charset="0"/>
            </a:endParaRPr>
          </a:p>
          <a:p>
            <a:pPr marL="0" indent="0" defTabSz="274320">
              <a:spcAft>
                <a:spcPts val="0"/>
              </a:spcAft>
              <a:buNone/>
              <a:tabLst>
                <a:tab pos="182880" algn="l"/>
                <a:tab pos="411480" algn="l"/>
                <a:tab pos="685800" algn="l"/>
                <a:tab pos="960120" algn="l"/>
              </a:tabLst>
            </a:pPr>
            <a:r>
              <a:rPr lang="en-US" sz="600" b="0" dirty="0" smtClean="0">
                <a:latin typeface="Arial Narrow" panose="020B0606020202030204" pitchFamily="34" charset="0"/>
                <a:ea typeface="Verdana" pitchFamily="34" charset="0"/>
                <a:cs typeface="Verdana" pitchFamily="34" charset="0"/>
              </a:rPr>
              <a:t>10	#</a:t>
            </a:r>
            <a:endParaRPr lang="en-US" sz="600" b="0" dirty="0">
              <a:latin typeface="Arial Narrow" panose="020B0606020202030204" pitchFamily="34" charset="0"/>
              <a:ea typeface="Verdana" pitchFamily="34" charset="0"/>
              <a:cs typeface="Verdana" pitchFamily="34" charset="0"/>
            </a:endParaRPr>
          </a:p>
          <a:p>
            <a:pPr marL="0" indent="0" defTabSz="274320">
              <a:spcAft>
                <a:spcPts val="0"/>
              </a:spcAft>
              <a:buNone/>
              <a:tabLst>
                <a:tab pos="182880" algn="l"/>
                <a:tab pos="411480" algn="l"/>
                <a:tab pos="685800" algn="l"/>
                <a:tab pos="960120" algn="l"/>
              </a:tabLst>
            </a:pPr>
            <a:r>
              <a:rPr lang="en-US" sz="600" b="0" dirty="0" smtClean="0">
                <a:latin typeface="Arial Narrow" panose="020B0606020202030204" pitchFamily="34" charset="0"/>
                <a:ea typeface="Verdana" pitchFamily="34" charset="0"/>
                <a:cs typeface="Verdana" pitchFamily="34" charset="0"/>
              </a:rPr>
              <a:t>11	# </a:t>
            </a:r>
            <a:r>
              <a:rPr lang="en-US" sz="600" b="0" dirty="0">
                <a:latin typeface="Arial Narrow" panose="020B0606020202030204" pitchFamily="34" charset="0"/>
                <a:ea typeface="Verdana" pitchFamily="34" charset="0"/>
                <a:cs typeface="Verdana" pitchFamily="34" charset="0"/>
              </a:rPr>
              <a:t>File : </a:t>
            </a:r>
            <a:r>
              <a:rPr lang="en-US" sz="600" b="0" dirty="0" err="1">
                <a:latin typeface="Arial Narrow" panose="020B0606020202030204" pitchFamily="34" charset="0"/>
                <a:ea typeface="Verdana" pitchFamily="34" charset="0"/>
                <a:cs typeface="Verdana" pitchFamily="34" charset="0"/>
              </a:rPr>
              <a:t>resetaccount.cgi</a:t>
            </a:r>
            <a:endParaRPr lang="en-US" sz="600" b="0" dirty="0">
              <a:latin typeface="Arial Narrow" panose="020B0606020202030204" pitchFamily="34" charset="0"/>
              <a:ea typeface="Verdana" pitchFamily="34" charset="0"/>
              <a:cs typeface="Verdana" pitchFamily="34" charset="0"/>
            </a:endParaRPr>
          </a:p>
          <a:p>
            <a:pPr marL="0" indent="0" defTabSz="274320">
              <a:spcAft>
                <a:spcPts val="0"/>
              </a:spcAft>
              <a:buNone/>
              <a:tabLst>
                <a:tab pos="182880" algn="l"/>
                <a:tab pos="411480" algn="l"/>
                <a:tab pos="685800" algn="l"/>
                <a:tab pos="960120" algn="l"/>
              </a:tabLst>
            </a:pPr>
            <a:r>
              <a:rPr lang="en-US" sz="600" b="0" dirty="0" smtClean="0">
                <a:latin typeface="Arial Narrow" panose="020B0606020202030204" pitchFamily="34" charset="0"/>
                <a:ea typeface="Verdana" pitchFamily="34" charset="0"/>
                <a:cs typeface="Verdana" pitchFamily="34" charset="0"/>
              </a:rPr>
              <a:t>12	# </a:t>
            </a:r>
            <a:r>
              <a:rPr lang="en-US" sz="600" b="0" dirty="0">
                <a:latin typeface="Arial Narrow" panose="020B0606020202030204" pitchFamily="34" charset="0"/>
                <a:ea typeface="Verdana" pitchFamily="34" charset="0"/>
                <a:cs typeface="Verdana" pitchFamily="34" charset="0"/>
              </a:rPr>
              <a:t>History : 19-sep-2011 (Larry Shields) initial version of this code</a:t>
            </a:r>
          </a:p>
          <a:p>
            <a:pPr marL="0" indent="0" defTabSz="274320">
              <a:spcAft>
                <a:spcPts val="0"/>
              </a:spcAft>
              <a:buNone/>
              <a:tabLst>
                <a:tab pos="182880" algn="l"/>
                <a:tab pos="411480" algn="l"/>
                <a:tab pos="685800" algn="l"/>
                <a:tab pos="960120" algn="l"/>
              </a:tabLst>
            </a:pPr>
            <a:r>
              <a:rPr lang="en-US" sz="600" b="0" dirty="0" smtClean="0">
                <a:latin typeface="Arial Narrow" panose="020B0606020202030204" pitchFamily="34" charset="0"/>
                <a:ea typeface="Verdana" pitchFamily="34" charset="0"/>
                <a:cs typeface="Verdana" pitchFamily="34" charset="0"/>
              </a:rPr>
              <a:t>13	# </a:t>
            </a:r>
            <a:r>
              <a:rPr lang="en-US" sz="600" b="0" dirty="0">
                <a:latin typeface="Arial Narrow" panose="020B0606020202030204" pitchFamily="34" charset="0"/>
                <a:ea typeface="Verdana" pitchFamily="34" charset="0"/>
                <a:cs typeface="Verdana" pitchFamily="34" charset="0"/>
              </a:rPr>
              <a:t>Summary: </a:t>
            </a:r>
          </a:p>
          <a:p>
            <a:pPr marL="0" indent="0" defTabSz="274320">
              <a:spcAft>
                <a:spcPts val="0"/>
              </a:spcAft>
              <a:buNone/>
              <a:tabLst>
                <a:tab pos="182880" algn="l"/>
                <a:tab pos="411480" algn="l"/>
                <a:tab pos="685800" algn="l"/>
                <a:tab pos="960120" algn="l"/>
              </a:tabLst>
            </a:pPr>
            <a:r>
              <a:rPr lang="en-US" sz="600" b="0" dirty="0" smtClean="0">
                <a:latin typeface="Arial Narrow" panose="020B0606020202030204" pitchFamily="34" charset="0"/>
                <a:ea typeface="Verdana" pitchFamily="34" charset="0"/>
                <a:cs typeface="Verdana" pitchFamily="34" charset="0"/>
              </a:rPr>
              <a:t>14	# </a:t>
            </a:r>
            <a:endParaRPr lang="en-US" sz="600" b="0" dirty="0">
              <a:latin typeface="Arial Narrow" panose="020B0606020202030204" pitchFamily="34" charset="0"/>
              <a:ea typeface="Verdana" pitchFamily="34" charset="0"/>
              <a:cs typeface="Verdana" pitchFamily="34" charset="0"/>
            </a:endParaRPr>
          </a:p>
          <a:p>
            <a:pPr marL="0" indent="0" defTabSz="274320">
              <a:spcAft>
                <a:spcPts val="0"/>
              </a:spcAft>
              <a:buNone/>
              <a:tabLst>
                <a:tab pos="182880" algn="l"/>
                <a:tab pos="411480" algn="l"/>
                <a:tab pos="685800" algn="l"/>
                <a:tab pos="960120" algn="l"/>
              </a:tabLst>
            </a:pPr>
            <a:r>
              <a:rPr lang="en-US" sz="600" b="0" dirty="0" smtClean="0">
                <a:latin typeface="Arial Narrow" panose="020B0606020202030204" pitchFamily="34" charset="0"/>
                <a:ea typeface="Verdana" pitchFamily="34" charset="0"/>
                <a:cs typeface="Verdana" pitchFamily="34" charset="0"/>
              </a:rPr>
              <a:t>15	########################################################################</a:t>
            </a:r>
            <a:endParaRPr lang="en-US" sz="600" b="0" dirty="0">
              <a:latin typeface="Arial Narrow" panose="020B0606020202030204" pitchFamily="34" charset="0"/>
              <a:ea typeface="Verdana" pitchFamily="34" charset="0"/>
              <a:cs typeface="Verdana" pitchFamily="34" charset="0"/>
            </a:endParaRPr>
          </a:p>
          <a:p>
            <a:pPr marL="0" indent="0" defTabSz="274320">
              <a:spcAft>
                <a:spcPts val="0"/>
              </a:spcAft>
              <a:buNone/>
              <a:tabLst>
                <a:tab pos="182880" algn="l"/>
                <a:tab pos="411480" algn="l"/>
                <a:tab pos="685800" algn="l"/>
                <a:tab pos="960120" algn="l"/>
              </a:tabLst>
            </a:pPr>
            <a:r>
              <a:rPr lang="en-US" sz="600" b="0" dirty="0" smtClean="0">
                <a:latin typeface="Arial Narrow" panose="020B0606020202030204" pitchFamily="34" charset="0"/>
                <a:ea typeface="Verdana" pitchFamily="34" charset="0"/>
                <a:cs typeface="Verdana" pitchFamily="34" charset="0"/>
              </a:rPr>
              <a:t>16</a:t>
            </a:r>
            <a:endParaRPr lang="en-US" sz="600" b="0" dirty="0">
              <a:latin typeface="Arial Narrow" panose="020B0606020202030204" pitchFamily="34" charset="0"/>
              <a:ea typeface="Verdana" pitchFamily="34" charset="0"/>
              <a:cs typeface="Verdana" pitchFamily="34" charset="0"/>
            </a:endParaRPr>
          </a:p>
          <a:p>
            <a:pPr marL="0" indent="0" defTabSz="274320">
              <a:spcAft>
                <a:spcPts val="0"/>
              </a:spcAft>
              <a:buNone/>
              <a:tabLst>
                <a:tab pos="182880" algn="l"/>
                <a:tab pos="411480" algn="l"/>
                <a:tab pos="685800" algn="l"/>
                <a:tab pos="960120" algn="l"/>
              </a:tabLst>
            </a:pPr>
            <a:r>
              <a:rPr lang="en-US" sz="600" b="0" dirty="0" smtClean="0">
                <a:latin typeface="Arial Narrow" panose="020B0606020202030204" pitchFamily="34" charset="0"/>
                <a:ea typeface="Verdana" pitchFamily="34" charset="0"/>
                <a:cs typeface="Verdana" pitchFamily="34" charset="0"/>
              </a:rPr>
              <a:t>17	use </a:t>
            </a:r>
            <a:r>
              <a:rPr lang="en-US" sz="600" b="0" dirty="0">
                <a:latin typeface="Arial Narrow" panose="020B0606020202030204" pitchFamily="34" charset="0"/>
                <a:ea typeface="Verdana" pitchFamily="34" charset="0"/>
                <a:cs typeface="Verdana" pitchFamily="34" charset="0"/>
              </a:rPr>
              <a:t>CGI;</a:t>
            </a:r>
          </a:p>
          <a:p>
            <a:pPr marL="0" indent="0" defTabSz="274320">
              <a:spcAft>
                <a:spcPts val="0"/>
              </a:spcAft>
              <a:buNone/>
              <a:tabLst>
                <a:tab pos="182880" algn="l"/>
                <a:tab pos="411480" algn="l"/>
                <a:tab pos="685800" algn="l"/>
                <a:tab pos="960120" algn="l"/>
              </a:tabLst>
            </a:pPr>
            <a:r>
              <a:rPr lang="en-US" sz="600" b="0" dirty="0" smtClean="0">
                <a:latin typeface="Arial Narrow" panose="020B0606020202030204" pitchFamily="34" charset="0"/>
                <a:ea typeface="Verdana" pitchFamily="34" charset="0"/>
                <a:cs typeface="Verdana" pitchFamily="34" charset="0"/>
              </a:rPr>
              <a:t>18	use </a:t>
            </a:r>
            <a:r>
              <a:rPr lang="en-US" sz="600" b="0" dirty="0">
                <a:latin typeface="Arial Narrow" panose="020B0606020202030204" pitchFamily="34" charset="0"/>
                <a:ea typeface="Verdana" pitchFamily="34" charset="0"/>
                <a:cs typeface="Verdana" pitchFamily="34" charset="0"/>
              </a:rPr>
              <a:t>DBI;</a:t>
            </a:r>
          </a:p>
          <a:p>
            <a:pPr marL="0" indent="0" defTabSz="274320">
              <a:spcAft>
                <a:spcPts val="0"/>
              </a:spcAft>
              <a:buNone/>
              <a:tabLst>
                <a:tab pos="182880" algn="l"/>
                <a:tab pos="411480" algn="l"/>
                <a:tab pos="685800" algn="l"/>
                <a:tab pos="960120" algn="l"/>
              </a:tabLst>
            </a:pPr>
            <a:r>
              <a:rPr lang="en-US" sz="600" b="0" dirty="0" smtClean="0">
                <a:latin typeface="Arial Narrow" panose="020B0606020202030204" pitchFamily="34" charset="0"/>
                <a:ea typeface="Verdana" pitchFamily="34" charset="0"/>
                <a:cs typeface="Verdana" pitchFamily="34" charset="0"/>
              </a:rPr>
              <a:t>19	use </a:t>
            </a:r>
            <a:r>
              <a:rPr lang="en-US" sz="600" b="0" dirty="0">
                <a:latin typeface="Arial Narrow" panose="020B0606020202030204" pitchFamily="34" charset="0"/>
                <a:ea typeface="Verdana" pitchFamily="34" charset="0"/>
                <a:cs typeface="Verdana" pitchFamily="34" charset="0"/>
              </a:rPr>
              <a:t>MIME::Base64;</a:t>
            </a:r>
          </a:p>
          <a:p>
            <a:pPr marL="0" indent="0" defTabSz="274320">
              <a:spcAft>
                <a:spcPts val="0"/>
              </a:spcAft>
              <a:buNone/>
              <a:tabLst>
                <a:tab pos="182880" algn="l"/>
                <a:tab pos="411480" algn="l"/>
                <a:tab pos="685800" algn="l"/>
                <a:tab pos="960120" algn="l"/>
              </a:tabLst>
            </a:pPr>
            <a:r>
              <a:rPr lang="en-US" sz="600" b="0" dirty="0" smtClean="0">
                <a:latin typeface="Arial Narrow" panose="020B0606020202030204" pitchFamily="34" charset="0"/>
                <a:ea typeface="Verdana" pitchFamily="34" charset="0"/>
                <a:cs typeface="Verdana" pitchFamily="34" charset="0"/>
              </a:rPr>
              <a:t>20	use </a:t>
            </a:r>
            <a:r>
              <a:rPr lang="en-US" sz="600" b="0" dirty="0">
                <a:latin typeface="Arial Narrow" panose="020B0606020202030204" pitchFamily="34" charset="0"/>
                <a:ea typeface="Verdana" pitchFamily="34" charset="0"/>
                <a:cs typeface="Verdana" pitchFamily="34" charset="0"/>
              </a:rPr>
              <a:t>lib "/</a:t>
            </a:r>
            <a:r>
              <a:rPr lang="en-US" sz="600" b="0" dirty="0" err="1">
                <a:latin typeface="Arial Narrow" panose="020B0606020202030204" pitchFamily="34" charset="0"/>
                <a:ea typeface="Verdana" pitchFamily="34" charset="0"/>
                <a:cs typeface="Verdana" pitchFamily="34" charset="0"/>
              </a:rPr>
              <a:t>etc</a:t>
            </a:r>
            <a:r>
              <a:rPr lang="en-US" sz="600" b="0" dirty="0">
                <a:latin typeface="Arial Narrow" panose="020B0606020202030204" pitchFamily="34" charset="0"/>
                <a:ea typeface="Verdana" pitchFamily="34" charset="0"/>
                <a:cs typeface="Verdana" pitchFamily="34" charset="0"/>
              </a:rPr>
              <a:t>/apache2/modules";</a:t>
            </a:r>
          </a:p>
          <a:p>
            <a:pPr marL="0" indent="0" defTabSz="274320">
              <a:spcAft>
                <a:spcPts val="0"/>
              </a:spcAft>
              <a:buNone/>
              <a:tabLst>
                <a:tab pos="182880" algn="l"/>
                <a:tab pos="411480" algn="l"/>
                <a:tab pos="685800" algn="l"/>
                <a:tab pos="960120" algn="l"/>
              </a:tabLst>
            </a:pPr>
            <a:r>
              <a:rPr lang="en-US" sz="600" b="0" dirty="0" smtClean="0">
                <a:latin typeface="Arial Narrow" panose="020B0606020202030204" pitchFamily="34" charset="0"/>
                <a:ea typeface="Verdana" pitchFamily="34" charset="0"/>
                <a:cs typeface="Verdana" pitchFamily="34" charset="0"/>
              </a:rPr>
              <a:t>21	use </a:t>
            </a:r>
            <a:r>
              <a:rPr lang="en-US" sz="600" b="0" dirty="0" err="1">
                <a:latin typeface="Arial Narrow" panose="020B0606020202030204" pitchFamily="34" charset="0"/>
                <a:ea typeface="Verdana" pitchFamily="34" charset="0"/>
                <a:cs typeface="Verdana" pitchFamily="34" charset="0"/>
              </a:rPr>
              <a:t>DBAuth</a:t>
            </a:r>
            <a:r>
              <a:rPr lang="en-US" sz="600" b="0" dirty="0">
                <a:latin typeface="Arial Narrow" panose="020B0606020202030204" pitchFamily="34" charset="0"/>
                <a:ea typeface="Verdana" pitchFamily="34" charset="0"/>
                <a:cs typeface="Verdana" pitchFamily="34" charset="0"/>
              </a:rPr>
              <a:t>;</a:t>
            </a:r>
          </a:p>
          <a:p>
            <a:pPr marL="0" indent="0" defTabSz="274320">
              <a:spcAft>
                <a:spcPts val="0"/>
              </a:spcAft>
              <a:buNone/>
              <a:tabLst>
                <a:tab pos="182880" algn="l"/>
                <a:tab pos="411480" algn="l"/>
                <a:tab pos="685800" algn="l"/>
                <a:tab pos="960120" algn="l"/>
              </a:tabLst>
            </a:pPr>
            <a:r>
              <a:rPr lang="en-US" sz="600" b="0" dirty="0" smtClean="0">
                <a:latin typeface="Arial Narrow" panose="020B0606020202030204" pitchFamily="34" charset="0"/>
                <a:ea typeface="Verdana" pitchFamily="34" charset="0"/>
                <a:cs typeface="Verdana" pitchFamily="34" charset="0"/>
              </a:rPr>
              <a:t>22</a:t>
            </a:r>
            <a:endParaRPr lang="en-US" sz="600" b="0" dirty="0">
              <a:latin typeface="Arial Narrow" panose="020B0606020202030204" pitchFamily="34" charset="0"/>
              <a:ea typeface="Verdana" pitchFamily="34" charset="0"/>
              <a:cs typeface="Verdana" pitchFamily="34" charset="0"/>
            </a:endParaRPr>
          </a:p>
          <a:p>
            <a:pPr marL="0" indent="0" defTabSz="274320">
              <a:spcAft>
                <a:spcPts val="0"/>
              </a:spcAft>
              <a:buNone/>
              <a:tabLst>
                <a:tab pos="182880" algn="l"/>
                <a:tab pos="411480" algn="l"/>
                <a:tab pos="685800" algn="l"/>
                <a:tab pos="960120" algn="l"/>
              </a:tabLst>
            </a:pPr>
            <a:r>
              <a:rPr lang="en-US" sz="600" b="0" dirty="0" smtClean="0">
                <a:latin typeface="Arial Narrow" panose="020B0606020202030204" pitchFamily="34" charset="0"/>
                <a:ea typeface="Verdana" pitchFamily="34" charset="0"/>
                <a:cs typeface="Verdana" pitchFamily="34" charset="0"/>
              </a:rPr>
              <a:t>23	my </a:t>
            </a:r>
            <a:r>
              <a:rPr lang="en-US" sz="600" b="0" dirty="0">
                <a:latin typeface="Arial Narrow" panose="020B0606020202030204" pitchFamily="34" charset="0"/>
                <a:ea typeface="Verdana" pitchFamily="34" charset="0"/>
                <a:cs typeface="Verdana" pitchFamily="34" charset="0"/>
              </a:rPr>
              <a:t>$</a:t>
            </a:r>
            <a:r>
              <a:rPr lang="en-US" sz="600" b="0" dirty="0" err="1">
                <a:latin typeface="Arial Narrow" panose="020B0606020202030204" pitchFamily="34" charset="0"/>
                <a:ea typeface="Verdana" pitchFamily="34" charset="0"/>
                <a:cs typeface="Verdana" pitchFamily="34" charset="0"/>
              </a:rPr>
              <a:t>cgi</a:t>
            </a:r>
            <a:r>
              <a:rPr lang="en-US" sz="600" b="0" dirty="0">
                <a:latin typeface="Arial Narrow" panose="020B0606020202030204" pitchFamily="34" charset="0"/>
                <a:ea typeface="Verdana" pitchFamily="34" charset="0"/>
                <a:cs typeface="Verdana" pitchFamily="34" charset="0"/>
              </a:rPr>
              <a:t> = new CGI;</a:t>
            </a:r>
          </a:p>
          <a:p>
            <a:pPr marL="0" indent="0" defTabSz="274320">
              <a:spcAft>
                <a:spcPts val="0"/>
              </a:spcAft>
              <a:buNone/>
              <a:tabLst>
                <a:tab pos="182880" algn="l"/>
                <a:tab pos="411480" algn="l"/>
                <a:tab pos="685800" algn="l"/>
                <a:tab pos="960120" algn="l"/>
              </a:tabLst>
            </a:pPr>
            <a:r>
              <a:rPr lang="en-US" sz="600" b="0" dirty="0" smtClean="0">
                <a:latin typeface="Arial Narrow" panose="020B0606020202030204" pitchFamily="34" charset="0"/>
                <a:ea typeface="Verdana" pitchFamily="34" charset="0"/>
                <a:cs typeface="Verdana" pitchFamily="34" charset="0"/>
              </a:rPr>
              <a:t>24</a:t>
            </a:r>
            <a:endParaRPr lang="en-US" sz="600" b="0" dirty="0">
              <a:latin typeface="Arial Narrow" panose="020B0606020202030204" pitchFamily="34" charset="0"/>
              <a:ea typeface="Verdana" pitchFamily="34" charset="0"/>
              <a:cs typeface="Verdana" pitchFamily="34" charset="0"/>
            </a:endParaRPr>
          </a:p>
          <a:p>
            <a:pPr marL="0" indent="0" defTabSz="274320">
              <a:spcAft>
                <a:spcPts val="0"/>
              </a:spcAft>
              <a:buNone/>
              <a:tabLst>
                <a:tab pos="182880" algn="l"/>
                <a:tab pos="411480" algn="l"/>
                <a:tab pos="685800" algn="l"/>
                <a:tab pos="960120" algn="l"/>
              </a:tabLst>
            </a:pPr>
            <a:r>
              <a:rPr lang="en-US" sz="600" b="0" dirty="0" smtClean="0">
                <a:latin typeface="Arial Narrow" panose="020B0606020202030204" pitchFamily="34" charset="0"/>
                <a:ea typeface="Verdana" pitchFamily="34" charset="0"/>
                <a:cs typeface="Verdana" pitchFamily="34" charset="0"/>
              </a:rPr>
              <a:t>25	my </a:t>
            </a:r>
            <a:r>
              <a:rPr lang="en-US" sz="600" b="0" dirty="0">
                <a:latin typeface="Arial Narrow" panose="020B0606020202030204" pitchFamily="34" charset="0"/>
                <a:ea typeface="Verdana" pitchFamily="34" charset="0"/>
                <a:cs typeface="Verdana" pitchFamily="34" charset="0"/>
              </a:rPr>
              <a:t>$</a:t>
            </a:r>
            <a:r>
              <a:rPr lang="en-US" sz="600" b="0" dirty="0" err="1">
                <a:latin typeface="Arial Narrow" panose="020B0606020202030204" pitchFamily="34" charset="0"/>
                <a:ea typeface="Verdana" pitchFamily="34" charset="0"/>
                <a:cs typeface="Verdana" pitchFamily="34" charset="0"/>
              </a:rPr>
              <a:t>uname</a:t>
            </a:r>
            <a:r>
              <a:rPr lang="en-US" sz="600" b="0" dirty="0">
                <a:latin typeface="Arial Narrow" panose="020B0606020202030204" pitchFamily="34" charset="0"/>
                <a:ea typeface="Verdana" pitchFamily="34" charset="0"/>
                <a:cs typeface="Verdana" pitchFamily="34" charset="0"/>
              </a:rPr>
              <a:t> = $</a:t>
            </a:r>
            <a:r>
              <a:rPr lang="en-US" sz="600" b="0" dirty="0" err="1">
                <a:latin typeface="Arial Narrow" panose="020B0606020202030204" pitchFamily="34" charset="0"/>
                <a:ea typeface="Verdana" pitchFamily="34" charset="0"/>
                <a:cs typeface="Verdana" pitchFamily="34" charset="0"/>
              </a:rPr>
              <a:t>cgi</a:t>
            </a:r>
            <a:r>
              <a:rPr lang="en-US" sz="600" b="0" dirty="0">
                <a:latin typeface="Arial Narrow" panose="020B0606020202030204" pitchFamily="34" charset="0"/>
                <a:ea typeface="Verdana" pitchFamily="34" charset="0"/>
                <a:cs typeface="Verdana" pitchFamily="34" charset="0"/>
              </a:rPr>
              <a:t>-&gt;</a:t>
            </a:r>
            <a:r>
              <a:rPr lang="en-US" sz="600" b="0" dirty="0" err="1">
                <a:latin typeface="Arial Narrow" panose="020B0606020202030204" pitchFamily="34" charset="0"/>
                <a:ea typeface="Verdana" pitchFamily="34" charset="0"/>
                <a:cs typeface="Verdana" pitchFamily="34" charset="0"/>
              </a:rPr>
              <a:t>param</a:t>
            </a:r>
            <a:r>
              <a:rPr lang="en-US" sz="600" b="0" dirty="0">
                <a:latin typeface="Arial Narrow" panose="020B0606020202030204" pitchFamily="34" charset="0"/>
                <a:ea typeface="Verdana" pitchFamily="34" charset="0"/>
                <a:cs typeface="Verdana" pitchFamily="34" charset="0"/>
              </a:rPr>
              <a:t>('</a:t>
            </a:r>
            <a:r>
              <a:rPr lang="en-US" sz="600" b="0" dirty="0" err="1">
                <a:latin typeface="Arial Narrow" panose="020B0606020202030204" pitchFamily="34" charset="0"/>
                <a:ea typeface="Verdana" pitchFamily="34" charset="0"/>
                <a:cs typeface="Verdana" pitchFamily="34" charset="0"/>
              </a:rPr>
              <a:t>uname</a:t>
            </a:r>
            <a:r>
              <a:rPr lang="en-US" sz="600" b="0" dirty="0">
                <a:latin typeface="Arial Narrow" panose="020B0606020202030204" pitchFamily="34" charset="0"/>
                <a:ea typeface="Verdana" pitchFamily="34" charset="0"/>
                <a:cs typeface="Verdana" pitchFamily="34" charset="0"/>
              </a:rPr>
              <a:t>');</a:t>
            </a:r>
          </a:p>
          <a:p>
            <a:pPr marL="0" indent="0" defTabSz="274320">
              <a:spcAft>
                <a:spcPts val="0"/>
              </a:spcAft>
              <a:buNone/>
              <a:tabLst>
                <a:tab pos="182880" algn="l"/>
                <a:tab pos="411480" algn="l"/>
                <a:tab pos="685800" algn="l"/>
                <a:tab pos="960120" algn="l"/>
              </a:tabLst>
            </a:pPr>
            <a:r>
              <a:rPr lang="en-US" sz="600" b="0" dirty="0" smtClean="0">
                <a:latin typeface="Arial Narrow" panose="020B0606020202030204" pitchFamily="34" charset="0"/>
                <a:ea typeface="Verdana" pitchFamily="34" charset="0"/>
                <a:cs typeface="Verdana" pitchFamily="34" charset="0"/>
              </a:rPr>
              <a:t>26	my </a:t>
            </a:r>
            <a:r>
              <a:rPr lang="en-US" sz="600" b="0" dirty="0">
                <a:latin typeface="Arial Narrow" panose="020B0606020202030204" pitchFamily="34" charset="0"/>
                <a:ea typeface="Verdana" pitchFamily="34" charset="0"/>
                <a:cs typeface="Verdana" pitchFamily="34" charset="0"/>
              </a:rPr>
              <a:t>$</a:t>
            </a:r>
            <a:r>
              <a:rPr lang="en-US" sz="600" b="0" dirty="0" err="1">
                <a:latin typeface="Arial Narrow" panose="020B0606020202030204" pitchFamily="34" charset="0"/>
                <a:ea typeface="Verdana" pitchFamily="34" charset="0"/>
                <a:cs typeface="Verdana" pitchFamily="34" charset="0"/>
              </a:rPr>
              <a:t>sa</a:t>
            </a:r>
            <a:r>
              <a:rPr lang="en-US" sz="600" b="0" dirty="0">
                <a:latin typeface="Arial Narrow" panose="020B0606020202030204" pitchFamily="34" charset="0"/>
                <a:ea typeface="Verdana" pitchFamily="34" charset="0"/>
                <a:cs typeface="Verdana" pitchFamily="34" charset="0"/>
              </a:rPr>
              <a:t> = $</a:t>
            </a:r>
            <a:r>
              <a:rPr lang="en-US" sz="600" b="0" dirty="0" err="1">
                <a:latin typeface="Arial Narrow" panose="020B0606020202030204" pitchFamily="34" charset="0"/>
                <a:ea typeface="Verdana" pitchFamily="34" charset="0"/>
                <a:cs typeface="Verdana" pitchFamily="34" charset="0"/>
              </a:rPr>
              <a:t>cgi</a:t>
            </a:r>
            <a:r>
              <a:rPr lang="en-US" sz="600" b="0" dirty="0">
                <a:latin typeface="Arial Narrow" panose="020B0606020202030204" pitchFamily="34" charset="0"/>
                <a:ea typeface="Verdana" pitchFamily="34" charset="0"/>
                <a:cs typeface="Verdana" pitchFamily="34" charset="0"/>
              </a:rPr>
              <a:t>-&gt;</a:t>
            </a:r>
            <a:r>
              <a:rPr lang="en-US" sz="600" b="0" dirty="0" err="1">
                <a:latin typeface="Arial Narrow" panose="020B0606020202030204" pitchFamily="34" charset="0"/>
                <a:ea typeface="Verdana" pitchFamily="34" charset="0"/>
                <a:cs typeface="Verdana" pitchFamily="34" charset="0"/>
              </a:rPr>
              <a:t>param</a:t>
            </a:r>
            <a:r>
              <a:rPr lang="en-US" sz="600" b="0" dirty="0">
                <a:latin typeface="Arial Narrow" panose="020B0606020202030204" pitchFamily="34" charset="0"/>
                <a:ea typeface="Verdana" pitchFamily="34" charset="0"/>
                <a:cs typeface="Verdana" pitchFamily="34" charset="0"/>
              </a:rPr>
              <a:t>('</a:t>
            </a:r>
            <a:r>
              <a:rPr lang="en-US" sz="600" b="0" dirty="0" err="1">
                <a:latin typeface="Arial Narrow" panose="020B0606020202030204" pitchFamily="34" charset="0"/>
                <a:ea typeface="Verdana" pitchFamily="34" charset="0"/>
                <a:cs typeface="Verdana" pitchFamily="34" charset="0"/>
              </a:rPr>
              <a:t>sa</a:t>
            </a:r>
            <a:r>
              <a:rPr lang="en-US" sz="600" b="0" dirty="0">
                <a:latin typeface="Arial Narrow" panose="020B0606020202030204" pitchFamily="34" charset="0"/>
                <a:ea typeface="Verdana" pitchFamily="34" charset="0"/>
                <a:cs typeface="Verdana" pitchFamily="34" charset="0"/>
              </a:rPr>
              <a:t>');</a:t>
            </a:r>
          </a:p>
          <a:p>
            <a:pPr marL="0" indent="0" defTabSz="274320">
              <a:spcAft>
                <a:spcPts val="0"/>
              </a:spcAft>
              <a:buNone/>
              <a:tabLst>
                <a:tab pos="182880" algn="l"/>
                <a:tab pos="411480" algn="l"/>
                <a:tab pos="685800" algn="l"/>
                <a:tab pos="960120" algn="l"/>
              </a:tabLst>
            </a:pPr>
            <a:r>
              <a:rPr lang="en-US" sz="600" b="0" dirty="0" smtClean="0">
                <a:latin typeface="Arial Narrow" panose="020B0606020202030204" pitchFamily="34" charset="0"/>
                <a:ea typeface="Verdana" pitchFamily="34" charset="0"/>
                <a:cs typeface="Verdana" pitchFamily="34" charset="0"/>
              </a:rPr>
              <a:t>27</a:t>
            </a:r>
            <a:endParaRPr lang="en-US" sz="600" b="0" dirty="0">
              <a:latin typeface="Arial Narrow" panose="020B0606020202030204" pitchFamily="34" charset="0"/>
              <a:ea typeface="Verdana" pitchFamily="34" charset="0"/>
              <a:cs typeface="Verdana" pitchFamily="34" charset="0"/>
            </a:endParaRPr>
          </a:p>
          <a:p>
            <a:pPr marL="0" indent="0" defTabSz="274320">
              <a:spcAft>
                <a:spcPts val="0"/>
              </a:spcAft>
              <a:buNone/>
              <a:tabLst>
                <a:tab pos="182880" algn="l"/>
                <a:tab pos="411480" algn="l"/>
                <a:tab pos="685800" algn="l"/>
                <a:tab pos="960120" algn="l"/>
              </a:tabLst>
            </a:pPr>
            <a:r>
              <a:rPr lang="en-US" sz="600" b="0" dirty="0" smtClean="0">
                <a:latin typeface="Arial Narrow" panose="020B0606020202030204" pitchFamily="34" charset="0"/>
                <a:ea typeface="Verdana" pitchFamily="34" charset="0"/>
                <a:cs typeface="Verdana" pitchFamily="34" charset="0"/>
              </a:rPr>
              <a:t>28	my </a:t>
            </a:r>
            <a:r>
              <a:rPr lang="en-US" sz="600" b="0" dirty="0">
                <a:latin typeface="Arial Narrow" panose="020B0606020202030204" pitchFamily="34" charset="0"/>
                <a:ea typeface="Verdana" pitchFamily="34" charset="0"/>
                <a:cs typeface="Verdana" pitchFamily="34" charset="0"/>
              </a:rPr>
              <a:t>$</a:t>
            </a:r>
            <a:r>
              <a:rPr lang="en-US" sz="600" b="0" dirty="0" err="1">
                <a:latin typeface="Arial Narrow" panose="020B0606020202030204" pitchFamily="34" charset="0"/>
                <a:ea typeface="Verdana" pitchFamily="34" charset="0"/>
                <a:cs typeface="Verdana" pitchFamily="34" charset="0"/>
              </a:rPr>
              <a:t>dsn</a:t>
            </a:r>
            <a:r>
              <a:rPr lang="en-US" sz="600" b="0" dirty="0">
                <a:latin typeface="Arial Narrow" panose="020B0606020202030204" pitchFamily="34" charset="0"/>
                <a:ea typeface="Verdana" pitchFamily="34" charset="0"/>
                <a:cs typeface="Verdana" pitchFamily="34" charset="0"/>
              </a:rPr>
              <a:t> = "</a:t>
            </a:r>
            <a:r>
              <a:rPr lang="en-US" sz="600" b="0" dirty="0" err="1">
                <a:latin typeface="Arial Narrow" panose="020B0606020202030204" pitchFamily="34" charset="0"/>
                <a:ea typeface="Verdana" pitchFamily="34" charset="0"/>
                <a:cs typeface="Verdana" pitchFamily="34" charset="0"/>
              </a:rPr>
              <a:t>DBI:mysql:database</a:t>
            </a:r>
            <a:r>
              <a:rPr lang="en-US" sz="600" b="0" dirty="0">
                <a:latin typeface="Arial Narrow" panose="020B0606020202030204" pitchFamily="34" charset="0"/>
                <a:ea typeface="Verdana" pitchFamily="34" charset="0"/>
                <a:cs typeface="Verdana" pitchFamily="34" charset="0"/>
              </a:rPr>
              <a:t>=$</a:t>
            </a:r>
            <a:r>
              <a:rPr lang="en-US" sz="600" b="0" dirty="0" err="1">
                <a:latin typeface="Arial Narrow" panose="020B0606020202030204" pitchFamily="34" charset="0"/>
                <a:ea typeface="Verdana" pitchFamily="34" charset="0"/>
                <a:cs typeface="Verdana" pitchFamily="34" charset="0"/>
              </a:rPr>
              <a:t>dbname;host</a:t>
            </a:r>
            <a:r>
              <a:rPr lang="en-US" sz="600" b="0" dirty="0">
                <a:latin typeface="Arial Narrow" panose="020B0606020202030204" pitchFamily="34" charset="0"/>
                <a:ea typeface="Verdana" pitchFamily="34" charset="0"/>
                <a:cs typeface="Verdana" pitchFamily="34" charset="0"/>
              </a:rPr>
              <a:t>=$</a:t>
            </a:r>
            <a:r>
              <a:rPr lang="en-US" sz="600" b="0" dirty="0" err="1">
                <a:latin typeface="Arial Narrow" panose="020B0606020202030204" pitchFamily="34" charset="0"/>
                <a:ea typeface="Verdana" pitchFamily="34" charset="0"/>
                <a:cs typeface="Verdana" pitchFamily="34" charset="0"/>
              </a:rPr>
              <a:t>dbhost</a:t>
            </a:r>
            <a:r>
              <a:rPr lang="en-US" sz="600" b="0" dirty="0">
                <a:latin typeface="Arial Narrow" panose="020B0606020202030204" pitchFamily="34" charset="0"/>
                <a:ea typeface="Verdana" pitchFamily="34" charset="0"/>
                <a:cs typeface="Verdana" pitchFamily="34" charset="0"/>
              </a:rPr>
              <a:t>";</a:t>
            </a:r>
          </a:p>
          <a:p>
            <a:pPr marL="0" indent="0" defTabSz="274320">
              <a:spcAft>
                <a:spcPts val="0"/>
              </a:spcAft>
              <a:buNone/>
              <a:tabLst>
                <a:tab pos="182880" algn="l"/>
                <a:tab pos="411480" algn="l"/>
                <a:tab pos="685800" algn="l"/>
                <a:tab pos="960120" algn="l"/>
              </a:tabLst>
            </a:pPr>
            <a:r>
              <a:rPr lang="en-US" sz="600" b="0" dirty="0" smtClean="0">
                <a:latin typeface="Arial Narrow" panose="020B0606020202030204" pitchFamily="34" charset="0"/>
                <a:ea typeface="Verdana" pitchFamily="34" charset="0"/>
                <a:cs typeface="Verdana" pitchFamily="34" charset="0"/>
              </a:rPr>
              <a:t>29	my </a:t>
            </a:r>
            <a:r>
              <a:rPr lang="en-US" sz="600" b="0" dirty="0">
                <a:latin typeface="Arial Narrow" panose="020B0606020202030204" pitchFamily="34" charset="0"/>
                <a:ea typeface="Verdana" pitchFamily="34" charset="0"/>
                <a:cs typeface="Verdana" pitchFamily="34" charset="0"/>
              </a:rPr>
              <a:t>$</a:t>
            </a:r>
            <a:r>
              <a:rPr lang="en-US" sz="600" b="0" dirty="0" err="1">
                <a:latin typeface="Arial Narrow" panose="020B0606020202030204" pitchFamily="34" charset="0"/>
                <a:ea typeface="Verdana" pitchFamily="34" charset="0"/>
                <a:cs typeface="Verdana" pitchFamily="34" charset="0"/>
              </a:rPr>
              <a:t>dbh</a:t>
            </a:r>
            <a:r>
              <a:rPr lang="en-US" sz="600" b="0" dirty="0">
                <a:latin typeface="Arial Narrow" panose="020B0606020202030204" pitchFamily="34" charset="0"/>
                <a:ea typeface="Verdana" pitchFamily="34" charset="0"/>
                <a:cs typeface="Verdana" pitchFamily="34" charset="0"/>
              </a:rPr>
              <a:t> = DBI-&gt;connect($dsn,$dbuser,decode_base64($</a:t>
            </a:r>
            <a:r>
              <a:rPr lang="en-US" sz="600" b="0" dirty="0" err="1">
                <a:latin typeface="Arial Narrow" panose="020B0606020202030204" pitchFamily="34" charset="0"/>
                <a:ea typeface="Verdana" pitchFamily="34" charset="0"/>
                <a:cs typeface="Verdana" pitchFamily="34" charset="0"/>
              </a:rPr>
              <a:t>dbpw</a:t>
            </a:r>
            <a:r>
              <a:rPr lang="en-US" sz="600" b="0" dirty="0">
                <a:latin typeface="Arial Narrow" panose="020B0606020202030204" pitchFamily="34" charset="0"/>
                <a:ea typeface="Verdana" pitchFamily="34" charset="0"/>
                <a:cs typeface="Verdana" pitchFamily="34" charset="0"/>
              </a:rPr>
              <a:t>)) or die "Could not connect to DB.";</a:t>
            </a:r>
          </a:p>
          <a:p>
            <a:pPr marL="0" indent="0" defTabSz="274320">
              <a:spcAft>
                <a:spcPts val="0"/>
              </a:spcAft>
              <a:buNone/>
              <a:tabLst>
                <a:tab pos="182880" algn="l"/>
                <a:tab pos="411480" algn="l"/>
                <a:tab pos="685800" algn="l"/>
                <a:tab pos="960120" algn="l"/>
              </a:tabLst>
            </a:pPr>
            <a:r>
              <a:rPr lang="en-US" sz="600" b="0" dirty="0" smtClean="0">
                <a:latin typeface="Arial Narrow" panose="020B0606020202030204" pitchFamily="34" charset="0"/>
                <a:ea typeface="Verdana" pitchFamily="34" charset="0"/>
                <a:cs typeface="Verdana" pitchFamily="34" charset="0"/>
              </a:rPr>
              <a:t>30</a:t>
            </a:r>
            <a:endParaRPr lang="en-US" sz="600" b="0" dirty="0">
              <a:latin typeface="Arial Narrow" panose="020B0606020202030204" pitchFamily="34" charset="0"/>
              <a:ea typeface="Verdana" pitchFamily="34" charset="0"/>
              <a:cs typeface="Verdana" pitchFamily="34" charset="0"/>
            </a:endParaRPr>
          </a:p>
          <a:p>
            <a:pPr marL="0" indent="0" defTabSz="274320">
              <a:spcAft>
                <a:spcPts val="0"/>
              </a:spcAft>
              <a:buNone/>
              <a:tabLst>
                <a:tab pos="182880" algn="l"/>
                <a:tab pos="411480" algn="l"/>
                <a:tab pos="685800" algn="l"/>
                <a:tab pos="960120" algn="l"/>
              </a:tabLst>
            </a:pPr>
            <a:r>
              <a:rPr lang="en-US" sz="600" b="0" dirty="0" smtClean="0">
                <a:latin typeface="Arial Narrow" panose="020B0606020202030204" pitchFamily="34" charset="0"/>
                <a:ea typeface="Verdana" pitchFamily="34" charset="0"/>
                <a:cs typeface="Verdana" pitchFamily="34" charset="0"/>
              </a:rPr>
              <a:t>31	my </a:t>
            </a:r>
            <a:r>
              <a:rPr lang="en-US" sz="600" b="0" dirty="0">
                <a:latin typeface="Arial Narrow" panose="020B0606020202030204" pitchFamily="34" charset="0"/>
                <a:ea typeface="Verdana" pitchFamily="34" charset="0"/>
                <a:cs typeface="Verdana" pitchFamily="34" charset="0"/>
              </a:rPr>
              <a:t>$</a:t>
            </a:r>
            <a:r>
              <a:rPr lang="en-US" sz="600" b="0" dirty="0" err="1">
                <a:latin typeface="Arial Narrow" panose="020B0606020202030204" pitchFamily="34" charset="0"/>
                <a:ea typeface="Verdana" pitchFamily="34" charset="0"/>
                <a:cs typeface="Verdana" pitchFamily="34" charset="0"/>
              </a:rPr>
              <a:t>sql</a:t>
            </a:r>
            <a:r>
              <a:rPr lang="en-US" sz="600" b="0" dirty="0">
                <a:latin typeface="Arial Narrow" panose="020B0606020202030204" pitchFamily="34" charset="0"/>
                <a:ea typeface="Verdana" pitchFamily="34" charset="0"/>
                <a:cs typeface="Verdana" pitchFamily="34" charset="0"/>
              </a:rPr>
              <a:t> = $</a:t>
            </a:r>
            <a:r>
              <a:rPr lang="en-US" sz="600" b="0" dirty="0" err="1">
                <a:latin typeface="Arial Narrow" panose="020B0606020202030204" pitchFamily="34" charset="0"/>
                <a:ea typeface="Verdana" pitchFamily="34" charset="0"/>
                <a:cs typeface="Verdana" pitchFamily="34" charset="0"/>
              </a:rPr>
              <a:t>dbh</a:t>
            </a:r>
            <a:r>
              <a:rPr lang="en-US" sz="600" b="0" dirty="0">
                <a:latin typeface="Arial Narrow" panose="020B0606020202030204" pitchFamily="34" charset="0"/>
                <a:ea typeface="Verdana" pitchFamily="34" charset="0"/>
                <a:cs typeface="Verdana" pitchFamily="34" charset="0"/>
              </a:rPr>
              <a:t>-&gt;prepare("SELECT </a:t>
            </a:r>
            <a:r>
              <a:rPr lang="en-US" sz="600" b="0" dirty="0" err="1">
                <a:latin typeface="Arial Narrow" panose="020B0606020202030204" pitchFamily="34" charset="0"/>
                <a:ea typeface="Verdana" pitchFamily="34" charset="0"/>
                <a:cs typeface="Verdana" pitchFamily="34" charset="0"/>
              </a:rPr>
              <a:t>uname</a:t>
            </a:r>
            <a:r>
              <a:rPr lang="en-US" sz="600" b="0" dirty="0">
                <a:latin typeface="Arial Narrow" panose="020B0606020202030204" pitchFamily="34" charset="0"/>
                <a:ea typeface="Verdana" pitchFamily="34" charset="0"/>
                <a:cs typeface="Verdana" pitchFamily="34" charset="0"/>
              </a:rPr>
              <a:t> FROM users WHERE </a:t>
            </a:r>
            <a:r>
              <a:rPr lang="en-US" sz="600" b="0" dirty="0" err="1">
                <a:latin typeface="Arial Narrow" panose="020B0606020202030204" pitchFamily="34" charset="0"/>
                <a:ea typeface="Verdana" pitchFamily="34" charset="0"/>
                <a:cs typeface="Verdana" pitchFamily="34" charset="0"/>
              </a:rPr>
              <a:t>uname</a:t>
            </a:r>
            <a:r>
              <a:rPr lang="en-US" sz="600" b="0" dirty="0">
                <a:latin typeface="Arial Narrow" panose="020B0606020202030204" pitchFamily="34" charset="0"/>
                <a:ea typeface="Verdana" pitchFamily="34" charset="0"/>
                <a:cs typeface="Verdana" pitchFamily="34" charset="0"/>
              </a:rPr>
              <a:t>=? AND </a:t>
            </a:r>
            <a:r>
              <a:rPr lang="en-US" sz="600" b="0" dirty="0" err="1">
                <a:latin typeface="Arial Narrow" panose="020B0606020202030204" pitchFamily="34" charset="0"/>
                <a:ea typeface="Verdana" pitchFamily="34" charset="0"/>
                <a:cs typeface="Verdana" pitchFamily="34" charset="0"/>
              </a:rPr>
              <a:t>sa</a:t>
            </a:r>
            <a:r>
              <a:rPr lang="en-US" sz="600" b="0" dirty="0">
                <a:latin typeface="Arial Narrow" panose="020B0606020202030204" pitchFamily="34" charset="0"/>
                <a:ea typeface="Verdana" pitchFamily="34" charset="0"/>
                <a:cs typeface="Verdana" pitchFamily="34" charset="0"/>
              </a:rPr>
              <a:t>=?");</a:t>
            </a:r>
          </a:p>
          <a:p>
            <a:pPr marL="0" indent="0" defTabSz="274320">
              <a:spcAft>
                <a:spcPts val="0"/>
              </a:spcAft>
              <a:buNone/>
              <a:tabLst>
                <a:tab pos="182880" algn="l"/>
                <a:tab pos="411480" algn="l"/>
                <a:tab pos="685800" algn="l"/>
                <a:tab pos="960120" algn="l"/>
              </a:tabLst>
            </a:pPr>
            <a:r>
              <a:rPr lang="en-US" sz="600" b="0" dirty="0" smtClean="0">
                <a:latin typeface="Arial Narrow" panose="020B0606020202030204" pitchFamily="34" charset="0"/>
                <a:ea typeface="Verdana" pitchFamily="34" charset="0"/>
                <a:cs typeface="Verdana" pitchFamily="34" charset="0"/>
              </a:rPr>
              <a:t>32	$</a:t>
            </a:r>
            <a:r>
              <a:rPr lang="en-US" sz="600" b="0" dirty="0" err="1" smtClean="0">
                <a:latin typeface="Arial Narrow" panose="020B0606020202030204" pitchFamily="34" charset="0"/>
                <a:ea typeface="Verdana" pitchFamily="34" charset="0"/>
                <a:cs typeface="Verdana" pitchFamily="34" charset="0"/>
              </a:rPr>
              <a:t>sql</a:t>
            </a:r>
            <a:r>
              <a:rPr lang="en-US" sz="600" b="0" dirty="0" smtClean="0">
                <a:latin typeface="Arial Narrow" panose="020B0606020202030204" pitchFamily="34" charset="0"/>
                <a:ea typeface="Verdana" pitchFamily="34" charset="0"/>
                <a:cs typeface="Verdana" pitchFamily="34" charset="0"/>
              </a:rPr>
              <a:t>-</a:t>
            </a:r>
            <a:r>
              <a:rPr lang="en-US" sz="600" b="0" dirty="0">
                <a:latin typeface="Arial Narrow" panose="020B0606020202030204" pitchFamily="34" charset="0"/>
                <a:ea typeface="Verdana" pitchFamily="34" charset="0"/>
                <a:cs typeface="Verdana" pitchFamily="34" charset="0"/>
              </a:rPr>
              <a:t>&gt;execute($</a:t>
            </a:r>
            <a:r>
              <a:rPr lang="en-US" sz="600" b="0" dirty="0" err="1">
                <a:latin typeface="Arial Narrow" panose="020B0606020202030204" pitchFamily="34" charset="0"/>
                <a:ea typeface="Verdana" pitchFamily="34" charset="0"/>
                <a:cs typeface="Verdana" pitchFamily="34" charset="0"/>
              </a:rPr>
              <a:t>uname</a:t>
            </a:r>
            <a:r>
              <a:rPr lang="en-US" sz="600" b="0" dirty="0">
                <a:latin typeface="Arial Narrow" panose="020B0606020202030204" pitchFamily="34" charset="0"/>
                <a:ea typeface="Verdana" pitchFamily="34" charset="0"/>
                <a:cs typeface="Verdana" pitchFamily="34" charset="0"/>
              </a:rPr>
              <a:t>,$</a:t>
            </a:r>
            <a:r>
              <a:rPr lang="en-US" sz="600" b="0" dirty="0" err="1">
                <a:latin typeface="Arial Narrow" panose="020B0606020202030204" pitchFamily="34" charset="0"/>
                <a:ea typeface="Verdana" pitchFamily="34" charset="0"/>
                <a:cs typeface="Verdana" pitchFamily="34" charset="0"/>
              </a:rPr>
              <a:t>sa</a:t>
            </a:r>
            <a:r>
              <a:rPr lang="en-US" sz="600" b="0" dirty="0">
                <a:latin typeface="Arial Narrow" panose="020B0606020202030204" pitchFamily="34" charset="0"/>
                <a:ea typeface="Verdana" pitchFamily="34" charset="0"/>
                <a:cs typeface="Verdana" pitchFamily="34" charset="0"/>
              </a:rPr>
              <a:t>);</a:t>
            </a:r>
          </a:p>
          <a:p>
            <a:pPr marL="0" indent="0" defTabSz="274320">
              <a:spcAft>
                <a:spcPts val="0"/>
              </a:spcAft>
              <a:buNone/>
              <a:tabLst>
                <a:tab pos="182880" algn="l"/>
                <a:tab pos="411480" algn="l"/>
                <a:tab pos="685800" algn="l"/>
                <a:tab pos="960120" algn="l"/>
              </a:tabLst>
            </a:pPr>
            <a:r>
              <a:rPr lang="en-US" sz="600" b="0" dirty="0" smtClean="0">
                <a:latin typeface="Arial Narrow" panose="020B0606020202030204" pitchFamily="34" charset="0"/>
                <a:ea typeface="Verdana" pitchFamily="34" charset="0"/>
                <a:cs typeface="Verdana" pitchFamily="34" charset="0"/>
              </a:rPr>
              <a:t>33</a:t>
            </a:r>
            <a:endParaRPr lang="en-US" sz="600" b="0" dirty="0">
              <a:latin typeface="Arial Narrow" panose="020B0606020202030204" pitchFamily="34" charset="0"/>
              <a:ea typeface="Verdana" pitchFamily="34" charset="0"/>
              <a:cs typeface="Verdana" pitchFamily="34" charset="0"/>
            </a:endParaRPr>
          </a:p>
          <a:p>
            <a:pPr marL="0" indent="0" defTabSz="274320">
              <a:spcAft>
                <a:spcPts val="0"/>
              </a:spcAft>
              <a:buNone/>
              <a:tabLst>
                <a:tab pos="182880" algn="l"/>
                <a:tab pos="411480" algn="l"/>
                <a:tab pos="685800" algn="l"/>
                <a:tab pos="960120" algn="l"/>
              </a:tabLst>
            </a:pPr>
            <a:r>
              <a:rPr lang="en-US" sz="600" b="0" dirty="0" smtClean="0">
                <a:latin typeface="Arial Narrow" panose="020B0606020202030204" pitchFamily="34" charset="0"/>
                <a:ea typeface="Verdana" pitchFamily="34" charset="0"/>
                <a:cs typeface="Verdana" pitchFamily="34" charset="0"/>
              </a:rPr>
              <a:t>34	print </a:t>
            </a:r>
            <a:r>
              <a:rPr lang="en-US" sz="600" b="0" dirty="0">
                <a:latin typeface="Arial Narrow" panose="020B0606020202030204" pitchFamily="34" charset="0"/>
                <a:ea typeface="Verdana" pitchFamily="34" charset="0"/>
                <a:cs typeface="Verdana" pitchFamily="34" charset="0"/>
              </a:rPr>
              <a:t>$</a:t>
            </a:r>
            <a:r>
              <a:rPr lang="en-US" sz="600" b="0" dirty="0" err="1">
                <a:latin typeface="Arial Narrow" panose="020B0606020202030204" pitchFamily="34" charset="0"/>
                <a:ea typeface="Verdana" pitchFamily="34" charset="0"/>
                <a:cs typeface="Verdana" pitchFamily="34" charset="0"/>
              </a:rPr>
              <a:t>cgi</a:t>
            </a:r>
            <a:r>
              <a:rPr lang="en-US" sz="600" b="0" dirty="0">
                <a:latin typeface="Arial Narrow" panose="020B0606020202030204" pitchFamily="34" charset="0"/>
                <a:ea typeface="Verdana" pitchFamily="34" charset="0"/>
                <a:cs typeface="Verdana" pitchFamily="34" charset="0"/>
              </a:rPr>
              <a:t>-&gt;header(-type =&gt; 'text/html');</a:t>
            </a:r>
          </a:p>
          <a:p>
            <a:pPr marL="0" indent="0" defTabSz="274320">
              <a:spcAft>
                <a:spcPts val="0"/>
              </a:spcAft>
              <a:buNone/>
              <a:tabLst>
                <a:tab pos="182880" algn="l"/>
                <a:tab pos="411480" algn="l"/>
                <a:tab pos="685800" algn="l"/>
                <a:tab pos="960120" algn="l"/>
              </a:tabLst>
            </a:pPr>
            <a:r>
              <a:rPr lang="en-US" sz="600" b="0" dirty="0" smtClean="0">
                <a:latin typeface="Arial Narrow" panose="020B0606020202030204" pitchFamily="34" charset="0"/>
                <a:ea typeface="Verdana" pitchFamily="34" charset="0"/>
                <a:cs typeface="Verdana" pitchFamily="34" charset="0"/>
              </a:rPr>
              <a:t>35	print </a:t>
            </a:r>
            <a:r>
              <a:rPr lang="en-US" sz="600" b="0" dirty="0" err="1">
                <a:latin typeface="Arial Narrow" panose="020B0606020202030204" pitchFamily="34" charset="0"/>
                <a:ea typeface="Verdana" pitchFamily="34" charset="0"/>
                <a:cs typeface="Verdana" pitchFamily="34" charset="0"/>
              </a:rPr>
              <a:t>start_html</a:t>
            </a:r>
            <a:r>
              <a:rPr lang="en-US" sz="600" b="0" dirty="0">
                <a:latin typeface="Arial Narrow" panose="020B0606020202030204" pitchFamily="34" charset="0"/>
                <a:ea typeface="Verdana" pitchFamily="34" charset="0"/>
                <a:cs typeface="Verdana" pitchFamily="34" charset="0"/>
              </a:rPr>
              <a:t>("Password Reset");</a:t>
            </a:r>
          </a:p>
          <a:p>
            <a:pPr marL="0" indent="0" defTabSz="274320">
              <a:spcAft>
                <a:spcPts val="0"/>
              </a:spcAft>
              <a:buNone/>
              <a:tabLst>
                <a:tab pos="182880" algn="l"/>
                <a:tab pos="411480" algn="l"/>
                <a:tab pos="685800" algn="l"/>
                <a:tab pos="960120" algn="l"/>
              </a:tabLst>
            </a:pPr>
            <a:r>
              <a:rPr lang="en-US" sz="600" b="0" dirty="0" smtClean="0">
                <a:latin typeface="Arial Narrow" panose="020B0606020202030204" pitchFamily="34" charset="0"/>
                <a:ea typeface="Verdana" pitchFamily="34" charset="0"/>
                <a:cs typeface="Verdana" pitchFamily="34" charset="0"/>
              </a:rPr>
              <a:t>36	print </a:t>
            </a:r>
            <a:r>
              <a:rPr lang="en-US" sz="600" b="0" dirty="0">
                <a:latin typeface="Arial Narrow" panose="020B0606020202030204" pitchFamily="34" charset="0"/>
                <a:ea typeface="Verdana" pitchFamily="34" charset="0"/>
                <a:cs typeface="Verdana" pitchFamily="34" charset="0"/>
              </a:rPr>
              <a:t>&lt;&lt;END;</a:t>
            </a:r>
          </a:p>
          <a:p>
            <a:pPr marL="0" indent="0" defTabSz="274320">
              <a:spcAft>
                <a:spcPts val="0"/>
              </a:spcAft>
              <a:buNone/>
              <a:tabLst>
                <a:tab pos="182880" algn="l"/>
                <a:tab pos="411480" algn="l"/>
                <a:tab pos="685800" algn="l"/>
                <a:tab pos="960120" algn="l"/>
              </a:tabLst>
            </a:pPr>
            <a:r>
              <a:rPr lang="en-US" sz="600" b="0" dirty="0" smtClean="0">
                <a:latin typeface="Arial Narrow" panose="020B0606020202030204" pitchFamily="34" charset="0"/>
                <a:ea typeface="Verdana" pitchFamily="34" charset="0"/>
                <a:cs typeface="Verdana" pitchFamily="34" charset="0"/>
              </a:rPr>
              <a:t>37	</a:t>
            </a:r>
            <a:r>
              <a:rPr lang="en-US" sz="600" b="0" dirty="0">
                <a:latin typeface="Arial Narrow" panose="020B0606020202030204" pitchFamily="34" charset="0"/>
                <a:ea typeface="Verdana" pitchFamily="34" charset="0"/>
                <a:cs typeface="Verdana" pitchFamily="34" charset="0"/>
              </a:rPr>
              <a:t>	&lt;table border=0&gt;</a:t>
            </a:r>
          </a:p>
          <a:p>
            <a:pPr marL="0" indent="0" defTabSz="274320">
              <a:spcAft>
                <a:spcPts val="0"/>
              </a:spcAft>
              <a:buNone/>
              <a:tabLst>
                <a:tab pos="182880" algn="l"/>
                <a:tab pos="411480" algn="l"/>
                <a:tab pos="685800" algn="l"/>
                <a:tab pos="960120" algn="l"/>
              </a:tabLst>
            </a:pPr>
            <a:r>
              <a:rPr lang="en-US" sz="600" b="0" dirty="0" smtClean="0">
                <a:latin typeface="Arial Narrow" panose="020B0606020202030204" pitchFamily="34" charset="0"/>
                <a:ea typeface="Verdana" pitchFamily="34" charset="0"/>
                <a:cs typeface="Verdana" pitchFamily="34" charset="0"/>
              </a:rPr>
              <a:t>38	</a:t>
            </a:r>
            <a:r>
              <a:rPr lang="en-US" sz="600" b="0" dirty="0">
                <a:latin typeface="Arial Narrow" panose="020B0606020202030204" pitchFamily="34" charset="0"/>
                <a:ea typeface="Verdana" pitchFamily="34" charset="0"/>
                <a:cs typeface="Verdana" pitchFamily="34" charset="0"/>
              </a:rPr>
              <a:t>	&lt;</a:t>
            </a:r>
            <a:r>
              <a:rPr lang="en-US" sz="600" b="0" dirty="0" err="1">
                <a:latin typeface="Arial Narrow" panose="020B0606020202030204" pitchFamily="34" charset="0"/>
                <a:ea typeface="Verdana" pitchFamily="34" charset="0"/>
                <a:cs typeface="Verdana" pitchFamily="34" charset="0"/>
              </a:rPr>
              <a:t>tr</a:t>
            </a:r>
            <a:r>
              <a:rPr lang="en-US" sz="600" b="0" dirty="0">
                <a:latin typeface="Arial Narrow" panose="020B0606020202030204" pitchFamily="34" charset="0"/>
                <a:ea typeface="Verdana" pitchFamily="34" charset="0"/>
                <a:cs typeface="Verdana" pitchFamily="34" charset="0"/>
              </a:rPr>
              <a:t>&gt;</a:t>
            </a:r>
          </a:p>
          <a:p>
            <a:pPr marL="0" indent="0" defTabSz="274320">
              <a:spcAft>
                <a:spcPts val="0"/>
              </a:spcAft>
              <a:buNone/>
              <a:tabLst>
                <a:tab pos="182880" algn="l"/>
                <a:tab pos="411480" algn="l"/>
                <a:tab pos="685800" algn="l"/>
                <a:tab pos="960120" algn="l"/>
              </a:tabLst>
            </a:pPr>
            <a:r>
              <a:rPr lang="en-US" sz="600" b="0" dirty="0" smtClean="0">
                <a:latin typeface="Arial Narrow" panose="020B0606020202030204" pitchFamily="34" charset="0"/>
                <a:ea typeface="Verdana" pitchFamily="34" charset="0"/>
                <a:cs typeface="Verdana" pitchFamily="34" charset="0"/>
              </a:rPr>
              <a:t>39	</a:t>
            </a:r>
            <a:r>
              <a:rPr lang="en-US" sz="600" b="0" dirty="0">
                <a:latin typeface="Arial Narrow" panose="020B0606020202030204" pitchFamily="34" charset="0"/>
                <a:ea typeface="Verdana" pitchFamily="34" charset="0"/>
                <a:cs typeface="Verdana" pitchFamily="34" charset="0"/>
              </a:rPr>
              <a:t>		&lt;td&gt;&lt;</a:t>
            </a:r>
            <a:r>
              <a:rPr lang="en-US" sz="600" b="0" dirty="0" err="1">
                <a:latin typeface="Arial Narrow" panose="020B0606020202030204" pitchFamily="34" charset="0"/>
                <a:ea typeface="Verdana" pitchFamily="34" charset="0"/>
                <a:cs typeface="Verdana" pitchFamily="34" charset="0"/>
              </a:rPr>
              <a:t>img</a:t>
            </a:r>
            <a:r>
              <a:rPr lang="en-US" sz="600" b="0" dirty="0">
                <a:latin typeface="Arial Narrow" panose="020B0606020202030204" pitchFamily="34" charset="0"/>
                <a:ea typeface="Verdana" pitchFamily="34" charset="0"/>
                <a:cs typeface="Verdana" pitchFamily="34" charset="0"/>
              </a:rPr>
              <a:t> </a:t>
            </a:r>
            <a:r>
              <a:rPr lang="en-US" sz="600" b="0" dirty="0" err="1">
                <a:latin typeface="Arial Narrow" panose="020B0606020202030204" pitchFamily="34" charset="0"/>
                <a:ea typeface="Verdana" pitchFamily="34" charset="0"/>
                <a:cs typeface="Verdana" pitchFamily="34" charset="0"/>
              </a:rPr>
              <a:t>src</a:t>
            </a:r>
            <a:r>
              <a:rPr lang="en-US" sz="600" b="0" dirty="0">
                <a:latin typeface="Arial Narrow" panose="020B0606020202030204" pitchFamily="34" charset="0"/>
                <a:ea typeface="Verdana" pitchFamily="34" charset="0"/>
                <a:cs typeface="Verdana" pitchFamily="34" charset="0"/>
              </a:rPr>
              <a:t>="/images/InSQR.png" border=0 /&gt;&lt;/td&gt;</a:t>
            </a:r>
          </a:p>
          <a:p>
            <a:pPr marL="0" indent="0" defTabSz="274320">
              <a:spcAft>
                <a:spcPts val="0"/>
              </a:spcAft>
              <a:buNone/>
              <a:tabLst>
                <a:tab pos="182880" algn="l"/>
                <a:tab pos="411480" algn="l"/>
                <a:tab pos="685800" algn="l"/>
                <a:tab pos="960120" algn="l"/>
              </a:tabLst>
            </a:pPr>
            <a:r>
              <a:rPr lang="en-US" sz="600" b="0" dirty="0" smtClean="0">
                <a:latin typeface="Arial Narrow" panose="020B0606020202030204" pitchFamily="34" charset="0"/>
                <a:ea typeface="Verdana" pitchFamily="34" charset="0"/>
                <a:cs typeface="Verdana" pitchFamily="34" charset="0"/>
              </a:rPr>
              <a:t>40	</a:t>
            </a:r>
            <a:r>
              <a:rPr lang="en-US" sz="600" b="0" dirty="0">
                <a:latin typeface="Arial Narrow" panose="020B0606020202030204" pitchFamily="34" charset="0"/>
                <a:ea typeface="Verdana" pitchFamily="34" charset="0"/>
                <a:cs typeface="Verdana" pitchFamily="34" charset="0"/>
              </a:rPr>
              <a:t>		&lt;td </a:t>
            </a:r>
            <a:r>
              <a:rPr lang="en-US" sz="600" b="0" dirty="0" err="1">
                <a:latin typeface="Arial Narrow" panose="020B0606020202030204" pitchFamily="34" charset="0"/>
                <a:ea typeface="Verdana" pitchFamily="34" charset="0"/>
                <a:cs typeface="Verdana" pitchFamily="34" charset="0"/>
              </a:rPr>
              <a:t>valign</a:t>
            </a:r>
            <a:r>
              <a:rPr lang="en-US" sz="600" b="0" dirty="0">
                <a:latin typeface="Arial Narrow" panose="020B0606020202030204" pitchFamily="34" charset="0"/>
                <a:ea typeface="Verdana" pitchFamily="34" charset="0"/>
                <a:cs typeface="Verdana" pitchFamily="34" charset="0"/>
              </a:rPr>
              <a:t>="middle"&gt;&lt;h1&gt;The </a:t>
            </a:r>
            <a:r>
              <a:rPr lang="en-US" sz="600" b="0" dirty="0" err="1">
                <a:latin typeface="Arial Narrow" panose="020B0606020202030204" pitchFamily="34" charset="0"/>
                <a:ea typeface="Verdana" pitchFamily="34" charset="0"/>
                <a:cs typeface="Verdana" pitchFamily="34" charset="0"/>
              </a:rPr>
              <a:t>InSQR</a:t>
            </a:r>
            <a:r>
              <a:rPr lang="en-US" sz="600" b="0" dirty="0">
                <a:latin typeface="Arial Narrow" panose="020B0606020202030204" pitchFamily="34" charset="0"/>
                <a:ea typeface="Verdana" pitchFamily="34" charset="0"/>
                <a:cs typeface="Verdana" pitchFamily="34" charset="0"/>
              </a:rPr>
              <a:t> Application&lt;/h1&gt;&lt;/td&gt;</a:t>
            </a:r>
          </a:p>
          <a:p>
            <a:pPr marL="0" indent="0" defTabSz="274320">
              <a:spcAft>
                <a:spcPts val="0"/>
              </a:spcAft>
              <a:buNone/>
              <a:tabLst>
                <a:tab pos="182880" algn="l"/>
                <a:tab pos="411480" algn="l"/>
                <a:tab pos="685800" algn="l"/>
                <a:tab pos="960120" algn="l"/>
              </a:tabLst>
            </a:pPr>
            <a:r>
              <a:rPr lang="en-US" sz="600" b="0" dirty="0" smtClean="0">
                <a:latin typeface="Arial Narrow" panose="020B0606020202030204" pitchFamily="34" charset="0"/>
                <a:ea typeface="Verdana" pitchFamily="34" charset="0"/>
                <a:cs typeface="Verdana" pitchFamily="34" charset="0"/>
              </a:rPr>
              <a:t>41	</a:t>
            </a:r>
            <a:r>
              <a:rPr lang="en-US" sz="600" b="0" dirty="0">
                <a:latin typeface="Arial Narrow" panose="020B0606020202030204" pitchFamily="34" charset="0"/>
                <a:ea typeface="Verdana" pitchFamily="34" charset="0"/>
                <a:cs typeface="Verdana" pitchFamily="34" charset="0"/>
              </a:rPr>
              <a:t>	&lt;/</a:t>
            </a:r>
            <a:r>
              <a:rPr lang="en-US" sz="600" b="0" dirty="0" err="1">
                <a:latin typeface="Arial Narrow" panose="020B0606020202030204" pitchFamily="34" charset="0"/>
                <a:ea typeface="Verdana" pitchFamily="34" charset="0"/>
                <a:cs typeface="Verdana" pitchFamily="34" charset="0"/>
              </a:rPr>
              <a:t>tr</a:t>
            </a:r>
            <a:r>
              <a:rPr lang="en-US" sz="600" b="0" dirty="0">
                <a:latin typeface="Arial Narrow" panose="020B0606020202030204" pitchFamily="34" charset="0"/>
                <a:ea typeface="Verdana" pitchFamily="34" charset="0"/>
                <a:cs typeface="Verdana" pitchFamily="34" charset="0"/>
              </a:rPr>
              <a:t>&gt;</a:t>
            </a:r>
          </a:p>
          <a:p>
            <a:pPr marL="0" indent="0" defTabSz="274320">
              <a:spcAft>
                <a:spcPts val="0"/>
              </a:spcAft>
              <a:buNone/>
              <a:tabLst>
                <a:tab pos="182880" algn="l"/>
                <a:tab pos="411480" algn="l"/>
                <a:tab pos="685800" algn="l"/>
                <a:tab pos="960120" algn="l"/>
              </a:tabLst>
            </a:pPr>
            <a:r>
              <a:rPr lang="en-US" sz="600" b="0" dirty="0" smtClean="0">
                <a:latin typeface="Arial Narrow" panose="020B0606020202030204" pitchFamily="34" charset="0"/>
                <a:ea typeface="Verdana" pitchFamily="34" charset="0"/>
                <a:cs typeface="Verdana" pitchFamily="34" charset="0"/>
              </a:rPr>
              <a:t>42	</a:t>
            </a:r>
            <a:r>
              <a:rPr lang="en-US" sz="600" b="0" dirty="0">
                <a:latin typeface="Arial Narrow" panose="020B0606020202030204" pitchFamily="34" charset="0"/>
                <a:ea typeface="Verdana" pitchFamily="34" charset="0"/>
                <a:cs typeface="Verdana" pitchFamily="34" charset="0"/>
              </a:rPr>
              <a:t>	&lt;/table&gt;</a:t>
            </a:r>
          </a:p>
          <a:p>
            <a:pPr marL="0" indent="0" defTabSz="274320">
              <a:spcAft>
                <a:spcPts val="0"/>
              </a:spcAft>
              <a:buNone/>
              <a:tabLst>
                <a:tab pos="182880" algn="l"/>
                <a:tab pos="411480" algn="l"/>
                <a:tab pos="685800" algn="l"/>
                <a:tab pos="960120" algn="l"/>
              </a:tabLst>
            </a:pPr>
            <a:r>
              <a:rPr lang="en-US" sz="600" b="0" dirty="0" smtClean="0">
                <a:latin typeface="Arial Narrow" panose="020B0606020202030204" pitchFamily="34" charset="0"/>
                <a:ea typeface="Verdana" pitchFamily="34" charset="0"/>
                <a:cs typeface="Verdana" pitchFamily="34" charset="0"/>
              </a:rPr>
              <a:t>43	</a:t>
            </a:r>
            <a:r>
              <a:rPr lang="en-US" sz="600" b="0" dirty="0">
                <a:latin typeface="Arial Narrow" panose="020B0606020202030204" pitchFamily="34" charset="0"/>
                <a:ea typeface="Verdana" pitchFamily="34" charset="0"/>
                <a:cs typeface="Verdana" pitchFamily="34" charset="0"/>
              </a:rPr>
              <a:t>	&lt;!--#include virtual="/menu.html" --&gt;</a:t>
            </a:r>
          </a:p>
          <a:p>
            <a:pPr marL="0" indent="0" defTabSz="274320">
              <a:spcAft>
                <a:spcPts val="0"/>
              </a:spcAft>
              <a:buNone/>
              <a:tabLst>
                <a:tab pos="182880" algn="l"/>
                <a:tab pos="411480" algn="l"/>
                <a:tab pos="685800" algn="l"/>
                <a:tab pos="960120" algn="l"/>
              </a:tabLst>
            </a:pPr>
            <a:r>
              <a:rPr lang="en-US" sz="600" b="0" dirty="0" smtClean="0">
                <a:latin typeface="Arial Narrow" panose="020B0606020202030204" pitchFamily="34" charset="0"/>
                <a:ea typeface="Verdana" pitchFamily="34" charset="0"/>
                <a:cs typeface="Verdana" pitchFamily="34" charset="0"/>
              </a:rPr>
              <a:t>44	</a:t>
            </a:r>
            <a:r>
              <a:rPr lang="en-US" sz="600" b="0" dirty="0">
                <a:latin typeface="Arial Narrow" panose="020B0606020202030204" pitchFamily="34" charset="0"/>
                <a:ea typeface="Verdana" pitchFamily="34" charset="0"/>
                <a:cs typeface="Verdana" pitchFamily="34" charset="0"/>
              </a:rPr>
              <a:t>	&lt;</a:t>
            </a:r>
            <a:r>
              <a:rPr lang="en-US" sz="600" b="0" dirty="0" err="1">
                <a:latin typeface="Arial Narrow" panose="020B0606020202030204" pitchFamily="34" charset="0"/>
                <a:ea typeface="Verdana" pitchFamily="34" charset="0"/>
                <a:cs typeface="Verdana" pitchFamily="34" charset="0"/>
              </a:rPr>
              <a:t>br</a:t>
            </a:r>
            <a:r>
              <a:rPr lang="en-US" sz="600" b="0" dirty="0">
                <a:latin typeface="Arial Narrow" panose="020B0606020202030204" pitchFamily="34" charset="0"/>
                <a:ea typeface="Verdana" pitchFamily="34" charset="0"/>
                <a:cs typeface="Verdana" pitchFamily="34" charset="0"/>
              </a:rPr>
              <a:t>/&gt;</a:t>
            </a:r>
          </a:p>
          <a:p>
            <a:pPr marL="0" indent="0" defTabSz="274320">
              <a:spcAft>
                <a:spcPts val="0"/>
              </a:spcAft>
              <a:buNone/>
              <a:tabLst>
                <a:tab pos="182880" algn="l"/>
                <a:tab pos="411480" algn="l"/>
                <a:tab pos="685800" algn="l"/>
                <a:tab pos="960120" algn="l"/>
              </a:tabLst>
            </a:pPr>
            <a:r>
              <a:rPr lang="en-US" sz="600" b="0" dirty="0" smtClean="0">
                <a:latin typeface="Arial Narrow" panose="020B0606020202030204" pitchFamily="34" charset="0"/>
                <a:ea typeface="Verdana" pitchFamily="34" charset="0"/>
                <a:cs typeface="Verdana" pitchFamily="34" charset="0"/>
              </a:rPr>
              <a:t>45	END</a:t>
            </a:r>
            <a:endParaRPr lang="en-US" sz="600" b="0" dirty="0">
              <a:latin typeface="Arial Narrow" panose="020B0606020202030204" pitchFamily="34" charset="0"/>
              <a:ea typeface="Verdana" pitchFamily="34" charset="0"/>
              <a:cs typeface="Verdana" pitchFamily="34" charset="0"/>
            </a:endParaRPr>
          </a:p>
          <a:p>
            <a:pPr marL="0" indent="0" defTabSz="274320">
              <a:spcAft>
                <a:spcPts val="0"/>
              </a:spcAft>
              <a:buNone/>
              <a:tabLst>
                <a:tab pos="182880" algn="l"/>
                <a:tab pos="411480" algn="l"/>
                <a:tab pos="685800" algn="l"/>
                <a:tab pos="960120" algn="l"/>
              </a:tabLst>
            </a:pPr>
            <a:r>
              <a:rPr lang="en-US" sz="600" b="0" dirty="0" smtClean="0">
                <a:latin typeface="Arial Narrow" panose="020B0606020202030204" pitchFamily="34" charset="0"/>
                <a:ea typeface="Verdana" pitchFamily="34" charset="0"/>
                <a:cs typeface="Verdana" pitchFamily="34" charset="0"/>
              </a:rPr>
              <a:t>46</a:t>
            </a:r>
            <a:endParaRPr lang="en-US" sz="600" b="0" dirty="0">
              <a:latin typeface="Arial Narrow" panose="020B0606020202030204" pitchFamily="34" charset="0"/>
              <a:ea typeface="Verdana" pitchFamily="34" charset="0"/>
              <a:cs typeface="Verdana" pitchFamily="34" charset="0"/>
            </a:endParaRPr>
          </a:p>
          <a:p>
            <a:pPr marL="0" indent="0" defTabSz="274320">
              <a:spcAft>
                <a:spcPts val="0"/>
              </a:spcAft>
              <a:buNone/>
              <a:tabLst>
                <a:tab pos="182880" algn="l"/>
                <a:tab pos="411480" algn="l"/>
                <a:tab pos="685800" algn="l"/>
                <a:tab pos="960120" algn="l"/>
              </a:tabLst>
            </a:pPr>
            <a:r>
              <a:rPr lang="en-US" sz="600" b="0" dirty="0" smtClean="0">
                <a:latin typeface="Arial Narrow" panose="020B0606020202030204" pitchFamily="34" charset="0"/>
                <a:ea typeface="Verdana" pitchFamily="34" charset="0"/>
                <a:cs typeface="Verdana" pitchFamily="34" charset="0"/>
              </a:rPr>
              <a:t>47	if </a:t>
            </a:r>
            <a:r>
              <a:rPr lang="en-US" sz="600" b="0" dirty="0">
                <a:latin typeface="Arial Narrow" panose="020B0606020202030204" pitchFamily="34" charset="0"/>
                <a:ea typeface="Verdana" pitchFamily="34" charset="0"/>
                <a:cs typeface="Verdana" pitchFamily="34" charset="0"/>
              </a:rPr>
              <a:t>($</a:t>
            </a:r>
            <a:r>
              <a:rPr lang="en-US" sz="600" b="0" dirty="0" err="1">
                <a:latin typeface="Arial Narrow" panose="020B0606020202030204" pitchFamily="34" charset="0"/>
                <a:ea typeface="Verdana" pitchFamily="34" charset="0"/>
                <a:cs typeface="Verdana" pitchFamily="34" charset="0"/>
              </a:rPr>
              <a:t>sql</a:t>
            </a:r>
            <a:r>
              <a:rPr lang="en-US" sz="600" b="0" dirty="0">
                <a:latin typeface="Arial Narrow" panose="020B0606020202030204" pitchFamily="34" charset="0"/>
                <a:ea typeface="Verdana" pitchFamily="34" charset="0"/>
                <a:cs typeface="Verdana" pitchFamily="34" charset="0"/>
              </a:rPr>
              <a:t>-&gt;rows == 0) {</a:t>
            </a:r>
          </a:p>
          <a:p>
            <a:pPr marL="0" indent="0" defTabSz="274320">
              <a:spcAft>
                <a:spcPts val="0"/>
              </a:spcAft>
              <a:buNone/>
              <a:tabLst>
                <a:tab pos="182880" algn="l"/>
                <a:tab pos="411480" algn="l"/>
                <a:tab pos="685800" algn="l"/>
                <a:tab pos="960120" algn="l"/>
              </a:tabLst>
            </a:pPr>
            <a:r>
              <a:rPr lang="en-US" sz="600" b="0" dirty="0" smtClean="0">
                <a:latin typeface="Arial Narrow" panose="020B0606020202030204" pitchFamily="34" charset="0"/>
                <a:ea typeface="Verdana" pitchFamily="34" charset="0"/>
                <a:cs typeface="Verdana" pitchFamily="34" charset="0"/>
              </a:rPr>
              <a:t>48</a:t>
            </a:r>
            <a:endParaRPr lang="en-US" sz="600" b="0" dirty="0">
              <a:latin typeface="Arial Narrow" panose="020B0606020202030204" pitchFamily="34" charset="0"/>
              <a:ea typeface="Verdana" pitchFamily="34" charset="0"/>
              <a:cs typeface="Verdana" pitchFamily="34" charset="0"/>
            </a:endParaRPr>
          </a:p>
          <a:p>
            <a:pPr marL="0" indent="0" defTabSz="274320">
              <a:spcAft>
                <a:spcPts val="0"/>
              </a:spcAft>
              <a:buNone/>
              <a:tabLst>
                <a:tab pos="182880" algn="l"/>
                <a:tab pos="411480" algn="l"/>
                <a:tab pos="685800" algn="l"/>
                <a:tab pos="960120" algn="l"/>
              </a:tabLst>
            </a:pPr>
            <a:r>
              <a:rPr lang="en-US" sz="600" b="0" dirty="0" smtClean="0">
                <a:latin typeface="Arial Narrow" panose="020B0606020202030204" pitchFamily="34" charset="0"/>
                <a:ea typeface="Verdana" pitchFamily="34" charset="0"/>
                <a:cs typeface="Verdana" pitchFamily="34" charset="0"/>
              </a:rPr>
              <a:t>49	</a:t>
            </a:r>
            <a:r>
              <a:rPr lang="en-US" sz="600" b="0" dirty="0">
                <a:latin typeface="Arial Narrow" panose="020B0606020202030204" pitchFamily="34" charset="0"/>
                <a:ea typeface="Verdana" pitchFamily="34" charset="0"/>
                <a:cs typeface="Verdana" pitchFamily="34" charset="0"/>
              </a:rPr>
              <a:t>	print "&lt;h2&gt;Error&lt;/h2&gt;\n";</a:t>
            </a:r>
          </a:p>
          <a:p>
            <a:pPr marL="0" indent="0" defTabSz="274320">
              <a:spcAft>
                <a:spcPts val="0"/>
              </a:spcAft>
              <a:buNone/>
              <a:tabLst>
                <a:tab pos="182880" algn="l"/>
                <a:tab pos="411480" algn="l"/>
                <a:tab pos="685800" algn="l"/>
                <a:tab pos="960120" algn="l"/>
              </a:tabLst>
            </a:pPr>
            <a:r>
              <a:rPr lang="en-US" sz="600" b="0" dirty="0" smtClean="0">
                <a:latin typeface="Arial Narrow" panose="020B0606020202030204" pitchFamily="34" charset="0"/>
                <a:ea typeface="Verdana" pitchFamily="34" charset="0"/>
                <a:cs typeface="Verdana" pitchFamily="34" charset="0"/>
              </a:rPr>
              <a:t>50	</a:t>
            </a:r>
            <a:r>
              <a:rPr lang="en-US" sz="600" b="0" dirty="0">
                <a:latin typeface="Arial Narrow" panose="020B0606020202030204" pitchFamily="34" charset="0"/>
                <a:ea typeface="Verdana" pitchFamily="34" charset="0"/>
                <a:cs typeface="Verdana" pitchFamily="34" charset="0"/>
              </a:rPr>
              <a:t>	print "&lt;p&gt;Incorrect answer to security question. </a:t>
            </a:r>
            <a:r>
              <a:rPr lang="en-US" sz="600" b="0" dirty="0" smtClean="0">
                <a:latin typeface="Arial Narrow" panose="020B0606020202030204" pitchFamily="34" charset="0"/>
                <a:ea typeface="Verdana" pitchFamily="34" charset="0"/>
                <a:cs typeface="Verdana" pitchFamily="34" charset="0"/>
              </a:rPr>
              <a:t>You </a:t>
            </a:r>
            <a:r>
              <a:rPr lang="en-US" sz="600" b="0" dirty="0">
                <a:latin typeface="Arial Narrow" panose="020B0606020202030204" pitchFamily="34" charset="0"/>
                <a:ea typeface="Verdana" pitchFamily="34" charset="0"/>
                <a:cs typeface="Verdana" pitchFamily="34" charset="0"/>
              </a:rPr>
              <a:t>cannot reset the password for this account.&lt;/p&gt;\n</a:t>
            </a:r>
            <a:r>
              <a:rPr lang="en-US" sz="600" b="0" dirty="0" smtClean="0">
                <a:latin typeface="Arial Narrow" panose="020B0606020202030204" pitchFamily="34" charset="0"/>
                <a:ea typeface="Verdana" pitchFamily="34" charset="0"/>
                <a:cs typeface="Verdana" pitchFamily="34" charset="0"/>
              </a:rPr>
              <a:t>";</a:t>
            </a:r>
          </a:p>
        </p:txBody>
      </p:sp>
      <p:sp>
        <p:nvSpPr>
          <p:cNvPr id="9" name="Content Placeholder 8"/>
          <p:cNvSpPr>
            <a:spLocks noGrp="1"/>
          </p:cNvSpPr>
          <p:nvPr>
            <p:ph sz="half" idx="2"/>
          </p:nvPr>
        </p:nvSpPr>
        <p:spPr>
          <a:xfrm>
            <a:off x="4800600" y="1498596"/>
            <a:ext cx="4267200" cy="4673604"/>
          </a:xfrm>
        </p:spPr>
        <p:txBody>
          <a:bodyPr rIns="0"/>
          <a:lstStyle/>
          <a:p>
            <a:pPr marL="0" indent="0" defTabSz="274320">
              <a:spcAft>
                <a:spcPts val="0"/>
              </a:spcAft>
              <a:buNone/>
              <a:tabLst>
                <a:tab pos="182880" algn="l"/>
                <a:tab pos="411480" algn="l"/>
                <a:tab pos="685800" algn="l"/>
                <a:tab pos="960120" algn="l"/>
              </a:tabLst>
            </a:pPr>
            <a:r>
              <a:rPr lang="en-US" sz="600" b="0" dirty="0" smtClean="0">
                <a:latin typeface="Arial Narrow" panose="020B0606020202030204" pitchFamily="34" charset="0"/>
                <a:ea typeface="Verdana" pitchFamily="34" charset="0"/>
                <a:cs typeface="Verdana" pitchFamily="34" charset="0"/>
              </a:rPr>
              <a:t>51</a:t>
            </a:r>
            <a:endParaRPr lang="en-US" sz="600" b="0" dirty="0">
              <a:latin typeface="Arial Narrow" panose="020B0606020202030204" pitchFamily="34" charset="0"/>
              <a:ea typeface="Verdana" pitchFamily="34" charset="0"/>
              <a:cs typeface="Verdana" pitchFamily="34" charset="0"/>
            </a:endParaRPr>
          </a:p>
          <a:p>
            <a:pPr marL="0" indent="0" defTabSz="274320">
              <a:spcAft>
                <a:spcPts val="0"/>
              </a:spcAft>
              <a:buNone/>
              <a:tabLst>
                <a:tab pos="182880" algn="l"/>
                <a:tab pos="411480" algn="l"/>
                <a:tab pos="685800" algn="l"/>
                <a:tab pos="960120" algn="l"/>
              </a:tabLst>
            </a:pPr>
            <a:r>
              <a:rPr lang="en-US" sz="600" b="0" dirty="0" smtClean="0">
                <a:latin typeface="Arial Narrow" panose="020B0606020202030204" pitchFamily="34" charset="0"/>
                <a:ea typeface="Verdana" pitchFamily="34" charset="0"/>
                <a:cs typeface="Verdana" pitchFamily="34" charset="0"/>
              </a:rPr>
              <a:t>52	} </a:t>
            </a:r>
            <a:r>
              <a:rPr lang="en-US" sz="600" b="0" dirty="0">
                <a:latin typeface="Arial Narrow" panose="020B0606020202030204" pitchFamily="34" charset="0"/>
                <a:ea typeface="Verdana" pitchFamily="34" charset="0"/>
                <a:cs typeface="Verdana" pitchFamily="34" charset="0"/>
              </a:rPr>
              <a:t>else {</a:t>
            </a:r>
          </a:p>
          <a:p>
            <a:pPr marL="0" indent="0" defTabSz="274320">
              <a:spcAft>
                <a:spcPts val="0"/>
              </a:spcAft>
              <a:buNone/>
              <a:tabLst>
                <a:tab pos="182880" algn="l"/>
                <a:tab pos="411480" algn="l"/>
                <a:tab pos="685800" algn="l"/>
                <a:tab pos="960120" algn="l"/>
              </a:tabLst>
            </a:pPr>
            <a:r>
              <a:rPr lang="en-US" sz="600" b="0" dirty="0" smtClean="0">
                <a:latin typeface="Arial Narrow" panose="020B0606020202030204" pitchFamily="34" charset="0"/>
                <a:ea typeface="Verdana" pitchFamily="34" charset="0"/>
                <a:cs typeface="Verdana" pitchFamily="34" charset="0"/>
              </a:rPr>
              <a:t>53</a:t>
            </a:r>
            <a:endParaRPr lang="en-US" sz="600" b="0" dirty="0">
              <a:latin typeface="Arial Narrow" panose="020B0606020202030204" pitchFamily="34" charset="0"/>
              <a:ea typeface="Verdana" pitchFamily="34" charset="0"/>
              <a:cs typeface="Verdana" pitchFamily="34" charset="0"/>
            </a:endParaRPr>
          </a:p>
          <a:p>
            <a:pPr marL="0" indent="0" defTabSz="274320">
              <a:spcAft>
                <a:spcPts val="0"/>
              </a:spcAft>
              <a:buNone/>
              <a:tabLst>
                <a:tab pos="182880" algn="l"/>
                <a:tab pos="411480" algn="l"/>
                <a:tab pos="685800" algn="l"/>
                <a:tab pos="960120" algn="l"/>
              </a:tabLst>
            </a:pPr>
            <a:r>
              <a:rPr lang="en-US" sz="600" b="0" dirty="0" smtClean="0">
                <a:latin typeface="Arial Narrow" panose="020B0606020202030204" pitchFamily="34" charset="0"/>
                <a:ea typeface="Verdana" pitchFamily="34" charset="0"/>
                <a:cs typeface="Verdana" pitchFamily="34" charset="0"/>
              </a:rPr>
              <a:t>54	</a:t>
            </a:r>
            <a:r>
              <a:rPr lang="en-US" sz="600" b="0" dirty="0">
                <a:latin typeface="Arial Narrow" panose="020B0606020202030204" pitchFamily="34" charset="0"/>
                <a:ea typeface="Verdana" pitchFamily="34" charset="0"/>
                <a:cs typeface="Verdana" pitchFamily="34" charset="0"/>
              </a:rPr>
              <a:t>	my ($</a:t>
            </a:r>
            <a:r>
              <a:rPr lang="en-US" sz="600" b="0" dirty="0" err="1">
                <a:latin typeface="Arial Narrow" panose="020B0606020202030204" pitchFamily="34" charset="0"/>
                <a:ea typeface="Verdana" pitchFamily="34" charset="0"/>
                <a:cs typeface="Verdana" pitchFamily="34" charset="0"/>
              </a:rPr>
              <a:t>sq</a:t>
            </a:r>
            <a:r>
              <a:rPr lang="en-US" sz="600" b="0" dirty="0">
                <a:latin typeface="Arial Narrow" panose="020B0606020202030204" pitchFamily="34" charset="0"/>
                <a:ea typeface="Verdana" pitchFamily="34" charset="0"/>
                <a:cs typeface="Verdana" pitchFamily="34" charset="0"/>
              </a:rPr>
              <a:t>) = $</a:t>
            </a:r>
            <a:r>
              <a:rPr lang="en-US" sz="600" b="0" dirty="0" err="1">
                <a:latin typeface="Arial Narrow" panose="020B0606020202030204" pitchFamily="34" charset="0"/>
                <a:ea typeface="Verdana" pitchFamily="34" charset="0"/>
                <a:cs typeface="Verdana" pitchFamily="34" charset="0"/>
              </a:rPr>
              <a:t>sql</a:t>
            </a:r>
            <a:r>
              <a:rPr lang="en-US" sz="600" b="0" dirty="0">
                <a:latin typeface="Arial Narrow" panose="020B0606020202030204" pitchFamily="34" charset="0"/>
                <a:ea typeface="Verdana" pitchFamily="34" charset="0"/>
                <a:cs typeface="Verdana" pitchFamily="34" charset="0"/>
              </a:rPr>
              <a:t>-&gt;</a:t>
            </a:r>
            <a:r>
              <a:rPr lang="en-US" sz="600" b="0" dirty="0" err="1">
                <a:latin typeface="Arial Narrow" panose="020B0606020202030204" pitchFamily="34" charset="0"/>
                <a:ea typeface="Verdana" pitchFamily="34" charset="0"/>
                <a:cs typeface="Verdana" pitchFamily="34" charset="0"/>
              </a:rPr>
              <a:t>fetchrow_array</a:t>
            </a:r>
            <a:r>
              <a:rPr lang="en-US" sz="600" b="0" dirty="0">
                <a:latin typeface="Arial Narrow" panose="020B0606020202030204" pitchFamily="34" charset="0"/>
                <a:ea typeface="Verdana" pitchFamily="34" charset="0"/>
                <a:cs typeface="Verdana" pitchFamily="34" charset="0"/>
              </a:rPr>
              <a:t>;</a:t>
            </a:r>
          </a:p>
          <a:p>
            <a:pPr marL="0" indent="0" defTabSz="274320">
              <a:spcAft>
                <a:spcPts val="0"/>
              </a:spcAft>
              <a:buNone/>
              <a:tabLst>
                <a:tab pos="182880" algn="l"/>
                <a:tab pos="411480" algn="l"/>
                <a:tab pos="685800" algn="l"/>
                <a:tab pos="960120" algn="l"/>
              </a:tabLst>
            </a:pPr>
            <a:r>
              <a:rPr lang="en-US" sz="600" b="0" dirty="0" smtClean="0">
                <a:latin typeface="Arial Narrow" panose="020B0606020202030204" pitchFamily="34" charset="0"/>
                <a:ea typeface="Verdana" pitchFamily="34" charset="0"/>
                <a:cs typeface="Verdana" pitchFamily="34" charset="0"/>
              </a:rPr>
              <a:t>55</a:t>
            </a:r>
            <a:endParaRPr lang="en-US" sz="600" b="0" dirty="0">
              <a:latin typeface="Arial Narrow" panose="020B0606020202030204" pitchFamily="34" charset="0"/>
              <a:ea typeface="Verdana" pitchFamily="34" charset="0"/>
              <a:cs typeface="Verdana" pitchFamily="34" charset="0"/>
            </a:endParaRPr>
          </a:p>
          <a:p>
            <a:pPr marL="0" indent="0" defTabSz="274320">
              <a:spcAft>
                <a:spcPts val="0"/>
              </a:spcAft>
              <a:buNone/>
              <a:tabLst>
                <a:tab pos="182880" algn="l"/>
                <a:tab pos="411480" algn="l"/>
                <a:tab pos="685800" algn="l"/>
                <a:tab pos="960120" algn="l"/>
              </a:tabLst>
            </a:pPr>
            <a:r>
              <a:rPr lang="en-US" sz="600" b="0" dirty="0" smtClean="0">
                <a:latin typeface="Arial Narrow" panose="020B0606020202030204" pitchFamily="34" charset="0"/>
                <a:ea typeface="Verdana" pitchFamily="34" charset="0"/>
                <a:cs typeface="Verdana" pitchFamily="34" charset="0"/>
              </a:rPr>
              <a:t>56	</a:t>
            </a:r>
            <a:r>
              <a:rPr lang="en-US" sz="600" b="0" dirty="0">
                <a:latin typeface="Arial Narrow" panose="020B0606020202030204" pitchFamily="34" charset="0"/>
                <a:ea typeface="Verdana" pitchFamily="34" charset="0"/>
                <a:cs typeface="Verdana" pitchFamily="34" charset="0"/>
              </a:rPr>
              <a:t>	print "&lt;p&gt;Password reset challenge successful. Please provide your new password, and be sure to choose something\n";</a:t>
            </a:r>
          </a:p>
          <a:p>
            <a:pPr marL="0" indent="0" defTabSz="274320">
              <a:spcAft>
                <a:spcPts val="0"/>
              </a:spcAft>
              <a:buNone/>
              <a:tabLst>
                <a:tab pos="182880" algn="l"/>
                <a:tab pos="411480" algn="l"/>
                <a:tab pos="685800" algn="l"/>
                <a:tab pos="960120" algn="l"/>
              </a:tabLst>
            </a:pPr>
            <a:r>
              <a:rPr lang="en-US" sz="600" b="0" dirty="0" smtClean="0">
                <a:latin typeface="Arial Narrow" panose="020B0606020202030204" pitchFamily="34" charset="0"/>
                <a:ea typeface="Verdana" pitchFamily="34" charset="0"/>
                <a:cs typeface="Verdana" pitchFamily="34" charset="0"/>
              </a:rPr>
              <a:t>57	</a:t>
            </a:r>
            <a:r>
              <a:rPr lang="en-US" sz="600" b="0" dirty="0">
                <a:latin typeface="Arial Narrow" panose="020B0606020202030204" pitchFamily="34" charset="0"/>
                <a:ea typeface="Verdana" pitchFamily="34" charset="0"/>
                <a:cs typeface="Verdana" pitchFamily="34" charset="0"/>
              </a:rPr>
              <a:t>	print "you will be able to remember.&lt;/p&gt;\n";</a:t>
            </a:r>
          </a:p>
          <a:p>
            <a:pPr marL="0" indent="0" defTabSz="274320">
              <a:spcAft>
                <a:spcPts val="0"/>
              </a:spcAft>
              <a:buNone/>
              <a:tabLst>
                <a:tab pos="182880" algn="l"/>
                <a:tab pos="411480" algn="l"/>
                <a:tab pos="685800" algn="l"/>
                <a:tab pos="960120" algn="l"/>
              </a:tabLst>
            </a:pPr>
            <a:r>
              <a:rPr lang="en-US" sz="600" b="0" dirty="0" smtClean="0">
                <a:latin typeface="Arial Narrow" panose="020B0606020202030204" pitchFamily="34" charset="0"/>
                <a:ea typeface="Verdana" pitchFamily="34" charset="0"/>
                <a:cs typeface="Verdana" pitchFamily="34" charset="0"/>
              </a:rPr>
              <a:t>58	</a:t>
            </a:r>
            <a:r>
              <a:rPr lang="en-US" sz="600" b="0" dirty="0">
                <a:latin typeface="Arial Narrow" panose="020B0606020202030204" pitchFamily="34" charset="0"/>
                <a:ea typeface="Verdana" pitchFamily="34" charset="0"/>
                <a:cs typeface="Verdana" pitchFamily="34" charset="0"/>
              </a:rPr>
              <a:t>	print "&lt;form method='post' action='/</a:t>
            </a:r>
            <a:r>
              <a:rPr lang="en-US" sz="600" b="0" dirty="0" err="1">
                <a:latin typeface="Arial Narrow" panose="020B0606020202030204" pitchFamily="34" charset="0"/>
                <a:ea typeface="Verdana" pitchFamily="34" charset="0"/>
                <a:cs typeface="Verdana" pitchFamily="34" charset="0"/>
              </a:rPr>
              <a:t>cgi</a:t>
            </a:r>
            <a:r>
              <a:rPr lang="en-US" sz="600" b="0" dirty="0">
                <a:latin typeface="Arial Narrow" panose="020B0606020202030204" pitchFamily="34" charset="0"/>
                <a:ea typeface="Verdana" pitchFamily="34" charset="0"/>
                <a:cs typeface="Verdana" pitchFamily="34" charset="0"/>
              </a:rPr>
              <a:t>-bin/</a:t>
            </a:r>
            <a:r>
              <a:rPr lang="en-US" sz="600" b="0" dirty="0" err="1">
                <a:latin typeface="Arial Narrow" panose="020B0606020202030204" pitchFamily="34" charset="0"/>
                <a:ea typeface="Verdana" pitchFamily="34" charset="0"/>
                <a:cs typeface="Verdana" pitchFamily="34" charset="0"/>
              </a:rPr>
              <a:t>resetpassword.cgi</a:t>
            </a:r>
            <a:r>
              <a:rPr lang="en-US" sz="600" b="0" dirty="0">
                <a:latin typeface="Arial Narrow" panose="020B0606020202030204" pitchFamily="34" charset="0"/>
                <a:ea typeface="Verdana" pitchFamily="34" charset="0"/>
                <a:cs typeface="Verdana" pitchFamily="34" charset="0"/>
              </a:rPr>
              <a:t>'&gt;\n";</a:t>
            </a:r>
          </a:p>
          <a:p>
            <a:pPr marL="0" indent="0" defTabSz="274320">
              <a:spcAft>
                <a:spcPts val="0"/>
              </a:spcAft>
              <a:buNone/>
              <a:tabLst>
                <a:tab pos="182880" algn="l"/>
                <a:tab pos="411480" algn="l"/>
                <a:tab pos="685800" algn="l"/>
                <a:tab pos="960120" algn="l"/>
              </a:tabLst>
            </a:pPr>
            <a:r>
              <a:rPr lang="en-US" sz="600" b="0" dirty="0" smtClean="0">
                <a:latin typeface="Arial Narrow" panose="020B0606020202030204" pitchFamily="34" charset="0"/>
                <a:ea typeface="Verdana" pitchFamily="34" charset="0"/>
                <a:cs typeface="Verdana" pitchFamily="34" charset="0"/>
              </a:rPr>
              <a:t>59	</a:t>
            </a:r>
            <a:r>
              <a:rPr lang="en-US" sz="600" b="0" dirty="0">
                <a:latin typeface="Arial Narrow" panose="020B0606020202030204" pitchFamily="34" charset="0"/>
                <a:ea typeface="Verdana" pitchFamily="34" charset="0"/>
                <a:cs typeface="Verdana" pitchFamily="34" charset="0"/>
              </a:rPr>
              <a:t>	print "&lt;table&gt;\n</a:t>
            </a:r>
            <a:r>
              <a:rPr lang="en-US" sz="600" b="0" dirty="0" smtClean="0">
                <a:latin typeface="Arial Narrow" panose="020B0606020202030204" pitchFamily="34" charset="0"/>
                <a:ea typeface="Verdana" pitchFamily="34" charset="0"/>
                <a:cs typeface="Verdana" pitchFamily="34" charset="0"/>
              </a:rPr>
              <a:t>";</a:t>
            </a:r>
            <a:endParaRPr lang="en-US" sz="600" b="0" dirty="0">
              <a:latin typeface="Arial Narrow" panose="020B0606020202030204" pitchFamily="34" charset="0"/>
              <a:ea typeface="Verdana" pitchFamily="34" charset="0"/>
              <a:cs typeface="Verdana" pitchFamily="34" charset="0"/>
            </a:endParaRPr>
          </a:p>
          <a:p>
            <a:pPr marL="0" indent="0" defTabSz="274320">
              <a:spcAft>
                <a:spcPts val="0"/>
              </a:spcAft>
              <a:buNone/>
              <a:tabLst>
                <a:tab pos="182880" algn="l"/>
                <a:tab pos="411480" algn="l"/>
                <a:tab pos="685800" algn="l"/>
                <a:tab pos="960120" algn="l"/>
              </a:tabLst>
            </a:pPr>
            <a:r>
              <a:rPr lang="en-US" sz="600" b="0" dirty="0" smtClean="0">
                <a:latin typeface="Arial Narrow" panose="020B0606020202030204" pitchFamily="34" charset="0"/>
                <a:ea typeface="Verdana" pitchFamily="34" charset="0"/>
                <a:cs typeface="Verdana" pitchFamily="34" charset="0"/>
              </a:rPr>
              <a:t>60	</a:t>
            </a:r>
            <a:r>
              <a:rPr lang="en-US" sz="600" b="0" dirty="0">
                <a:latin typeface="Arial Narrow" panose="020B0606020202030204" pitchFamily="34" charset="0"/>
                <a:ea typeface="Verdana" pitchFamily="34" charset="0"/>
                <a:cs typeface="Verdana" pitchFamily="34" charset="0"/>
              </a:rPr>
              <a:t>	print "&lt;</a:t>
            </a:r>
            <a:r>
              <a:rPr lang="en-US" sz="600" b="0" dirty="0" err="1">
                <a:latin typeface="Arial Narrow" panose="020B0606020202030204" pitchFamily="34" charset="0"/>
                <a:ea typeface="Verdana" pitchFamily="34" charset="0"/>
                <a:cs typeface="Verdana" pitchFamily="34" charset="0"/>
              </a:rPr>
              <a:t>tr</a:t>
            </a:r>
            <a:r>
              <a:rPr lang="en-US" sz="600" b="0" dirty="0">
                <a:latin typeface="Arial Narrow" panose="020B0606020202030204" pitchFamily="34" charset="0"/>
                <a:ea typeface="Verdana" pitchFamily="34" charset="0"/>
                <a:cs typeface="Verdana" pitchFamily="34" charset="0"/>
              </a:rPr>
              <a:t>&gt;\n";</a:t>
            </a:r>
          </a:p>
          <a:p>
            <a:pPr marL="0" indent="0" defTabSz="274320">
              <a:spcAft>
                <a:spcPts val="0"/>
              </a:spcAft>
              <a:buNone/>
              <a:tabLst>
                <a:tab pos="182880" algn="l"/>
                <a:tab pos="411480" algn="l"/>
                <a:tab pos="685800" algn="l"/>
                <a:tab pos="960120" algn="l"/>
              </a:tabLst>
            </a:pPr>
            <a:r>
              <a:rPr lang="en-US" sz="600" b="0" dirty="0" smtClean="0">
                <a:latin typeface="Arial Narrow" panose="020B0606020202030204" pitchFamily="34" charset="0"/>
                <a:ea typeface="Verdana" pitchFamily="34" charset="0"/>
                <a:cs typeface="Verdana" pitchFamily="34" charset="0"/>
              </a:rPr>
              <a:t>61	</a:t>
            </a:r>
            <a:r>
              <a:rPr lang="en-US" sz="600" b="0" dirty="0">
                <a:latin typeface="Arial Narrow" panose="020B0606020202030204" pitchFamily="34" charset="0"/>
                <a:ea typeface="Verdana" pitchFamily="34" charset="0"/>
                <a:cs typeface="Verdana" pitchFamily="34" charset="0"/>
              </a:rPr>
              <a:t>	print </a:t>
            </a:r>
            <a:r>
              <a:rPr lang="en-US" sz="600" b="0" dirty="0" smtClean="0">
                <a:latin typeface="Arial Narrow" panose="020B0606020202030204" pitchFamily="34" charset="0"/>
                <a:ea typeface="Verdana" pitchFamily="34" charset="0"/>
                <a:cs typeface="Verdana" pitchFamily="34" charset="0"/>
              </a:rPr>
              <a:t>"	&lt;</a:t>
            </a:r>
            <a:r>
              <a:rPr lang="en-US" sz="600" b="0" dirty="0">
                <a:latin typeface="Arial Narrow" panose="020B0606020202030204" pitchFamily="34" charset="0"/>
                <a:ea typeface="Verdana" pitchFamily="34" charset="0"/>
                <a:cs typeface="Verdana" pitchFamily="34" charset="0"/>
              </a:rPr>
              <a:t>td align=right&gt;&lt;b&gt;New Password:&lt;b&gt;&lt;/td&gt;\n";</a:t>
            </a:r>
          </a:p>
          <a:p>
            <a:pPr marL="0" indent="0" defTabSz="274320">
              <a:spcAft>
                <a:spcPts val="0"/>
              </a:spcAft>
              <a:buNone/>
              <a:tabLst>
                <a:tab pos="182880" algn="l"/>
                <a:tab pos="411480" algn="l"/>
                <a:tab pos="685800" algn="l"/>
                <a:tab pos="960120" algn="l"/>
              </a:tabLst>
            </a:pPr>
            <a:r>
              <a:rPr lang="en-US" sz="600" b="0" dirty="0" smtClean="0">
                <a:latin typeface="Arial Narrow" panose="020B0606020202030204" pitchFamily="34" charset="0"/>
                <a:ea typeface="Verdana" pitchFamily="34" charset="0"/>
                <a:cs typeface="Verdana" pitchFamily="34" charset="0"/>
              </a:rPr>
              <a:t>62	</a:t>
            </a:r>
            <a:r>
              <a:rPr lang="en-US" sz="600" b="0" dirty="0">
                <a:latin typeface="Arial Narrow" panose="020B0606020202030204" pitchFamily="34" charset="0"/>
                <a:ea typeface="Verdana" pitchFamily="34" charset="0"/>
                <a:cs typeface="Verdana" pitchFamily="34" charset="0"/>
              </a:rPr>
              <a:t>	print </a:t>
            </a:r>
            <a:r>
              <a:rPr lang="en-US" sz="600" b="0" dirty="0" smtClean="0">
                <a:latin typeface="Arial Narrow" panose="020B0606020202030204" pitchFamily="34" charset="0"/>
                <a:ea typeface="Verdana" pitchFamily="34" charset="0"/>
                <a:cs typeface="Verdana" pitchFamily="34" charset="0"/>
              </a:rPr>
              <a:t>"	&lt;</a:t>
            </a:r>
            <a:r>
              <a:rPr lang="en-US" sz="600" b="0" dirty="0">
                <a:latin typeface="Arial Narrow" panose="020B0606020202030204" pitchFamily="34" charset="0"/>
                <a:ea typeface="Verdana" pitchFamily="34" charset="0"/>
                <a:cs typeface="Verdana" pitchFamily="34" charset="0"/>
              </a:rPr>
              <a:t>td&gt;&lt;input name='</a:t>
            </a:r>
            <a:r>
              <a:rPr lang="en-US" sz="600" b="0" dirty="0" err="1">
                <a:latin typeface="Arial Narrow" panose="020B0606020202030204" pitchFamily="34" charset="0"/>
                <a:ea typeface="Verdana" pitchFamily="34" charset="0"/>
                <a:cs typeface="Verdana" pitchFamily="34" charset="0"/>
              </a:rPr>
              <a:t>pword</a:t>
            </a:r>
            <a:r>
              <a:rPr lang="en-US" sz="600" b="0" dirty="0">
                <a:latin typeface="Arial Narrow" panose="020B0606020202030204" pitchFamily="34" charset="0"/>
                <a:ea typeface="Verdana" pitchFamily="34" charset="0"/>
                <a:cs typeface="Verdana" pitchFamily="34" charset="0"/>
              </a:rPr>
              <a:t>' type='password'&gt;&lt;input type=hidden name='</a:t>
            </a:r>
            <a:r>
              <a:rPr lang="en-US" sz="600" b="0" dirty="0" err="1">
                <a:latin typeface="Arial Narrow" panose="020B0606020202030204" pitchFamily="34" charset="0"/>
                <a:ea typeface="Verdana" pitchFamily="34" charset="0"/>
                <a:cs typeface="Verdana" pitchFamily="34" charset="0"/>
              </a:rPr>
              <a:t>uname</a:t>
            </a:r>
            <a:r>
              <a:rPr lang="en-US" sz="600" b="0" dirty="0">
                <a:latin typeface="Arial Narrow" panose="020B0606020202030204" pitchFamily="34" charset="0"/>
                <a:ea typeface="Verdana" pitchFamily="34" charset="0"/>
                <a:cs typeface="Verdana" pitchFamily="34" charset="0"/>
              </a:rPr>
              <a:t>' value='$</a:t>
            </a:r>
            <a:r>
              <a:rPr lang="en-US" sz="600" b="0" dirty="0" err="1">
                <a:latin typeface="Arial Narrow" panose="020B0606020202030204" pitchFamily="34" charset="0"/>
                <a:ea typeface="Verdana" pitchFamily="34" charset="0"/>
                <a:cs typeface="Verdana" pitchFamily="34" charset="0"/>
              </a:rPr>
              <a:t>uname</a:t>
            </a:r>
            <a:r>
              <a:rPr lang="en-US" sz="600" b="0" dirty="0">
                <a:latin typeface="Arial Narrow" panose="020B0606020202030204" pitchFamily="34" charset="0"/>
                <a:ea typeface="Verdana" pitchFamily="34" charset="0"/>
                <a:cs typeface="Verdana" pitchFamily="34" charset="0"/>
              </a:rPr>
              <a:t>'&gt;&lt;/td\n";</a:t>
            </a:r>
          </a:p>
          <a:p>
            <a:pPr marL="0" indent="0" defTabSz="274320">
              <a:spcAft>
                <a:spcPts val="0"/>
              </a:spcAft>
              <a:buNone/>
              <a:tabLst>
                <a:tab pos="182880" algn="l"/>
                <a:tab pos="411480" algn="l"/>
                <a:tab pos="685800" algn="l"/>
                <a:tab pos="960120" algn="l"/>
              </a:tabLst>
            </a:pPr>
            <a:r>
              <a:rPr lang="en-US" sz="600" b="0" dirty="0" smtClean="0">
                <a:latin typeface="Arial Narrow" panose="020B0606020202030204" pitchFamily="34" charset="0"/>
                <a:ea typeface="Verdana" pitchFamily="34" charset="0"/>
                <a:cs typeface="Verdana" pitchFamily="34" charset="0"/>
              </a:rPr>
              <a:t>63	</a:t>
            </a:r>
            <a:r>
              <a:rPr lang="en-US" sz="600" b="0" dirty="0">
                <a:latin typeface="Arial Narrow" panose="020B0606020202030204" pitchFamily="34" charset="0"/>
                <a:ea typeface="Verdana" pitchFamily="34" charset="0"/>
                <a:cs typeface="Verdana" pitchFamily="34" charset="0"/>
              </a:rPr>
              <a:t>	print "&lt;/</a:t>
            </a:r>
            <a:r>
              <a:rPr lang="en-US" sz="600" b="0" dirty="0" err="1">
                <a:latin typeface="Arial Narrow" panose="020B0606020202030204" pitchFamily="34" charset="0"/>
                <a:ea typeface="Verdana" pitchFamily="34" charset="0"/>
                <a:cs typeface="Verdana" pitchFamily="34" charset="0"/>
              </a:rPr>
              <a:t>tr</a:t>
            </a:r>
            <a:r>
              <a:rPr lang="en-US" sz="600" b="0" dirty="0">
                <a:latin typeface="Arial Narrow" panose="020B0606020202030204" pitchFamily="34" charset="0"/>
                <a:ea typeface="Verdana" pitchFamily="34" charset="0"/>
                <a:cs typeface="Verdana" pitchFamily="34" charset="0"/>
              </a:rPr>
              <a:t>&gt;\n";</a:t>
            </a:r>
          </a:p>
          <a:p>
            <a:pPr marL="0" indent="0" defTabSz="274320">
              <a:spcAft>
                <a:spcPts val="0"/>
              </a:spcAft>
              <a:buNone/>
              <a:tabLst>
                <a:tab pos="182880" algn="l"/>
                <a:tab pos="411480" algn="l"/>
                <a:tab pos="685800" algn="l"/>
                <a:tab pos="960120" algn="l"/>
              </a:tabLst>
            </a:pPr>
            <a:r>
              <a:rPr lang="en-US" sz="600" b="0" dirty="0" smtClean="0">
                <a:latin typeface="Arial Narrow" panose="020B0606020202030204" pitchFamily="34" charset="0"/>
                <a:ea typeface="Verdana" pitchFamily="34" charset="0"/>
                <a:cs typeface="Verdana" pitchFamily="34" charset="0"/>
              </a:rPr>
              <a:t>64	</a:t>
            </a:r>
            <a:r>
              <a:rPr lang="en-US" sz="600" b="0" dirty="0">
                <a:latin typeface="Arial Narrow" panose="020B0606020202030204" pitchFamily="34" charset="0"/>
                <a:ea typeface="Verdana" pitchFamily="34" charset="0"/>
                <a:cs typeface="Verdana" pitchFamily="34" charset="0"/>
              </a:rPr>
              <a:t>	print "&lt;</a:t>
            </a:r>
            <a:r>
              <a:rPr lang="en-US" sz="600" b="0" dirty="0" err="1">
                <a:latin typeface="Arial Narrow" panose="020B0606020202030204" pitchFamily="34" charset="0"/>
                <a:ea typeface="Verdana" pitchFamily="34" charset="0"/>
                <a:cs typeface="Verdana" pitchFamily="34" charset="0"/>
              </a:rPr>
              <a:t>tr</a:t>
            </a:r>
            <a:r>
              <a:rPr lang="en-US" sz="600" b="0" dirty="0">
                <a:latin typeface="Arial Narrow" panose="020B0606020202030204" pitchFamily="34" charset="0"/>
                <a:ea typeface="Verdana" pitchFamily="34" charset="0"/>
                <a:cs typeface="Verdana" pitchFamily="34" charset="0"/>
              </a:rPr>
              <a:t>&gt;\n";</a:t>
            </a:r>
          </a:p>
          <a:p>
            <a:pPr marL="0" indent="0" defTabSz="274320">
              <a:spcAft>
                <a:spcPts val="0"/>
              </a:spcAft>
              <a:buNone/>
              <a:tabLst>
                <a:tab pos="182880" algn="l"/>
                <a:tab pos="411480" algn="l"/>
                <a:tab pos="685800" algn="l"/>
                <a:tab pos="960120" algn="l"/>
              </a:tabLst>
            </a:pPr>
            <a:r>
              <a:rPr lang="en-US" sz="600" b="0" dirty="0" smtClean="0">
                <a:latin typeface="Arial Narrow" panose="020B0606020202030204" pitchFamily="34" charset="0"/>
                <a:ea typeface="Verdana" pitchFamily="34" charset="0"/>
                <a:cs typeface="Verdana" pitchFamily="34" charset="0"/>
              </a:rPr>
              <a:t>65	</a:t>
            </a:r>
            <a:r>
              <a:rPr lang="en-US" sz="600" b="0" dirty="0">
                <a:latin typeface="Arial Narrow" panose="020B0606020202030204" pitchFamily="34" charset="0"/>
                <a:ea typeface="Verdana" pitchFamily="34" charset="0"/>
                <a:cs typeface="Verdana" pitchFamily="34" charset="0"/>
              </a:rPr>
              <a:t>	print "	&lt;td </a:t>
            </a:r>
            <a:r>
              <a:rPr lang="en-US" sz="600" b="0" dirty="0" err="1">
                <a:latin typeface="Arial Narrow" panose="020B0606020202030204" pitchFamily="34" charset="0"/>
                <a:ea typeface="Verdana" pitchFamily="34" charset="0"/>
                <a:cs typeface="Verdana" pitchFamily="34" charset="0"/>
              </a:rPr>
              <a:t>colspan</a:t>
            </a:r>
            <a:r>
              <a:rPr lang="en-US" sz="600" b="0" dirty="0">
                <a:latin typeface="Arial Narrow" panose="020B0606020202030204" pitchFamily="34" charset="0"/>
                <a:ea typeface="Verdana" pitchFamily="34" charset="0"/>
                <a:cs typeface="Verdana" pitchFamily="34" charset="0"/>
              </a:rPr>
              <a:t>=2 align=center&gt;&lt;input type='submit' value='Submit'&gt;&lt;/td&gt;\n";</a:t>
            </a:r>
          </a:p>
          <a:p>
            <a:pPr marL="0" indent="0" defTabSz="274320">
              <a:spcAft>
                <a:spcPts val="0"/>
              </a:spcAft>
              <a:buNone/>
              <a:tabLst>
                <a:tab pos="182880" algn="l"/>
                <a:tab pos="411480" algn="l"/>
                <a:tab pos="685800" algn="l"/>
                <a:tab pos="960120" algn="l"/>
              </a:tabLst>
            </a:pPr>
            <a:r>
              <a:rPr lang="en-US" sz="600" b="0" dirty="0" smtClean="0">
                <a:latin typeface="Arial Narrow" panose="020B0606020202030204" pitchFamily="34" charset="0"/>
                <a:ea typeface="Verdana" pitchFamily="34" charset="0"/>
                <a:cs typeface="Verdana" pitchFamily="34" charset="0"/>
              </a:rPr>
              <a:t>66	</a:t>
            </a:r>
            <a:r>
              <a:rPr lang="en-US" sz="600" b="0" dirty="0">
                <a:latin typeface="Arial Narrow" panose="020B0606020202030204" pitchFamily="34" charset="0"/>
                <a:ea typeface="Verdana" pitchFamily="34" charset="0"/>
                <a:cs typeface="Verdana" pitchFamily="34" charset="0"/>
              </a:rPr>
              <a:t>	print "&lt;/</a:t>
            </a:r>
            <a:r>
              <a:rPr lang="en-US" sz="600" b="0" dirty="0" err="1">
                <a:latin typeface="Arial Narrow" panose="020B0606020202030204" pitchFamily="34" charset="0"/>
                <a:ea typeface="Verdana" pitchFamily="34" charset="0"/>
                <a:cs typeface="Verdana" pitchFamily="34" charset="0"/>
              </a:rPr>
              <a:t>tr</a:t>
            </a:r>
            <a:r>
              <a:rPr lang="en-US" sz="600" b="0" dirty="0">
                <a:latin typeface="Arial Narrow" panose="020B0606020202030204" pitchFamily="34" charset="0"/>
                <a:ea typeface="Verdana" pitchFamily="34" charset="0"/>
                <a:cs typeface="Verdana" pitchFamily="34" charset="0"/>
              </a:rPr>
              <a:t>&gt;\n";</a:t>
            </a:r>
          </a:p>
          <a:p>
            <a:pPr marL="0" indent="0" defTabSz="274320">
              <a:spcAft>
                <a:spcPts val="0"/>
              </a:spcAft>
              <a:buNone/>
              <a:tabLst>
                <a:tab pos="182880" algn="l"/>
                <a:tab pos="411480" algn="l"/>
                <a:tab pos="685800" algn="l"/>
                <a:tab pos="960120" algn="l"/>
              </a:tabLst>
            </a:pPr>
            <a:r>
              <a:rPr lang="en-US" sz="600" b="0" dirty="0" smtClean="0">
                <a:latin typeface="Arial Narrow" panose="020B0606020202030204" pitchFamily="34" charset="0"/>
                <a:ea typeface="Verdana" pitchFamily="34" charset="0"/>
                <a:cs typeface="Verdana" pitchFamily="34" charset="0"/>
              </a:rPr>
              <a:t>67	</a:t>
            </a:r>
            <a:r>
              <a:rPr lang="en-US" sz="600" b="0" dirty="0">
                <a:latin typeface="Arial Narrow" panose="020B0606020202030204" pitchFamily="34" charset="0"/>
                <a:ea typeface="Verdana" pitchFamily="34" charset="0"/>
                <a:cs typeface="Verdana" pitchFamily="34" charset="0"/>
              </a:rPr>
              <a:t>	print "&lt;/table&gt;\n";</a:t>
            </a:r>
          </a:p>
          <a:p>
            <a:pPr marL="0" indent="0" defTabSz="274320">
              <a:spcAft>
                <a:spcPts val="0"/>
              </a:spcAft>
              <a:buNone/>
              <a:tabLst>
                <a:tab pos="182880" algn="l"/>
                <a:tab pos="411480" algn="l"/>
                <a:tab pos="685800" algn="l"/>
                <a:tab pos="960120" algn="l"/>
              </a:tabLst>
            </a:pPr>
            <a:r>
              <a:rPr lang="en-US" sz="600" b="0" dirty="0" smtClean="0">
                <a:latin typeface="Arial Narrow" panose="020B0606020202030204" pitchFamily="34" charset="0"/>
                <a:ea typeface="Verdana" pitchFamily="34" charset="0"/>
                <a:cs typeface="Verdana" pitchFamily="34" charset="0"/>
              </a:rPr>
              <a:t>68	</a:t>
            </a:r>
            <a:r>
              <a:rPr lang="en-US" sz="600" b="0" dirty="0">
                <a:latin typeface="Arial Narrow" panose="020B0606020202030204" pitchFamily="34" charset="0"/>
                <a:ea typeface="Verdana" pitchFamily="34" charset="0"/>
                <a:cs typeface="Verdana" pitchFamily="34" charset="0"/>
              </a:rPr>
              <a:t>	print "&lt;/form&gt;\n";</a:t>
            </a:r>
          </a:p>
          <a:p>
            <a:pPr marL="0" indent="0" defTabSz="274320">
              <a:spcAft>
                <a:spcPts val="0"/>
              </a:spcAft>
              <a:buNone/>
              <a:tabLst>
                <a:tab pos="182880" algn="l"/>
                <a:tab pos="411480" algn="l"/>
                <a:tab pos="685800" algn="l"/>
                <a:tab pos="960120" algn="l"/>
              </a:tabLst>
            </a:pPr>
            <a:r>
              <a:rPr lang="en-US" sz="600" b="0" dirty="0" smtClean="0">
                <a:latin typeface="Arial Narrow" panose="020B0606020202030204" pitchFamily="34" charset="0"/>
                <a:ea typeface="Verdana" pitchFamily="34" charset="0"/>
                <a:cs typeface="Verdana" pitchFamily="34" charset="0"/>
              </a:rPr>
              <a:t>69</a:t>
            </a:r>
            <a:endParaRPr lang="en-US" sz="600" b="0" dirty="0">
              <a:latin typeface="Arial Narrow" panose="020B0606020202030204" pitchFamily="34" charset="0"/>
              <a:ea typeface="Verdana" pitchFamily="34" charset="0"/>
              <a:cs typeface="Verdana" pitchFamily="34" charset="0"/>
            </a:endParaRPr>
          </a:p>
          <a:p>
            <a:pPr marL="0" indent="0" defTabSz="274320">
              <a:spcAft>
                <a:spcPts val="0"/>
              </a:spcAft>
              <a:buNone/>
              <a:tabLst>
                <a:tab pos="182880" algn="l"/>
                <a:tab pos="411480" algn="l"/>
                <a:tab pos="685800" algn="l"/>
                <a:tab pos="960120" algn="l"/>
              </a:tabLst>
            </a:pPr>
            <a:r>
              <a:rPr lang="en-US" sz="600" b="0" dirty="0" smtClean="0">
                <a:latin typeface="Arial Narrow" panose="020B0606020202030204" pitchFamily="34" charset="0"/>
                <a:ea typeface="Verdana" pitchFamily="34" charset="0"/>
                <a:cs typeface="Verdana" pitchFamily="34" charset="0"/>
              </a:rPr>
              <a:t>70	}</a:t>
            </a:r>
            <a:endParaRPr lang="en-US" sz="600" b="0" dirty="0">
              <a:latin typeface="Arial Narrow" panose="020B0606020202030204" pitchFamily="34" charset="0"/>
              <a:ea typeface="Verdana" pitchFamily="34" charset="0"/>
              <a:cs typeface="Verdana" pitchFamily="34" charset="0"/>
            </a:endParaRPr>
          </a:p>
          <a:p>
            <a:pPr marL="0" indent="0" defTabSz="274320">
              <a:spcAft>
                <a:spcPts val="0"/>
              </a:spcAft>
              <a:buNone/>
              <a:tabLst>
                <a:tab pos="182880" algn="l"/>
                <a:tab pos="411480" algn="l"/>
                <a:tab pos="685800" algn="l"/>
                <a:tab pos="960120" algn="l"/>
              </a:tabLst>
            </a:pPr>
            <a:r>
              <a:rPr lang="en-US" sz="600" b="0" dirty="0" smtClean="0">
                <a:latin typeface="Arial Narrow" panose="020B0606020202030204" pitchFamily="34" charset="0"/>
                <a:ea typeface="Verdana" pitchFamily="34" charset="0"/>
                <a:cs typeface="Verdana" pitchFamily="34" charset="0"/>
              </a:rPr>
              <a:t>71</a:t>
            </a:r>
            <a:endParaRPr lang="en-US" sz="600" b="0" dirty="0">
              <a:latin typeface="Arial Narrow" panose="020B0606020202030204" pitchFamily="34" charset="0"/>
              <a:ea typeface="Verdana" pitchFamily="34" charset="0"/>
              <a:cs typeface="Verdana" pitchFamily="34" charset="0"/>
            </a:endParaRPr>
          </a:p>
          <a:p>
            <a:pPr marL="0" indent="0" defTabSz="274320">
              <a:spcAft>
                <a:spcPts val="0"/>
              </a:spcAft>
              <a:buNone/>
              <a:tabLst>
                <a:tab pos="182880" algn="l"/>
                <a:tab pos="411480" algn="l"/>
                <a:tab pos="685800" algn="l"/>
                <a:tab pos="960120" algn="l"/>
              </a:tabLst>
            </a:pPr>
            <a:r>
              <a:rPr lang="en-US" sz="600" b="0" dirty="0" smtClean="0">
                <a:latin typeface="Arial Narrow" panose="020B0606020202030204" pitchFamily="34" charset="0"/>
                <a:ea typeface="Verdana" pitchFamily="34" charset="0"/>
                <a:cs typeface="Verdana" pitchFamily="34" charset="0"/>
              </a:rPr>
              <a:t>72	print </a:t>
            </a:r>
            <a:r>
              <a:rPr lang="en-US" sz="600" b="0" dirty="0">
                <a:latin typeface="Arial Narrow" panose="020B0606020202030204" pitchFamily="34" charset="0"/>
                <a:ea typeface="Verdana" pitchFamily="34" charset="0"/>
                <a:cs typeface="Verdana" pitchFamily="34" charset="0"/>
              </a:rPr>
              <a:t>"&lt;!--#include virtual='/footer.html' --&gt;";</a:t>
            </a:r>
          </a:p>
          <a:p>
            <a:pPr marL="0" indent="0" defTabSz="274320">
              <a:spcAft>
                <a:spcPts val="0"/>
              </a:spcAft>
              <a:buNone/>
              <a:tabLst>
                <a:tab pos="182880" algn="l"/>
                <a:tab pos="411480" algn="l"/>
                <a:tab pos="685800" algn="l"/>
                <a:tab pos="960120" algn="l"/>
              </a:tabLst>
            </a:pPr>
            <a:r>
              <a:rPr lang="en-US" sz="600" b="0" dirty="0" smtClean="0">
                <a:latin typeface="Arial Narrow" panose="020B0606020202030204" pitchFamily="34" charset="0"/>
                <a:ea typeface="Verdana" pitchFamily="34" charset="0"/>
                <a:cs typeface="Verdana" pitchFamily="34" charset="0"/>
              </a:rPr>
              <a:t>73	print </a:t>
            </a:r>
            <a:r>
              <a:rPr lang="en-US" sz="600" b="0" dirty="0" err="1">
                <a:latin typeface="Arial Narrow" panose="020B0606020202030204" pitchFamily="34" charset="0"/>
                <a:ea typeface="Verdana" pitchFamily="34" charset="0"/>
                <a:cs typeface="Verdana" pitchFamily="34" charset="0"/>
              </a:rPr>
              <a:t>end_html</a:t>
            </a:r>
            <a:r>
              <a:rPr lang="en-US" sz="600" b="0" dirty="0">
                <a:latin typeface="Arial Narrow" panose="020B0606020202030204" pitchFamily="34" charset="0"/>
                <a:ea typeface="Verdana" pitchFamily="34" charset="0"/>
                <a:cs typeface="Verdana" pitchFamily="34" charset="0"/>
              </a:rPr>
              <a:t>;</a:t>
            </a:r>
          </a:p>
          <a:p>
            <a:pPr marL="0" indent="0" defTabSz="274320">
              <a:spcAft>
                <a:spcPts val="0"/>
              </a:spcAft>
              <a:buNone/>
              <a:tabLst>
                <a:tab pos="182880" algn="l"/>
                <a:tab pos="411480" algn="l"/>
                <a:tab pos="685800" algn="l"/>
                <a:tab pos="960120" algn="l"/>
              </a:tabLst>
            </a:pPr>
            <a:r>
              <a:rPr lang="en-US" sz="600" b="0" dirty="0" smtClean="0">
                <a:latin typeface="Arial Narrow" panose="020B0606020202030204" pitchFamily="34" charset="0"/>
                <a:ea typeface="Verdana" pitchFamily="34" charset="0"/>
                <a:cs typeface="Verdana" pitchFamily="34" charset="0"/>
              </a:rPr>
              <a:t>74</a:t>
            </a:r>
            <a:endParaRPr lang="en-US" sz="600" b="0" dirty="0">
              <a:latin typeface="Arial Narrow" panose="020B0606020202030204" pitchFamily="34" charset="0"/>
              <a:ea typeface="Verdana" pitchFamily="34" charset="0"/>
              <a:cs typeface="Verdana" pitchFamily="34" charset="0"/>
            </a:endParaRPr>
          </a:p>
          <a:p>
            <a:pPr marL="0" indent="0" defTabSz="274320">
              <a:spcAft>
                <a:spcPts val="0"/>
              </a:spcAft>
              <a:buNone/>
              <a:tabLst>
                <a:tab pos="182880" algn="l"/>
                <a:tab pos="411480" algn="l"/>
                <a:tab pos="685800" algn="l"/>
                <a:tab pos="960120" algn="l"/>
              </a:tabLst>
            </a:pPr>
            <a:r>
              <a:rPr lang="en-US" sz="600" b="0" dirty="0" smtClean="0">
                <a:latin typeface="Arial Narrow" panose="020B0606020202030204" pitchFamily="34" charset="0"/>
                <a:ea typeface="Verdana" pitchFamily="34" charset="0"/>
                <a:cs typeface="Verdana" pitchFamily="34" charset="0"/>
              </a:rPr>
              <a:t>75	$</a:t>
            </a:r>
            <a:r>
              <a:rPr lang="en-US" sz="600" b="0" dirty="0" err="1" smtClean="0">
                <a:latin typeface="Arial Narrow" panose="020B0606020202030204" pitchFamily="34" charset="0"/>
                <a:ea typeface="Verdana" pitchFamily="34" charset="0"/>
                <a:cs typeface="Verdana" pitchFamily="34" charset="0"/>
              </a:rPr>
              <a:t>sql</a:t>
            </a:r>
            <a:r>
              <a:rPr lang="en-US" sz="600" b="0" dirty="0" smtClean="0">
                <a:latin typeface="Arial Narrow" panose="020B0606020202030204" pitchFamily="34" charset="0"/>
                <a:ea typeface="Verdana" pitchFamily="34" charset="0"/>
                <a:cs typeface="Verdana" pitchFamily="34" charset="0"/>
              </a:rPr>
              <a:t>-</a:t>
            </a:r>
            <a:r>
              <a:rPr lang="en-US" sz="600" b="0" dirty="0">
                <a:latin typeface="Arial Narrow" panose="020B0606020202030204" pitchFamily="34" charset="0"/>
                <a:ea typeface="Verdana" pitchFamily="34" charset="0"/>
                <a:cs typeface="Verdana" pitchFamily="34" charset="0"/>
              </a:rPr>
              <a:t>&gt;finish;</a:t>
            </a:r>
          </a:p>
          <a:p>
            <a:pPr marL="0" indent="0" defTabSz="274320">
              <a:spcAft>
                <a:spcPts val="0"/>
              </a:spcAft>
              <a:buNone/>
              <a:tabLst>
                <a:tab pos="182880" algn="l"/>
                <a:tab pos="411480" algn="l"/>
                <a:tab pos="685800" algn="l"/>
                <a:tab pos="960120" algn="l"/>
              </a:tabLst>
            </a:pPr>
            <a:r>
              <a:rPr lang="en-US" sz="600" b="0" dirty="0" smtClean="0">
                <a:latin typeface="Arial Narrow" panose="020B0606020202030204" pitchFamily="34" charset="0"/>
                <a:ea typeface="Verdana" pitchFamily="34" charset="0"/>
                <a:cs typeface="Verdana" pitchFamily="34" charset="0"/>
              </a:rPr>
              <a:t>76	$</a:t>
            </a:r>
            <a:r>
              <a:rPr lang="en-US" sz="600" b="0" dirty="0" err="1" smtClean="0">
                <a:latin typeface="Arial Narrow" panose="020B0606020202030204" pitchFamily="34" charset="0"/>
                <a:ea typeface="Verdana" pitchFamily="34" charset="0"/>
                <a:cs typeface="Verdana" pitchFamily="34" charset="0"/>
              </a:rPr>
              <a:t>dbh</a:t>
            </a:r>
            <a:r>
              <a:rPr lang="en-US" sz="600" b="0" dirty="0" smtClean="0">
                <a:latin typeface="Arial Narrow" panose="020B0606020202030204" pitchFamily="34" charset="0"/>
                <a:ea typeface="Verdana" pitchFamily="34" charset="0"/>
                <a:cs typeface="Verdana" pitchFamily="34" charset="0"/>
              </a:rPr>
              <a:t>-</a:t>
            </a:r>
            <a:r>
              <a:rPr lang="en-US" sz="600" b="0" dirty="0">
                <a:latin typeface="Arial Narrow" panose="020B0606020202030204" pitchFamily="34" charset="0"/>
                <a:ea typeface="Verdana" pitchFamily="34" charset="0"/>
                <a:cs typeface="Verdana" pitchFamily="34" charset="0"/>
              </a:rPr>
              <a:t>&gt;disconnect;</a:t>
            </a:r>
          </a:p>
        </p:txBody>
      </p:sp>
    </p:spTree>
    <p:extLst>
      <p:ext uri="{BB962C8B-B14F-4D97-AF65-F5344CB8AC3E}">
        <p14:creationId xmlns:p14="http://schemas.microsoft.com/office/powerpoint/2010/main" val="2817972615"/>
      </p:ext>
    </p:extLst>
  </p:cSld>
  <p:clrMapOvr>
    <a:masterClrMapping/>
  </p:clrMapOvr>
  <p:timing>
    <p:tnLst>
      <p:par>
        <p:cTn id="1" dur="indefinite" restart="never" nodeType="tmRoot"/>
      </p:par>
    </p:tn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dirty="0"/>
              <a:t>Exercise </a:t>
            </a:r>
            <a:r>
              <a:rPr lang="en-US" dirty="0" smtClean="0"/>
              <a:t>#8 (cont.) : </a:t>
            </a:r>
            <a:r>
              <a:rPr lang="en-US" dirty="0" err="1" smtClean="0"/>
              <a:t>resetpassword.cgi</a:t>
            </a:r>
            <a:endParaRPr lang="en-US" dirty="0"/>
          </a:p>
        </p:txBody>
      </p:sp>
      <p:sp>
        <p:nvSpPr>
          <p:cNvPr id="7" name="Content Placeholder 6"/>
          <p:cNvSpPr>
            <a:spLocks noGrp="1"/>
          </p:cNvSpPr>
          <p:nvPr>
            <p:ph sz="half" idx="1"/>
          </p:nvPr>
        </p:nvSpPr>
        <p:spPr>
          <a:xfrm>
            <a:off x="609600" y="1498596"/>
            <a:ext cx="4038600" cy="4673604"/>
          </a:xfrm>
        </p:spPr>
        <p:txBody>
          <a:bodyPr>
            <a:noAutofit/>
          </a:bodyPr>
          <a:lstStyle/>
          <a:p>
            <a:pPr marL="0" indent="0" defTabSz="274320">
              <a:spcAft>
                <a:spcPts val="0"/>
              </a:spcAft>
              <a:buNone/>
              <a:tabLst>
                <a:tab pos="182880" algn="l"/>
                <a:tab pos="411480" algn="l"/>
                <a:tab pos="685800" algn="l"/>
                <a:tab pos="960120" algn="l"/>
              </a:tabLst>
            </a:pPr>
            <a:r>
              <a:rPr lang="en-US" sz="600" b="0" dirty="0" smtClean="0">
                <a:latin typeface="Arial Narrow" panose="020B0606020202030204" pitchFamily="34" charset="0"/>
                <a:ea typeface="Verdana" pitchFamily="34" charset="0"/>
                <a:cs typeface="Verdana" pitchFamily="34" charset="0"/>
              </a:rPr>
              <a:t>1	#!/</a:t>
            </a:r>
            <a:r>
              <a:rPr lang="en-US" sz="600" b="0" dirty="0" err="1">
                <a:latin typeface="Arial Narrow" panose="020B0606020202030204" pitchFamily="34" charset="0"/>
                <a:ea typeface="Verdana" pitchFamily="34" charset="0"/>
                <a:cs typeface="Verdana" pitchFamily="34" charset="0"/>
              </a:rPr>
              <a:t>usr</a:t>
            </a:r>
            <a:r>
              <a:rPr lang="en-US" sz="600" b="0" dirty="0">
                <a:latin typeface="Arial Narrow" panose="020B0606020202030204" pitchFamily="34" charset="0"/>
                <a:ea typeface="Verdana" pitchFamily="34" charset="0"/>
                <a:cs typeface="Verdana" pitchFamily="34" charset="0"/>
              </a:rPr>
              <a:t>/bin/</a:t>
            </a:r>
            <a:r>
              <a:rPr lang="en-US" sz="600" b="0" dirty="0" err="1">
                <a:latin typeface="Arial Narrow" panose="020B0606020202030204" pitchFamily="34" charset="0"/>
                <a:ea typeface="Verdana" pitchFamily="34" charset="0"/>
                <a:cs typeface="Verdana" pitchFamily="34" charset="0"/>
              </a:rPr>
              <a:t>perl</a:t>
            </a:r>
            <a:endParaRPr lang="en-US" sz="600" b="0" dirty="0">
              <a:latin typeface="Arial Narrow" panose="020B0606020202030204" pitchFamily="34" charset="0"/>
              <a:ea typeface="Verdana" pitchFamily="34" charset="0"/>
              <a:cs typeface="Verdana" pitchFamily="34" charset="0"/>
            </a:endParaRPr>
          </a:p>
          <a:p>
            <a:pPr marL="0" indent="0" defTabSz="274320">
              <a:spcAft>
                <a:spcPts val="0"/>
              </a:spcAft>
              <a:buNone/>
              <a:tabLst>
                <a:tab pos="182880" algn="l"/>
                <a:tab pos="411480" algn="l"/>
                <a:tab pos="685800" algn="l"/>
                <a:tab pos="960120" algn="l"/>
              </a:tabLst>
            </a:pPr>
            <a:r>
              <a:rPr lang="en-US" sz="600" b="0" dirty="0" smtClean="0">
                <a:latin typeface="Arial Narrow" panose="020B0606020202030204" pitchFamily="34" charset="0"/>
                <a:ea typeface="Verdana" pitchFamily="34" charset="0"/>
                <a:cs typeface="Verdana" pitchFamily="34" charset="0"/>
              </a:rPr>
              <a:t>2	use </a:t>
            </a:r>
            <a:r>
              <a:rPr lang="en-US" sz="600" b="0" dirty="0">
                <a:latin typeface="Arial Narrow" panose="020B0606020202030204" pitchFamily="34" charset="0"/>
                <a:ea typeface="Verdana" pitchFamily="34" charset="0"/>
                <a:cs typeface="Verdana" pitchFamily="34" charset="0"/>
              </a:rPr>
              <a:t>strict;</a:t>
            </a:r>
          </a:p>
          <a:p>
            <a:pPr marL="0" indent="0" defTabSz="274320">
              <a:spcAft>
                <a:spcPts val="0"/>
              </a:spcAft>
              <a:buNone/>
              <a:tabLst>
                <a:tab pos="182880" algn="l"/>
                <a:tab pos="411480" algn="l"/>
                <a:tab pos="685800" algn="l"/>
                <a:tab pos="960120" algn="l"/>
              </a:tabLst>
            </a:pPr>
            <a:r>
              <a:rPr lang="en-US" sz="600" b="0" dirty="0" smtClean="0">
                <a:latin typeface="Arial Narrow" panose="020B0606020202030204" pitchFamily="34" charset="0"/>
                <a:ea typeface="Verdana" pitchFamily="34" charset="0"/>
                <a:cs typeface="Verdana" pitchFamily="34" charset="0"/>
              </a:rPr>
              <a:t>3</a:t>
            </a:r>
            <a:endParaRPr lang="en-US" sz="600" b="0" dirty="0">
              <a:latin typeface="Arial Narrow" panose="020B0606020202030204" pitchFamily="34" charset="0"/>
              <a:ea typeface="Verdana" pitchFamily="34" charset="0"/>
              <a:cs typeface="Verdana" pitchFamily="34" charset="0"/>
            </a:endParaRPr>
          </a:p>
          <a:p>
            <a:pPr marL="0" indent="0" defTabSz="274320">
              <a:spcAft>
                <a:spcPts val="0"/>
              </a:spcAft>
              <a:buNone/>
              <a:tabLst>
                <a:tab pos="182880" algn="l"/>
                <a:tab pos="411480" algn="l"/>
                <a:tab pos="685800" algn="l"/>
                <a:tab pos="960120" algn="l"/>
              </a:tabLst>
            </a:pPr>
            <a:r>
              <a:rPr lang="en-US" sz="600" b="0" dirty="0" smtClean="0">
                <a:latin typeface="Arial Narrow" panose="020B0606020202030204" pitchFamily="34" charset="0"/>
                <a:ea typeface="Verdana" pitchFamily="34" charset="0"/>
                <a:cs typeface="Verdana" pitchFamily="34" charset="0"/>
              </a:rPr>
              <a:t>4	########################################################################</a:t>
            </a:r>
            <a:endParaRPr lang="en-US" sz="600" b="0" dirty="0">
              <a:latin typeface="Arial Narrow" panose="020B0606020202030204" pitchFamily="34" charset="0"/>
              <a:ea typeface="Verdana" pitchFamily="34" charset="0"/>
              <a:cs typeface="Verdana" pitchFamily="34" charset="0"/>
            </a:endParaRPr>
          </a:p>
          <a:p>
            <a:pPr marL="0" indent="0" defTabSz="274320">
              <a:spcAft>
                <a:spcPts val="0"/>
              </a:spcAft>
              <a:buNone/>
              <a:tabLst>
                <a:tab pos="182880" algn="l"/>
                <a:tab pos="411480" algn="l"/>
                <a:tab pos="685800" algn="l"/>
                <a:tab pos="960120" algn="l"/>
              </a:tabLst>
            </a:pPr>
            <a:r>
              <a:rPr lang="en-US" sz="600" b="0" dirty="0" smtClean="0">
                <a:latin typeface="Arial Narrow" panose="020B0606020202030204" pitchFamily="34" charset="0"/>
                <a:ea typeface="Verdana" pitchFamily="34" charset="0"/>
                <a:cs typeface="Verdana" pitchFamily="34" charset="0"/>
              </a:rPr>
              <a:t>5	# </a:t>
            </a:r>
            <a:endParaRPr lang="en-US" sz="600" b="0" dirty="0">
              <a:latin typeface="Arial Narrow" panose="020B0606020202030204" pitchFamily="34" charset="0"/>
              <a:ea typeface="Verdana" pitchFamily="34" charset="0"/>
              <a:cs typeface="Verdana" pitchFamily="34" charset="0"/>
            </a:endParaRPr>
          </a:p>
          <a:p>
            <a:pPr marL="0" indent="0" defTabSz="274320">
              <a:spcAft>
                <a:spcPts val="0"/>
              </a:spcAft>
              <a:buNone/>
              <a:tabLst>
                <a:tab pos="182880" algn="l"/>
                <a:tab pos="411480" algn="l"/>
                <a:tab pos="685800" algn="l"/>
                <a:tab pos="960120" algn="l"/>
              </a:tabLst>
            </a:pPr>
            <a:r>
              <a:rPr lang="en-US" sz="600" b="0" dirty="0" smtClean="0">
                <a:latin typeface="Arial Narrow" panose="020B0606020202030204" pitchFamily="34" charset="0"/>
                <a:ea typeface="Verdana" pitchFamily="34" charset="0"/>
                <a:cs typeface="Verdana" pitchFamily="34" charset="0"/>
              </a:rPr>
              <a:t>6	# </a:t>
            </a:r>
            <a:r>
              <a:rPr lang="en-US" sz="600" b="0" dirty="0">
                <a:latin typeface="Arial Narrow" panose="020B0606020202030204" pitchFamily="34" charset="0"/>
                <a:ea typeface="Verdana" pitchFamily="34" charset="0"/>
                <a:cs typeface="Verdana" pitchFamily="34" charset="0"/>
              </a:rPr>
              <a:t>Copyright (c) 2011-2014, The MITRE Corporation</a:t>
            </a:r>
          </a:p>
          <a:p>
            <a:pPr marL="0" indent="0" defTabSz="274320">
              <a:spcAft>
                <a:spcPts val="0"/>
              </a:spcAft>
              <a:buNone/>
              <a:tabLst>
                <a:tab pos="182880" algn="l"/>
                <a:tab pos="411480" algn="l"/>
                <a:tab pos="685800" algn="l"/>
                <a:tab pos="960120" algn="l"/>
              </a:tabLst>
            </a:pPr>
            <a:r>
              <a:rPr lang="en-US" sz="600" b="0" dirty="0" smtClean="0">
                <a:latin typeface="Arial Narrow" panose="020B0606020202030204" pitchFamily="34" charset="0"/>
                <a:ea typeface="Verdana" pitchFamily="34" charset="0"/>
                <a:cs typeface="Verdana" pitchFamily="34" charset="0"/>
              </a:rPr>
              <a:t>7	# </a:t>
            </a:r>
            <a:r>
              <a:rPr lang="en-US" sz="600" b="0" dirty="0">
                <a:latin typeface="Arial Narrow" panose="020B0606020202030204" pitchFamily="34" charset="0"/>
                <a:ea typeface="Verdana" pitchFamily="34" charset="0"/>
                <a:cs typeface="Verdana" pitchFamily="34" charset="0"/>
              </a:rPr>
              <a:t>All rights reserved.</a:t>
            </a:r>
          </a:p>
          <a:p>
            <a:pPr marL="0" indent="0" defTabSz="274320">
              <a:spcAft>
                <a:spcPts val="0"/>
              </a:spcAft>
              <a:buNone/>
              <a:tabLst>
                <a:tab pos="182880" algn="l"/>
                <a:tab pos="411480" algn="l"/>
                <a:tab pos="685800" algn="l"/>
                <a:tab pos="960120" algn="l"/>
              </a:tabLst>
            </a:pPr>
            <a:r>
              <a:rPr lang="en-US" sz="600" b="0" dirty="0" smtClean="0">
                <a:latin typeface="Arial Narrow" panose="020B0606020202030204" pitchFamily="34" charset="0"/>
                <a:ea typeface="Verdana" pitchFamily="34" charset="0"/>
                <a:cs typeface="Verdana" pitchFamily="34" charset="0"/>
              </a:rPr>
              <a:t>8	#</a:t>
            </a:r>
            <a:endParaRPr lang="en-US" sz="600" b="0" dirty="0">
              <a:latin typeface="Arial Narrow" panose="020B0606020202030204" pitchFamily="34" charset="0"/>
              <a:ea typeface="Verdana" pitchFamily="34" charset="0"/>
              <a:cs typeface="Verdana" pitchFamily="34" charset="0"/>
            </a:endParaRPr>
          </a:p>
          <a:p>
            <a:pPr marL="0" indent="0" defTabSz="274320">
              <a:spcAft>
                <a:spcPts val="0"/>
              </a:spcAft>
              <a:buNone/>
              <a:tabLst>
                <a:tab pos="182880" algn="l"/>
                <a:tab pos="411480" algn="l"/>
                <a:tab pos="685800" algn="l"/>
                <a:tab pos="960120" algn="l"/>
              </a:tabLst>
            </a:pPr>
            <a:r>
              <a:rPr lang="en-US" sz="600" b="0" dirty="0" smtClean="0">
                <a:latin typeface="Arial Narrow" panose="020B0606020202030204" pitchFamily="34" charset="0"/>
                <a:ea typeface="Verdana" pitchFamily="34" charset="0"/>
                <a:cs typeface="Verdana" pitchFamily="34" charset="0"/>
              </a:rPr>
              <a:t>9	########################################################################</a:t>
            </a:r>
            <a:endParaRPr lang="en-US" sz="600" b="0" dirty="0">
              <a:latin typeface="Arial Narrow" panose="020B0606020202030204" pitchFamily="34" charset="0"/>
              <a:ea typeface="Verdana" pitchFamily="34" charset="0"/>
              <a:cs typeface="Verdana" pitchFamily="34" charset="0"/>
            </a:endParaRPr>
          </a:p>
          <a:p>
            <a:pPr marL="0" indent="0" defTabSz="274320">
              <a:spcAft>
                <a:spcPts val="0"/>
              </a:spcAft>
              <a:buNone/>
              <a:tabLst>
                <a:tab pos="182880" algn="l"/>
                <a:tab pos="411480" algn="l"/>
                <a:tab pos="685800" algn="l"/>
                <a:tab pos="960120" algn="l"/>
              </a:tabLst>
            </a:pPr>
            <a:r>
              <a:rPr lang="en-US" sz="600" b="0" dirty="0" smtClean="0">
                <a:latin typeface="Arial Narrow" panose="020B0606020202030204" pitchFamily="34" charset="0"/>
                <a:ea typeface="Verdana" pitchFamily="34" charset="0"/>
                <a:cs typeface="Verdana" pitchFamily="34" charset="0"/>
              </a:rPr>
              <a:t>10	#</a:t>
            </a:r>
            <a:endParaRPr lang="en-US" sz="600" b="0" dirty="0">
              <a:latin typeface="Arial Narrow" panose="020B0606020202030204" pitchFamily="34" charset="0"/>
              <a:ea typeface="Verdana" pitchFamily="34" charset="0"/>
              <a:cs typeface="Verdana" pitchFamily="34" charset="0"/>
            </a:endParaRPr>
          </a:p>
          <a:p>
            <a:pPr marL="0" indent="0" defTabSz="274320">
              <a:spcAft>
                <a:spcPts val="0"/>
              </a:spcAft>
              <a:buNone/>
              <a:tabLst>
                <a:tab pos="182880" algn="l"/>
                <a:tab pos="411480" algn="l"/>
                <a:tab pos="685800" algn="l"/>
                <a:tab pos="960120" algn="l"/>
              </a:tabLst>
            </a:pPr>
            <a:r>
              <a:rPr lang="en-US" sz="600" b="0" dirty="0" smtClean="0">
                <a:latin typeface="Arial Narrow" panose="020B0606020202030204" pitchFamily="34" charset="0"/>
                <a:ea typeface="Verdana" pitchFamily="34" charset="0"/>
                <a:cs typeface="Verdana" pitchFamily="34" charset="0"/>
              </a:rPr>
              <a:t>11	# </a:t>
            </a:r>
            <a:r>
              <a:rPr lang="en-US" sz="600" b="0" dirty="0">
                <a:latin typeface="Arial Narrow" panose="020B0606020202030204" pitchFamily="34" charset="0"/>
                <a:ea typeface="Verdana" pitchFamily="34" charset="0"/>
                <a:cs typeface="Verdana" pitchFamily="34" charset="0"/>
              </a:rPr>
              <a:t>File : </a:t>
            </a:r>
            <a:r>
              <a:rPr lang="en-US" sz="600" b="0" dirty="0" err="1">
                <a:latin typeface="Arial Narrow" panose="020B0606020202030204" pitchFamily="34" charset="0"/>
                <a:ea typeface="Verdana" pitchFamily="34" charset="0"/>
                <a:cs typeface="Verdana" pitchFamily="34" charset="0"/>
              </a:rPr>
              <a:t>resetpassword.cgi</a:t>
            </a:r>
            <a:endParaRPr lang="en-US" sz="600" b="0" dirty="0">
              <a:latin typeface="Arial Narrow" panose="020B0606020202030204" pitchFamily="34" charset="0"/>
              <a:ea typeface="Verdana" pitchFamily="34" charset="0"/>
              <a:cs typeface="Verdana" pitchFamily="34" charset="0"/>
            </a:endParaRPr>
          </a:p>
          <a:p>
            <a:pPr marL="0" indent="0" defTabSz="274320">
              <a:spcAft>
                <a:spcPts val="0"/>
              </a:spcAft>
              <a:buNone/>
              <a:tabLst>
                <a:tab pos="182880" algn="l"/>
                <a:tab pos="411480" algn="l"/>
                <a:tab pos="685800" algn="l"/>
                <a:tab pos="960120" algn="l"/>
              </a:tabLst>
            </a:pPr>
            <a:r>
              <a:rPr lang="en-US" sz="600" b="0" dirty="0" smtClean="0">
                <a:latin typeface="Arial Narrow" panose="020B0606020202030204" pitchFamily="34" charset="0"/>
                <a:ea typeface="Verdana" pitchFamily="34" charset="0"/>
                <a:cs typeface="Verdana" pitchFamily="34" charset="0"/>
              </a:rPr>
              <a:t>12	# </a:t>
            </a:r>
            <a:r>
              <a:rPr lang="en-US" sz="600" b="0" dirty="0">
                <a:latin typeface="Arial Narrow" panose="020B0606020202030204" pitchFamily="34" charset="0"/>
                <a:ea typeface="Verdana" pitchFamily="34" charset="0"/>
                <a:cs typeface="Verdana" pitchFamily="34" charset="0"/>
              </a:rPr>
              <a:t>History : 19-sep-2011 (Larry Shields) initial version of this code</a:t>
            </a:r>
          </a:p>
          <a:p>
            <a:pPr marL="0" indent="0" defTabSz="274320">
              <a:spcAft>
                <a:spcPts val="0"/>
              </a:spcAft>
              <a:buNone/>
              <a:tabLst>
                <a:tab pos="182880" algn="l"/>
                <a:tab pos="411480" algn="l"/>
                <a:tab pos="685800" algn="l"/>
                <a:tab pos="960120" algn="l"/>
              </a:tabLst>
            </a:pPr>
            <a:r>
              <a:rPr lang="en-US" sz="600" b="0" dirty="0" smtClean="0">
                <a:latin typeface="Arial Narrow" panose="020B0606020202030204" pitchFamily="34" charset="0"/>
                <a:ea typeface="Verdana" pitchFamily="34" charset="0"/>
                <a:cs typeface="Verdana" pitchFamily="34" charset="0"/>
              </a:rPr>
              <a:t>13	# </a:t>
            </a:r>
            <a:r>
              <a:rPr lang="en-US" sz="600" b="0" dirty="0">
                <a:latin typeface="Arial Narrow" panose="020B0606020202030204" pitchFamily="34" charset="0"/>
                <a:ea typeface="Verdana" pitchFamily="34" charset="0"/>
                <a:cs typeface="Verdana" pitchFamily="34" charset="0"/>
              </a:rPr>
              <a:t>Summary: </a:t>
            </a:r>
          </a:p>
          <a:p>
            <a:pPr marL="0" indent="0" defTabSz="274320">
              <a:spcAft>
                <a:spcPts val="0"/>
              </a:spcAft>
              <a:buNone/>
              <a:tabLst>
                <a:tab pos="182880" algn="l"/>
                <a:tab pos="411480" algn="l"/>
                <a:tab pos="685800" algn="l"/>
                <a:tab pos="960120" algn="l"/>
              </a:tabLst>
            </a:pPr>
            <a:r>
              <a:rPr lang="en-US" sz="600" b="0" dirty="0" smtClean="0">
                <a:latin typeface="Arial Narrow" panose="020B0606020202030204" pitchFamily="34" charset="0"/>
                <a:ea typeface="Verdana" pitchFamily="34" charset="0"/>
                <a:cs typeface="Verdana" pitchFamily="34" charset="0"/>
              </a:rPr>
              <a:t>14	# </a:t>
            </a:r>
            <a:endParaRPr lang="en-US" sz="600" b="0" dirty="0">
              <a:latin typeface="Arial Narrow" panose="020B0606020202030204" pitchFamily="34" charset="0"/>
              <a:ea typeface="Verdana" pitchFamily="34" charset="0"/>
              <a:cs typeface="Verdana" pitchFamily="34" charset="0"/>
            </a:endParaRPr>
          </a:p>
          <a:p>
            <a:pPr marL="0" indent="0" defTabSz="274320">
              <a:spcAft>
                <a:spcPts val="0"/>
              </a:spcAft>
              <a:buNone/>
              <a:tabLst>
                <a:tab pos="182880" algn="l"/>
                <a:tab pos="411480" algn="l"/>
                <a:tab pos="685800" algn="l"/>
                <a:tab pos="960120" algn="l"/>
              </a:tabLst>
            </a:pPr>
            <a:r>
              <a:rPr lang="en-US" sz="600" b="0" dirty="0" smtClean="0">
                <a:latin typeface="Arial Narrow" panose="020B0606020202030204" pitchFamily="34" charset="0"/>
                <a:ea typeface="Verdana" pitchFamily="34" charset="0"/>
                <a:cs typeface="Verdana" pitchFamily="34" charset="0"/>
              </a:rPr>
              <a:t>15	########################################################################</a:t>
            </a:r>
            <a:endParaRPr lang="en-US" sz="600" b="0" dirty="0">
              <a:latin typeface="Arial Narrow" panose="020B0606020202030204" pitchFamily="34" charset="0"/>
              <a:ea typeface="Verdana" pitchFamily="34" charset="0"/>
              <a:cs typeface="Verdana" pitchFamily="34" charset="0"/>
            </a:endParaRPr>
          </a:p>
          <a:p>
            <a:pPr marL="0" indent="0" defTabSz="274320">
              <a:spcAft>
                <a:spcPts val="0"/>
              </a:spcAft>
              <a:buNone/>
              <a:tabLst>
                <a:tab pos="182880" algn="l"/>
                <a:tab pos="411480" algn="l"/>
                <a:tab pos="685800" algn="l"/>
                <a:tab pos="960120" algn="l"/>
              </a:tabLst>
            </a:pPr>
            <a:r>
              <a:rPr lang="en-US" sz="600" b="0" dirty="0" smtClean="0">
                <a:latin typeface="Arial Narrow" panose="020B0606020202030204" pitchFamily="34" charset="0"/>
                <a:ea typeface="Verdana" pitchFamily="34" charset="0"/>
                <a:cs typeface="Verdana" pitchFamily="34" charset="0"/>
              </a:rPr>
              <a:t>16</a:t>
            </a:r>
            <a:endParaRPr lang="en-US" sz="600" b="0" dirty="0">
              <a:latin typeface="Arial Narrow" panose="020B0606020202030204" pitchFamily="34" charset="0"/>
              <a:ea typeface="Verdana" pitchFamily="34" charset="0"/>
              <a:cs typeface="Verdana" pitchFamily="34" charset="0"/>
            </a:endParaRPr>
          </a:p>
          <a:p>
            <a:pPr marL="0" indent="0" defTabSz="274320">
              <a:spcAft>
                <a:spcPts val="0"/>
              </a:spcAft>
              <a:buNone/>
              <a:tabLst>
                <a:tab pos="182880" algn="l"/>
                <a:tab pos="411480" algn="l"/>
                <a:tab pos="685800" algn="l"/>
                <a:tab pos="960120" algn="l"/>
              </a:tabLst>
            </a:pPr>
            <a:r>
              <a:rPr lang="en-US" sz="600" b="0" dirty="0" smtClean="0">
                <a:latin typeface="Arial Narrow" panose="020B0606020202030204" pitchFamily="34" charset="0"/>
                <a:ea typeface="Verdana" pitchFamily="34" charset="0"/>
                <a:cs typeface="Verdana" pitchFamily="34" charset="0"/>
              </a:rPr>
              <a:t>17	use </a:t>
            </a:r>
            <a:r>
              <a:rPr lang="en-US" sz="600" b="0" dirty="0">
                <a:latin typeface="Arial Narrow" panose="020B0606020202030204" pitchFamily="34" charset="0"/>
                <a:ea typeface="Verdana" pitchFamily="34" charset="0"/>
                <a:cs typeface="Verdana" pitchFamily="34" charset="0"/>
              </a:rPr>
              <a:t>CGI;</a:t>
            </a:r>
          </a:p>
          <a:p>
            <a:pPr marL="0" indent="0" defTabSz="274320">
              <a:spcAft>
                <a:spcPts val="0"/>
              </a:spcAft>
              <a:buNone/>
              <a:tabLst>
                <a:tab pos="182880" algn="l"/>
                <a:tab pos="411480" algn="l"/>
                <a:tab pos="685800" algn="l"/>
                <a:tab pos="960120" algn="l"/>
              </a:tabLst>
            </a:pPr>
            <a:r>
              <a:rPr lang="en-US" sz="600" b="0" dirty="0" smtClean="0">
                <a:latin typeface="Arial Narrow" panose="020B0606020202030204" pitchFamily="34" charset="0"/>
                <a:ea typeface="Verdana" pitchFamily="34" charset="0"/>
                <a:cs typeface="Verdana" pitchFamily="34" charset="0"/>
              </a:rPr>
              <a:t>18	use </a:t>
            </a:r>
            <a:r>
              <a:rPr lang="en-US" sz="600" b="0" dirty="0">
                <a:latin typeface="Arial Narrow" panose="020B0606020202030204" pitchFamily="34" charset="0"/>
                <a:ea typeface="Verdana" pitchFamily="34" charset="0"/>
                <a:cs typeface="Verdana" pitchFamily="34" charset="0"/>
              </a:rPr>
              <a:t>DBI;</a:t>
            </a:r>
          </a:p>
          <a:p>
            <a:pPr marL="0" indent="0" defTabSz="274320">
              <a:spcAft>
                <a:spcPts val="0"/>
              </a:spcAft>
              <a:buNone/>
              <a:tabLst>
                <a:tab pos="182880" algn="l"/>
                <a:tab pos="411480" algn="l"/>
                <a:tab pos="685800" algn="l"/>
                <a:tab pos="960120" algn="l"/>
              </a:tabLst>
            </a:pPr>
            <a:r>
              <a:rPr lang="en-US" sz="600" b="0" dirty="0" smtClean="0">
                <a:latin typeface="Arial Narrow" panose="020B0606020202030204" pitchFamily="34" charset="0"/>
                <a:ea typeface="Verdana" pitchFamily="34" charset="0"/>
                <a:cs typeface="Verdana" pitchFamily="34" charset="0"/>
              </a:rPr>
              <a:t>19	use </a:t>
            </a:r>
            <a:r>
              <a:rPr lang="en-US" sz="600" b="0" dirty="0">
                <a:latin typeface="Arial Narrow" panose="020B0606020202030204" pitchFamily="34" charset="0"/>
                <a:ea typeface="Verdana" pitchFamily="34" charset="0"/>
                <a:cs typeface="Verdana" pitchFamily="34" charset="0"/>
              </a:rPr>
              <a:t>MIME::Base64;</a:t>
            </a:r>
          </a:p>
          <a:p>
            <a:pPr marL="0" indent="0" defTabSz="274320">
              <a:spcAft>
                <a:spcPts val="0"/>
              </a:spcAft>
              <a:buNone/>
              <a:tabLst>
                <a:tab pos="182880" algn="l"/>
                <a:tab pos="411480" algn="l"/>
                <a:tab pos="685800" algn="l"/>
                <a:tab pos="960120" algn="l"/>
              </a:tabLst>
            </a:pPr>
            <a:r>
              <a:rPr lang="en-US" sz="600" b="0" dirty="0" smtClean="0">
                <a:latin typeface="Arial Narrow" panose="020B0606020202030204" pitchFamily="34" charset="0"/>
                <a:ea typeface="Verdana" pitchFamily="34" charset="0"/>
                <a:cs typeface="Verdana" pitchFamily="34" charset="0"/>
              </a:rPr>
              <a:t>20	use </a:t>
            </a:r>
            <a:r>
              <a:rPr lang="en-US" sz="600" b="0" dirty="0">
                <a:latin typeface="Arial Narrow" panose="020B0606020202030204" pitchFamily="34" charset="0"/>
                <a:ea typeface="Verdana" pitchFamily="34" charset="0"/>
                <a:cs typeface="Verdana" pitchFamily="34" charset="0"/>
              </a:rPr>
              <a:t>lib "/</a:t>
            </a:r>
            <a:r>
              <a:rPr lang="en-US" sz="600" b="0" dirty="0" err="1">
                <a:latin typeface="Arial Narrow" panose="020B0606020202030204" pitchFamily="34" charset="0"/>
                <a:ea typeface="Verdana" pitchFamily="34" charset="0"/>
                <a:cs typeface="Verdana" pitchFamily="34" charset="0"/>
              </a:rPr>
              <a:t>etc</a:t>
            </a:r>
            <a:r>
              <a:rPr lang="en-US" sz="600" b="0" dirty="0">
                <a:latin typeface="Arial Narrow" panose="020B0606020202030204" pitchFamily="34" charset="0"/>
                <a:ea typeface="Verdana" pitchFamily="34" charset="0"/>
                <a:cs typeface="Verdana" pitchFamily="34" charset="0"/>
              </a:rPr>
              <a:t>/apache2/modules";</a:t>
            </a:r>
          </a:p>
          <a:p>
            <a:pPr marL="0" indent="0" defTabSz="274320">
              <a:spcAft>
                <a:spcPts val="0"/>
              </a:spcAft>
              <a:buNone/>
              <a:tabLst>
                <a:tab pos="182880" algn="l"/>
                <a:tab pos="411480" algn="l"/>
                <a:tab pos="685800" algn="l"/>
                <a:tab pos="960120" algn="l"/>
              </a:tabLst>
            </a:pPr>
            <a:r>
              <a:rPr lang="en-US" sz="600" b="0" dirty="0" smtClean="0">
                <a:latin typeface="Arial Narrow" panose="020B0606020202030204" pitchFamily="34" charset="0"/>
                <a:ea typeface="Verdana" pitchFamily="34" charset="0"/>
                <a:cs typeface="Verdana" pitchFamily="34" charset="0"/>
              </a:rPr>
              <a:t>21	use </a:t>
            </a:r>
            <a:r>
              <a:rPr lang="en-US" sz="600" b="0" dirty="0" err="1">
                <a:latin typeface="Arial Narrow" panose="020B0606020202030204" pitchFamily="34" charset="0"/>
                <a:ea typeface="Verdana" pitchFamily="34" charset="0"/>
                <a:cs typeface="Verdana" pitchFamily="34" charset="0"/>
              </a:rPr>
              <a:t>DBAuth</a:t>
            </a:r>
            <a:r>
              <a:rPr lang="en-US" sz="600" b="0" dirty="0">
                <a:latin typeface="Arial Narrow" panose="020B0606020202030204" pitchFamily="34" charset="0"/>
                <a:ea typeface="Verdana" pitchFamily="34" charset="0"/>
                <a:cs typeface="Verdana" pitchFamily="34" charset="0"/>
              </a:rPr>
              <a:t>;</a:t>
            </a:r>
          </a:p>
          <a:p>
            <a:pPr marL="0" indent="0" defTabSz="274320">
              <a:spcAft>
                <a:spcPts val="0"/>
              </a:spcAft>
              <a:buNone/>
              <a:tabLst>
                <a:tab pos="182880" algn="l"/>
                <a:tab pos="411480" algn="l"/>
                <a:tab pos="685800" algn="l"/>
                <a:tab pos="960120" algn="l"/>
              </a:tabLst>
            </a:pPr>
            <a:r>
              <a:rPr lang="en-US" sz="600" b="0" dirty="0" smtClean="0">
                <a:latin typeface="Arial Narrow" panose="020B0606020202030204" pitchFamily="34" charset="0"/>
                <a:ea typeface="Verdana" pitchFamily="34" charset="0"/>
                <a:cs typeface="Verdana" pitchFamily="34" charset="0"/>
              </a:rPr>
              <a:t>22	use </a:t>
            </a:r>
            <a:r>
              <a:rPr lang="en-US" sz="600" b="0" dirty="0">
                <a:latin typeface="Arial Narrow" panose="020B0606020202030204" pitchFamily="34" charset="0"/>
                <a:ea typeface="Verdana" pitchFamily="34" charset="0"/>
                <a:cs typeface="Verdana" pitchFamily="34" charset="0"/>
              </a:rPr>
              <a:t>Digest::MD5 </a:t>
            </a:r>
            <a:r>
              <a:rPr lang="en-US" sz="600" b="0" dirty="0" err="1">
                <a:latin typeface="Arial Narrow" panose="020B0606020202030204" pitchFamily="34" charset="0"/>
                <a:ea typeface="Verdana" pitchFamily="34" charset="0"/>
                <a:cs typeface="Verdana" pitchFamily="34" charset="0"/>
              </a:rPr>
              <a:t>qw</a:t>
            </a:r>
            <a:r>
              <a:rPr lang="en-US" sz="600" b="0" dirty="0">
                <a:latin typeface="Arial Narrow" panose="020B0606020202030204" pitchFamily="34" charset="0"/>
                <a:ea typeface="Verdana" pitchFamily="34" charset="0"/>
                <a:cs typeface="Verdana" pitchFamily="34" charset="0"/>
              </a:rPr>
              <a:t>(md5_hex);</a:t>
            </a:r>
          </a:p>
          <a:p>
            <a:pPr marL="0" indent="0" defTabSz="274320">
              <a:spcAft>
                <a:spcPts val="0"/>
              </a:spcAft>
              <a:buNone/>
              <a:tabLst>
                <a:tab pos="182880" algn="l"/>
                <a:tab pos="411480" algn="l"/>
                <a:tab pos="685800" algn="l"/>
                <a:tab pos="960120" algn="l"/>
              </a:tabLst>
            </a:pPr>
            <a:r>
              <a:rPr lang="en-US" sz="600" b="0" dirty="0" smtClean="0">
                <a:latin typeface="Arial Narrow" panose="020B0606020202030204" pitchFamily="34" charset="0"/>
                <a:ea typeface="Verdana" pitchFamily="34" charset="0"/>
                <a:cs typeface="Verdana" pitchFamily="34" charset="0"/>
              </a:rPr>
              <a:t>23</a:t>
            </a:r>
            <a:endParaRPr lang="en-US" sz="600" b="0" dirty="0">
              <a:latin typeface="Arial Narrow" panose="020B0606020202030204" pitchFamily="34" charset="0"/>
              <a:ea typeface="Verdana" pitchFamily="34" charset="0"/>
              <a:cs typeface="Verdana" pitchFamily="34" charset="0"/>
            </a:endParaRPr>
          </a:p>
          <a:p>
            <a:pPr marL="0" indent="0" defTabSz="274320">
              <a:spcAft>
                <a:spcPts val="0"/>
              </a:spcAft>
              <a:buNone/>
              <a:tabLst>
                <a:tab pos="182880" algn="l"/>
                <a:tab pos="411480" algn="l"/>
                <a:tab pos="685800" algn="l"/>
                <a:tab pos="960120" algn="l"/>
              </a:tabLst>
            </a:pPr>
            <a:r>
              <a:rPr lang="en-US" sz="600" b="0" dirty="0" smtClean="0">
                <a:latin typeface="Arial Narrow" panose="020B0606020202030204" pitchFamily="34" charset="0"/>
                <a:ea typeface="Verdana" pitchFamily="34" charset="0"/>
                <a:cs typeface="Verdana" pitchFamily="34" charset="0"/>
              </a:rPr>
              <a:t>24	my </a:t>
            </a:r>
            <a:r>
              <a:rPr lang="en-US" sz="600" b="0" dirty="0">
                <a:latin typeface="Arial Narrow" panose="020B0606020202030204" pitchFamily="34" charset="0"/>
                <a:ea typeface="Verdana" pitchFamily="34" charset="0"/>
                <a:cs typeface="Verdana" pitchFamily="34" charset="0"/>
              </a:rPr>
              <a:t>$</a:t>
            </a:r>
            <a:r>
              <a:rPr lang="en-US" sz="600" b="0" dirty="0" err="1">
                <a:latin typeface="Arial Narrow" panose="020B0606020202030204" pitchFamily="34" charset="0"/>
                <a:ea typeface="Verdana" pitchFamily="34" charset="0"/>
                <a:cs typeface="Verdana" pitchFamily="34" charset="0"/>
              </a:rPr>
              <a:t>cgi</a:t>
            </a:r>
            <a:r>
              <a:rPr lang="en-US" sz="600" b="0" dirty="0">
                <a:latin typeface="Arial Narrow" panose="020B0606020202030204" pitchFamily="34" charset="0"/>
                <a:ea typeface="Verdana" pitchFamily="34" charset="0"/>
                <a:cs typeface="Verdana" pitchFamily="34" charset="0"/>
              </a:rPr>
              <a:t> = new CGI;</a:t>
            </a:r>
          </a:p>
          <a:p>
            <a:pPr marL="0" indent="0" defTabSz="274320">
              <a:spcAft>
                <a:spcPts val="0"/>
              </a:spcAft>
              <a:buNone/>
              <a:tabLst>
                <a:tab pos="182880" algn="l"/>
                <a:tab pos="411480" algn="l"/>
                <a:tab pos="685800" algn="l"/>
                <a:tab pos="960120" algn="l"/>
              </a:tabLst>
            </a:pPr>
            <a:r>
              <a:rPr lang="en-US" sz="600" b="0" dirty="0" smtClean="0">
                <a:latin typeface="Arial Narrow" panose="020B0606020202030204" pitchFamily="34" charset="0"/>
                <a:ea typeface="Verdana" pitchFamily="34" charset="0"/>
                <a:cs typeface="Verdana" pitchFamily="34" charset="0"/>
              </a:rPr>
              <a:t>25</a:t>
            </a:r>
            <a:endParaRPr lang="en-US" sz="600" b="0" dirty="0">
              <a:latin typeface="Arial Narrow" panose="020B0606020202030204" pitchFamily="34" charset="0"/>
              <a:ea typeface="Verdana" pitchFamily="34" charset="0"/>
              <a:cs typeface="Verdana" pitchFamily="34" charset="0"/>
            </a:endParaRPr>
          </a:p>
          <a:p>
            <a:pPr marL="0" indent="0" defTabSz="274320">
              <a:spcAft>
                <a:spcPts val="0"/>
              </a:spcAft>
              <a:buNone/>
              <a:tabLst>
                <a:tab pos="182880" algn="l"/>
                <a:tab pos="411480" algn="l"/>
                <a:tab pos="685800" algn="l"/>
                <a:tab pos="960120" algn="l"/>
              </a:tabLst>
            </a:pPr>
            <a:r>
              <a:rPr lang="en-US" sz="600" b="0" dirty="0" smtClean="0">
                <a:latin typeface="Arial Narrow" panose="020B0606020202030204" pitchFamily="34" charset="0"/>
                <a:ea typeface="Verdana" pitchFamily="34" charset="0"/>
                <a:cs typeface="Verdana" pitchFamily="34" charset="0"/>
              </a:rPr>
              <a:t>26	my </a:t>
            </a:r>
            <a:r>
              <a:rPr lang="en-US" sz="600" b="0" dirty="0">
                <a:latin typeface="Arial Narrow" panose="020B0606020202030204" pitchFamily="34" charset="0"/>
                <a:ea typeface="Verdana" pitchFamily="34" charset="0"/>
                <a:cs typeface="Verdana" pitchFamily="34" charset="0"/>
              </a:rPr>
              <a:t>$</a:t>
            </a:r>
            <a:r>
              <a:rPr lang="en-US" sz="600" b="0" dirty="0" err="1">
                <a:latin typeface="Arial Narrow" panose="020B0606020202030204" pitchFamily="34" charset="0"/>
                <a:ea typeface="Verdana" pitchFamily="34" charset="0"/>
                <a:cs typeface="Verdana" pitchFamily="34" charset="0"/>
              </a:rPr>
              <a:t>uname</a:t>
            </a:r>
            <a:r>
              <a:rPr lang="en-US" sz="600" b="0" dirty="0">
                <a:latin typeface="Arial Narrow" panose="020B0606020202030204" pitchFamily="34" charset="0"/>
                <a:ea typeface="Verdana" pitchFamily="34" charset="0"/>
                <a:cs typeface="Verdana" pitchFamily="34" charset="0"/>
              </a:rPr>
              <a:t> = $</a:t>
            </a:r>
            <a:r>
              <a:rPr lang="en-US" sz="600" b="0" dirty="0" err="1">
                <a:latin typeface="Arial Narrow" panose="020B0606020202030204" pitchFamily="34" charset="0"/>
                <a:ea typeface="Verdana" pitchFamily="34" charset="0"/>
                <a:cs typeface="Verdana" pitchFamily="34" charset="0"/>
              </a:rPr>
              <a:t>cgi</a:t>
            </a:r>
            <a:r>
              <a:rPr lang="en-US" sz="600" b="0" dirty="0">
                <a:latin typeface="Arial Narrow" panose="020B0606020202030204" pitchFamily="34" charset="0"/>
                <a:ea typeface="Verdana" pitchFamily="34" charset="0"/>
                <a:cs typeface="Verdana" pitchFamily="34" charset="0"/>
              </a:rPr>
              <a:t>-&gt;</a:t>
            </a:r>
            <a:r>
              <a:rPr lang="en-US" sz="600" b="0" dirty="0" err="1">
                <a:latin typeface="Arial Narrow" panose="020B0606020202030204" pitchFamily="34" charset="0"/>
                <a:ea typeface="Verdana" pitchFamily="34" charset="0"/>
                <a:cs typeface="Verdana" pitchFamily="34" charset="0"/>
              </a:rPr>
              <a:t>param</a:t>
            </a:r>
            <a:r>
              <a:rPr lang="en-US" sz="600" b="0" dirty="0">
                <a:latin typeface="Arial Narrow" panose="020B0606020202030204" pitchFamily="34" charset="0"/>
                <a:ea typeface="Verdana" pitchFamily="34" charset="0"/>
                <a:cs typeface="Verdana" pitchFamily="34" charset="0"/>
              </a:rPr>
              <a:t>('</a:t>
            </a:r>
            <a:r>
              <a:rPr lang="en-US" sz="600" b="0" dirty="0" err="1">
                <a:latin typeface="Arial Narrow" panose="020B0606020202030204" pitchFamily="34" charset="0"/>
                <a:ea typeface="Verdana" pitchFamily="34" charset="0"/>
                <a:cs typeface="Verdana" pitchFamily="34" charset="0"/>
              </a:rPr>
              <a:t>uname</a:t>
            </a:r>
            <a:r>
              <a:rPr lang="en-US" sz="600" b="0" dirty="0">
                <a:latin typeface="Arial Narrow" panose="020B0606020202030204" pitchFamily="34" charset="0"/>
                <a:ea typeface="Verdana" pitchFamily="34" charset="0"/>
                <a:cs typeface="Verdana" pitchFamily="34" charset="0"/>
              </a:rPr>
              <a:t>');</a:t>
            </a:r>
          </a:p>
          <a:p>
            <a:pPr marL="0" indent="0" defTabSz="274320">
              <a:spcAft>
                <a:spcPts val="0"/>
              </a:spcAft>
              <a:buNone/>
              <a:tabLst>
                <a:tab pos="182880" algn="l"/>
                <a:tab pos="411480" algn="l"/>
                <a:tab pos="685800" algn="l"/>
                <a:tab pos="960120" algn="l"/>
              </a:tabLst>
            </a:pPr>
            <a:r>
              <a:rPr lang="en-US" sz="600" b="0" dirty="0" smtClean="0">
                <a:latin typeface="Arial Narrow" panose="020B0606020202030204" pitchFamily="34" charset="0"/>
                <a:ea typeface="Verdana" pitchFamily="34" charset="0"/>
                <a:cs typeface="Verdana" pitchFamily="34" charset="0"/>
              </a:rPr>
              <a:t>27	my </a:t>
            </a:r>
            <a:r>
              <a:rPr lang="en-US" sz="600" b="0" dirty="0">
                <a:latin typeface="Arial Narrow" panose="020B0606020202030204" pitchFamily="34" charset="0"/>
                <a:ea typeface="Verdana" pitchFamily="34" charset="0"/>
                <a:cs typeface="Verdana" pitchFamily="34" charset="0"/>
              </a:rPr>
              <a:t>$</a:t>
            </a:r>
            <a:r>
              <a:rPr lang="en-US" sz="600" b="0" dirty="0" err="1">
                <a:latin typeface="Arial Narrow" panose="020B0606020202030204" pitchFamily="34" charset="0"/>
                <a:ea typeface="Verdana" pitchFamily="34" charset="0"/>
                <a:cs typeface="Verdana" pitchFamily="34" charset="0"/>
              </a:rPr>
              <a:t>pword</a:t>
            </a:r>
            <a:r>
              <a:rPr lang="en-US" sz="600" b="0" dirty="0">
                <a:latin typeface="Arial Narrow" panose="020B0606020202030204" pitchFamily="34" charset="0"/>
                <a:ea typeface="Verdana" pitchFamily="34" charset="0"/>
                <a:cs typeface="Verdana" pitchFamily="34" charset="0"/>
              </a:rPr>
              <a:t> = $</a:t>
            </a:r>
            <a:r>
              <a:rPr lang="en-US" sz="600" b="0" dirty="0" err="1">
                <a:latin typeface="Arial Narrow" panose="020B0606020202030204" pitchFamily="34" charset="0"/>
                <a:ea typeface="Verdana" pitchFamily="34" charset="0"/>
                <a:cs typeface="Verdana" pitchFamily="34" charset="0"/>
              </a:rPr>
              <a:t>cgi</a:t>
            </a:r>
            <a:r>
              <a:rPr lang="en-US" sz="600" b="0" dirty="0">
                <a:latin typeface="Arial Narrow" panose="020B0606020202030204" pitchFamily="34" charset="0"/>
                <a:ea typeface="Verdana" pitchFamily="34" charset="0"/>
                <a:cs typeface="Verdana" pitchFamily="34" charset="0"/>
              </a:rPr>
              <a:t>-&gt;</a:t>
            </a:r>
            <a:r>
              <a:rPr lang="en-US" sz="600" b="0" dirty="0" err="1">
                <a:latin typeface="Arial Narrow" panose="020B0606020202030204" pitchFamily="34" charset="0"/>
                <a:ea typeface="Verdana" pitchFamily="34" charset="0"/>
                <a:cs typeface="Verdana" pitchFamily="34" charset="0"/>
              </a:rPr>
              <a:t>param</a:t>
            </a:r>
            <a:r>
              <a:rPr lang="en-US" sz="600" b="0" dirty="0">
                <a:latin typeface="Arial Narrow" panose="020B0606020202030204" pitchFamily="34" charset="0"/>
                <a:ea typeface="Verdana" pitchFamily="34" charset="0"/>
                <a:cs typeface="Verdana" pitchFamily="34" charset="0"/>
              </a:rPr>
              <a:t>('</a:t>
            </a:r>
            <a:r>
              <a:rPr lang="en-US" sz="600" b="0" dirty="0" err="1">
                <a:latin typeface="Arial Narrow" panose="020B0606020202030204" pitchFamily="34" charset="0"/>
                <a:ea typeface="Verdana" pitchFamily="34" charset="0"/>
                <a:cs typeface="Verdana" pitchFamily="34" charset="0"/>
              </a:rPr>
              <a:t>pword</a:t>
            </a:r>
            <a:r>
              <a:rPr lang="en-US" sz="600" b="0" dirty="0">
                <a:latin typeface="Arial Narrow" panose="020B0606020202030204" pitchFamily="34" charset="0"/>
                <a:ea typeface="Verdana" pitchFamily="34" charset="0"/>
                <a:cs typeface="Verdana" pitchFamily="34" charset="0"/>
              </a:rPr>
              <a:t>');</a:t>
            </a:r>
          </a:p>
          <a:p>
            <a:pPr marL="0" indent="0" defTabSz="274320">
              <a:spcAft>
                <a:spcPts val="0"/>
              </a:spcAft>
              <a:buNone/>
              <a:tabLst>
                <a:tab pos="182880" algn="l"/>
                <a:tab pos="411480" algn="l"/>
                <a:tab pos="685800" algn="l"/>
                <a:tab pos="960120" algn="l"/>
              </a:tabLst>
            </a:pPr>
            <a:r>
              <a:rPr lang="en-US" sz="600" b="0" dirty="0" smtClean="0">
                <a:latin typeface="Arial Narrow" panose="020B0606020202030204" pitchFamily="34" charset="0"/>
                <a:ea typeface="Verdana" pitchFamily="34" charset="0"/>
                <a:cs typeface="Verdana" pitchFamily="34" charset="0"/>
              </a:rPr>
              <a:t>28	my </a:t>
            </a:r>
            <a:r>
              <a:rPr lang="en-US" sz="600" b="0" dirty="0">
                <a:latin typeface="Arial Narrow" panose="020B0606020202030204" pitchFamily="34" charset="0"/>
                <a:ea typeface="Verdana" pitchFamily="34" charset="0"/>
                <a:cs typeface="Verdana" pitchFamily="34" charset="0"/>
              </a:rPr>
              <a:t>$</a:t>
            </a:r>
            <a:r>
              <a:rPr lang="en-US" sz="600" b="0" dirty="0" err="1">
                <a:latin typeface="Arial Narrow" panose="020B0606020202030204" pitchFamily="34" charset="0"/>
                <a:ea typeface="Verdana" pitchFamily="34" charset="0"/>
                <a:cs typeface="Verdana" pitchFamily="34" charset="0"/>
              </a:rPr>
              <a:t>hashp</a:t>
            </a:r>
            <a:r>
              <a:rPr lang="en-US" sz="600" b="0" dirty="0">
                <a:latin typeface="Arial Narrow" panose="020B0606020202030204" pitchFamily="34" charset="0"/>
                <a:ea typeface="Verdana" pitchFamily="34" charset="0"/>
                <a:cs typeface="Verdana" pitchFamily="34" charset="0"/>
              </a:rPr>
              <a:t> = md5_hex($</a:t>
            </a:r>
            <a:r>
              <a:rPr lang="en-US" sz="600" b="0" dirty="0" err="1">
                <a:latin typeface="Arial Narrow" panose="020B0606020202030204" pitchFamily="34" charset="0"/>
                <a:ea typeface="Verdana" pitchFamily="34" charset="0"/>
                <a:cs typeface="Verdana" pitchFamily="34" charset="0"/>
              </a:rPr>
              <a:t>pword</a:t>
            </a:r>
            <a:r>
              <a:rPr lang="en-US" sz="600" b="0" dirty="0">
                <a:latin typeface="Arial Narrow" panose="020B0606020202030204" pitchFamily="34" charset="0"/>
                <a:ea typeface="Verdana" pitchFamily="34" charset="0"/>
                <a:cs typeface="Verdana" pitchFamily="34" charset="0"/>
              </a:rPr>
              <a:t>);</a:t>
            </a:r>
          </a:p>
          <a:p>
            <a:pPr marL="0" indent="0" defTabSz="274320">
              <a:spcAft>
                <a:spcPts val="0"/>
              </a:spcAft>
              <a:buNone/>
              <a:tabLst>
                <a:tab pos="182880" algn="l"/>
                <a:tab pos="411480" algn="l"/>
                <a:tab pos="685800" algn="l"/>
                <a:tab pos="960120" algn="l"/>
              </a:tabLst>
            </a:pPr>
            <a:r>
              <a:rPr lang="en-US" sz="600" b="0" dirty="0" smtClean="0">
                <a:latin typeface="Arial Narrow" panose="020B0606020202030204" pitchFamily="34" charset="0"/>
                <a:ea typeface="Verdana" pitchFamily="34" charset="0"/>
                <a:cs typeface="Verdana" pitchFamily="34" charset="0"/>
              </a:rPr>
              <a:t>29</a:t>
            </a:r>
            <a:endParaRPr lang="en-US" sz="600" b="0" dirty="0">
              <a:latin typeface="Arial Narrow" panose="020B0606020202030204" pitchFamily="34" charset="0"/>
              <a:ea typeface="Verdana" pitchFamily="34" charset="0"/>
              <a:cs typeface="Verdana" pitchFamily="34" charset="0"/>
            </a:endParaRPr>
          </a:p>
          <a:p>
            <a:pPr marL="0" indent="0" defTabSz="274320">
              <a:spcAft>
                <a:spcPts val="0"/>
              </a:spcAft>
              <a:buNone/>
              <a:tabLst>
                <a:tab pos="182880" algn="l"/>
                <a:tab pos="411480" algn="l"/>
                <a:tab pos="685800" algn="l"/>
                <a:tab pos="960120" algn="l"/>
              </a:tabLst>
            </a:pPr>
            <a:r>
              <a:rPr lang="en-US" sz="600" b="0" dirty="0" smtClean="0">
                <a:latin typeface="Arial Narrow" panose="020B0606020202030204" pitchFamily="34" charset="0"/>
                <a:ea typeface="Verdana" pitchFamily="34" charset="0"/>
                <a:cs typeface="Verdana" pitchFamily="34" charset="0"/>
              </a:rPr>
              <a:t>30	my </a:t>
            </a:r>
            <a:r>
              <a:rPr lang="en-US" sz="600" b="0" dirty="0">
                <a:latin typeface="Arial Narrow" panose="020B0606020202030204" pitchFamily="34" charset="0"/>
                <a:ea typeface="Verdana" pitchFamily="34" charset="0"/>
                <a:cs typeface="Verdana" pitchFamily="34" charset="0"/>
              </a:rPr>
              <a:t>$</a:t>
            </a:r>
            <a:r>
              <a:rPr lang="en-US" sz="600" b="0" dirty="0" err="1">
                <a:latin typeface="Arial Narrow" panose="020B0606020202030204" pitchFamily="34" charset="0"/>
                <a:ea typeface="Verdana" pitchFamily="34" charset="0"/>
                <a:cs typeface="Verdana" pitchFamily="34" charset="0"/>
              </a:rPr>
              <a:t>dsn</a:t>
            </a:r>
            <a:r>
              <a:rPr lang="en-US" sz="600" b="0" dirty="0">
                <a:latin typeface="Arial Narrow" panose="020B0606020202030204" pitchFamily="34" charset="0"/>
                <a:ea typeface="Verdana" pitchFamily="34" charset="0"/>
                <a:cs typeface="Verdana" pitchFamily="34" charset="0"/>
              </a:rPr>
              <a:t> = "</a:t>
            </a:r>
            <a:r>
              <a:rPr lang="en-US" sz="600" b="0" dirty="0" err="1">
                <a:latin typeface="Arial Narrow" panose="020B0606020202030204" pitchFamily="34" charset="0"/>
                <a:ea typeface="Verdana" pitchFamily="34" charset="0"/>
                <a:cs typeface="Verdana" pitchFamily="34" charset="0"/>
              </a:rPr>
              <a:t>DBI:mysql:database</a:t>
            </a:r>
            <a:r>
              <a:rPr lang="en-US" sz="600" b="0" dirty="0">
                <a:latin typeface="Arial Narrow" panose="020B0606020202030204" pitchFamily="34" charset="0"/>
                <a:ea typeface="Verdana" pitchFamily="34" charset="0"/>
                <a:cs typeface="Verdana" pitchFamily="34" charset="0"/>
              </a:rPr>
              <a:t>=$</a:t>
            </a:r>
            <a:r>
              <a:rPr lang="en-US" sz="600" b="0" dirty="0" err="1">
                <a:latin typeface="Arial Narrow" panose="020B0606020202030204" pitchFamily="34" charset="0"/>
                <a:ea typeface="Verdana" pitchFamily="34" charset="0"/>
                <a:cs typeface="Verdana" pitchFamily="34" charset="0"/>
              </a:rPr>
              <a:t>dbname;host</a:t>
            </a:r>
            <a:r>
              <a:rPr lang="en-US" sz="600" b="0" dirty="0">
                <a:latin typeface="Arial Narrow" panose="020B0606020202030204" pitchFamily="34" charset="0"/>
                <a:ea typeface="Verdana" pitchFamily="34" charset="0"/>
                <a:cs typeface="Verdana" pitchFamily="34" charset="0"/>
              </a:rPr>
              <a:t>=$</a:t>
            </a:r>
            <a:r>
              <a:rPr lang="en-US" sz="600" b="0" dirty="0" err="1">
                <a:latin typeface="Arial Narrow" panose="020B0606020202030204" pitchFamily="34" charset="0"/>
                <a:ea typeface="Verdana" pitchFamily="34" charset="0"/>
                <a:cs typeface="Verdana" pitchFamily="34" charset="0"/>
              </a:rPr>
              <a:t>dbhost</a:t>
            </a:r>
            <a:r>
              <a:rPr lang="en-US" sz="600" b="0" dirty="0">
                <a:latin typeface="Arial Narrow" panose="020B0606020202030204" pitchFamily="34" charset="0"/>
                <a:ea typeface="Verdana" pitchFamily="34" charset="0"/>
                <a:cs typeface="Verdana" pitchFamily="34" charset="0"/>
              </a:rPr>
              <a:t>";</a:t>
            </a:r>
          </a:p>
          <a:p>
            <a:pPr marL="0" indent="0" defTabSz="274320">
              <a:spcAft>
                <a:spcPts val="0"/>
              </a:spcAft>
              <a:buNone/>
              <a:tabLst>
                <a:tab pos="182880" algn="l"/>
                <a:tab pos="411480" algn="l"/>
                <a:tab pos="685800" algn="l"/>
                <a:tab pos="960120" algn="l"/>
              </a:tabLst>
            </a:pPr>
            <a:r>
              <a:rPr lang="en-US" sz="600" b="0" dirty="0" smtClean="0">
                <a:latin typeface="Arial Narrow" panose="020B0606020202030204" pitchFamily="34" charset="0"/>
                <a:ea typeface="Verdana" pitchFamily="34" charset="0"/>
                <a:cs typeface="Verdana" pitchFamily="34" charset="0"/>
              </a:rPr>
              <a:t>31	my </a:t>
            </a:r>
            <a:r>
              <a:rPr lang="en-US" sz="600" b="0" dirty="0">
                <a:latin typeface="Arial Narrow" panose="020B0606020202030204" pitchFamily="34" charset="0"/>
                <a:ea typeface="Verdana" pitchFamily="34" charset="0"/>
                <a:cs typeface="Verdana" pitchFamily="34" charset="0"/>
              </a:rPr>
              <a:t>$</a:t>
            </a:r>
            <a:r>
              <a:rPr lang="en-US" sz="600" b="0" dirty="0" err="1">
                <a:latin typeface="Arial Narrow" panose="020B0606020202030204" pitchFamily="34" charset="0"/>
                <a:ea typeface="Verdana" pitchFamily="34" charset="0"/>
                <a:cs typeface="Verdana" pitchFamily="34" charset="0"/>
              </a:rPr>
              <a:t>dbh</a:t>
            </a:r>
            <a:r>
              <a:rPr lang="en-US" sz="600" b="0" dirty="0">
                <a:latin typeface="Arial Narrow" panose="020B0606020202030204" pitchFamily="34" charset="0"/>
                <a:ea typeface="Verdana" pitchFamily="34" charset="0"/>
                <a:cs typeface="Verdana" pitchFamily="34" charset="0"/>
              </a:rPr>
              <a:t> = DBI-&gt;connect($dsn,$dbuser,decode_base64($</a:t>
            </a:r>
            <a:r>
              <a:rPr lang="en-US" sz="600" b="0" dirty="0" err="1">
                <a:latin typeface="Arial Narrow" panose="020B0606020202030204" pitchFamily="34" charset="0"/>
                <a:ea typeface="Verdana" pitchFamily="34" charset="0"/>
                <a:cs typeface="Verdana" pitchFamily="34" charset="0"/>
              </a:rPr>
              <a:t>dbpw</a:t>
            </a:r>
            <a:r>
              <a:rPr lang="en-US" sz="600" b="0" dirty="0">
                <a:latin typeface="Arial Narrow" panose="020B0606020202030204" pitchFamily="34" charset="0"/>
                <a:ea typeface="Verdana" pitchFamily="34" charset="0"/>
                <a:cs typeface="Verdana" pitchFamily="34" charset="0"/>
              </a:rPr>
              <a:t>)) or die "Could not connect to DB.";</a:t>
            </a:r>
          </a:p>
          <a:p>
            <a:pPr marL="0" indent="0" defTabSz="274320">
              <a:spcAft>
                <a:spcPts val="0"/>
              </a:spcAft>
              <a:buNone/>
              <a:tabLst>
                <a:tab pos="182880" algn="l"/>
                <a:tab pos="411480" algn="l"/>
                <a:tab pos="685800" algn="l"/>
                <a:tab pos="960120" algn="l"/>
              </a:tabLst>
            </a:pPr>
            <a:r>
              <a:rPr lang="en-US" sz="600" b="0" dirty="0" smtClean="0">
                <a:latin typeface="Arial Narrow" panose="020B0606020202030204" pitchFamily="34" charset="0"/>
                <a:ea typeface="Verdana" pitchFamily="34" charset="0"/>
                <a:cs typeface="Verdana" pitchFamily="34" charset="0"/>
              </a:rPr>
              <a:t>32</a:t>
            </a:r>
            <a:endParaRPr lang="en-US" sz="600" b="0" dirty="0">
              <a:latin typeface="Arial Narrow" panose="020B0606020202030204" pitchFamily="34" charset="0"/>
              <a:ea typeface="Verdana" pitchFamily="34" charset="0"/>
              <a:cs typeface="Verdana" pitchFamily="34" charset="0"/>
            </a:endParaRPr>
          </a:p>
          <a:p>
            <a:pPr marL="0" indent="0" defTabSz="274320">
              <a:spcAft>
                <a:spcPts val="0"/>
              </a:spcAft>
              <a:buNone/>
              <a:tabLst>
                <a:tab pos="182880" algn="l"/>
                <a:tab pos="411480" algn="l"/>
                <a:tab pos="685800" algn="l"/>
                <a:tab pos="960120" algn="l"/>
              </a:tabLst>
            </a:pPr>
            <a:r>
              <a:rPr lang="en-US" sz="600" b="0" dirty="0" smtClean="0">
                <a:latin typeface="Arial Narrow" panose="020B0606020202030204" pitchFamily="34" charset="0"/>
                <a:ea typeface="Verdana" pitchFamily="34" charset="0"/>
                <a:cs typeface="Verdana" pitchFamily="34" charset="0"/>
              </a:rPr>
              <a:t>33	my </a:t>
            </a:r>
            <a:r>
              <a:rPr lang="en-US" sz="600" b="0" dirty="0">
                <a:latin typeface="Arial Narrow" panose="020B0606020202030204" pitchFamily="34" charset="0"/>
                <a:ea typeface="Verdana" pitchFamily="34" charset="0"/>
                <a:cs typeface="Verdana" pitchFamily="34" charset="0"/>
              </a:rPr>
              <a:t>$</a:t>
            </a:r>
            <a:r>
              <a:rPr lang="en-US" sz="600" b="0" dirty="0" err="1">
                <a:latin typeface="Arial Narrow" panose="020B0606020202030204" pitchFamily="34" charset="0"/>
                <a:ea typeface="Verdana" pitchFamily="34" charset="0"/>
                <a:cs typeface="Verdana" pitchFamily="34" charset="0"/>
              </a:rPr>
              <a:t>sql</a:t>
            </a:r>
            <a:r>
              <a:rPr lang="en-US" sz="600" b="0" dirty="0">
                <a:latin typeface="Arial Narrow" panose="020B0606020202030204" pitchFamily="34" charset="0"/>
                <a:ea typeface="Verdana" pitchFamily="34" charset="0"/>
                <a:cs typeface="Verdana" pitchFamily="34" charset="0"/>
              </a:rPr>
              <a:t> = $</a:t>
            </a:r>
            <a:r>
              <a:rPr lang="en-US" sz="600" b="0" dirty="0" err="1">
                <a:latin typeface="Arial Narrow" panose="020B0606020202030204" pitchFamily="34" charset="0"/>
                <a:ea typeface="Verdana" pitchFamily="34" charset="0"/>
                <a:cs typeface="Verdana" pitchFamily="34" charset="0"/>
              </a:rPr>
              <a:t>dbh</a:t>
            </a:r>
            <a:r>
              <a:rPr lang="en-US" sz="600" b="0" dirty="0">
                <a:latin typeface="Arial Narrow" panose="020B0606020202030204" pitchFamily="34" charset="0"/>
                <a:ea typeface="Verdana" pitchFamily="34" charset="0"/>
                <a:cs typeface="Verdana" pitchFamily="34" charset="0"/>
              </a:rPr>
              <a:t>-&gt;prepare("UPDATE users SET </a:t>
            </a:r>
            <a:r>
              <a:rPr lang="en-US" sz="600" b="0" dirty="0" err="1">
                <a:latin typeface="Arial Narrow" panose="020B0606020202030204" pitchFamily="34" charset="0"/>
                <a:ea typeface="Verdana" pitchFamily="34" charset="0"/>
                <a:cs typeface="Verdana" pitchFamily="34" charset="0"/>
              </a:rPr>
              <a:t>pword</a:t>
            </a:r>
            <a:r>
              <a:rPr lang="en-US" sz="600" b="0" dirty="0">
                <a:latin typeface="Arial Narrow" panose="020B0606020202030204" pitchFamily="34" charset="0"/>
                <a:ea typeface="Verdana" pitchFamily="34" charset="0"/>
                <a:cs typeface="Verdana" pitchFamily="34" charset="0"/>
              </a:rPr>
              <a:t>=?, state=1 WHERE </a:t>
            </a:r>
            <a:r>
              <a:rPr lang="en-US" sz="600" b="0" dirty="0" err="1">
                <a:latin typeface="Arial Narrow" panose="020B0606020202030204" pitchFamily="34" charset="0"/>
                <a:ea typeface="Verdana" pitchFamily="34" charset="0"/>
                <a:cs typeface="Verdana" pitchFamily="34" charset="0"/>
              </a:rPr>
              <a:t>uname</a:t>
            </a:r>
            <a:r>
              <a:rPr lang="en-US" sz="600" b="0" dirty="0">
                <a:latin typeface="Arial Narrow" panose="020B0606020202030204" pitchFamily="34" charset="0"/>
                <a:ea typeface="Verdana" pitchFamily="34" charset="0"/>
                <a:cs typeface="Verdana" pitchFamily="34" charset="0"/>
              </a:rPr>
              <a:t>='$</a:t>
            </a:r>
            <a:r>
              <a:rPr lang="en-US" sz="600" b="0" dirty="0" err="1">
                <a:latin typeface="Arial Narrow" panose="020B0606020202030204" pitchFamily="34" charset="0"/>
                <a:ea typeface="Verdana" pitchFamily="34" charset="0"/>
                <a:cs typeface="Verdana" pitchFamily="34" charset="0"/>
              </a:rPr>
              <a:t>uname</a:t>
            </a:r>
            <a:r>
              <a:rPr lang="en-US" sz="600" b="0" dirty="0">
                <a:latin typeface="Arial Narrow" panose="020B0606020202030204" pitchFamily="34" charset="0"/>
                <a:ea typeface="Verdana" pitchFamily="34" charset="0"/>
                <a:cs typeface="Verdana" pitchFamily="34" charset="0"/>
              </a:rPr>
              <a:t>'");</a:t>
            </a:r>
          </a:p>
          <a:p>
            <a:pPr marL="0" indent="0" defTabSz="274320">
              <a:spcAft>
                <a:spcPts val="0"/>
              </a:spcAft>
              <a:buNone/>
              <a:tabLst>
                <a:tab pos="182880" algn="l"/>
                <a:tab pos="411480" algn="l"/>
                <a:tab pos="685800" algn="l"/>
                <a:tab pos="960120" algn="l"/>
              </a:tabLst>
            </a:pPr>
            <a:r>
              <a:rPr lang="en-US" sz="600" b="0" dirty="0" smtClean="0">
                <a:latin typeface="Arial Narrow" panose="020B0606020202030204" pitchFamily="34" charset="0"/>
                <a:ea typeface="Verdana" pitchFamily="34" charset="0"/>
                <a:cs typeface="Verdana" pitchFamily="34" charset="0"/>
              </a:rPr>
              <a:t>34	$</a:t>
            </a:r>
            <a:r>
              <a:rPr lang="en-US" sz="600" b="0" dirty="0" err="1" smtClean="0">
                <a:latin typeface="Arial Narrow" panose="020B0606020202030204" pitchFamily="34" charset="0"/>
                <a:ea typeface="Verdana" pitchFamily="34" charset="0"/>
                <a:cs typeface="Verdana" pitchFamily="34" charset="0"/>
              </a:rPr>
              <a:t>sql</a:t>
            </a:r>
            <a:r>
              <a:rPr lang="en-US" sz="600" b="0" dirty="0" smtClean="0">
                <a:latin typeface="Arial Narrow" panose="020B0606020202030204" pitchFamily="34" charset="0"/>
                <a:ea typeface="Verdana" pitchFamily="34" charset="0"/>
                <a:cs typeface="Verdana" pitchFamily="34" charset="0"/>
              </a:rPr>
              <a:t>-</a:t>
            </a:r>
            <a:r>
              <a:rPr lang="en-US" sz="600" b="0" dirty="0">
                <a:latin typeface="Arial Narrow" panose="020B0606020202030204" pitchFamily="34" charset="0"/>
                <a:ea typeface="Verdana" pitchFamily="34" charset="0"/>
                <a:cs typeface="Verdana" pitchFamily="34" charset="0"/>
              </a:rPr>
              <a:t>&gt;execute($</a:t>
            </a:r>
            <a:r>
              <a:rPr lang="en-US" sz="600" b="0" dirty="0" err="1">
                <a:latin typeface="Arial Narrow" panose="020B0606020202030204" pitchFamily="34" charset="0"/>
                <a:ea typeface="Verdana" pitchFamily="34" charset="0"/>
                <a:cs typeface="Verdana" pitchFamily="34" charset="0"/>
              </a:rPr>
              <a:t>hashp</a:t>
            </a:r>
            <a:r>
              <a:rPr lang="en-US" sz="600" b="0" dirty="0">
                <a:latin typeface="Arial Narrow" panose="020B0606020202030204" pitchFamily="34" charset="0"/>
                <a:ea typeface="Verdana" pitchFamily="34" charset="0"/>
                <a:cs typeface="Verdana" pitchFamily="34" charset="0"/>
              </a:rPr>
              <a:t>);</a:t>
            </a:r>
          </a:p>
          <a:p>
            <a:pPr marL="0" indent="0" defTabSz="274320">
              <a:spcAft>
                <a:spcPts val="0"/>
              </a:spcAft>
              <a:buNone/>
              <a:tabLst>
                <a:tab pos="182880" algn="l"/>
                <a:tab pos="411480" algn="l"/>
                <a:tab pos="685800" algn="l"/>
                <a:tab pos="960120" algn="l"/>
              </a:tabLst>
            </a:pPr>
            <a:r>
              <a:rPr lang="en-US" sz="600" b="0" dirty="0" smtClean="0">
                <a:latin typeface="Arial Narrow" panose="020B0606020202030204" pitchFamily="34" charset="0"/>
                <a:ea typeface="Verdana" pitchFamily="34" charset="0"/>
                <a:cs typeface="Verdana" pitchFamily="34" charset="0"/>
              </a:rPr>
              <a:t>35</a:t>
            </a:r>
            <a:endParaRPr lang="en-US" sz="600" b="0" dirty="0">
              <a:latin typeface="Arial Narrow" panose="020B0606020202030204" pitchFamily="34" charset="0"/>
              <a:ea typeface="Verdana" pitchFamily="34" charset="0"/>
              <a:cs typeface="Verdana" pitchFamily="34" charset="0"/>
            </a:endParaRPr>
          </a:p>
          <a:p>
            <a:pPr marL="0" indent="0" defTabSz="274320">
              <a:spcAft>
                <a:spcPts val="0"/>
              </a:spcAft>
              <a:buNone/>
              <a:tabLst>
                <a:tab pos="182880" algn="l"/>
                <a:tab pos="411480" algn="l"/>
                <a:tab pos="685800" algn="l"/>
                <a:tab pos="960120" algn="l"/>
              </a:tabLst>
            </a:pPr>
            <a:r>
              <a:rPr lang="en-US" sz="600" b="0" dirty="0" smtClean="0">
                <a:latin typeface="Arial Narrow" panose="020B0606020202030204" pitchFamily="34" charset="0"/>
                <a:ea typeface="Verdana" pitchFamily="34" charset="0"/>
                <a:cs typeface="Verdana" pitchFamily="34" charset="0"/>
              </a:rPr>
              <a:t>36	print </a:t>
            </a:r>
            <a:r>
              <a:rPr lang="en-US" sz="600" b="0" dirty="0">
                <a:latin typeface="Arial Narrow" panose="020B0606020202030204" pitchFamily="34" charset="0"/>
                <a:ea typeface="Verdana" pitchFamily="34" charset="0"/>
                <a:cs typeface="Verdana" pitchFamily="34" charset="0"/>
              </a:rPr>
              <a:t>$</a:t>
            </a:r>
            <a:r>
              <a:rPr lang="en-US" sz="600" b="0" dirty="0" err="1">
                <a:latin typeface="Arial Narrow" panose="020B0606020202030204" pitchFamily="34" charset="0"/>
                <a:ea typeface="Verdana" pitchFamily="34" charset="0"/>
                <a:cs typeface="Verdana" pitchFamily="34" charset="0"/>
              </a:rPr>
              <a:t>cgi</a:t>
            </a:r>
            <a:r>
              <a:rPr lang="en-US" sz="600" b="0" dirty="0">
                <a:latin typeface="Arial Narrow" panose="020B0606020202030204" pitchFamily="34" charset="0"/>
                <a:ea typeface="Verdana" pitchFamily="34" charset="0"/>
                <a:cs typeface="Verdana" pitchFamily="34" charset="0"/>
              </a:rPr>
              <a:t>-&gt;header(-type =&gt; 'text/html');</a:t>
            </a:r>
          </a:p>
          <a:p>
            <a:pPr marL="0" indent="0" defTabSz="274320">
              <a:spcAft>
                <a:spcPts val="0"/>
              </a:spcAft>
              <a:buNone/>
              <a:tabLst>
                <a:tab pos="182880" algn="l"/>
                <a:tab pos="411480" algn="l"/>
                <a:tab pos="685800" algn="l"/>
                <a:tab pos="960120" algn="l"/>
              </a:tabLst>
            </a:pPr>
            <a:r>
              <a:rPr lang="en-US" sz="600" b="0" dirty="0" smtClean="0">
                <a:latin typeface="Arial Narrow" panose="020B0606020202030204" pitchFamily="34" charset="0"/>
                <a:ea typeface="Verdana" pitchFamily="34" charset="0"/>
                <a:cs typeface="Verdana" pitchFamily="34" charset="0"/>
              </a:rPr>
              <a:t>37	print </a:t>
            </a:r>
            <a:r>
              <a:rPr lang="en-US" sz="600" b="0" dirty="0" err="1">
                <a:latin typeface="Arial Narrow" panose="020B0606020202030204" pitchFamily="34" charset="0"/>
                <a:ea typeface="Verdana" pitchFamily="34" charset="0"/>
                <a:cs typeface="Verdana" pitchFamily="34" charset="0"/>
              </a:rPr>
              <a:t>start_html</a:t>
            </a:r>
            <a:r>
              <a:rPr lang="en-US" sz="600" b="0" dirty="0">
                <a:latin typeface="Arial Narrow" panose="020B0606020202030204" pitchFamily="34" charset="0"/>
                <a:ea typeface="Verdana" pitchFamily="34" charset="0"/>
                <a:cs typeface="Verdana" pitchFamily="34" charset="0"/>
              </a:rPr>
              <a:t>("Password Reset");</a:t>
            </a:r>
          </a:p>
          <a:p>
            <a:pPr marL="0" indent="0" defTabSz="274320">
              <a:spcAft>
                <a:spcPts val="0"/>
              </a:spcAft>
              <a:buNone/>
              <a:tabLst>
                <a:tab pos="182880" algn="l"/>
                <a:tab pos="411480" algn="l"/>
                <a:tab pos="685800" algn="l"/>
                <a:tab pos="960120" algn="l"/>
              </a:tabLst>
            </a:pPr>
            <a:r>
              <a:rPr lang="en-US" sz="600" b="0" dirty="0" smtClean="0">
                <a:latin typeface="Arial Narrow" panose="020B0606020202030204" pitchFamily="34" charset="0"/>
                <a:ea typeface="Verdana" pitchFamily="34" charset="0"/>
                <a:cs typeface="Verdana" pitchFamily="34" charset="0"/>
              </a:rPr>
              <a:t>38	print </a:t>
            </a:r>
            <a:r>
              <a:rPr lang="en-US" sz="600" b="0" dirty="0">
                <a:latin typeface="Arial Narrow" panose="020B0606020202030204" pitchFamily="34" charset="0"/>
                <a:ea typeface="Verdana" pitchFamily="34" charset="0"/>
                <a:cs typeface="Verdana" pitchFamily="34" charset="0"/>
              </a:rPr>
              <a:t>&lt;&lt;END;</a:t>
            </a:r>
          </a:p>
          <a:p>
            <a:pPr marL="0" indent="0" defTabSz="274320">
              <a:spcAft>
                <a:spcPts val="0"/>
              </a:spcAft>
              <a:buNone/>
              <a:tabLst>
                <a:tab pos="182880" algn="l"/>
                <a:tab pos="411480" algn="l"/>
                <a:tab pos="685800" algn="l"/>
                <a:tab pos="960120" algn="l"/>
              </a:tabLst>
            </a:pPr>
            <a:r>
              <a:rPr lang="en-US" sz="600" b="0" dirty="0" smtClean="0">
                <a:latin typeface="Arial Narrow" panose="020B0606020202030204" pitchFamily="34" charset="0"/>
                <a:ea typeface="Verdana" pitchFamily="34" charset="0"/>
                <a:cs typeface="Verdana" pitchFamily="34" charset="0"/>
              </a:rPr>
              <a:t>39	</a:t>
            </a:r>
            <a:r>
              <a:rPr lang="en-US" sz="600" b="0" dirty="0">
                <a:latin typeface="Arial Narrow" panose="020B0606020202030204" pitchFamily="34" charset="0"/>
                <a:ea typeface="Verdana" pitchFamily="34" charset="0"/>
                <a:cs typeface="Verdana" pitchFamily="34" charset="0"/>
              </a:rPr>
              <a:t>	&lt;table border=0&gt;</a:t>
            </a:r>
          </a:p>
          <a:p>
            <a:pPr marL="0" indent="0" defTabSz="274320">
              <a:spcAft>
                <a:spcPts val="0"/>
              </a:spcAft>
              <a:buNone/>
              <a:tabLst>
                <a:tab pos="182880" algn="l"/>
                <a:tab pos="411480" algn="l"/>
                <a:tab pos="685800" algn="l"/>
                <a:tab pos="960120" algn="l"/>
              </a:tabLst>
            </a:pPr>
            <a:r>
              <a:rPr lang="en-US" sz="600" b="0" dirty="0" smtClean="0">
                <a:latin typeface="Arial Narrow" panose="020B0606020202030204" pitchFamily="34" charset="0"/>
                <a:ea typeface="Verdana" pitchFamily="34" charset="0"/>
                <a:cs typeface="Verdana" pitchFamily="34" charset="0"/>
              </a:rPr>
              <a:t>40	</a:t>
            </a:r>
            <a:r>
              <a:rPr lang="en-US" sz="600" b="0" dirty="0">
                <a:latin typeface="Arial Narrow" panose="020B0606020202030204" pitchFamily="34" charset="0"/>
                <a:ea typeface="Verdana" pitchFamily="34" charset="0"/>
                <a:cs typeface="Verdana" pitchFamily="34" charset="0"/>
              </a:rPr>
              <a:t>	&lt;</a:t>
            </a:r>
            <a:r>
              <a:rPr lang="en-US" sz="600" b="0" dirty="0" err="1">
                <a:latin typeface="Arial Narrow" panose="020B0606020202030204" pitchFamily="34" charset="0"/>
                <a:ea typeface="Verdana" pitchFamily="34" charset="0"/>
                <a:cs typeface="Verdana" pitchFamily="34" charset="0"/>
              </a:rPr>
              <a:t>tr</a:t>
            </a:r>
            <a:r>
              <a:rPr lang="en-US" sz="600" b="0" dirty="0">
                <a:latin typeface="Arial Narrow" panose="020B0606020202030204" pitchFamily="34" charset="0"/>
                <a:ea typeface="Verdana" pitchFamily="34" charset="0"/>
                <a:cs typeface="Verdana" pitchFamily="34" charset="0"/>
              </a:rPr>
              <a:t>&gt;</a:t>
            </a:r>
          </a:p>
          <a:p>
            <a:pPr marL="0" indent="0" defTabSz="274320">
              <a:spcAft>
                <a:spcPts val="0"/>
              </a:spcAft>
              <a:buNone/>
              <a:tabLst>
                <a:tab pos="182880" algn="l"/>
                <a:tab pos="411480" algn="l"/>
                <a:tab pos="685800" algn="l"/>
                <a:tab pos="960120" algn="l"/>
              </a:tabLst>
            </a:pPr>
            <a:r>
              <a:rPr lang="en-US" sz="600" b="0" dirty="0" smtClean="0">
                <a:latin typeface="Arial Narrow" panose="020B0606020202030204" pitchFamily="34" charset="0"/>
                <a:ea typeface="Verdana" pitchFamily="34" charset="0"/>
                <a:cs typeface="Verdana" pitchFamily="34" charset="0"/>
              </a:rPr>
              <a:t>41	</a:t>
            </a:r>
            <a:r>
              <a:rPr lang="en-US" sz="600" b="0" dirty="0">
                <a:latin typeface="Arial Narrow" panose="020B0606020202030204" pitchFamily="34" charset="0"/>
                <a:ea typeface="Verdana" pitchFamily="34" charset="0"/>
                <a:cs typeface="Verdana" pitchFamily="34" charset="0"/>
              </a:rPr>
              <a:t>		&lt;td&gt;&lt;</a:t>
            </a:r>
            <a:r>
              <a:rPr lang="en-US" sz="600" b="0" dirty="0" err="1">
                <a:latin typeface="Arial Narrow" panose="020B0606020202030204" pitchFamily="34" charset="0"/>
                <a:ea typeface="Verdana" pitchFamily="34" charset="0"/>
                <a:cs typeface="Verdana" pitchFamily="34" charset="0"/>
              </a:rPr>
              <a:t>img</a:t>
            </a:r>
            <a:r>
              <a:rPr lang="en-US" sz="600" b="0" dirty="0">
                <a:latin typeface="Arial Narrow" panose="020B0606020202030204" pitchFamily="34" charset="0"/>
                <a:ea typeface="Verdana" pitchFamily="34" charset="0"/>
                <a:cs typeface="Verdana" pitchFamily="34" charset="0"/>
              </a:rPr>
              <a:t> </a:t>
            </a:r>
            <a:r>
              <a:rPr lang="en-US" sz="600" b="0" dirty="0" err="1">
                <a:latin typeface="Arial Narrow" panose="020B0606020202030204" pitchFamily="34" charset="0"/>
                <a:ea typeface="Verdana" pitchFamily="34" charset="0"/>
                <a:cs typeface="Verdana" pitchFamily="34" charset="0"/>
              </a:rPr>
              <a:t>src</a:t>
            </a:r>
            <a:r>
              <a:rPr lang="en-US" sz="600" b="0" dirty="0">
                <a:latin typeface="Arial Narrow" panose="020B0606020202030204" pitchFamily="34" charset="0"/>
                <a:ea typeface="Verdana" pitchFamily="34" charset="0"/>
                <a:cs typeface="Verdana" pitchFamily="34" charset="0"/>
              </a:rPr>
              <a:t>="/images/InSQR.png" border=0 /&gt;&lt;/td&gt;</a:t>
            </a:r>
          </a:p>
          <a:p>
            <a:pPr marL="0" indent="0" defTabSz="274320">
              <a:spcAft>
                <a:spcPts val="0"/>
              </a:spcAft>
              <a:buNone/>
              <a:tabLst>
                <a:tab pos="182880" algn="l"/>
                <a:tab pos="411480" algn="l"/>
                <a:tab pos="685800" algn="l"/>
                <a:tab pos="960120" algn="l"/>
              </a:tabLst>
            </a:pPr>
            <a:r>
              <a:rPr lang="en-US" sz="600" b="0" dirty="0" smtClean="0">
                <a:latin typeface="Arial Narrow" panose="020B0606020202030204" pitchFamily="34" charset="0"/>
                <a:ea typeface="Verdana" pitchFamily="34" charset="0"/>
                <a:cs typeface="Verdana" pitchFamily="34" charset="0"/>
              </a:rPr>
              <a:t>42	</a:t>
            </a:r>
            <a:r>
              <a:rPr lang="en-US" sz="600" b="0" dirty="0">
                <a:latin typeface="Arial Narrow" panose="020B0606020202030204" pitchFamily="34" charset="0"/>
                <a:ea typeface="Verdana" pitchFamily="34" charset="0"/>
                <a:cs typeface="Verdana" pitchFamily="34" charset="0"/>
              </a:rPr>
              <a:t>		&lt;td </a:t>
            </a:r>
            <a:r>
              <a:rPr lang="en-US" sz="600" b="0" dirty="0" err="1">
                <a:latin typeface="Arial Narrow" panose="020B0606020202030204" pitchFamily="34" charset="0"/>
                <a:ea typeface="Verdana" pitchFamily="34" charset="0"/>
                <a:cs typeface="Verdana" pitchFamily="34" charset="0"/>
              </a:rPr>
              <a:t>valign</a:t>
            </a:r>
            <a:r>
              <a:rPr lang="en-US" sz="600" b="0" dirty="0">
                <a:latin typeface="Arial Narrow" panose="020B0606020202030204" pitchFamily="34" charset="0"/>
                <a:ea typeface="Verdana" pitchFamily="34" charset="0"/>
                <a:cs typeface="Verdana" pitchFamily="34" charset="0"/>
              </a:rPr>
              <a:t>="middle"&gt;&lt;h1&gt;The </a:t>
            </a:r>
            <a:r>
              <a:rPr lang="en-US" sz="600" b="0" dirty="0" err="1">
                <a:latin typeface="Arial Narrow" panose="020B0606020202030204" pitchFamily="34" charset="0"/>
                <a:ea typeface="Verdana" pitchFamily="34" charset="0"/>
                <a:cs typeface="Verdana" pitchFamily="34" charset="0"/>
              </a:rPr>
              <a:t>InSQR</a:t>
            </a:r>
            <a:r>
              <a:rPr lang="en-US" sz="600" b="0" dirty="0">
                <a:latin typeface="Arial Narrow" panose="020B0606020202030204" pitchFamily="34" charset="0"/>
                <a:ea typeface="Verdana" pitchFamily="34" charset="0"/>
                <a:cs typeface="Verdana" pitchFamily="34" charset="0"/>
              </a:rPr>
              <a:t> Application&lt;/h1&gt;&lt;/td&gt;</a:t>
            </a:r>
          </a:p>
          <a:p>
            <a:pPr marL="0" indent="0" defTabSz="274320">
              <a:spcAft>
                <a:spcPts val="0"/>
              </a:spcAft>
              <a:buNone/>
              <a:tabLst>
                <a:tab pos="182880" algn="l"/>
                <a:tab pos="411480" algn="l"/>
                <a:tab pos="685800" algn="l"/>
                <a:tab pos="960120" algn="l"/>
              </a:tabLst>
            </a:pPr>
            <a:r>
              <a:rPr lang="en-US" sz="600" b="0" dirty="0" smtClean="0">
                <a:latin typeface="Arial Narrow" panose="020B0606020202030204" pitchFamily="34" charset="0"/>
                <a:ea typeface="Verdana" pitchFamily="34" charset="0"/>
                <a:cs typeface="Verdana" pitchFamily="34" charset="0"/>
              </a:rPr>
              <a:t>43	</a:t>
            </a:r>
            <a:r>
              <a:rPr lang="en-US" sz="600" b="0" dirty="0">
                <a:latin typeface="Arial Narrow" panose="020B0606020202030204" pitchFamily="34" charset="0"/>
                <a:ea typeface="Verdana" pitchFamily="34" charset="0"/>
                <a:cs typeface="Verdana" pitchFamily="34" charset="0"/>
              </a:rPr>
              <a:t>	&lt;/</a:t>
            </a:r>
            <a:r>
              <a:rPr lang="en-US" sz="600" b="0" dirty="0" err="1">
                <a:latin typeface="Arial Narrow" panose="020B0606020202030204" pitchFamily="34" charset="0"/>
                <a:ea typeface="Verdana" pitchFamily="34" charset="0"/>
                <a:cs typeface="Verdana" pitchFamily="34" charset="0"/>
              </a:rPr>
              <a:t>tr</a:t>
            </a:r>
            <a:r>
              <a:rPr lang="en-US" sz="600" b="0" dirty="0">
                <a:latin typeface="Arial Narrow" panose="020B0606020202030204" pitchFamily="34" charset="0"/>
                <a:ea typeface="Verdana" pitchFamily="34" charset="0"/>
                <a:cs typeface="Verdana" pitchFamily="34" charset="0"/>
              </a:rPr>
              <a:t>&gt;</a:t>
            </a:r>
          </a:p>
          <a:p>
            <a:pPr marL="0" indent="0" defTabSz="274320">
              <a:spcAft>
                <a:spcPts val="0"/>
              </a:spcAft>
              <a:buNone/>
              <a:tabLst>
                <a:tab pos="182880" algn="l"/>
                <a:tab pos="411480" algn="l"/>
                <a:tab pos="685800" algn="l"/>
                <a:tab pos="960120" algn="l"/>
              </a:tabLst>
            </a:pPr>
            <a:r>
              <a:rPr lang="en-US" sz="600" b="0" dirty="0" smtClean="0">
                <a:latin typeface="Arial Narrow" panose="020B0606020202030204" pitchFamily="34" charset="0"/>
                <a:ea typeface="Verdana" pitchFamily="34" charset="0"/>
                <a:cs typeface="Verdana" pitchFamily="34" charset="0"/>
              </a:rPr>
              <a:t>44	</a:t>
            </a:r>
            <a:r>
              <a:rPr lang="en-US" sz="600" b="0" dirty="0">
                <a:latin typeface="Arial Narrow" panose="020B0606020202030204" pitchFamily="34" charset="0"/>
                <a:ea typeface="Verdana" pitchFamily="34" charset="0"/>
                <a:cs typeface="Verdana" pitchFamily="34" charset="0"/>
              </a:rPr>
              <a:t>	&lt;/table&gt;</a:t>
            </a:r>
          </a:p>
          <a:p>
            <a:pPr marL="0" indent="0" defTabSz="274320">
              <a:spcAft>
                <a:spcPts val="0"/>
              </a:spcAft>
              <a:buNone/>
              <a:tabLst>
                <a:tab pos="182880" algn="l"/>
                <a:tab pos="411480" algn="l"/>
                <a:tab pos="685800" algn="l"/>
                <a:tab pos="960120" algn="l"/>
              </a:tabLst>
            </a:pPr>
            <a:r>
              <a:rPr lang="en-US" sz="600" b="0" dirty="0" smtClean="0">
                <a:latin typeface="Arial Narrow" panose="020B0606020202030204" pitchFamily="34" charset="0"/>
                <a:ea typeface="Verdana" pitchFamily="34" charset="0"/>
                <a:cs typeface="Verdana" pitchFamily="34" charset="0"/>
              </a:rPr>
              <a:t>45	</a:t>
            </a:r>
            <a:r>
              <a:rPr lang="en-US" sz="600" b="0" dirty="0">
                <a:latin typeface="Arial Narrow" panose="020B0606020202030204" pitchFamily="34" charset="0"/>
                <a:ea typeface="Verdana" pitchFamily="34" charset="0"/>
                <a:cs typeface="Verdana" pitchFamily="34" charset="0"/>
              </a:rPr>
              <a:t>	&lt;!--#include virtual="/menu.html" --&gt;</a:t>
            </a:r>
          </a:p>
          <a:p>
            <a:pPr marL="0" indent="0" defTabSz="274320">
              <a:spcAft>
                <a:spcPts val="0"/>
              </a:spcAft>
              <a:buNone/>
              <a:tabLst>
                <a:tab pos="182880" algn="l"/>
                <a:tab pos="411480" algn="l"/>
                <a:tab pos="685800" algn="l"/>
                <a:tab pos="960120" algn="l"/>
              </a:tabLst>
            </a:pPr>
            <a:r>
              <a:rPr lang="en-US" sz="600" b="0" dirty="0" smtClean="0">
                <a:latin typeface="Arial Narrow" panose="020B0606020202030204" pitchFamily="34" charset="0"/>
                <a:ea typeface="Verdana" pitchFamily="34" charset="0"/>
                <a:cs typeface="Verdana" pitchFamily="34" charset="0"/>
              </a:rPr>
              <a:t>46	</a:t>
            </a:r>
            <a:r>
              <a:rPr lang="en-US" sz="600" b="0" dirty="0">
                <a:latin typeface="Arial Narrow" panose="020B0606020202030204" pitchFamily="34" charset="0"/>
                <a:ea typeface="Verdana" pitchFamily="34" charset="0"/>
                <a:cs typeface="Verdana" pitchFamily="34" charset="0"/>
              </a:rPr>
              <a:t>	&lt;</a:t>
            </a:r>
            <a:r>
              <a:rPr lang="en-US" sz="600" b="0" dirty="0" err="1">
                <a:latin typeface="Arial Narrow" panose="020B0606020202030204" pitchFamily="34" charset="0"/>
                <a:ea typeface="Verdana" pitchFamily="34" charset="0"/>
                <a:cs typeface="Verdana" pitchFamily="34" charset="0"/>
              </a:rPr>
              <a:t>br</a:t>
            </a:r>
            <a:r>
              <a:rPr lang="en-US" sz="600" b="0" dirty="0">
                <a:latin typeface="Arial Narrow" panose="020B0606020202030204" pitchFamily="34" charset="0"/>
                <a:ea typeface="Verdana" pitchFamily="34" charset="0"/>
                <a:cs typeface="Verdana" pitchFamily="34" charset="0"/>
              </a:rPr>
              <a:t>/&gt;</a:t>
            </a:r>
          </a:p>
          <a:p>
            <a:pPr marL="0" indent="0" defTabSz="274320">
              <a:spcAft>
                <a:spcPts val="0"/>
              </a:spcAft>
              <a:buNone/>
              <a:tabLst>
                <a:tab pos="182880" algn="l"/>
                <a:tab pos="411480" algn="l"/>
                <a:tab pos="685800" algn="l"/>
                <a:tab pos="960120" algn="l"/>
              </a:tabLst>
            </a:pPr>
            <a:r>
              <a:rPr lang="en-US" sz="600" b="0" dirty="0" smtClean="0">
                <a:latin typeface="Arial Narrow" panose="020B0606020202030204" pitchFamily="34" charset="0"/>
                <a:ea typeface="Verdana" pitchFamily="34" charset="0"/>
                <a:cs typeface="Verdana" pitchFamily="34" charset="0"/>
              </a:rPr>
              <a:t>47	</a:t>
            </a:r>
            <a:r>
              <a:rPr lang="en-US" sz="600" b="0" dirty="0">
                <a:latin typeface="Arial Narrow" panose="020B0606020202030204" pitchFamily="34" charset="0"/>
                <a:ea typeface="Verdana" pitchFamily="34" charset="0"/>
                <a:cs typeface="Verdana" pitchFamily="34" charset="0"/>
              </a:rPr>
              <a:t>	&lt;p&gt;Your password is now reset.  Please login to the application normally to view your reports.&lt;/p&gt;</a:t>
            </a:r>
          </a:p>
          <a:p>
            <a:pPr marL="0" indent="0" defTabSz="274320">
              <a:spcAft>
                <a:spcPts val="0"/>
              </a:spcAft>
              <a:buNone/>
              <a:tabLst>
                <a:tab pos="182880" algn="l"/>
                <a:tab pos="411480" algn="l"/>
                <a:tab pos="685800" algn="l"/>
                <a:tab pos="960120" algn="l"/>
              </a:tabLst>
            </a:pPr>
            <a:r>
              <a:rPr lang="en-US" sz="600" b="0" dirty="0" smtClean="0">
                <a:latin typeface="Arial Narrow" panose="020B0606020202030204" pitchFamily="34" charset="0"/>
                <a:ea typeface="Verdana" pitchFamily="34" charset="0"/>
                <a:cs typeface="Verdana" pitchFamily="34" charset="0"/>
              </a:rPr>
              <a:t>48	</a:t>
            </a:r>
            <a:r>
              <a:rPr lang="en-US" sz="600" b="0" dirty="0">
                <a:latin typeface="Arial Narrow" panose="020B0606020202030204" pitchFamily="34" charset="0"/>
                <a:ea typeface="Verdana" pitchFamily="34" charset="0"/>
                <a:cs typeface="Verdana" pitchFamily="34" charset="0"/>
              </a:rPr>
              <a:t>	&lt;!--#include virtual="/footer.html" --&gt;</a:t>
            </a:r>
          </a:p>
          <a:p>
            <a:pPr marL="0" indent="0" defTabSz="274320">
              <a:spcAft>
                <a:spcPts val="0"/>
              </a:spcAft>
              <a:buNone/>
              <a:tabLst>
                <a:tab pos="182880" algn="l"/>
                <a:tab pos="411480" algn="l"/>
                <a:tab pos="685800" algn="l"/>
                <a:tab pos="960120" algn="l"/>
              </a:tabLst>
            </a:pPr>
            <a:r>
              <a:rPr lang="en-US" sz="600" b="0" dirty="0" smtClean="0">
                <a:latin typeface="Arial Narrow" panose="020B0606020202030204" pitchFamily="34" charset="0"/>
                <a:ea typeface="Verdana" pitchFamily="34" charset="0"/>
                <a:cs typeface="Verdana" pitchFamily="34" charset="0"/>
              </a:rPr>
              <a:t>49	END</a:t>
            </a:r>
            <a:endParaRPr lang="en-US" sz="600" b="0" dirty="0">
              <a:latin typeface="Arial Narrow" panose="020B0606020202030204" pitchFamily="34" charset="0"/>
              <a:ea typeface="Verdana" pitchFamily="34" charset="0"/>
              <a:cs typeface="Verdana" pitchFamily="34" charset="0"/>
            </a:endParaRPr>
          </a:p>
          <a:p>
            <a:pPr marL="0" indent="0" defTabSz="274320">
              <a:spcAft>
                <a:spcPts val="0"/>
              </a:spcAft>
              <a:buNone/>
              <a:tabLst>
                <a:tab pos="182880" algn="l"/>
                <a:tab pos="411480" algn="l"/>
                <a:tab pos="685800" algn="l"/>
                <a:tab pos="960120" algn="l"/>
              </a:tabLst>
            </a:pPr>
            <a:r>
              <a:rPr lang="en-US" sz="600" b="0" dirty="0" smtClean="0">
                <a:latin typeface="Arial Narrow" panose="020B0606020202030204" pitchFamily="34" charset="0"/>
                <a:ea typeface="Verdana" pitchFamily="34" charset="0"/>
                <a:cs typeface="Verdana" pitchFamily="34" charset="0"/>
              </a:rPr>
              <a:t>50	print </a:t>
            </a:r>
            <a:r>
              <a:rPr lang="en-US" sz="600" b="0" dirty="0" err="1">
                <a:latin typeface="Arial Narrow" panose="020B0606020202030204" pitchFamily="34" charset="0"/>
                <a:ea typeface="Verdana" pitchFamily="34" charset="0"/>
                <a:cs typeface="Verdana" pitchFamily="34" charset="0"/>
              </a:rPr>
              <a:t>end_html</a:t>
            </a:r>
            <a:r>
              <a:rPr lang="en-US" sz="600" b="0" dirty="0">
                <a:latin typeface="Arial Narrow" panose="020B0606020202030204" pitchFamily="34" charset="0"/>
                <a:ea typeface="Verdana" pitchFamily="34" charset="0"/>
                <a:cs typeface="Verdana" pitchFamily="34" charset="0"/>
              </a:rPr>
              <a:t>;</a:t>
            </a:r>
            <a:endParaRPr lang="en-US" sz="600" b="0" dirty="0" smtClean="0">
              <a:latin typeface="Arial Narrow" panose="020B0606020202030204" pitchFamily="34" charset="0"/>
              <a:ea typeface="Verdana" pitchFamily="34" charset="0"/>
              <a:cs typeface="Verdana" pitchFamily="34" charset="0"/>
            </a:endParaRPr>
          </a:p>
        </p:txBody>
      </p:sp>
      <p:sp>
        <p:nvSpPr>
          <p:cNvPr id="9" name="Content Placeholder 8"/>
          <p:cNvSpPr>
            <a:spLocks noGrp="1"/>
          </p:cNvSpPr>
          <p:nvPr>
            <p:ph sz="half" idx="2"/>
          </p:nvPr>
        </p:nvSpPr>
        <p:spPr>
          <a:xfrm>
            <a:off x="4800600" y="1498596"/>
            <a:ext cx="4267200" cy="4673604"/>
          </a:xfrm>
        </p:spPr>
        <p:txBody>
          <a:bodyPr rIns="0"/>
          <a:lstStyle/>
          <a:p>
            <a:pPr marL="0" indent="0" defTabSz="274320">
              <a:spcAft>
                <a:spcPts val="0"/>
              </a:spcAft>
              <a:buNone/>
              <a:tabLst>
                <a:tab pos="182880" algn="l"/>
                <a:tab pos="411480" algn="l"/>
                <a:tab pos="685800" algn="l"/>
                <a:tab pos="960120" algn="l"/>
              </a:tabLst>
            </a:pPr>
            <a:endParaRPr lang="en-US" sz="600" b="0" dirty="0">
              <a:latin typeface="Arial Narrow" panose="020B0606020202030204" pitchFamily="34" charset="0"/>
              <a:ea typeface="Verdana" pitchFamily="34" charset="0"/>
              <a:cs typeface="Verdana" pitchFamily="34" charset="0"/>
            </a:endParaRPr>
          </a:p>
        </p:txBody>
      </p:sp>
    </p:spTree>
    <p:extLst>
      <p:ext uri="{BB962C8B-B14F-4D97-AF65-F5344CB8AC3E}">
        <p14:creationId xmlns:p14="http://schemas.microsoft.com/office/powerpoint/2010/main" val="3873450435"/>
      </p:ext>
    </p:extLst>
  </p:cSld>
  <p:clrMapOvr>
    <a:masterClrMapping/>
  </p:clrMapOvr>
  <p:timing>
    <p:tnLst>
      <p:par>
        <p:cTn id="1" dur="indefinite" restart="never" nodeType="tmRoot"/>
      </p:par>
    </p:tn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Worksheet #8</a:t>
            </a:r>
            <a:endParaRPr 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2971745941"/>
              </p:ext>
            </p:extLst>
          </p:nvPr>
        </p:nvGraphicFramePr>
        <p:xfrm>
          <a:off x="609600" y="1447800"/>
          <a:ext cx="8229600" cy="4820920"/>
        </p:xfrm>
        <a:graphic>
          <a:graphicData uri="http://schemas.openxmlformats.org/drawingml/2006/table">
            <a:tbl>
              <a:tblPr firstRow="1" bandRow="1">
                <a:tableStyleId>{073A0DAA-6AF3-43AB-8588-CEC1D06C72B9}</a:tableStyleId>
              </a:tblPr>
              <a:tblGrid>
                <a:gridCol w="1219200"/>
                <a:gridCol w="1981200"/>
                <a:gridCol w="1066800"/>
                <a:gridCol w="3962400"/>
              </a:tblGrid>
              <a:tr h="370840">
                <a:tc>
                  <a:txBody>
                    <a:bodyPr/>
                    <a:lstStyle/>
                    <a:p>
                      <a:r>
                        <a:rPr lang="en-US" dirty="0" smtClean="0"/>
                        <a:t>CWE</a:t>
                      </a:r>
                      <a:endParaRPr lang="en-US" dirty="0"/>
                    </a:p>
                  </a:txBody>
                  <a:tcPr/>
                </a:tc>
                <a:tc>
                  <a:txBody>
                    <a:bodyPr/>
                    <a:lstStyle/>
                    <a:p>
                      <a:r>
                        <a:rPr lang="en-US" dirty="0" smtClean="0"/>
                        <a:t>File</a:t>
                      </a:r>
                      <a:endParaRPr lang="en-US" dirty="0"/>
                    </a:p>
                  </a:txBody>
                  <a:tcPr/>
                </a:tc>
                <a:tc>
                  <a:txBody>
                    <a:bodyPr/>
                    <a:lstStyle/>
                    <a:p>
                      <a:r>
                        <a:rPr lang="en-US" dirty="0" smtClean="0"/>
                        <a:t>Line</a:t>
                      </a:r>
                      <a:r>
                        <a:rPr lang="en-US" baseline="0" dirty="0" smtClean="0"/>
                        <a:t> #</a:t>
                      </a:r>
                      <a:endParaRPr lang="en-US" dirty="0"/>
                    </a:p>
                  </a:txBody>
                  <a:tcPr/>
                </a:tc>
                <a:tc>
                  <a:txBody>
                    <a:bodyPr/>
                    <a:lstStyle/>
                    <a:p>
                      <a:r>
                        <a:rPr lang="en-US" dirty="0" smtClean="0"/>
                        <a:t>Description</a:t>
                      </a:r>
                      <a:endParaRPr lang="en-US" dirty="0"/>
                    </a:p>
                  </a:txBody>
                  <a:tcPr/>
                </a:tc>
              </a:tr>
              <a:tr h="370840">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tr>
              <a:tr h="370840">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tr>
              <a:tr h="370840">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tr>
              <a:tr h="370840">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tr>
              <a:tr h="370840">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tr>
              <a:tr h="370840">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tr>
              <a:tr h="370840">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tr>
              <a:tr h="370840">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tr>
              <a:tr h="370840">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tr>
              <a:tr h="370840">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tr>
              <a:tr h="370840">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tr>
              <a:tr h="370840">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tr>
            </a:tbl>
          </a:graphicData>
        </a:graphic>
      </p:graphicFrame>
    </p:spTree>
    <p:extLst>
      <p:ext uri="{BB962C8B-B14F-4D97-AF65-F5344CB8AC3E}">
        <p14:creationId xmlns:p14="http://schemas.microsoft.com/office/powerpoint/2010/main" val="4154399604"/>
      </p:ext>
    </p:extLst>
  </p:cSld>
  <p:clrMapOvr>
    <a:masterClrMapping/>
  </p:clrMapOvr>
  <p:timing>
    <p:tnLst>
      <p:par>
        <p:cTn id="1" dur="indefinite" restart="never" nodeType="tmRoot"/>
      </p:par>
    </p:tnLst>
  </p:timing>
</p:sld>
</file>

<file path=ppt/slides/slide9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Findings #8</a:t>
            </a:r>
            <a:endParaRPr 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367503025"/>
              </p:ext>
            </p:extLst>
          </p:nvPr>
        </p:nvGraphicFramePr>
        <p:xfrm>
          <a:off x="609600" y="1447800"/>
          <a:ext cx="8229600" cy="4820920"/>
        </p:xfrm>
        <a:graphic>
          <a:graphicData uri="http://schemas.openxmlformats.org/drawingml/2006/table">
            <a:tbl>
              <a:tblPr firstRow="1" bandRow="1">
                <a:tableStyleId>{073A0DAA-6AF3-43AB-8588-CEC1D06C72B9}</a:tableStyleId>
              </a:tblPr>
              <a:tblGrid>
                <a:gridCol w="1219200"/>
                <a:gridCol w="1981200"/>
                <a:gridCol w="1066800"/>
                <a:gridCol w="3962400"/>
              </a:tblGrid>
              <a:tr h="370840">
                <a:tc>
                  <a:txBody>
                    <a:bodyPr/>
                    <a:lstStyle/>
                    <a:p>
                      <a:r>
                        <a:rPr lang="en-US" dirty="0" smtClean="0"/>
                        <a:t>CWE</a:t>
                      </a:r>
                      <a:endParaRPr lang="en-US" dirty="0"/>
                    </a:p>
                  </a:txBody>
                  <a:tcPr/>
                </a:tc>
                <a:tc>
                  <a:txBody>
                    <a:bodyPr/>
                    <a:lstStyle/>
                    <a:p>
                      <a:r>
                        <a:rPr lang="en-US" dirty="0" smtClean="0"/>
                        <a:t>File</a:t>
                      </a:r>
                      <a:endParaRPr lang="en-US" dirty="0"/>
                    </a:p>
                  </a:txBody>
                  <a:tcPr/>
                </a:tc>
                <a:tc>
                  <a:txBody>
                    <a:bodyPr/>
                    <a:lstStyle/>
                    <a:p>
                      <a:r>
                        <a:rPr lang="en-US" dirty="0" smtClean="0"/>
                        <a:t>Line</a:t>
                      </a:r>
                      <a:r>
                        <a:rPr lang="en-US" baseline="0" dirty="0" smtClean="0"/>
                        <a:t> #</a:t>
                      </a:r>
                      <a:endParaRPr lang="en-US" dirty="0"/>
                    </a:p>
                  </a:txBody>
                  <a:tcPr/>
                </a:tc>
                <a:tc>
                  <a:txBody>
                    <a:bodyPr/>
                    <a:lstStyle/>
                    <a:p>
                      <a:r>
                        <a:rPr lang="en-US" dirty="0" smtClean="0"/>
                        <a:t>Description</a:t>
                      </a:r>
                      <a:endParaRPr lang="en-US" dirty="0"/>
                    </a:p>
                  </a:txBody>
                  <a:tcPr/>
                </a:tc>
              </a:tr>
              <a:tr h="370840">
                <a:tc>
                  <a:txBody>
                    <a:bodyPr/>
                    <a:lstStyle/>
                    <a:p>
                      <a:r>
                        <a:rPr lang="en-US" dirty="0" smtClean="0"/>
                        <a:t>CWE-640</a:t>
                      </a:r>
                      <a:endParaRPr lang="en-US"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dirty="0" err="1" smtClean="0"/>
                        <a:t>resetchallenge.cgi</a:t>
                      </a:r>
                      <a:endParaRPr lang="en-US" sz="1600" dirty="0" smtClean="0"/>
                    </a:p>
                  </a:txBody>
                  <a:tcPr anchor="ctr"/>
                </a:tc>
                <a:tc>
                  <a:txBody>
                    <a:bodyPr/>
                    <a:lstStyle/>
                    <a:p>
                      <a:r>
                        <a:rPr lang="en-US" dirty="0" smtClean="0"/>
                        <a:t>n/a</a:t>
                      </a:r>
                      <a:endParaRPr lang="en-US" dirty="0"/>
                    </a:p>
                  </a:txBody>
                  <a:tcPr/>
                </a:tc>
                <a:tc>
                  <a:txBody>
                    <a:bodyPr/>
                    <a:lstStyle/>
                    <a:p>
                      <a:r>
                        <a:rPr lang="en-US" dirty="0" smtClean="0"/>
                        <a:t>Weak Password Recovery</a:t>
                      </a:r>
                      <a:endParaRPr lang="en-US" dirty="0"/>
                    </a:p>
                  </a:txBody>
                  <a:tcPr/>
                </a:tc>
              </a:tr>
              <a:tr h="370840">
                <a:tc>
                  <a:txBody>
                    <a:bodyPr/>
                    <a:lstStyle/>
                    <a:p>
                      <a:r>
                        <a:rPr lang="en-US" dirty="0" smtClean="0"/>
                        <a:t>CWE-20</a:t>
                      </a:r>
                      <a:endParaRPr lang="en-US" dirty="0"/>
                    </a:p>
                  </a:txBody>
                  <a:tcPr/>
                </a:tc>
                <a:tc>
                  <a:txBody>
                    <a:bodyPr/>
                    <a:lstStyle/>
                    <a:p>
                      <a:r>
                        <a:rPr lang="en-US" sz="1600" dirty="0" err="1" smtClean="0"/>
                        <a:t>resetchallenge.cgi</a:t>
                      </a:r>
                      <a:endParaRPr lang="en-US" sz="1600" dirty="0"/>
                    </a:p>
                  </a:txBody>
                  <a:tcPr anchor="ctr"/>
                </a:tc>
                <a:tc>
                  <a:txBody>
                    <a:bodyPr/>
                    <a:lstStyle/>
                    <a:p>
                      <a:r>
                        <a:rPr lang="en-US" dirty="0" smtClean="0"/>
                        <a:t>25</a:t>
                      </a:r>
                      <a:endParaRPr lang="en-US" dirty="0"/>
                    </a:p>
                  </a:txBody>
                  <a:tcPr/>
                </a:tc>
                <a:tc>
                  <a:txBody>
                    <a:bodyPr/>
                    <a:lstStyle/>
                    <a:p>
                      <a:r>
                        <a:rPr lang="en-US" dirty="0" smtClean="0"/>
                        <a:t>Missing Data Validation</a:t>
                      </a:r>
                      <a:endParaRPr lang="en-US" dirty="0"/>
                    </a:p>
                  </a:txBody>
                  <a:tcPr/>
                </a:tc>
              </a:tr>
              <a:tr h="370840">
                <a:tc>
                  <a:txBody>
                    <a:bodyPr/>
                    <a:lstStyle/>
                    <a:p>
                      <a:r>
                        <a:rPr lang="en-US" dirty="0" smtClean="0"/>
                        <a:t>CWE-79</a:t>
                      </a:r>
                      <a:endParaRPr lang="en-US" dirty="0"/>
                    </a:p>
                  </a:txBody>
                  <a:tcPr/>
                </a:tc>
                <a:tc>
                  <a:txBody>
                    <a:bodyPr/>
                    <a:lstStyle/>
                    <a:p>
                      <a:r>
                        <a:rPr lang="en-US" sz="1600" dirty="0" err="1" smtClean="0"/>
                        <a:t>resetchallenge.cgi</a:t>
                      </a:r>
                      <a:endParaRPr lang="en-US" sz="1600" dirty="0"/>
                    </a:p>
                  </a:txBody>
                  <a:tcPr/>
                </a:tc>
                <a:tc>
                  <a:txBody>
                    <a:bodyPr/>
                    <a:lstStyle/>
                    <a:p>
                      <a:r>
                        <a:rPr lang="en-US" dirty="0" smtClean="0"/>
                        <a:t>56</a:t>
                      </a:r>
                      <a:endParaRPr lang="en-US" dirty="0"/>
                    </a:p>
                  </a:txBody>
                  <a:tcPr/>
                </a:tc>
                <a:tc>
                  <a:txBody>
                    <a:bodyPr/>
                    <a:lstStyle/>
                    <a:p>
                      <a:r>
                        <a:rPr lang="en-US" dirty="0" smtClean="0"/>
                        <a:t>Cross-site Scripting</a:t>
                      </a:r>
                      <a:endParaRPr lang="en-US" dirty="0"/>
                    </a:p>
                  </a:txBody>
                  <a:tcPr/>
                </a:tc>
              </a:tr>
              <a:tr h="370840">
                <a:tc>
                  <a:txBody>
                    <a:bodyPr/>
                    <a:lstStyle/>
                    <a:p>
                      <a:r>
                        <a:rPr lang="en-US" dirty="0" smtClean="0"/>
                        <a:t>CWE-79</a:t>
                      </a:r>
                      <a:endParaRPr lang="en-US" dirty="0"/>
                    </a:p>
                  </a:txBody>
                  <a:tcPr/>
                </a:tc>
                <a:tc>
                  <a:txBody>
                    <a:bodyPr/>
                    <a:lstStyle/>
                    <a:p>
                      <a:r>
                        <a:rPr lang="en-US" sz="1600" dirty="0" err="1" smtClean="0"/>
                        <a:t>resetchallenge.cgi</a:t>
                      </a:r>
                      <a:endParaRPr lang="en-US" sz="1600" dirty="0"/>
                    </a:p>
                  </a:txBody>
                  <a:tcPr/>
                </a:tc>
                <a:tc>
                  <a:txBody>
                    <a:bodyPr/>
                    <a:lstStyle/>
                    <a:p>
                      <a:r>
                        <a:rPr lang="en-US" dirty="0" smtClean="0"/>
                        <a:t>61</a:t>
                      </a:r>
                      <a:endParaRPr lang="en-US" dirty="0"/>
                    </a:p>
                  </a:txBody>
                  <a:tcPr/>
                </a:tc>
                <a:tc>
                  <a:txBody>
                    <a:bodyPr/>
                    <a:lstStyle/>
                    <a:p>
                      <a:r>
                        <a:rPr lang="en-US" dirty="0" smtClean="0"/>
                        <a:t>Cross-site Scripting</a:t>
                      </a:r>
                      <a:endParaRPr lang="en-US" dirty="0"/>
                    </a:p>
                  </a:txBody>
                  <a:tcPr/>
                </a:tc>
              </a:tr>
              <a:tr h="370840">
                <a:tc>
                  <a:txBody>
                    <a:bodyPr/>
                    <a:lstStyle/>
                    <a:p>
                      <a:r>
                        <a:rPr lang="en-US" dirty="0" smtClean="0"/>
                        <a:t>CWE-20</a:t>
                      </a:r>
                      <a:endParaRPr lang="en-US" dirty="0"/>
                    </a:p>
                  </a:txBody>
                  <a:tcPr/>
                </a:tc>
                <a:tc>
                  <a:txBody>
                    <a:bodyPr/>
                    <a:lstStyle/>
                    <a:p>
                      <a:r>
                        <a:rPr lang="en-US" sz="1600" dirty="0" err="1" smtClean="0"/>
                        <a:t>resetaccount.cgi</a:t>
                      </a:r>
                      <a:endParaRPr lang="en-US" sz="1600" dirty="0"/>
                    </a:p>
                  </a:txBody>
                  <a:tcPr anchor="ctr"/>
                </a:tc>
                <a:tc>
                  <a:txBody>
                    <a:bodyPr/>
                    <a:lstStyle/>
                    <a:p>
                      <a:r>
                        <a:rPr lang="en-US" dirty="0" smtClean="0"/>
                        <a:t>25-26</a:t>
                      </a:r>
                      <a:endParaRPr lang="en-US" dirty="0"/>
                    </a:p>
                  </a:txBody>
                  <a:tcPr/>
                </a:tc>
                <a:tc>
                  <a:txBody>
                    <a:bodyPr/>
                    <a:lstStyle/>
                    <a:p>
                      <a:r>
                        <a:rPr lang="en-US" dirty="0" smtClean="0"/>
                        <a:t>Missing Data Validation</a:t>
                      </a:r>
                      <a:endParaRPr lang="en-US" dirty="0"/>
                    </a:p>
                  </a:txBody>
                  <a:tcPr/>
                </a:tc>
              </a:tr>
              <a:tr h="370840">
                <a:tc>
                  <a:txBody>
                    <a:bodyPr/>
                    <a:lstStyle/>
                    <a:p>
                      <a:r>
                        <a:rPr lang="en-US" dirty="0" smtClean="0"/>
                        <a:t>CWE-79</a:t>
                      </a:r>
                      <a:endParaRPr lang="en-US" dirty="0"/>
                    </a:p>
                  </a:txBody>
                  <a:tcPr/>
                </a:tc>
                <a:tc>
                  <a:txBody>
                    <a:bodyPr/>
                    <a:lstStyle/>
                    <a:p>
                      <a:r>
                        <a:rPr lang="en-US" sz="1600" dirty="0" err="1" smtClean="0"/>
                        <a:t>resetaccount.cgi</a:t>
                      </a:r>
                      <a:endParaRPr lang="en-US" sz="1600" dirty="0"/>
                    </a:p>
                  </a:txBody>
                  <a:tcPr/>
                </a:tc>
                <a:tc>
                  <a:txBody>
                    <a:bodyPr/>
                    <a:lstStyle/>
                    <a:p>
                      <a:r>
                        <a:rPr lang="en-US" dirty="0" smtClean="0"/>
                        <a:t>62</a:t>
                      </a:r>
                      <a:endParaRPr lang="en-US" dirty="0"/>
                    </a:p>
                  </a:txBody>
                  <a:tcPr/>
                </a:tc>
                <a:tc>
                  <a:txBody>
                    <a:bodyPr/>
                    <a:lstStyle/>
                    <a:p>
                      <a:r>
                        <a:rPr lang="en-US" dirty="0" smtClean="0"/>
                        <a:t>Cross-site Scripting</a:t>
                      </a:r>
                      <a:endParaRPr lang="en-US" dirty="0"/>
                    </a:p>
                  </a:txBody>
                  <a:tcPr/>
                </a:tc>
              </a:tr>
              <a:tr h="370840">
                <a:tc>
                  <a:txBody>
                    <a:bodyPr/>
                    <a:lstStyle/>
                    <a:p>
                      <a:r>
                        <a:rPr lang="en-US" dirty="0" smtClean="0"/>
                        <a:t>CWE-20</a:t>
                      </a:r>
                      <a:endParaRPr lang="en-US" dirty="0"/>
                    </a:p>
                  </a:txBody>
                  <a:tcPr/>
                </a:tc>
                <a:tc>
                  <a:txBody>
                    <a:bodyPr/>
                    <a:lstStyle/>
                    <a:p>
                      <a:r>
                        <a:rPr lang="en-US" sz="1600" dirty="0" err="1" smtClean="0"/>
                        <a:t>resetpassword.cgi</a:t>
                      </a:r>
                      <a:endParaRPr lang="en-US" sz="1600" dirty="0"/>
                    </a:p>
                  </a:txBody>
                  <a:tcPr anchor="ctr"/>
                </a:tc>
                <a:tc>
                  <a:txBody>
                    <a:bodyPr/>
                    <a:lstStyle/>
                    <a:p>
                      <a:r>
                        <a:rPr lang="en-US" dirty="0" smtClean="0"/>
                        <a:t>26</a:t>
                      </a:r>
                      <a:endParaRPr lang="en-US" dirty="0"/>
                    </a:p>
                  </a:txBody>
                  <a:tcPr/>
                </a:tc>
                <a:tc>
                  <a:txBody>
                    <a:bodyPr/>
                    <a:lstStyle/>
                    <a:p>
                      <a:r>
                        <a:rPr lang="en-US" dirty="0" smtClean="0"/>
                        <a:t>Missing Data Validation</a:t>
                      </a:r>
                      <a:endParaRPr lang="en-US" dirty="0"/>
                    </a:p>
                  </a:txBody>
                  <a:tcPr/>
                </a:tc>
              </a:tr>
              <a:tr h="370840">
                <a:tc>
                  <a:txBody>
                    <a:bodyPr/>
                    <a:lstStyle/>
                    <a:p>
                      <a:r>
                        <a:rPr lang="en-US" dirty="0" smtClean="0"/>
                        <a:t>CWE-89</a:t>
                      </a:r>
                      <a:endParaRPr lang="en-US" dirty="0"/>
                    </a:p>
                  </a:txBody>
                  <a:tcPr/>
                </a:tc>
                <a:tc>
                  <a:txBody>
                    <a:bodyPr/>
                    <a:lstStyle/>
                    <a:p>
                      <a:r>
                        <a:rPr lang="en-US" sz="1600" dirty="0" err="1" smtClean="0"/>
                        <a:t>resetpassword.cgi</a:t>
                      </a:r>
                      <a:endParaRPr lang="en-US" sz="1600" dirty="0"/>
                    </a:p>
                  </a:txBody>
                  <a:tcPr/>
                </a:tc>
                <a:tc>
                  <a:txBody>
                    <a:bodyPr/>
                    <a:lstStyle/>
                    <a:p>
                      <a:r>
                        <a:rPr lang="en-US" dirty="0" smtClean="0"/>
                        <a:t>33</a:t>
                      </a:r>
                      <a:endParaRPr lang="en-US" dirty="0"/>
                    </a:p>
                  </a:txBody>
                  <a:tcPr/>
                </a:tc>
                <a:tc>
                  <a:txBody>
                    <a:bodyPr/>
                    <a:lstStyle/>
                    <a:p>
                      <a:r>
                        <a:rPr lang="en-US" dirty="0" smtClean="0"/>
                        <a:t>SQL Injection</a:t>
                      </a:r>
                      <a:endParaRPr lang="en-US" dirty="0"/>
                    </a:p>
                  </a:txBody>
                  <a:tcPr/>
                </a:tc>
              </a:tr>
              <a:tr h="370840">
                <a:tc>
                  <a:txBody>
                    <a:bodyPr/>
                    <a:lstStyle/>
                    <a:p>
                      <a:r>
                        <a:rPr lang="en-US" dirty="0" smtClean="0"/>
                        <a:t>CWE-807</a:t>
                      </a:r>
                      <a:endParaRPr lang="en-US" dirty="0"/>
                    </a:p>
                  </a:txBody>
                  <a:tcPr/>
                </a:tc>
                <a:tc>
                  <a:txBody>
                    <a:bodyPr/>
                    <a:lstStyle/>
                    <a:p>
                      <a:r>
                        <a:rPr lang="en-US" sz="1600" dirty="0" err="1" smtClean="0"/>
                        <a:t>resetpassword.cgi</a:t>
                      </a:r>
                      <a:endParaRPr lang="en-US" sz="1600" dirty="0"/>
                    </a:p>
                  </a:txBody>
                  <a:tcPr/>
                </a:tc>
                <a:tc>
                  <a:txBody>
                    <a:bodyPr/>
                    <a:lstStyle/>
                    <a:p>
                      <a:r>
                        <a:rPr lang="en-US" dirty="0" smtClean="0"/>
                        <a:t>33</a:t>
                      </a:r>
                      <a:endParaRPr lang="en-US" dirty="0"/>
                    </a:p>
                  </a:txBody>
                  <a:tcPr/>
                </a:tc>
                <a:tc>
                  <a:txBody>
                    <a:bodyPr/>
                    <a:lstStyle/>
                    <a:p>
                      <a:r>
                        <a:rPr lang="en-US" dirty="0" smtClean="0"/>
                        <a:t>Untrusted Input in Security Decision</a:t>
                      </a:r>
                      <a:endParaRPr lang="en-US" dirty="0"/>
                    </a:p>
                  </a:txBody>
                  <a:tcPr/>
                </a:tc>
              </a:tr>
              <a:tr h="370840">
                <a:tc>
                  <a:txBody>
                    <a:bodyPr/>
                    <a:lstStyle/>
                    <a:p>
                      <a:r>
                        <a:rPr lang="en-US" dirty="0" smtClean="0"/>
                        <a:t>CWE-620</a:t>
                      </a:r>
                      <a:endParaRPr lang="en-US"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dirty="0" err="1" smtClean="0"/>
                        <a:t>resetpassword.cgi</a:t>
                      </a:r>
                      <a:endParaRPr lang="en-US" sz="1600" dirty="0" smtClean="0"/>
                    </a:p>
                  </a:txBody>
                  <a:tcPr/>
                </a:tc>
                <a:tc>
                  <a:txBody>
                    <a:bodyPr/>
                    <a:lstStyle/>
                    <a:p>
                      <a:r>
                        <a:rPr lang="en-US" dirty="0" smtClean="0"/>
                        <a:t>n/a</a:t>
                      </a:r>
                      <a:endParaRPr lang="en-US" dirty="0"/>
                    </a:p>
                  </a:txBody>
                  <a:tcPr/>
                </a:tc>
                <a:tc>
                  <a:txBody>
                    <a:bodyPr/>
                    <a:lstStyle/>
                    <a:p>
                      <a:r>
                        <a:rPr lang="en-US" dirty="0" smtClean="0"/>
                        <a:t>Unverified Password Change</a:t>
                      </a:r>
                      <a:endParaRPr lang="en-US" dirty="0"/>
                    </a:p>
                  </a:txBody>
                  <a:tcPr/>
                </a:tc>
              </a:tr>
              <a:tr h="370840">
                <a:tc>
                  <a:txBody>
                    <a:bodyPr/>
                    <a:lstStyle/>
                    <a:p>
                      <a:r>
                        <a:rPr lang="en-US" dirty="0" smtClean="0"/>
                        <a:t>CWE-759</a:t>
                      </a:r>
                      <a:endParaRPr lang="en-US"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dirty="0" err="1" smtClean="0"/>
                        <a:t>resetpassword.cgi</a:t>
                      </a:r>
                      <a:endParaRPr lang="en-US" sz="1600" dirty="0" smtClean="0"/>
                    </a:p>
                  </a:txBody>
                  <a:tcPr/>
                </a:tc>
                <a:tc>
                  <a:txBody>
                    <a:bodyPr/>
                    <a:lstStyle/>
                    <a:p>
                      <a:r>
                        <a:rPr lang="en-US" dirty="0" smtClean="0"/>
                        <a:t>n/a</a:t>
                      </a:r>
                      <a:endParaRPr lang="en-US" dirty="0"/>
                    </a:p>
                  </a:txBody>
                  <a:tcPr/>
                </a:tc>
                <a:tc>
                  <a:txBody>
                    <a:bodyPr/>
                    <a:lstStyle/>
                    <a:p>
                      <a:r>
                        <a:rPr lang="en-US" dirty="0" smtClean="0"/>
                        <a:t>No Salt</a:t>
                      </a:r>
                      <a:endParaRPr lang="en-US" dirty="0"/>
                    </a:p>
                  </a:txBody>
                  <a:tcPr/>
                </a:tc>
              </a:tr>
              <a:tr h="370840">
                <a:tc>
                  <a:txBody>
                    <a:bodyPr/>
                    <a:lstStyle/>
                    <a:p>
                      <a:r>
                        <a:rPr lang="en-US" dirty="0" smtClean="0"/>
                        <a:t>CWE-778</a:t>
                      </a:r>
                      <a:endParaRPr lang="en-US"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dirty="0" err="1" smtClean="0"/>
                        <a:t>resetpassword.cgi</a:t>
                      </a:r>
                      <a:endParaRPr lang="en-US" sz="1600" dirty="0" smtClean="0"/>
                    </a:p>
                  </a:txBody>
                  <a:tcPr/>
                </a:tc>
                <a:tc>
                  <a:txBody>
                    <a:bodyPr/>
                    <a:lstStyle/>
                    <a:p>
                      <a:r>
                        <a:rPr lang="en-US" dirty="0" smtClean="0"/>
                        <a:t>n/a</a:t>
                      </a:r>
                      <a:endParaRPr lang="en-US" dirty="0"/>
                    </a:p>
                  </a:txBody>
                  <a:tcPr/>
                </a:tc>
                <a:tc>
                  <a:txBody>
                    <a:bodyPr/>
                    <a:lstStyle/>
                    <a:p>
                      <a:r>
                        <a:rPr lang="en-US" dirty="0" smtClean="0"/>
                        <a:t>Insufficient</a:t>
                      </a:r>
                      <a:r>
                        <a:rPr lang="en-US" baseline="0" dirty="0" smtClean="0"/>
                        <a:t> Logging</a:t>
                      </a:r>
                      <a:endParaRPr lang="en-US" dirty="0"/>
                    </a:p>
                  </a:txBody>
                  <a:tcPr/>
                </a:tc>
              </a:tr>
            </a:tbl>
          </a:graphicData>
        </a:graphic>
      </p:graphicFrame>
    </p:spTree>
    <p:extLst>
      <p:ext uri="{BB962C8B-B14F-4D97-AF65-F5344CB8AC3E}">
        <p14:creationId xmlns:p14="http://schemas.microsoft.com/office/powerpoint/2010/main" val="48991811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Story #9 : </a:t>
            </a:r>
            <a:r>
              <a:rPr lang="en-US" dirty="0" err="1" smtClean="0"/>
              <a:t>Netgear</a:t>
            </a:r>
            <a:r>
              <a:rPr lang="en-US" dirty="0" smtClean="0"/>
              <a:t> Command Injection </a:t>
            </a:r>
            <a:endParaRPr lang="en-US" dirty="0"/>
          </a:p>
        </p:txBody>
      </p:sp>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67200" y="1371600"/>
            <a:ext cx="4471432" cy="357126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Oval 4"/>
          <p:cNvSpPr/>
          <p:nvPr/>
        </p:nvSpPr>
        <p:spPr>
          <a:xfrm>
            <a:off x="6088536" y="4415249"/>
            <a:ext cx="1380052" cy="228600"/>
          </a:xfrm>
          <a:prstGeom prst="ellipse">
            <a:avLst/>
          </a:prstGeom>
          <a:noFill/>
          <a:ln w="63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mtClean="0">
              <a:solidFill>
                <a:schemeClr val="tx1"/>
              </a:solidFill>
            </a:endParaRPr>
          </a:p>
        </p:txBody>
      </p:sp>
      <p:cxnSp>
        <p:nvCxnSpPr>
          <p:cNvPr id="7" name="Straight Connector 6"/>
          <p:cNvCxnSpPr>
            <a:stCxn id="5" idx="4"/>
            <a:endCxn id="8" idx="0"/>
          </p:cNvCxnSpPr>
          <p:nvPr/>
        </p:nvCxnSpPr>
        <p:spPr>
          <a:xfrm>
            <a:off x="6778562" y="4643849"/>
            <a:ext cx="915191" cy="800105"/>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sp>
        <p:nvSpPr>
          <p:cNvPr id="8" name="TextBox 7"/>
          <p:cNvSpPr txBox="1"/>
          <p:nvPr/>
        </p:nvSpPr>
        <p:spPr>
          <a:xfrm>
            <a:off x="7295246" y="5443954"/>
            <a:ext cx="797013" cy="400110"/>
          </a:xfrm>
          <a:prstGeom prst="rect">
            <a:avLst/>
          </a:prstGeom>
          <a:noFill/>
        </p:spPr>
        <p:txBody>
          <a:bodyPr wrap="none" rtlCol="0">
            <a:spAutoFit/>
          </a:bodyPr>
          <a:lstStyle/>
          <a:p>
            <a:pPr>
              <a:spcAft>
                <a:spcPts val="600"/>
              </a:spcAft>
            </a:pPr>
            <a:r>
              <a:rPr lang="en-US" sz="2000" dirty="0" smtClean="0">
                <a:ea typeface="Verdana" pitchFamily="34" charset="0"/>
                <a:cs typeface="Verdana" pitchFamily="34" charset="0"/>
              </a:rPr>
              <a:t>Root!</a:t>
            </a:r>
            <a:endParaRPr lang="en-US" sz="2000" dirty="0">
              <a:ea typeface="Verdana" pitchFamily="34" charset="0"/>
              <a:cs typeface="Verdana" pitchFamily="34" charset="0"/>
            </a:endParaRPr>
          </a:p>
        </p:txBody>
      </p:sp>
      <p:pic>
        <p:nvPicPr>
          <p:cNvPr id="1028"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85800" y="3969013"/>
            <a:ext cx="4599502" cy="2272774"/>
          </a:xfrm>
          <a:prstGeom prst="rect">
            <a:avLst/>
          </a:prstGeom>
          <a:noFill/>
          <a:ln w="9525">
            <a:solidFill>
              <a:schemeClr val="tx1"/>
            </a:solidFill>
            <a:miter lim="800000"/>
            <a:headEnd/>
            <a:tailEnd/>
          </a:ln>
          <a:effectLst>
            <a:outerShdw blurRad="50800" dist="38100" dir="2700000" algn="tl" rotWithShape="0">
              <a:prstClr val="black">
                <a:alpha val="40000"/>
              </a:prstClr>
            </a:outerShdw>
          </a:effectLst>
          <a:extLst>
            <a:ext uri="{909E8E84-426E-40DD-AFC4-6F175D3DCCD1}">
              <a14:hiddenFill xmlns:a14="http://schemas.microsoft.com/office/drawing/2010/main">
                <a:solidFill>
                  <a:schemeClr val="accent1"/>
                </a:solidFill>
              </a14:hiddenFill>
            </a:ext>
          </a:extLst>
        </p:spPr>
      </p:pic>
      <p:sp>
        <p:nvSpPr>
          <p:cNvPr id="14" name="Rounded Rectangular Callout 13"/>
          <p:cNvSpPr/>
          <p:nvPr/>
        </p:nvSpPr>
        <p:spPr>
          <a:xfrm>
            <a:off x="685800" y="1720933"/>
            <a:ext cx="3429000" cy="1447800"/>
          </a:xfrm>
          <a:prstGeom prst="wedgeRoundRectCallout">
            <a:avLst>
              <a:gd name="adj1" fmla="val -10267"/>
              <a:gd name="adj2" fmla="val 105400"/>
              <a:gd name="adj3" fmla="val 16667"/>
            </a:avLst>
          </a:prstGeom>
          <a:solidFill>
            <a:schemeClr val="bg1">
              <a:lumMod val="95000"/>
            </a:schemeClr>
          </a:solidFill>
          <a:ln w="6350">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spcAft>
                <a:spcPts val="600"/>
              </a:spcAft>
            </a:pPr>
            <a:r>
              <a:rPr lang="en-US" sz="1600" dirty="0">
                <a:solidFill>
                  <a:schemeClr val="tx1"/>
                </a:solidFill>
                <a:ea typeface="Verdana" pitchFamily="34" charset="0"/>
                <a:cs typeface="Verdana" pitchFamily="34" charset="0"/>
              </a:rPr>
              <a:t>"Don't exploit the buffer overflow because the command injection that immediately follows it is easier!"</a:t>
            </a:r>
          </a:p>
        </p:txBody>
      </p:sp>
    </p:spTree>
    <p:extLst>
      <p:ext uri="{BB962C8B-B14F-4D97-AF65-F5344CB8AC3E}">
        <p14:creationId xmlns:p14="http://schemas.microsoft.com/office/powerpoint/2010/main" val="3885571733"/>
      </p:ext>
    </p:extLst>
  </p:cSld>
  <p:clrMapOvr>
    <a:masterClrMapping/>
  </p:clrMapOvr>
  <p:timing>
    <p:tnLst>
      <p:par>
        <p:cTn id="1" dur="indefinite" restart="never" nodeType="tmRoot"/>
      </p:par>
    </p:tnLst>
  </p:timing>
</p:sld>
</file>

<file path=ppt/theme/theme1.xml><?xml version="1.0" encoding="utf-8"?>
<a:theme xmlns:a="http://schemas.openxmlformats.org/drawingml/2006/main" name="mitrebriefing">
  <a:themeElements>
    <a:clrScheme name="MITRE Corporate Colors">
      <a:dk1>
        <a:sysClr val="windowText" lastClr="000000"/>
      </a:dk1>
      <a:lt1>
        <a:sysClr val="window" lastClr="FFFFFF"/>
      </a:lt1>
      <a:dk2>
        <a:srgbClr val="005B94"/>
      </a:dk2>
      <a:lt2>
        <a:srgbClr val="FFFFFF"/>
      </a:lt2>
      <a:accent1>
        <a:srgbClr val="00B3DC"/>
      </a:accent1>
      <a:accent2>
        <a:srgbClr val="F7901E"/>
      </a:accent2>
      <a:accent3>
        <a:srgbClr val="FFE23C"/>
      </a:accent3>
      <a:accent4>
        <a:srgbClr val="C1CD23"/>
      </a:accent4>
      <a:accent5>
        <a:srgbClr val="C6401D"/>
      </a:accent5>
      <a:accent6>
        <a:srgbClr val="FFFFFF"/>
      </a:accent6>
      <a:hlink>
        <a:srgbClr val="005F9E"/>
      </a:hlink>
      <a:folHlink>
        <a:srgbClr val="800080"/>
      </a:folHlink>
    </a:clrScheme>
    <a:fontScheme name="MITRE Corporate Fonts">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noFill/>
        <a:ln w="6350">
          <a:solidFill>
            <a:schemeClr val="tx1">
              <a:lumMod val="50000"/>
              <a:lumOff val="50000"/>
            </a:schemeClr>
          </a:solidFill>
        </a:ln>
      </a:spPr>
      <a:bodyPr rtlCol="0" anchor="ctr"/>
      <a:lstStyle>
        <a:defPPr algn="ctr">
          <a:defRPr smtClean="0">
            <a:solidFill>
              <a:schemeClr val="tx1"/>
            </a:solidFill>
          </a:defRPr>
        </a:defPPr>
      </a:lstStyle>
      <a:style>
        <a:lnRef idx="2">
          <a:schemeClr val="accent1">
            <a:shade val="50000"/>
          </a:schemeClr>
        </a:lnRef>
        <a:fillRef idx="1">
          <a:schemeClr val="accent1"/>
        </a:fillRef>
        <a:effectRef idx="0">
          <a:schemeClr val="accent1"/>
        </a:effectRef>
        <a:fontRef idx="minor">
          <a:schemeClr val="lt1"/>
        </a:fontRef>
      </a:style>
    </a:spDef>
    <a:lnDef>
      <a:spPr>
        <a:ln>
          <a:solidFill>
            <a:schemeClr val="tx1"/>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none" rtlCol="0">
        <a:spAutoFit/>
      </a:bodyPr>
      <a:lstStyle>
        <a:defPPr>
          <a:spcAft>
            <a:spcPts val="600"/>
          </a:spcAft>
          <a:defRPr sz="1600">
            <a:ea typeface="Verdana" pitchFamily="34" charset="0"/>
            <a:cs typeface="Verdana" pitchFamily="34" charset="0"/>
          </a:defRPr>
        </a:defPPr>
      </a:lstStyle>
    </a:tx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J830 Capability Area - Software Assurance - latest</Template>
  <TotalTime>4713</TotalTime>
  <Words>10129</Words>
  <Application>Microsoft Office PowerPoint</Application>
  <PresentationFormat>On-screen Show (4:3)</PresentationFormat>
  <Paragraphs>2539</Paragraphs>
  <Slides>112</Slides>
  <Notes>39</Notes>
  <HiddenSlides>11</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112</vt:i4>
      </vt:variant>
    </vt:vector>
  </HeadingPairs>
  <TitlesOfParts>
    <vt:vector size="121" baseType="lpstr">
      <vt:lpstr>Arial</vt:lpstr>
      <vt:lpstr>Arial Narrow</vt:lpstr>
      <vt:lpstr>Calibri</vt:lpstr>
      <vt:lpstr>Courier New</vt:lpstr>
      <vt:lpstr>Helvetica LT Std</vt:lpstr>
      <vt:lpstr>Times New Roman</vt:lpstr>
      <vt:lpstr>Verdana</vt:lpstr>
      <vt:lpstr>Wingdings</vt:lpstr>
      <vt:lpstr>mitrebriefing</vt:lpstr>
      <vt:lpstr>PowerPoint Presentation</vt:lpstr>
      <vt:lpstr>Secure Code Review</vt:lpstr>
      <vt:lpstr>All materials is licensed under a Creative Commons “Share Alike” license.</vt:lpstr>
      <vt:lpstr>Agenda</vt:lpstr>
      <vt:lpstr>Schedule</vt:lpstr>
      <vt:lpstr>Exercises</vt:lpstr>
      <vt:lpstr>Background</vt:lpstr>
      <vt:lpstr>Cost of Fixing Defects</vt:lpstr>
      <vt:lpstr>Microsoft Security Development Lifecycle</vt:lpstr>
      <vt:lpstr>Microsoft Security Development Lifecycle</vt:lpstr>
      <vt:lpstr>Application Security</vt:lpstr>
      <vt:lpstr>Security Mechanisms to Achieve Goals</vt:lpstr>
      <vt:lpstr>Security Mechanisms</vt:lpstr>
      <vt:lpstr>Secure Coding Words to Live By</vt:lpstr>
      <vt:lpstr>Common Weakness Enumeration</vt:lpstr>
      <vt:lpstr>CWE Top 25</vt:lpstr>
      <vt:lpstr>Requiring Secure Code Review</vt:lpstr>
      <vt:lpstr>Secure Code Review</vt:lpstr>
      <vt:lpstr>What is a Secure Code Review</vt:lpstr>
      <vt:lpstr>Five Types of Peer Reviews</vt:lpstr>
      <vt:lpstr>A Combined Approach</vt:lpstr>
      <vt:lpstr>Secure Code Review Benefits</vt:lpstr>
      <vt:lpstr>Secure Code Review Challenges</vt:lpstr>
      <vt:lpstr>How to Conduct Better Reviews</vt:lpstr>
      <vt:lpstr>How to Conduct Better Reviews</vt:lpstr>
      <vt:lpstr>How to Conduct Better Reviews</vt:lpstr>
      <vt:lpstr>How to Conduct Better Reviews</vt:lpstr>
      <vt:lpstr>How to Conduct Better Reviews</vt:lpstr>
      <vt:lpstr>How to Conduct Better Reviews</vt:lpstr>
      <vt:lpstr>How to Conduct Better Reviews</vt:lpstr>
      <vt:lpstr>How to Conduct Better Reviews</vt:lpstr>
      <vt:lpstr>Secure Code Review Process</vt:lpstr>
      <vt:lpstr>Developer Interview</vt:lpstr>
      <vt:lpstr>Developer Interview - Role Play</vt:lpstr>
      <vt:lpstr>Develop Interview - Worksheet</vt:lpstr>
      <vt:lpstr>Develop Interview - Worksheet (cont.)</vt:lpstr>
      <vt:lpstr>Static Analysis Tools</vt:lpstr>
      <vt:lpstr>Manual Inspection</vt:lpstr>
      <vt:lpstr>"Security Concept" vs. "Syntactical Language"</vt:lpstr>
      <vt:lpstr>Findings Report</vt:lpstr>
      <vt:lpstr>Finding Descriptions</vt:lpstr>
      <vt:lpstr>Go Forth and Review!</vt:lpstr>
      <vt:lpstr>Exercises</vt:lpstr>
      <vt:lpstr>How this will work</vt:lpstr>
      <vt:lpstr>Story #1 : Know what you are agreeing to</vt:lpstr>
      <vt:lpstr>Prioritize and Focus</vt:lpstr>
      <vt:lpstr>Exercise #1 : Where to Start?</vt:lpstr>
      <vt:lpstr>Worksheet #1</vt:lpstr>
      <vt:lpstr>Findings #1</vt:lpstr>
      <vt:lpstr>Story #2 : Ubercart Session Fixation</vt:lpstr>
      <vt:lpstr>Secure Coding …</vt:lpstr>
      <vt:lpstr>Secure and HTTP Only</vt:lpstr>
      <vt:lpstr>Exercise #2 : login.cgi</vt:lpstr>
      <vt:lpstr>Worksheet #2</vt:lpstr>
      <vt:lpstr>Findings #2</vt:lpstr>
      <vt:lpstr>Story #3 : Tesla Motors SQL Injection</vt:lpstr>
      <vt:lpstr>Blind SQL Injection</vt:lpstr>
      <vt:lpstr>Blind SQL Injection</vt:lpstr>
      <vt:lpstr>Blind SQL Injection</vt:lpstr>
      <vt:lpstr>Blind SQL Injection</vt:lpstr>
      <vt:lpstr>Blind SQL Injection</vt:lpstr>
      <vt:lpstr>Blind SQL Injection</vt:lpstr>
      <vt:lpstr>Blind SQL Injection</vt:lpstr>
      <vt:lpstr>Exercise #3 : authenticate.cgi</vt:lpstr>
      <vt:lpstr>Exercise #3 : authenticate.cgi (cont.)</vt:lpstr>
      <vt:lpstr>Worksheet #3</vt:lpstr>
      <vt:lpstr>Findings #3</vt:lpstr>
      <vt:lpstr>Story #4 : Heartbleed</vt:lpstr>
      <vt:lpstr>CWE-125 : Out-of-Bounds Read</vt:lpstr>
      <vt:lpstr>Don't Reuse Passwords</vt:lpstr>
      <vt:lpstr>Exercise #4 : create.cgi</vt:lpstr>
      <vt:lpstr>Exercise #4 : create.cgi (cont.)</vt:lpstr>
      <vt:lpstr>Worksheet #4</vt:lpstr>
      <vt:lpstr>Findings #4</vt:lpstr>
      <vt:lpstr>Story #5 : Denial of Gaming Services</vt:lpstr>
      <vt:lpstr>Different Types of DoS</vt:lpstr>
      <vt:lpstr>Exercise #5 : admin/index.cgi</vt:lpstr>
      <vt:lpstr>Exercise #5 : admin/index.cgi (cont.)</vt:lpstr>
      <vt:lpstr>Worksheet #5</vt:lpstr>
      <vt:lpstr>Findings #5</vt:lpstr>
      <vt:lpstr>Story #6 : Tinder Triangulation</vt:lpstr>
      <vt:lpstr>Data Flow</vt:lpstr>
      <vt:lpstr>Exercise #6 : admin/approve.cgi</vt:lpstr>
      <vt:lpstr>Exercise #6 (cont.) : admin/doapprove.cgi</vt:lpstr>
      <vt:lpstr>Worksheet #6</vt:lpstr>
      <vt:lpstr>Findings #6</vt:lpstr>
      <vt:lpstr>Story #7 : Facebook and XSS</vt:lpstr>
      <vt:lpstr>Exercise #7 : reports.cgi</vt:lpstr>
      <vt:lpstr>Exercise #7 : reports.cgi (cont.)</vt:lpstr>
      <vt:lpstr>Worksheet #7</vt:lpstr>
      <vt:lpstr>Findings #7</vt:lpstr>
      <vt:lpstr>Story #8 : Password Reset &amp; Social Engineering</vt:lpstr>
      <vt:lpstr>Exercise #8 : reset.cgi</vt:lpstr>
      <vt:lpstr>Exercise #8 (cont.) : resetchallenge.cgi</vt:lpstr>
      <vt:lpstr>Exercise #8 (cont.) : resetaccount.cgi</vt:lpstr>
      <vt:lpstr>Exercise #8 (cont.) : resetpassword.cgi</vt:lpstr>
      <vt:lpstr>Worksheet #8</vt:lpstr>
      <vt:lpstr>Findings #8</vt:lpstr>
      <vt:lpstr>Story #9 : Netgear Command Injection </vt:lpstr>
      <vt:lpstr>Exercise #9 : dostatus.cgi</vt:lpstr>
      <vt:lpstr>Worksheet #9</vt:lpstr>
      <vt:lpstr>Findings #9</vt:lpstr>
      <vt:lpstr>Story #10 : Target Data Breach</vt:lpstr>
      <vt:lpstr>Exercise #10 : logout.cgi</vt:lpstr>
      <vt:lpstr>Worksheet #10</vt:lpstr>
      <vt:lpstr>Findings #10</vt:lpstr>
      <vt:lpstr>Closing Remarks</vt:lpstr>
      <vt:lpstr>A Combined Approach</vt:lpstr>
      <vt:lpstr>Secure Code Review Process</vt:lpstr>
      <vt:lpstr>Exercises</vt:lpstr>
      <vt:lpstr>External Resources</vt:lpstr>
      <vt:lpstr>Thank You!</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Buttner, Drew</dc:creator>
  <cp:lastModifiedBy>Buttner, Drew</cp:lastModifiedBy>
  <cp:revision>311</cp:revision>
  <cp:lastPrinted>2014-04-11T16:31:21Z</cp:lastPrinted>
  <dcterms:created xsi:type="dcterms:W3CDTF">2006-08-16T00:00:00Z</dcterms:created>
  <dcterms:modified xsi:type="dcterms:W3CDTF">2014-12-17T17:47:04Z</dcterms:modified>
</cp:coreProperties>
</file>