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320" r:id="rId3"/>
    <p:sldId id="258" r:id="rId4"/>
    <p:sldId id="259" r:id="rId5"/>
    <p:sldId id="260" r:id="rId6"/>
    <p:sldId id="261" r:id="rId7"/>
    <p:sldId id="262" r:id="rId8"/>
    <p:sldId id="264" r:id="rId9"/>
    <p:sldId id="265" r:id="rId10"/>
    <p:sldId id="267" r:id="rId11"/>
    <p:sldId id="268" r:id="rId12"/>
    <p:sldId id="269" r:id="rId13"/>
    <p:sldId id="270" r:id="rId14"/>
    <p:sldId id="298" r:id="rId15"/>
    <p:sldId id="271" r:id="rId16"/>
    <p:sldId id="272" r:id="rId17"/>
    <p:sldId id="273" r:id="rId18"/>
    <p:sldId id="274" r:id="rId19"/>
    <p:sldId id="275" r:id="rId20"/>
    <p:sldId id="276" r:id="rId21"/>
    <p:sldId id="277" r:id="rId22"/>
    <p:sldId id="278" r:id="rId23"/>
    <p:sldId id="279" r:id="rId24"/>
    <p:sldId id="281" r:id="rId25"/>
    <p:sldId id="282" r:id="rId26"/>
    <p:sldId id="284" r:id="rId27"/>
    <p:sldId id="286" r:id="rId28"/>
    <p:sldId id="288" r:id="rId29"/>
    <p:sldId id="289" r:id="rId30"/>
    <p:sldId id="290" r:id="rId31"/>
    <p:sldId id="296" r:id="rId32"/>
    <p:sldId id="300" r:id="rId33"/>
    <p:sldId id="301" r:id="rId34"/>
    <p:sldId id="302" r:id="rId35"/>
    <p:sldId id="303" r:id="rId36"/>
    <p:sldId id="304" r:id="rId37"/>
    <p:sldId id="306" r:id="rId38"/>
    <p:sldId id="307" r:id="rId39"/>
    <p:sldId id="308" r:id="rId40"/>
    <p:sldId id="317" r:id="rId41"/>
    <p:sldId id="310" r:id="rId42"/>
    <p:sldId id="311" r:id="rId43"/>
    <p:sldId id="312" r:id="rId44"/>
    <p:sldId id="313" r:id="rId45"/>
    <p:sldId id="314" r:id="rId46"/>
    <p:sldId id="315" r:id="rId47"/>
    <p:sldId id="318" r:id="rId48"/>
    <p:sldId id="31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7456" autoAdjust="0"/>
  </p:normalViewPr>
  <p:slideViewPr>
    <p:cSldViewPr>
      <p:cViewPr varScale="1">
        <p:scale>
          <a:sx n="106" d="100"/>
          <a:sy n="106" d="100"/>
        </p:scale>
        <p:origin x="-632" y="-112"/>
      </p:cViewPr>
      <p:guideLst>
        <p:guide orient="horz" pos="2160"/>
        <p:guide pos="2880"/>
      </p:guideLst>
    </p:cSldViewPr>
  </p:slideViewPr>
  <p:outlineViewPr>
    <p:cViewPr>
      <p:scale>
        <a:sx n="33" d="100"/>
        <a:sy n="33" d="100"/>
      </p:scale>
      <p:origin x="0" y="40771"/>
    </p:cViewPr>
  </p:outlineViewPr>
  <p:notesTextViewPr>
    <p:cViewPr>
      <p:scale>
        <a:sx n="1" d="1"/>
        <a:sy n="1" d="1"/>
      </p:scale>
      <p:origin x="0" y="0"/>
    </p:cViewPr>
  </p:notesTextViewPr>
  <p:notesViewPr>
    <p:cSldViewPr>
      <p:cViewPr varScale="1">
        <p:scale>
          <a:sx n="68" d="100"/>
          <a:sy n="68" d="100"/>
        </p:scale>
        <p:origin x="-30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00CD4B-A24F-4F2A-B40F-4631308F2FE4}" type="datetimeFigureOut">
              <a:rPr lang="en-US" smtClean="0"/>
              <a:t>12/19/12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D3AB5D-084A-437A-A3E6-B32F17AA20F6}" type="slidenum">
              <a:rPr lang="en-US" smtClean="0"/>
              <a:t>‹#›</a:t>
            </a:fld>
            <a:endParaRPr lang="en-US"/>
          </a:p>
        </p:txBody>
      </p:sp>
    </p:spTree>
    <p:extLst>
      <p:ext uri="{BB962C8B-B14F-4D97-AF65-F5344CB8AC3E}">
        <p14:creationId xmlns:p14="http://schemas.microsoft.com/office/powerpoint/2010/main" val="2482858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2D6E0A-5C1D-49E4-9F86-129C6E5B0D62}" type="datetimeFigureOut">
              <a:rPr lang="en-US" smtClean="0"/>
              <a:t>12/19/12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3F5E05-44A6-4EB9-865E-5879A7E5A116}" type="slidenum">
              <a:rPr lang="en-US" smtClean="0"/>
              <a:t>‹#›</a:t>
            </a:fld>
            <a:endParaRPr lang="en-US"/>
          </a:p>
        </p:txBody>
      </p:sp>
    </p:spTree>
    <p:extLst>
      <p:ext uri="{BB962C8B-B14F-4D97-AF65-F5344CB8AC3E}">
        <p14:creationId xmlns:p14="http://schemas.microsoft.com/office/powerpoint/2010/main" val="13150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6B268C-D001-4D45-A441-BBA8316D1293}" type="slidenum">
              <a:rPr lang="en-US" smtClean="0"/>
              <a:pPr/>
              <a:t>5</a:t>
            </a:fld>
            <a:endParaRPr lang="en-US"/>
          </a:p>
        </p:txBody>
      </p:sp>
    </p:spTree>
    <p:extLst>
      <p:ext uri="{BB962C8B-B14F-4D97-AF65-F5344CB8AC3E}">
        <p14:creationId xmlns:p14="http://schemas.microsoft.com/office/powerpoint/2010/main" val="3838962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6B268C-D001-4D45-A441-BBA8316D1293}"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6B268C-D001-4D45-A441-BBA8316D1293}"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6B268C-D001-4D45-A441-BBA8316D1293}"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a:t>
            </a:r>
            <a:r>
              <a:rPr lang="en-US" baseline="0" dirty="0" smtClean="0"/>
              <a:t> http://www.directv.com/DTVAPP/content/directv/internet</a:t>
            </a:r>
            <a:endParaRPr lang="en-US" dirty="0"/>
          </a:p>
        </p:txBody>
      </p:sp>
      <p:sp>
        <p:nvSpPr>
          <p:cNvPr id="4" name="Slide Number Placeholder 3"/>
          <p:cNvSpPr>
            <a:spLocks noGrp="1"/>
          </p:cNvSpPr>
          <p:nvPr>
            <p:ph type="sldNum" sz="quarter" idx="10"/>
          </p:nvPr>
        </p:nvSpPr>
        <p:spPr/>
        <p:txBody>
          <a:bodyPr/>
          <a:lstStyle/>
          <a:p>
            <a:fld id="{626B268C-D001-4D45-A441-BBA8316D1293}"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Ackley communications website &amp;&amp; personal photos.</a:t>
            </a:r>
            <a:endParaRPr lang="en-US" dirty="0"/>
          </a:p>
        </p:txBody>
      </p:sp>
      <p:sp>
        <p:nvSpPr>
          <p:cNvPr id="4" name="Slide Number Placeholder 3"/>
          <p:cNvSpPr>
            <a:spLocks noGrp="1"/>
          </p:cNvSpPr>
          <p:nvPr>
            <p:ph type="sldNum" sz="quarter" idx="10"/>
          </p:nvPr>
        </p:nvSpPr>
        <p:spPr/>
        <p:txBody>
          <a:bodyPr/>
          <a:lstStyle/>
          <a:p>
            <a:fld id="{626B268C-D001-4D45-A441-BBA8316D1293}"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http://en.wikipedia.org/wiki/Panopticon - </a:t>
            </a:r>
            <a:r>
              <a:rPr lang="en-US" i="1" dirty="0" err="1" smtClean="0"/>
              <a:t>Panopticon</a:t>
            </a:r>
            <a:r>
              <a:rPr lang="en-US" i="1" dirty="0" smtClean="0"/>
              <a:t> from </a:t>
            </a:r>
            <a:r>
              <a:rPr lang="en-US" i="1" dirty="0" err="1" smtClean="0"/>
              <a:t>wikipeida</a:t>
            </a:r>
            <a:r>
              <a:rPr lang="en-US" i="1" dirty="0" smtClean="0"/>
              <a:t>: The </a:t>
            </a:r>
            <a:r>
              <a:rPr lang="en-US" b="1" i="1" dirty="0" err="1" smtClean="0"/>
              <a:t>Panopticon</a:t>
            </a:r>
            <a:r>
              <a:rPr lang="en-US" i="1" dirty="0" smtClean="0"/>
              <a:t> is a type of prison building designed by English philosopher and social theorist Jeremy Bentham in 1785. The concept of the design is to allow an observer to observe (-</a:t>
            </a:r>
            <a:r>
              <a:rPr lang="en-US" i="1" dirty="0" err="1" smtClean="0"/>
              <a:t>opticon</a:t>
            </a:r>
            <a:r>
              <a:rPr lang="en-US" i="1" dirty="0" smtClean="0"/>
              <a:t>) all (pan-) prisoners without the incarcerated being able to tell whether they are being watched, thereby conveying what one architect has called the "sentiment of an invisible omniscience."</a:t>
            </a:r>
          </a:p>
        </p:txBody>
      </p:sp>
      <p:sp>
        <p:nvSpPr>
          <p:cNvPr id="4" name="Slide Number Placeholder 3"/>
          <p:cNvSpPr>
            <a:spLocks noGrp="1"/>
          </p:cNvSpPr>
          <p:nvPr>
            <p:ph type="sldNum" sz="quarter" idx="10"/>
          </p:nvPr>
        </p:nvSpPr>
        <p:spPr/>
        <p:txBody>
          <a:bodyPr/>
          <a:lstStyle/>
          <a:p>
            <a:fld id="{626B268C-D001-4D45-A441-BBA8316D1293}"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F5805A-2A3B-4759-BD07-8F7EEDDE67E5}" type="datetimeFigureOut">
              <a:rPr lang="en-US" smtClean="0"/>
              <a:t>12/19/12</a:t>
            </a:fld>
            <a:endParaRPr lang="en-US"/>
          </a:p>
        </p:txBody>
      </p:sp>
      <p:sp>
        <p:nvSpPr>
          <p:cNvPr id="6" name="Slide Number Placeholder 5"/>
          <p:cNvSpPr>
            <a:spLocks noGrp="1"/>
          </p:cNvSpPr>
          <p:nvPr>
            <p:ph type="sldNum" sz="quarter" idx="12"/>
          </p:nvPr>
        </p:nvSpPr>
        <p:spPr/>
        <p:txBody>
          <a:bodyPr/>
          <a:lstStyle/>
          <a:p>
            <a:fld id="{B20CEF2A-0551-47C1-B7CF-9D9DFFF5293D}" type="slidenum">
              <a:rPr lang="en-US" smtClean="0"/>
              <a:t>‹#›</a:t>
            </a:fld>
            <a:endParaRPr lang="en-US"/>
          </a:p>
        </p:txBody>
      </p:sp>
    </p:spTree>
    <p:extLst>
      <p:ext uri="{BB962C8B-B14F-4D97-AF65-F5344CB8AC3E}">
        <p14:creationId xmlns:p14="http://schemas.microsoft.com/office/powerpoint/2010/main" val="349258482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5805A-2A3B-4759-BD07-8F7EEDDE67E5}" type="datetimeFigureOut">
              <a:rPr lang="en-US" smtClean="0"/>
              <a:t>12/19/12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CEF2A-0551-47C1-B7CF-9D9DFFF5293D}" type="slidenum">
              <a:rPr lang="en-US" smtClean="0"/>
              <a:t>‹#›</a:t>
            </a:fld>
            <a:endParaRPr lang="en-US"/>
          </a:p>
        </p:txBody>
      </p:sp>
    </p:spTree>
    <p:extLst>
      <p:ext uri="{BB962C8B-B14F-4D97-AF65-F5344CB8AC3E}">
        <p14:creationId xmlns:p14="http://schemas.microsoft.com/office/powerpoint/2010/main" val="111834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5805A-2A3B-4759-BD07-8F7EEDDE67E5}" type="datetimeFigureOut">
              <a:rPr lang="en-US" smtClean="0"/>
              <a:t>12/19/12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CEF2A-0551-47C1-B7CF-9D9DFFF5293D}" type="slidenum">
              <a:rPr lang="en-US" smtClean="0"/>
              <a:t>‹#›</a:t>
            </a:fld>
            <a:endParaRPr lang="en-US"/>
          </a:p>
        </p:txBody>
      </p:sp>
    </p:spTree>
    <p:extLst>
      <p:ext uri="{BB962C8B-B14F-4D97-AF65-F5344CB8AC3E}">
        <p14:creationId xmlns:p14="http://schemas.microsoft.com/office/powerpoint/2010/main" val="185502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5805A-2A3B-4759-BD07-8F7EEDDE67E5}" type="datetimeFigureOut">
              <a:rPr lang="en-US" smtClean="0"/>
              <a:t>12/19/12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CEF2A-0551-47C1-B7CF-9D9DFFF5293D}" type="slidenum">
              <a:rPr lang="en-US" smtClean="0"/>
              <a:t>‹#›</a:t>
            </a:fld>
            <a:endParaRPr lang="en-US"/>
          </a:p>
        </p:txBody>
      </p:sp>
    </p:spTree>
    <p:extLst>
      <p:ext uri="{BB962C8B-B14F-4D97-AF65-F5344CB8AC3E}">
        <p14:creationId xmlns:p14="http://schemas.microsoft.com/office/powerpoint/2010/main" val="164332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F5805A-2A3B-4759-BD07-8F7EEDDE67E5}" type="datetimeFigureOut">
              <a:rPr lang="en-US" smtClean="0"/>
              <a:t>12/19/12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CEF2A-0551-47C1-B7CF-9D9DFFF5293D}" type="slidenum">
              <a:rPr lang="en-US" smtClean="0"/>
              <a:t>‹#›</a:t>
            </a:fld>
            <a:endParaRPr lang="en-US"/>
          </a:p>
        </p:txBody>
      </p:sp>
    </p:spTree>
    <p:extLst>
      <p:ext uri="{BB962C8B-B14F-4D97-AF65-F5344CB8AC3E}">
        <p14:creationId xmlns:p14="http://schemas.microsoft.com/office/powerpoint/2010/main" val="194618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F5805A-2A3B-4759-BD07-8F7EEDDE67E5}" type="datetimeFigureOut">
              <a:rPr lang="en-US" smtClean="0"/>
              <a:t>12/19/12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CEF2A-0551-47C1-B7CF-9D9DFFF5293D}" type="slidenum">
              <a:rPr lang="en-US" smtClean="0"/>
              <a:t>‹#›</a:t>
            </a:fld>
            <a:endParaRPr lang="en-US"/>
          </a:p>
        </p:txBody>
      </p:sp>
    </p:spTree>
    <p:extLst>
      <p:ext uri="{BB962C8B-B14F-4D97-AF65-F5344CB8AC3E}">
        <p14:creationId xmlns:p14="http://schemas.microsoft.com/office/powerpoint/2010/main" val="294541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F5805A-2A3B-4759-BD07-8F7EEDDE67E5}" type="datetimeFigureOut">
              <a:rPr lang="en-US" smtClean="0"/>
              <a:t>12/19/12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CEF2A-0551-47C1-B7CF-9D9DFFF5293D}" type="slidenum">
              <a:rPr lang="en-US" smtClean="0"/>
              <a:t>‹#›</a:t>
            </a:fld>
            <a:endParaRPr lang="en-US"/>
          </a:p>
        </p:txBody>
      </p:sp>
    </p:spTree>
    <p:extLst>
      <p:ext uri="{BB962C8B-B14F-4D97-AF65-F5344CB8AC3E}">
        <p14:creationId xmlns:p14="http://schemas.microsoft.com/office/powerpoint/2010/main" val="103750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F5805A-2A3B-4759-BD07-8F7EEDDE67E5}" type="datetimeFigureOut">
              <a:rPr lang="en-US" smtClean="0"/>
              <a:t>12/19/12</a:t>
            </a:fld>
            <a:endParaRPr lang="en-US"/>
          </a:p>
        </p:txBody>
      </p:sp>
      <p:sp>
        <p:nvSpPr>
          <p:cNvPr id="5" name="Slide Number Placeholder 4"/>
          <p:cNvSpPr>
            <a:spLocks noGrp="1"/>
          </p:cNvSpPr>
          <p:nvPr>
            <p:ph type="sldNum" sz="quarter" idx="12"/>
          </p:nvPr>
        </p:nvSpPr>
        <p:spPr/>
        <p:txBody>
          <a:bodyPr/>
          <a:lstStyle/>
          <a:p>
            <a:fld id="{B20CEF2A-0551-47C1-B7CF-9D9DFFF5293D}" type="slidenum">
              <a:rPr lang="en-US" smtClean="0"/>
              <a:t>‹#›</a:t>
            </a:fld>
            <a:endParaRPr lang="en-US"/>
          </a:p>
        </p:txBody>
      </p:sp>
    </p:spTree>
    <p:extLst>
      <p:ext uri="{BB962C8B-B14F-4D97-AF65-F5344CB8AC3E}">
        <p14:creationId xmlns:p14="http://schemas.microsoft.com/office/powerpoint/2010/main" val="247990944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5805A-2A3B-4759-BD07-8F7EEDDE67E5}" type="datetimeFigureOut">
              <a:rPr lang="en-US" smtClean="0"/>
              <a:t>12/19/12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CEF2A-0551-47C1-B7CF-9D9DFFF5293D}" type="slidenum">
              <a:rPr lang="en-US" smtClean="0"/>
              <a:t>‹#›</a:t>
            </a:fld>
            <a:endParaRPr lang="en-US"/>
          </a:p>
        </p:txBody>
      </p:sp>
    </p:spTree>
    <p:extLst>
      <p:ext uri="{BB962C8B-B14F-4D97-AF65-F5344CB8AC3E}">
        <p14:creationId xmlns:p14="http://schemas.microsoft.com/office/powerpoint/2010/main" val="90037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5805A-2A3B-4759-BD07-8F7EEDDE67E5}" type="datetimeFigureOut">
              <a:rPr lang="en-US" smtClean="0"/>
              <a:t>12/19/12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CEF2A-0551-47C1-B7CF-9D9DFFF5293D}" type="slidenum">
              <a:rPr lang="en-US" smtClean="0"/>
              <a:t>‹#›</a:t>
            </a:fld>
            <a:endParaRPr lang="en-US"/>
          </a:p>
        </p:txBody>
      </p:sp>
    </p:spTree>
    <p:extLst>
      <p:ext uri="{BB962C8B-B14F-4D97-AF65-F5344CB8AC3E}">
        <p14:creationId xmlns:p14="http://schemas.microsoft.com/office/powerpoint/2010/main" val="295495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5805A-2A3B-4759-BD07-8F7EEDDE67E5}" type="datetimeFigureOut">
              <a:rPr lang="en-US" smtClean="0"/>
              <a:t>12/19/12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CEF2A-0551-47C1-B7CF-9D9DFFF5293D}" type="slidenum">
              <a:rPr lang="en-US" smtClean="0"/>
              <a:t>‹#›</a:t>
            </a:fld>
            <a:endParaRPr lang="en-US"/>
          </a:p>
        </p:txBody>
      </p:sp>
    </p:spTree>
    <p:extLst>
      <p:ext uri="{BB962C8B-B14F-4D97-AF65-F5344CB8AC3E}">
        <p14:creationId xmlns:p14="http://schemas.microsoft.com/office/powerpoint/2010/main" val="9372243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5805A-2A3B-4759-BD07-8F7EEDDE67E5}" type="datetimeFigureOut">
              <a:rPr lang="en-US" smtClean="0"/>
              <a:t>12/19/12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CEF2A-0551-47C1-B7CF-9D9DFFF5293D}" type="slidenum">
              <a:rPr lang="en-US" smtClean="0"/>
              <a:t>‹#›</a:t>
            </a:fld>
            <a:endParaRPr lang="en-US"/>
          </a:p>
        </p:txBody>
      </p:sp>
    </p:spTree>
    <p:extLst>
      <p:ext uri="{BB962C8B-B14F-4D97-AF65-F5344CB8AC3E}">
        <p14:creationId xmlns:p14="http://schemas.microsoft.com/office/powerpoint/2010/main" val="18373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wildbluesales.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ckley.vi/"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ostip.info/correct.php?spip=70.108.49.201&amp;fd=correctFinished.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ftware77.net/faq.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preview.tinyurl.com/b36qzo" TargetMode="External"/><Relationship Id="rId4" Type="http://schemas.openxmlformats.org/officeDocument/2006/relationships/hyperlink" Target="http://www.maxmind.com/app/ipv6" TargetMode="External"/><Relationship Id="rId1" Type="http://schemas.openxmlformats.org/officeDocument/2006/relationships/slideLayout" Target="../slideLayouts/slideLayout2.xml"/><Relationship Id="rId2" Type="http://schemas.openxmlformats.org/officeDocument/2006/relationships/hyperlink" Target="http://www.ripe.net/ripe/meetings/ripe-57/presentations/Colitti-Global_IPv6_statistics_-_Measuring_the_current_state_of_IPv6_for_ordinary_users_.7gzD.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zak.freeshell.org/env.p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panopticlick.eff.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chdirt.com/articles/20101130/21535012065/how-youporn-tries-to-hide-that-its-spying-your-browsing-history.shtml" TargetMode="External"/><Relationship Id="rId3" Type="http://schemas.openxmlformats.org/officeDocument/2006/relationships/hyperlink" Target="http://preview.tinyurl.com/3yqbptk"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html5demos.com/" TargetMode="External"/><Relationship Id="rId4" Type="http://schemas.openxmlformats.org/officeDocument/2006/relationships/hyperlink" Target="http://html5demos.com/geo" TargetMode="External"/><Relationship Id="rId1" Type="http://schemas.openxmlformats.org/officeDocument/2006/relationships/slideLayout" Target="../slideLayouts/slideLayout2.xml"/><Relationship Id="rId2" Type="http://schemas.openxmlformats.org/officeDocument/2006/relationships/hyperlink" Target="http://dev.w3.org/geo/api/spec-source.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absmedia.com/clickheat/index.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my.pl/evercookie/" TargetMode="External"/><Relationship Id="rId3" Type="http://schemas.openxmlformats.org/officeDocument/2006/relationships/hyperlink" Target="http://arstechnica.com/security/news/2010/10/it-is-possible-to-kill-the-evercookie.ar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fcon.org/images/defcon-17/dc-17-presentations/defcon-17-gregory_fleischer-attacking_tor.pdf" TargetMode="External"/><Relationship Id="rId3" Type="http://schemas.openxmlformats.org/officeDocument/2006/relationships/hyperlink" Target="http://preview.tinyurl.com/brcg6ca"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nline.wsj.com/article/SB10001424052748704679204575646704100959546.html" TargetMode="External"/><Relationship Id="rId3" Type="http://schemas.openxmlformats.org/officeDocument/2006/relationships/hyperlink" Target="http://preview.tinyurl.com/32c9fr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axy.org/2011/11/google_analytics/" TargetMode="External"/><Relationship Id="rId3" Type="http://schemas.openxmlformats.org/officeDocument/2006/relationships/hyperlink" Target="https://github.com/michaelhans/derezzed-ligh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3600451"/>
          </a:xfrm>
        </p:spPr>
        <p:txBody>
          <a:bodyPr>
            <a:normAutofit/>
          </a:bodyPr>
          <a:lstStyle/>
          <a:p>
            <a:r>
              <a:rPr lang="en-US" dirty="0" smtClean="0"/>
              <a:t>Offensive &amp; Defensive &amp; Forensic Techniques for Determining Web User Identity</a:t>
            </a:r>
            <a:br>
              <a:rPr lang="en-US" dirty="0" smtClean="0"/>
            </a:br>
            <a:r>
              <a:rPr lang="en-US" dirty="0" smtClean="0"/>
              <a:t/>
            </a:r>
            <a:br>
              <a:rPr lang="en-US" dirty="0" smtClean="0"/>
            </a:br>
            <a:r>
              <a:rPr lang="en-US" sz="3200" dirty="0" smtClean="0"/>
              <a:t>Part 1</a:t>
            </a:r>
            <a:r>
              <a:rPr lang="en-US" sz="3200" dirty="0" smtClean="0"/>
              <a:t> </a:t>
            </a:r>
            <a:endParaRPr lang="en-US" sz="3200" dirty="0"/>
          </a:p>
        </p:txBody>
      </p:sp>
      <p:sp>
        <p:nvSpPr>
          <p:cNvPr id="3" name="Subtitle 2"/>
          <p:cNvSpPr>
            <a:spLocks noGrp="1"/>
          </p:cNvSpPr>
          <p:nvPr>
            <p:ph type="subTitle" idx="1"/>
          </p:nvPr>
        </p:nvSpPr>
        <p:spPr/>
        <p:txBody>
          <a:bodyPr>
            <a:normAutofit fontScale="92500" lnSpcReduction="20000"/>
          </a:bodyPr>
          <a:lstStyle/>
          <a:p>
            <a:r>
              <a:rPr lang="en-US" dirty="0" smtClean="0"/>
              <a:t>Zachary Zebrowski</a:t>
            </a:r>
          </a:p>
          <a:p>
            <a:r>
              <a:rPr lang="en-US" dirty="0" err="1" smtClean="0"/>
              <a:t>zak@freeshell.org</a:t>
            </a:r>
            <a:r>
              <a:rPr lang="en-US" dirty="0" smtClean="0"/>
              <a:t> </a:t>
            </a:r>
            <a:endParaRPr lang="en-US" dirty="0"/>
          </a:p>
          <a:p>
            <a:r>
              <a:rPr lang="en-US" dirty="0" smtClean="0"/>
              <a:t>Approved </a:t>
            </a:r>
            <a:r>
              <a:rPr lang="en-US" dirty="0"/>
              <a:t>for Public Release: 12-3046. Distribution </a:t>
            </a:r>
            <a:r>
              <a:rPr lang="en-US" dirty="0" smtClean="0"/>
              <a:t>Unlimited</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295008BC-DA31-4D19-837B-EFA4386B05F5}" type="slidenum">
              <a:rPr lang="en-US" smtClean="0"/>
              <a:pPr/>
              <a:t>1</a:t>
            </a:fld>
            <a:endParaRPr lang="en-US" dirty="0"/>
          </a:p>
        </p:txBody>
      </p:sp>
    </p:spTree>
    <p:extLst>
      <p:ext uri="{BB962C8B-B14F-4D97-AF65-F5344CB8AC3E}">
        <p14:creationId xmlns:p14="http://schemas.microsoft.com/office/powerpoint/2010/main" val="36687031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 you connect?</a:t>
            </a:r>
            <a:endParaRPr lang="en-US" dirty="0"/>
          </a:p>
        </p:txBody>
      </p:sp>
      <p:pic>
        <p:nvPicPr>
          <p:cNvPr id="1026" name="Picture 2" descr="C:\Documents and Settings\zaz\Desktop\mytimelog.png"/>
          <p:cNvPicPr>
            <a:picLocks noChangeAspect="1" noChangeArrowheads="1"/>
          </p:cNvPicPr>
          <p:nvPr/>
        </p:nvPicPr>
        <p:blipFill rotWithShape="1">
          <a:blip r:embed="rId3" cstate="print"/>
          <a:srcRect l="4856"/>
          <a:stretch/>
        </p:blipFill>
        <p:spPr bwMode="auto">
          <a:xfrm>
            <a:off x="685800" y="1295400"/>
            <a:ext cx="7974958" cy="2277681"/>
          </a:xfrm>
          <a:prstGeom prst="rect">
            <a:avLst/>
          </a:prstGeom>
          <a:noFill/>
        </p:spPr>
      </p:pic>
      <p:pic>
        <p:nvPicPr>
          <p:cNvPr id="1028" name="Picture 4" descr="C:\Documents and Settings\zaz\Desktop\Timezones2010.png"/>
          <p:cNvPicPr>
            <a:picLocks noChangeAspect="1" noChangeArrowheads="1"/>
          </p:cNvPicPr>
          <p:nvPr/>
        </p:nvPicPr>
        <p:blipFill>
          <a:blip r:embed="rId4" cstate="print"/>
          <a:srcRect/>
          <a:stretch>
            <a:fillRect/>
          </a:stretch>
        </p:blipFill>
        <p:spPr bwMode="auto">
          <a:xfrm>
            <a:off x="2057400" y="3429000"/>
            <a:ext cx="5029200" cy="2690755"/>
          </a:xfrm>
          <a:prstGeom prst="rect">
            <a:avLst/>
          </a:prstGeom>
          <a:noFill/>
        </p:spPr>
      </p:pic>
      <p:sp>
        <p:nvSpPr>
          <p:cNvPr id="6" name="Slide Number Placeholder 5"/>
          <p:cNvSpPr>
            <a:spLocks noGrp="1"/>
          </p:cNvSpPr>
          <p:nvPr>
            <p:ph type="sldNum" sz="quarter" idx="12"/>
          </p:nvPr>
        </p:nvSpPr>
        <p:spPr/>
        <p:txBody>
          <a:bodyPr/>
          <a:lstStyle/>
          <a:p>
            <a:fld id="{295008BC-DA31-4D19-837B-EFA4386B05F5}" type="slidenum">
              <a:rPr lang="en-US" smtClean="0"/>
              <a:pPr/>
              <a:t>10</a:t>
            </a:fld>
            <a:endParaRPr lang="en-US"/>
          </a:p>
        </p:txBody>
      </p:sp>
      <p:sp>
        <p:nvSpPr>
          <p:cNvPr id="3" name="TextBox 2"/>
          <p:cNvSpPr txBox="1"/>
          <p:nvPr/>
        </p:nvSpPr>
        <p:spPr>
          <a:xfrm>
            <a:off x="174859" y="6119755"/>
            <a:ext cx="8203642" cy="530915"/>
          </a:xfrm>
          <a:prstGeom prst="rect">
            <a:avLst/>
          </a:prstGeom>
          <a:noFill/>
        </p:spPr>
        <p:txBody>
          <a:bodyPr wrap="square" rtlCol="0">
            <a:spAutoFit/>
          </a:bodyPr>
          <a:lstStyle/>
          <a:p>
            <a:r>
              <a:rPr lang="en-US" sz="1050" dirty="0"/>
              <a:t>Source: google.com analytics (for my personals search history) &amp;&amp; http://en.wikipedia.org/wiki/File:Timezones2010.png (licensed public domain).</a:t>
            </a:r>
          </a:p>
          <a:p>
            <a:endParaRPr lang="en-US" dirty="0"/>
          </a:p>
        </p:txBody>
      </p:sp>
    </p:spTree>
    <p:extLst>
      <p:ext uri="{BB962C8B-B14F-4D97-AF65-F5344CB8AC3E}">
        <p14:creationId xmlns:p14="http://schemas.microsoft.com/office/powerpoint/2010/main" val="11387728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you connecting?</a:t>
            </a:r>
            <a:endParaRPr lang="en-US" dirty="0"/>
          </a:p>
        </p:txBody>
      </p:sp>
      <p:sp>
        <p:nvSpPr>
          <p:cNvPr id="3" name="Content Placeholder 2"/>
          <p:cNvSpPr>
            <a:spLocks noGrp="1"/>
          </p:cNvSpPr>
          <p:nvPr>
            <p:ph sz="quarter" idx="1"/>
          </p:nvPr>
        </p:nvSpPr>
        <p:spPr/>
        <p:txBody>
          <a:bodyPr>
            <a:normAutofit lnSpcReduction="10000"/>
          </a:bodyPr>
          <a:lstStyle/>
          <a:p>
            <a:pPr lvl="0" rtl="0" eaLnBrk="1" latinLnBrk="0" hangingPunct="1"/>
            <a:r>
              <a:rPr kumimoji="0" lang="en-US" sz="3200" kern="1200" dirty="0" smtClean="0">
                <a:latin typeface="+mj-lt"/>
                <a:ea typeface="+mj-ea"/>
                <a:cs typeface="+mj-cs"/>
              </a:rPr>
              <a:t>Dial</a:t>
            </a:r>
            <a:r>
              <a:rPr kumimoji="0" lang="en-US" sz="3200" kern="1200" baseline="0" dirty="0" smtClean="0">
                <a:latin typeface="+mj-lt"/>
                <a:ea typeface="+mj-ea"/>
                <a:cs typeface="+mj-cs"/>
              </a:rPr>
              <a:t> Up</a:t>
            </a:r>
            <a:endParaRPr lang="en-US" sz="3200" dirty="0" smtClean="0">
              <a:latin typeface="+mj-lt"/>
            </a:endParaRPr>
          </a:p>
          <a:p>
            <a:pPr lvl="0" rtl="0" eaLnBrk="1" latinLnBrk="0" hangingPunct="1"/>
            <a:r>
              <a:rPr kumimoji="0" lang="en-US" sz="3200" kern="1200" dirty="0" smtClean="0">
                <a:latin typeface="+mj-lt"/>
                <a:ea typeface="+mj-ea"/>
                <a:cs typeface="+mj-cs"/>
              </a:rPr>
              <a:t>Cellular Phone Device</a:t>
            </a:r>
            <a:endParaRPr kumimoji="0" lang="en-US" sz="3200" kern="1200" baseline="0" dirty="0" smtClean="0">
              <a:latin typeface="+mj-lt"/>
              <a:ea typeface="+mj-ea"/>
              <a:cs typeface="+mj-cs"/>
            </a:endParaRPr>
          </a:p>
          <a:p>
            <a:pPr lvl="0" rtl="0" eaLnBrk="1" latinLnBrk="0" hangingPunct="1"/>
            <a:r>
              <a:rPr kumimoji="0" lang="en-US" sz="3200" kern="1200" baseline="0" dirty="0" smtClean="0">
                <a:latin typeface="+mj-lt"/>
                <a:ea typeface="+mj-ea"/>
                <a:cs typeface="+mj-cs"/>
              </a:rPr>
              <a:t>DSL / Cable</a:t>
            </a:r>
            <a:endParaRPr lang="en-US" dirty="0" smtClean="0">
              <a:latin typeface="+mj-lt"/>
            </a:endParaRPr>
          </a:p>
          <a:p>
            <a:pPr lvl="0" rtl="0" eaLnBrk="1" latinLnBrk="0" hangingPunct="1"/>
            <a:r>
              <a:rPr lang="en-US" dirty="0" smtClean="0">
                <a:latin typeface="+mj-lt"/>
                <a:ea typeface="+mj-ea"/>
                <a:cs typeface="+mj-cs"/>
              </a:rPr>
              <a:t>FIOS</a:t>
            </a:r>
            <a:endParaRPr lang="en-US" dirty="0" smtClean="0">
              <a:latin typeface="+mj-lt"/>
            </a:endParaRPr>
          </a:p>
          <a:p>
            <a:pPr lvl="0" rtl="0" eaLnBrk="1" latinLnBrk="0" hangingPunct="1"/>
            <a:endParaRPr kumimoji="0" lang="en-US" sz="3200" kern="1200" baseline="0" dirty="0" smtClean="0">
              <a:latin typeface="+mj-lt"/>
              <a:ea typeface="+mj-ea"/>
              <a:cs typeface="+mj-cs"/>
            </a:endParaRPr>
          </a:p>
          <a:p>
            <a:pPr lvl="0" rtl="0" eaLnBrk="1" latinLnBrk="0" hangingPunct="1"/>
            <a:r>
              <a:rPr kumimoji="0" lang="en-US" sz="3200" kern="1200" baseline="0" dirty="0" smtClean="0">
                <a:latin typeface="+mj-lt"/>
                <a:ea typeface="+mj-ea"/>
                <a:cs typeface="+mj-cs"/>
              </a:rPr>
              <a:t>Other ways:</a:t>
            </a:r>
            <a:endParaRPr lang="en-US" dirty="0" smtClean="0">
              <a:latin typeface="+mj-lt"/>
            </a:endParaRPr>
          </a:p>
          <a:p>
            <a:pPr lvl="1" rtl="0" eaLnBrk="1" latinLnBrk="0" hangingPunct="1"/>
            <a:r>
              <a:rPr kumimoji="0" lang="en-US" sz="2900" kern="1200" baseline="0" dirty="0" smtClean="0">
                <a:latin typeface="+mj-lt"/>
                <a:ea typeface="+mj-ea"/>
                <a:cs typeface="+mj-cs"/>
              </a:rPr>
              <a:t>Satellite connections</a:t>
            </a:r>
            <a:endParaRPr lang="en-US" dirty="0" smtClean="0">
              <a:latin typeface="+mj-lt"/>
            </a:endParaRPr>
          </a:p>
          <a:p>
            <a:pPr lvl="1" rtl="0" eaLnBrk="1" latinLnBrk="0" hangingPunct="1"/>
            <a:r>
              <a:rPr kumimoji="0" lang="en-US" sz="2900" kern="1200" baseline="0" dirty="0" smtClean="0">
                <a:latin typeface="+mj-lt"/>
                <a:ea typeface="+mj-ea"/>
                <a:cs typeface="+mj-cs"/>
              </a:rPr>
              <a:t>Radio connections</a:t>
            </a:r>
            <a:endParaRPr lang="en-US" dirty="0" smtClean="0">
              <a:latin typeface="+mj-lt"/>
            </a:endParaRPr>
          </a:p>
          <a:p>
            <a:endParaRPr lang="en-US" dirty="0"/>
          </a:p>
        </p:txBody>
      </p:sp>
      <p:sp>
        <p:nvSpPr>
          <p:cNvPr id="6" name="Slide Number Placeholder 5"/>
          <p:cNvSpPr>
            <a:spLocks noGrp="1"/>
          </p:cNvSpPr>
          <p:nvPr>
            <p:ph type="sldNum" sz="quarter" idx="12"/>
          </p:nvPr>
        </p:nvSpPr>
        <p:spPr/>
        <p:txBody>
          <a:bodyPr/>
          <a:lstStyle/>
          <a:p>
            <a:fld id="{295008BC-DA31-4D19-837B-EFA4386B05F5}" type="slidenum">
              <a:rPr lang="en-US" smtClean="0"/>
              <a:pPr/>
              <a:t>11</a:t>
            </a:fld>
            <a:endParaRPr lang="en-US"/>
          </a:p>
        </p:txBody>
      </p:sp>
    </p:spTree>
    <p:extLst>
      <p:ext uri="{BB962C8B-B14F-4D97-AF65-F5344CB8AC3E}">
        <p14:creationId xmlns:p14="http://schemas.microsoft.com/office/powerpoint/2010/main" val="32482861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Example</a:t>
            </a:r>
            <a:endParaRPr lang="en-US" dirty="0"/>
          </a:p>
        </p:txBody>
      </p:sp>
      <p:sp>
        <p:nvSpPr>
          <p:cNvPr id="4" name="Content Placeholder 3"/>
          <p:cNvSpPr>
            <a:spLocks noGrp="1"/>
          </p:cNvSpPr>
          <p:nvPr>
            <p:ph idx="1"/>
          </p:nvPr>
        </p:nvSpPr>
        <p:spPr/>
        <p:txBody>
          <a:bodyPr>
            <a:normAutofit/>
          </a:bodyPr>
          <a:lstStyle/>
          <a:p>
            <a:r>
              <a:rPr lang="en-US" dirty="0" smtClean="0"/>
              <a:t>Designed</a:t>
            </a:r>
            <a:r>
              <a:rPr lang="en-US" baseline="0" dirty="0" smtClean="0"/>
              <a:t> for remote areas where other options not available</a:t>
            </a:r>
          </a:p>
          <a:p>
            <a:pPr lvl="1"/>
            <a:r>
              <a:rPr lang="en-US" sz="2400" baseline="0" dirty="0" smtClean="0"/>
              <a:t>See </a:t>
            </a:r>
            <a:r>
              <a:rPr lang="en-US" sz="2000" dirty="0">
                <a:hlinkClick r:id="rId3"/>
              </a:rPr>
              <a:t>http://</a:t>
            </a:r>
            <a:r>
              <a:rPr lang="en-US" sz="2000" dirty="0" smtClean="0">
                <a:hlinkClick r:id="rId3"/>
              </a:rPr>
              <a:t>www.wildbluesales.com/</a:t>
            </a:r>
            <a:r>
              <a:rPr lang="en-US" sz="2000" dirty="0" smtClean="0"/>
              <a:t> as an example</a:t>
            </a:r>
          </a:p>
          <a:p>
            <a:pPr lvl="1"/>
            <a:r>
              <a:rPr lang="en-US" sz="2000" dirty="0" smtClean="0"/>
              <a:t>As low as $39.95 / month ; 1mbs download ; other plans available</a:t>
            </a:r>
          </a:p>
          <a:p>
            <a:pPr lvl="2"/>
            <a:r>
              <a:rPr lang="en-US" sz="1600" baseline="0" dirty="0" smtClean="0"/>
              <a:t>Valid as of 6/28/12</a:t>
            </a:r>
          </a:p>
        </p:txBody>
      </p:sp>
      <p:sp>
        <p:nvSpPr>
          <p:cNvPr id="6" name="Slide Number Placeholder 5"/>
          <p:cNvSpPr>
            <a:spLocks noGrp="1"/>
          </p:cNvSpPr>
          <p:nvPr>
            <p:ph type="sldNum" sz="quarter" idx="12"/>
          </p:nvPr>
        </p:nvSpPr>
        <p:spPr/>
        <p:txBody>
          <a:bodyPr/>
          <a:lstStyle/>
          <a:p>
            <a:fld id="{295008BC-DA31-4D19-837B-EFA4386B05F5}" type="slidenum">
              <a:rPr lang="en-US" smtClean="0"/>
              <a:pPr/>
              <a:t>12</a:t>
            </a:fld>
            <a:endParaRPr lang="en-US"/>
          </a:p>
        </p:txBody>
      </p:sp>
    </p:spTree>
    <p:extLst>
      <p:ext uri="{BB962C8B-B14F-4D97-AF65-F5344CB8AC3E}">
        <p14:creationId xmlns:p14="http://schemas.microsoft.com/office/powerpoint/2010/main" val="3268770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Connections</a:t>
            </a:r>
            <a:endParaRPr lang="en-US" dirty="0"/>
          </a:p>
        </p:txBody>
      </p:sp>
      <p:sp>
        <p:nvSpPr>
          <p:cNvPr id="3" name="Content Placeholder 2"/>
          <p:cNvSpPr>
            <a:spLocks noGrp="1"/>
          </p:cNvSpPr>
          <p:nvPr>
            <p:ph sz="quarter" idx="1"/>
          </p:nvPr>
        </p:nvSpPr>
        <p:spPr/>
        <p:txBody>
          <a:bodyPr/>
          <a:lstStyle/>
          <a:p>
            <a:r>
              <a:rPr lang="en-US" dirty="0" smtClean="0"/>
              <a:t>Found in the US Virgin Islands / PR</a:t>
            </a:r>
          </a:p>
          <a:p>
            <a:r>
              <a:rPr lang="en-US" dirty="0" smtClean="0"/>
              <a:t>Mountainous</a:t>
            </a:r>
            <a:r>
              <a:rPr lang="en-US" baseline="0" dirty="0" smtClean="0"/>
              <a:t> terrain; good weather (minus hurricanes);</a:t>
            </a:r>
            <a:r>
              <a:rPr lang="en-US" dirty="0" smtClean="0"/>
              <a:t>  fixed coverage area</a:t>
            </a:r>
            <a:r>
              <a:rPr lang="en-US" baseline="0" dirty="0" smtClean="0"/>
              <a:t>; somewhat poor utility infrastructure.</a:t>
            </a:r>
          </a:p>
          <a:p>
            <a:r>
              <a:rPr lang="en-US" dirty="0">
                <a:hlinkClick r:id="rId3"/>
              </a:rPr>
              <a:t>http://www.ackley.vi</a:t>
            </a:r>
            <a:r>
              <a:rPr lang="en-US" dirty="0" smtClean="0">
                <a:hlinkClick r:id="rId3"/>
              </a:rPr>
              <a:t>/</a:t>
            </a:r>
            <a:r>
              <a:rPr lang="en-US" dirty="0" smtClean="0"/>
              <a:t> </a:t>
            </a:r>
            <a:endParaRPr lang="en-US" dirty="0"/>
          </a:p>
          <a:p>
            <a:pPr lvl="1"/>
            <a:r>
              <a:rPr lang="en-US" sz="1400" dirty="0" smtClean="0"/>
              <a:t>Photo source personal</a:t>
            </a:r>
            <a:r>
              <a:rPr lang="en-US" sz="1400" dirty="0"/>
              <a:t> </a:t>
            </a:r>
            <a:r>
              <a:rPr lang="en-US" sz="1400" dirty="0" smtClean="0"/>
              <a:t>photos</a:t>
            </a:r>
          </a:p>
        </p:txBody>
      </p:sp>
      <p:pic>
        <p:nvPicPr>
          <p:cNvPr id="1027" name="Picture 3" descr="C:\Documents and Settings\zaz\Desktop\Clipboard02.png"/>
          <p:cNvPicPr>
            <a:picLocks noChangeAspect="1" noChangeArrowheads="1"/>
          </p:cNvPicPr>
          <p:nvPr/>
        </p:nvPicPr>
        <p:blipFill>
          <a:blip r:embed="rId4" cstate="print"/>
          <a:srcRect/>
          <a:stretch>
            <a:fillRect/>
          </a:stretch>
        </p:blipFill>
        <p:spPr bwMode="auto">
          <a:xfrm>
            <a:off x="5358865" y="3276600"/>
            <a:ext cx="2066925" cy="2533650"/>
          </a:xfrm>
          <a:prstGeom prst="rect">
            <a:avLst/>
          </a:prstGeom>
          <a:noFill/>
        </p:spPr>
      </p:pic>
      <p:sp>
        <p:nvSpPr>
          <p:cNvPr id="6" name="Slide Number Placeholder 5"/>
          <p:cNvSpPr>
            <a:spLocks noGrp="1"/>
          </p:cNvSpPr>
          <p:nvPr>
            <p:ph type="sldNum" sz="quarter" idx="12"/>
          </p:nvPr>
        </p:nvSpPr>
        <p:spPr/>
        <p:txBody>
          <a:bodyPr/>
          <a:lstStyle/>
          <a:p>
            <a:fld id="{295008BC-DA31-4D19-837B-EFA4386B05F5}" type="slidenum">
              <a:rPr lang="en-US" smtClean="0"/>
              <a:pPr/>
              <a:t>13</a:t>
            </a:fld>
            <a:endParaRPr lang="en-US"/>
          </a:p>
        </p:txBody>
      </p:sp>
    </p:spTree>
    <p:extLst>
      <p:ext uri="{BB962C8B-B14F-4D97-AF65-F5344CB8AC3E}">
        <p14:creationId xmlns:p14="http://schemas.microsoft.com/office/powerpoint/2010/main" val="12612092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a:t>
            </a:r>
            <a:r>
              <a:rPr lang="en-US" baseline="0" dirty="0" smtClean="0"/>
              <a:t> of Internet Connections Summary</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What devices connect to the internet?</a:t>
            </a:r>
          </a:p>
          <a:p>
            <a:pPr lvl="2"/>
            <a:r>
              <a:rPr lang="en-US" dirty="0" smtClean="0"/>
              <a:t>Almost anything, but they’re detectable</a:t>
            </a:r>
          </a:p>
          <a:p>
            <a:pPr lvl="1"/>
            <a:r>
              <a:rPr lang="en-US" dirty="0" smtClean="0"/>
              <a:t>When do you access the internet?</a:t>
            </a:r>
          </a:p>
          <a:p>
            <a:pPr lvl="2"/>
            <a:r>
              <a:rPr lang="en-US" dirty="0" smtClean="0"/>
              <a:t>Can generally detect what</a:t>
            </a:r>
            <a:r>
              <a:rPr lang="en-US" baseline="0" dirty="0" smtClean="0"/>
              <a:t> time zone you’re in.</a:t>
            </a:r>
            <a:endParaRPr lang="en-US" dirty="0" smtClean="0"/>
          </a:p>
          <a:p>
            <a:pPr lvl="1"/>
            <a:r>
              <a:rPr lang="en-US" dirty="0" smtClean="0"/>
              <a:t>How are you connecting?</a:t>
            </a:r>
          </a:p>
          <a:p>
            <a:pPr lvl="2"/>
            <a:r>
              <a:rPr lang="en-US" dirty="0" smtClean="0"/>
              <a:t>Can be summarized if speed is detected.</a:t>
            </a:r>
          </a:p>
          <a:p>
            <a:pPr lvl="1"/>
            <a:endParaRPr lang="en-US" dirty="0" smtClean="0"/>
          </a:p>
          <a:p>
            <a:r>
              <a:rPr lang="en-US" dirty="0" smtClean="0"/>
              <a:t>Why bother?</a:t>
            </a:r>
          </a:p>
          <a:p>
            <a:pPr lvl="1"/>
            <a:r>
              <a:rPr lang="en-US" b="1" i="1" u="sng" dirty="0" smtClean="0"/>
              <a:t>You can’t escape these characteristics, regardless of what you try to do…</a:t>
            </a:r>
          </a:p>
        </p:txBody>
      </p:sp>
      <p:sp>
        <p:nvSpPr>
          <p:cNvPr id="4" name="Slide Number Placeholder 4"/>
          <p:cNvSpPr>
            <a:spLocks noGrp="1"/>
          </p:cNvSpPr>
          <p:nvPr>
            <p:ph type="sldNum" sz="quarter" idx="12"/>
          </p:nvPr>
        </p:nvSpPr>
        <p:spPr>
          <a:xfrm>
            <a:off x="6553200" y="6356350"/>
            <a:ext cx="2133600" cy="365125"/>
          </a:xfrm>
        </p:spPr>
        <p:txBody>
          <a:bodyPr/>
          <a:lstStyle/>
          <a:p>
            <a:fld id="{295008BC-DA31-4D19-837B-EFA4386B05F5}" type="slidenum">
              <a:rPr lang="en-US" smtClean="0"/>
              <a:pPr/>
              <a:t>14</a:t>
            </a:fld>
            <a:endParaRPr lang="en-US" dirty="0"/>
          </a:p>
        </p:txBody>
      </p:sp>
    </p:spTree>
    <p:extLst>
      <p:ext uri="{BB962C8B-B14F-4D97-AF65-F5344CB8AC3E}">
        <p14:creationId xmlns:p14="http://schemas.microsoft.com/office/powerpoint/2010/main" val="40049835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Internet Technology Background</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15</a:t>
            </a:fld>
            <a:endParaRPr lang="en-US" dirty="0"/>
          </a:p>
        </p:txBody>
      </p:sp>
      <p:sp>
        <p:nvSpPr>
          <p:cNvPr id="6" name="Content Placeholder 5"/>
          <p:cNvSpPr>
            <a:spLocks noGrp="1"/>
          </p:cNvSpPr>
          <p:nvPr>
            <p:ph sz="quarter" idx="1"/>
          </p:nvPr>
        </p:nvSpPr>
        <p:spPr/>
        <p:txBody>
          <a:bodyPr/>
          <a:lstStyle/>
          <a:p>
            <a:r>
              <a:rPr lang="en-US" dirty="0" smtClean="0"/>
              <a:t>What is an IP Address?</a:t>
            </a:r>
            <a:endParaRPr lang="en-US" dirty="0"/>
          </a:p>
          <a:p>
            <a:r>
              <a:rPr lang="en-US" dirty="0" smtClean="0"/>
              <a:t>How are IP Addresses Assigned?</a:t>
            </a:r>
            <a:endParaRPr lang="en-US" dirty="0"/>
          </a:p>
          <a:p>
            <a:r>
              <a:rPr lang="en-US" dirty="0" smtClean="0"/>
              <a:t>What is a </a:t>
            </a:r>
            <a:r>
              <a:rPr lang="en-US" dirty="0" err="1" smtClean="0"/>
              <a:t>NATed</a:t>
            </a:r>
            <a:r>
              <a:rPr lang="en-US" dirty="0" smtClean="0"/>
              <a:t> / Private IP Address?</a:t>
            </a:r>
          </a:p>
          <a:p>
            <a:r>
              <a:rPr lang="en-US" dirty="0" smtClean="0"/>
              <a:t>What is a Port?</a:t>
            </a:r>
            <a:endParaRPr lang="en-US" dirty="0"/>
          </a:p>
        </p:txBody>
      </p:sp>
    </p:spTree>
    <p:extLst>
      <p:ext uri="{BB962C8B-B14F-4D97-AF65-F5344CB8AC3E}">
        <p14:creationId xmlns:p14="http://schemas.microsoft.com/office/powerpoint/2010/main" val="10842661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IP Address?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16</a:t>
            </a:fld>
            <a:endParaRPr lang="en-US"/>
          </a:p>
        </p:txBody>
      </p:sp>
      <p:sp>
        <p:nvSpPr>
          <p:cNvPr id="6" name="Content Placeholder 5"/>
          <p:cNvSpPr>
            <a:spLocks noGrp="1"/>
          </p:cNvSpPr>
          <p:nvPr>
            <p:ph sz="quarter" idx="1"/>
          </p:nvPr>
        </p:nvSpPr>
        <p:spPr/>
        <p:txBody>
          <a:bodyPr/>
          <a:lstStyle/>
          <a:p>
            <a:r>
              <a:rPr lang="en-US" dirty="0" smtClean="0"/>
              <a:t>An IP Address is a unique identifier that allows you to connect to the internet.</a:t>
            </a:r>
          </a:p>
          <a:p>
            <a:pPr lvl="1"/>
            <a:r>
              <a:rPr lang="en-US" dirty="0" smtClean="0"/>
              <a:t>Conceptually, it’s similar to your street address for your house</a:t>
            </a:r>
            <a:endParaRPr lang="en-US" dirty="0"/>
          </a:p>
        </p:txBody>
      </p:sp>
    </p:spTree>
    <p:extLst>
      <p:ext uri="{BB962C8B-B14F-4D97-AF65-F5344CB8AC3E}">
        <p14:creationId xmlns:p14="http://schemas.microsoft.com/office/powerpoint/2010/main" val="5105291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a:t>
            </a:r>
            <a:r>
              <a:rPr lang="en-US" dirty="0" err="1"/>
              <a:t>NATed</a:t>
            </a:r>
            <a:r>
              <a:rPr lang="en-US" dirty="0"/>
              <a:t> / Private IP Address</a:t>
            </a:r>
            <a:r>
              <a:rPr lang="en-US" dirty="0" smtClean="0"/>
              <a:t>?</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17</a:t>
            </a:fld>
            <a:endParaRPr lang="en-US"/>
          </a:p>
        </p:txBody>
      </p:sp>
      <p:sp>
        <p:nvSpPr>
          <p:cNvPr id="6" name="Content Placeholder 5"/>
          <p:cNvSpPr>
            <a:spLocks noGrp="1"/>
          </p:cNvSpPr>
          <p:nvPr>
            <p:ph sz="quarter" idx="1"/>
          </p:nvPr>
        </p:nvSpPr>
        <p:spPr/>
        <p:txBody>
          <a:bodyPr>
            <a:normAutofit fontScale="85000" lnSpcReduction="10000"/>
          </a:bodyPr>
          <a:lstStyle/>
          <a:p>
            <a:r>
              <a:rPr lang="en-US" dirty="0" smtClean="0"/>
              <a:t>There are a limited number of IP Addresses available.  A ISP may assign you a particular IP Address, but not enough for all of your personal devices.  “</a:t>
            </a:r>
            <a:r>
              <a:rPr lang="en-US" dirty="0" err="1" smtClean="0"/>
              <a:t>NATing</a:t>
            </a:r>
            <a:r>
              <a:rPr lang="en-US" dirty="0" smtClean="0"/>
              <a:t>” allows you to have many personal devices, while using only one public IP Address on the internet.</a:t>
            </a:r>
          </a:p>
          <a:p>
            <a:pPr lvl="1"/>
            <a:r>
              <a:rPr lang="en-US" dirty="0" smtClean="0"/>
              <a:t>Conceptually, it’s similar to an apartment</a:t>
            </a:r>
            <a:r>
              <a:rPr lang="en-US" baseline="0" dirty="0" smtClean="0"/>
              <a:t> number in an apartment complex.</a:t>
            </a:r>
            <a:endParaRPr lang="en-US" dirty="0" smtClean="0"/>
          </a:p>
          <a:p>
            <a:r>
              <a:rPr lang="en-US" dirty="0" smtClean="0"/>
              <a:t>A private IP Address is simply a non-routable IP Address on the internet, which the home router gives to local machines, and via NAT routing connects to the internet.</a:t>
            </a:r>
          </a:p>
        </p:txBody>
      </p:sp>
    </p:spTree>
    <p:extLst>
      <p:ext uri="{BB962C8B-B14F-4D97-AF65-F5344CB8AC3E}">
        <p14:creationId xmlns:p14="http://schemas.microsoft.com/office/powerpoint/2010/main" val="11867941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are IP Addresses Assigned?</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18</a:t>
            </a:fld>
            <a:endParaRPr lang="en-US"/>
          </a:p>
        </p:txBody>
      </p:sp>
      <p:sp>
        <p:nvSpPr>
          <p:cNvPr id="6" name="Content Placeholder 5"/>
          <p:cNvSpPr>
            <a:spLocks noGrp="1"/>
          </p:cNvSpPr>
          <p:nvPr>
            <p:ph sz="quarter" idx="1"/>
          </p:nvPr>
        </p:nvSpPr>
        <p:spPr/>
        <p:txBody>
          <a:bodyPr>
            <a:normAutofit fontScale="92500" lnSpcReduction="10000"/>
          </a:bodyPr>
          <a:lstStyle/>
          <a:p>
            <a:r>
              <a:rPr lang="en-US" dirty="0" smtClean="0"/>
              <a:t>IP Address ranges (a set of IP Addresses) are assigned to an ISP (Internet Service Provider) by a registrar.  The specific registrar is dependent upon what domain you are purchasing for, though generally this is treated based upon the region in where you live.</a:t>
            </a:r>
          </a:p>
          <a:p>
            <a:r>
              <a:rPr lang="en-US" dirty="0" smtClean="0"/>
              <a:t>A particular ISP can then assign you a particular IP Address for your router.</a:t>
            </a:r>
          </a:p>
          <a:p>
            <a:pPr lvl="1"/>
            <a:r>
              <a:rPr lang="en-US" dirty="0" smtClean="0"/>
              <a:t>But the private IP Address space is only assigned by your router.</a:t>
            </a:r>
          </a:p>
        </p:txBody>
      </p:sp>
    </p:spTree>
    <p:extLst>
      <p:ext uri="{BB962C8B-B14F-4D97-AF65-F5344CB8AC3E}">
        <p14:creationId xmlns:p14="http://schemas.microsoft.com/office/powerpoint/2010/main" val="27885761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port?</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19</a:t>
            </a:fld>
            <a:endParaRPr lang="en-US"/>
          </a:p>
        </p:txBody>
      </p:sp>
      <p:sp>
        <p:nvSpPr>
          <p:cNvPr id="6" name="Content Placeholder 5"/>
          <p:cNvSpPr>
            <a:spLocks noGrp="1"/>
          </p:cNvSpPr>
          <p:nvPr>
            <p:ph sz="quarter" idx="1"/>
          </p:nvPr>
        </p:nvSpPr>
        <p:spPr/>
        <p:txBody>
          <a:bodyPr>
            <a:normAutofit lnSpcReduction="10000"/>
          </a:bodyPr>
          <a:lstStyle/>
          <a:p>
            <a:r>
              <a:rPr lang="en-US" dirty="0" smtClean="0"/>
              <a:t>A port is simply a number, which allows two computer programs on different computers to communicate with one another. </a:t>
            </a:r>
          </a:p>
          <a:p>
            <a:r>
              <a:rPr lang="en-US" dirty="0" smtClean="0"/>
              <a:t>Generally, certain services run on specific port numbers, however, a programmer can arbitrarily set what ports to connect to if there is a good reason too. </a:t>
            </a:r>
          </a:p>
          <a:p>
            <a:pPr lvl="1"/>
            <a:r>
              <a:rPr lang="en-US" dirty="0" smtClean="0"/>
              <a:t>Port 22 for </a:t>
            </a:r>
            <a:r>
              <a:rPr lang="en-US" dirty="0" err="1" smtClean="0"/>
              <a:t>ssh</a:t>
            </a:r>
            <a:r>
              <a:rPr lang="en-US" dirty="0" smtClean="0"/>
              <a:t> traffic</a:t>
            </a:r>
          </a:p>
          <a:p>
            <a:pPr lvl="1"/>
            <a:r>
              <a:rPr lang="en-US" dirty="0" smtClean="0"/>
              <a:t>Port 80 for http traffic</a:t>
            </a:r>
          </a:p>
          <a:p>
            <a:endParaRPr lang="en-US" dirty="0"/>
          </a:p>
        </p:txBody>
      </p:sp>
    </p:spTree>
    <p:extLst>
      <p:ext uri="{BB962C8B-B14F-4D97-AF65-F5344CB8AC3E}">
        <p14:creationId xmlns:p14="http://schemas.microsoft.com/office/powerpoint/2010/main" val="5065772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0"/>
            <a:ext cx="9144000" cy="1143000"/>
          </a:xfrm>
        </p:spPr>
        <p:txBody>
          <a:bodyPr>
            <a:normAutofit fontScale="90000"/>
          </a:bodyPr>
          <a:lstStyle/>
          <a:p>
            <a:r>
              <a:rPr lang="en-US" sz="3600">
                <a:latin typeface="Arial" charset="0"/>
                <a:ea typeface="ＭＳ Ｐゴシック" charset="0"/>
                <a:cs typeface="ＭＳ Ｐゴシック" charset="0"/>
              </a:rPr>
              <a:t>All materials is licensed under a Creative Commons </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Share Alike</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 license.</a:t>
            </a:r>
            <a:endParaRPr lang="en-US" sz="3600">
              <a:latin typeface="Arial" charset="0"/>
              <a:ea typeface="ＭＳ Ｐゴシック" charset="0"/>
              <a:cs typeface="ＭＳ Ｐゴシック" charset="0"/>
            </a:endParaRPr>
          </a:p>
        </p:txBody>
      </p:sp>
      <p:sp>
        <p:nvSpPr>
          <p:cNvPr id="16386" name="Content Placeholder 2"/>
          <p:cNvSpPr>
            <a:spLocks noGrp="1"/>
          </p:cNvSpPr>
          <p:nvPr>
            <p:ph idx="1"/>
          </p:nvPr>
        </p:nvSpPr>
        <p:spPr>
          <a:xfrm>
            <a:off x="685800" y="1371600"/>
            <a:ext cx="7772400" cy="4114800"/>
          </a:xfrm>
        </p:spPr>
        <p:txBody>
          <a:bodyPr/>
          <a:lstStyle/>
          <a:p>
            <a:r>
              <a:rPr lang="en-US" sz="2400">
                <a:latin typeface="Arial" charset="0"/>
                <a:ea typeface="ＭＳ Ｐゴシック" charset="0"/>
                <a:cs typeface="ＭＳ Ｐゴシック" charset="0"/>
              </a:rPr>
              <a:t>http://creativecommons.org/licenses/by-sa/3.0/</a:t>
            </a:r>
          </a:p>
        </p:txBody>
      </p:sp>
      <p:sp>
        <p:nvSpPr>
          <p:cNvPr id="163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5039D55-723C-F345-9EF5-4FE2EE4EDDB9}" type="slidenum">
              <a:rPr lang="en-US" sz="1400"/>
              <a:pPr/>
              <a:t>2</a:t>
            </a:fld>
            <a:endParaRPr lang="en-US" sz="140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49463"/>
            <a:ext cx="632460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44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20</a:t>
            </a:fld>
            <a:endParaRPr lang="en-US"/>
          </a:p>
        </p:txBody>
      </p:sp>
      <p:sp>
        <p:nvSpPr>
          <p:cNvPr id="6" name="Content Placeholder 5"/>
          <p:cNvSpPr>
            <a:spLocks noGrp="1"/>
          </p:cNvSpPr>
          <p:nvPr>
            <p:ph sz="quarter" idx="1"/>
          </p:nvPr>
        </p:nvSpPr>
        <p:spPr/>
        <p:txBody>
          <a:bodyPr/>
          <a:lstStyle/>
          <a:p>
            <a:r>
              <a:rPr lang="en-US" dirty="0" smtClean="0"/>
              <a:t>You just survived the “boring” part.</a:t>
            </a:r>
          </a:p>
          <a:p>
            <a:r>
              <a:rPr lang="en-US" dirty="0" smtClean="0"/>
              <a:t>5 Minute Coffee / Bathroom break.</a:t>
            </a:r>
          </a:p>
          <a:p>
            <a:r>
              <a:rPr lang="en-US" dirty="0" smtClean="0"/>
              <a:t>When we come back,</a:t>
            </a:r>
            <a:r>
              <a:rPr lang="en-US" baseline="0" dirty="0" smtClean="0"/>
              <a:t> we will start with offensive techniques to determine who a user is.</a:t>
            </a:r>
            <a:endParaRPr lang="en-US" dirty="0"/>
          </a:p>
        </p:txBody>
      </p:sp>
    </p:spTree>
    <p:extLst>
      <p:ext uri="{BB962C8B-B14F-4D97-AF65-F5344CB8AC3E}">
        <p14:creationId xmlns:p14="http://schemas.microsoft.com/office/powerpoint/2010/main" val="40959817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t>
            </a:r>
            <a:r>
              <a:rPr lang="en-US" baseline="0" dirty="0" smtClean="0"/>
              <a:t>Techniques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21</a:t>
            </a:fld>
            <a:endParaRPr lang="en-US"/>
          </a:p>
        </p:txBody>
      </p:sp>
      <p:sp>
        <p:nvSpPr>
          <p:cNvPr id="6" name="Content Placeholder 5"/>
          <p:cNvSpPr>
            <a:spLocks noGrp="1"/>
          </p:cNvSpPr>
          <p:nvPr>
            <p:ph sz="quarter" idx="1"/>
          </p:nvPr>
        </p:nvSpPr>
        <p:spPr/>
        <p:txBody>
          <a:bodyPr/>
          <a:lstStyle/>
          <a:p>
            <a:r>
              <a:rPr lang="en-US" dirty="0" smtClean="0"/>
              <a:t>These are server techniques to determine who you are.</a:t>
            </a:r>
          </a:p>
          <a:p>
            <a:r>
              <a:rPr lang="en-US" dirty="0" smtClean="0"/>
              <a:t>IP </a:t>
            </a:r>
            <a:r>
              <a:rPr lang="en-US" dirty="0" err="1" smtClean="0"/>
              <a:t>Geolocation</a:t>
            </a:r>
            <a:endParaRPr lang="en-US" dirty="0" smtClean="0"/>
          </a:p>
          <a:p>
            <a:r>
              <a:rPr lang="en-US" dirty="0" smtClean="0"/>
              <a:t>What your browser expose when you browse</a:t>
            </a:r>
            <a:r>
              <a:rPr lang="en-US" baseline="0" dirty="0" smtClean="0"/>
              <a:t> to a web page.</a:t>
            </a:r>
            <a:endParaRPr lang="en-US" dirty="0"/>
          </a:p>
        </p:txBody>
      </p:sp>
    </p:spTree>
    <p:extLst>
      <p:ext uri="{BB962C8B-B14F-4D97-AF65-F5344CB8AC3E}">
        <p14:creationId xmlns:p14="http://schemas.microsoft.com/office/powerpoint/2010/main" val="29377619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t>
            </a:r>
            <a:r>
              <a:rPr lang="en-US" dirty="0" err="1" smtClean="0"/>
              <a:t>Geolocation</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22</a:t>
            </a:fld>
            <a:endParaRPr lang="en-US"/>
          </a:p>
        </p:txBody>
      </p:sp>
      <p:sp>
        <p:nvSpPr>
          <p:cNvPr id="6" name="Content Placeholder 5"/>
          <p:cNvSpPr>
            <a:spLocks noGrp="1"/>
          </p:cNvSpPr>
          <p:nvPr>
            <p:ph sz="quarter" idx="1"/>
          </p:nvPr>
        </p:nvSpPr>
        <p:spPr/>
        <p:txBody>
          <a:bodyPr>
            <a:normAutofit fontScale="92500" lnSpcReduction="10000"/>
          </a:bodyPr>
          <a:lstStyle/>
          <a:p>
            <a:r>
              <a:rPr lang="en-US" dirty="0" smtClean="0"/>
              <a:t>IP </a:t>
            </a:r>
            <a:r>
              <a:rPr lang="en-US" dirty="0" err="1" smtClean="0"/>
              <a:t>Geolocation</a:t>
            </a:r>
            <a:r>
              <a:rPr lang="en-US" dirty="0" smtClean="0"/>
              <a:t> is the name for the technology to go from an IP Address to a physical location.  Companies, and open source utilities, provide this IP </a:t>
            </a:r>
            <a:r>
              <a:rPr lang="en-US" dirty="0" err="1" smtClean="0"/>
              <a:t>Geolocation</a:t>
            </a:r>
            <a:r>
              <a:rPr lang="en-US" dirty="0" smtClean="0"/>
              <a:t> information in various formats to download off of the internet for use within your internal applications.</a:t>
            </a:r>
          </a:p>
          <a:p>
            <a:pPr lvl="1">
              <a:buFontTx/>
              <a:buNone/>
            </a:pPr>
            <a:endParaRPr lang="en-US" dirty="0" smtClean="0"/>
          </a:p>
          <a:p>
            <a:pPr lvl="1">
              <a:buFontTx/>
              <a:buNone/>
            </a:pPr>
            <a:r>
              <a:rPr lang="en-US" dirty="0" smtClean="0"/>
              <a:t>Note: Sources generally provide other attributes </a:t>
            </a:r>
            <a:r>
              <a:rPr lang="en-US" i="1" dirty="0" smtClean="0"/>
              <a:t>as well</a:t>
            </a:r>
            <a:r>
              <a:rPr lang="en-US" dirty="0" smtClean="0"/>
              <a:t> as just </a:t>
            </a:r>
            <a:r>
              <a:rPr lang="en-US" dirty="0" err="1" smtClean="0"/>
              <a:t>ip</a:t>
            </a:r>
            <a:r>
              <a:rPr lang="en-US" dirty="0" smtClean="0"/>
              <a:t> location information, such as domain name, </a:t>
            </a:r>
            <a:r>
              <a:rPr lang="en-US" dirty="0" err="1" smtClean="0"/>
              <a:t>isp</a:t>
            </a:r>
            <a:r>
              <a:rPr lang="en-US" dirty="0" smtClean="0"/>
              <a:t>, org, or similar.  This is a by-product of the analysis they perform.</a:t>
            </a:r>
          </a:p>
        </p:txBody>
      </p:sp>
    </p:spTree>
    <p:extLst>
      <p:ext uri="{BB962C8B-B14F-4D97-AF65-F5344CB8AC3E}">
        <p14:creationId xmlns:p14="http://schemas.microsoft.com/office/powerpoint/2010/main" val="9895070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IP </a:t>
            </a:r>
            <a:r>
              <a:rPr lang="en-US" dirty="0" err="1" smtClean="0"/>
              <a:t>Geolocation</a:t>
            </a:r>
            <a:r>
              <a:rPr lang="en-US" dirty="0" smtClean="0"/>
              <a:t> – what does that</a:t>
            </a:r>
            <a:r>
              <a:rPr lang="en-US" baseline="0" dirty="0" smtClean="0"/>
              <a:t> mean?</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23</a:t>
            </a:fld>
            <a:endParaRPr lang="en-US"/>
          </a:p>
        </p:txBody>
      </p:sp>
      <p:sp>
        <p:nvSpPr>
          <p:cNvPr id="6" name="Content Placeholder 5"/>
          <p:cNvSpPr>
            <a:spLocks noGrp="1"/>
          </p:cNvSpPr>
          <p:nvPr>
            <p:ph sz="quarter" idx="1"/>
          </p:nvPr>
        </p:nvSpPr>
        <p:spPr/>
        <p:txBody>
          <a:bodyPr>
            <a:normAutofit fontScale="85000" lnSpcReduction="10000"/>
          </a:bodyPr>
          <a:lstStyle/>
          <a:p>
            <a:r>
              <a:rPr lang="en-US" dirty="0" smtClean="0"/>
              <a:t>For a given IP Addresses, I can tell</a:t>
            </a:r>
            <a:r>
              <a:rPr lang="en-US" baseline="0" dirty="0" smtClean="0"/>
              <a:t> you approximately where they are located, </a:t>
            </a:r>
            <a:r>
              <a:rPr lang="en-US" i="1" baseline="0" dirty="0" smtClean="0"/>
              <a:t>without</a:t>
            </a:r>
            <a:r>
              <a:rPr lang="en-US" i="0" baseline="0" dirty="0" smtClean="0"/>
              <a:t> using a network connection.</a:t>
            </a:r>
          </a:p>
          <a:p>
            <a:r>
              <a:rPr lang="en-US" dirty="0" smtClean="0"/>
              <a:t>Also, I can generally tell your internet provider</a:t>
            </a:r>
          </a:p>
          <a:p>
            <a:pPr lvl="1"/>
            <a:r>
              <a:rPr lang="en-US" dirty="0" smtClean="0"/>
              <a:t>Verizon.com</a:t>
            </a:r>
          </a:p>
          <a:p>
            <a:pPr lvl="1"/>
            <a:r>
              <a:rPr lang="en-US" i="0" baseline="0" dirty="0" smtClean="0"/>
              <a:t>Yourbuissness.com</a:t>
            </a:r>
          </a:p>
          <a:p>
            <a:pPr lvl="1"/>
            <a:r>
              <a:rPr lang="en-US" dirty="0" err="1" smtClean="0"/>
              <a:t>Etc</a:t>
            </a:r>
            <a:endParaRPr lang="en-US" dirty="0" smtClean="0"/>
          </a:p>
          <a:p>
            <a:pPr lvl="0"/>
            <a:r>
              <a:rPr lang="en-US" dirty="0" smtClean="0"/>
              <a:t>I can use this to:</a:t>
            </a:r>
          </a:p>
          <a:p>
            <a:pPr lvl="1"/>
            <a:r>
              <a:rPr lang="en-US" dirty="0" smtClean="0"/>
              <a:t>Send you targeted internet ads</a:t>
            </a:r>
          </a:p>
          <a:p>
            <a:pPr lvl="1"/>
            <a:r>
              <a:rPr lang="en-US" dirty="0" smtClean="0"/>
              <a:t>Verify</a:t>
            </a:r>
            <a:r>
              <a:rPr lang="en-US" baseline="0" dirty="0" smtClean="0"/>
              <a:t> you have</a:t>
            </a:r>
            <a:r>
              <a:rPr lang="en-US" dirty="0" smtClean="0"/>
              <a:t> permission to view media content</a:t>
            </a:r>
          </a:p>
          <a:p>
            <a:pPr lvl="1"/>
            <a:r>
              <a:rPr lang="en-US" dirty="0" smtClean="0"/>
              <a:t>Verify you are in a country the same as your credit card</a:t>
            </a:r>
          </a:p>
          <a:p>
            <a:endParaRPr lang="en-US" i="0" baseline="0" dirty="0" smtClean="0"/>
          </a:p>
        </p:txBody>
      </p:sp>
    </p:spTree>
    <p:extLst>
      <p:ext uri="{BB962C8B-B14F-4D97-AF65-F5344CB8AC3E}">
        <p14:creationId xmlns:p14="http://schemas.microsoft.com/office/powerpoint/2010/main" val="39714024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one create</a:t>
            </a:r>
            <a:r>
              <a:rPr lang="en-US" baseline="0" dirty="0" smtClean="0"/>
              <a:t> an IP </a:t>
            </a:r>
            <a:r>
              <a:rPr lang="en-US" baseline="0" dirty="0" err="1" smtClean="0"/>
              <a:t>Geolocation</a:t>
            </a:r>
            <a:r>
              <a:rPr lang="en-US" baseline="0" dirty="0" smtClean="0"/>
              <a:t> database?</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24</a:t>
            </a:fld>
            <a:endParaRPr lang="en-US"/>
          </a:p>
        </p:txBody>
      </p:sp>
      <p:sp>
        <p:nvSpPr>
          <p:cNvPr id="6" name="Content Placeholder 5"/>
          <p:cNvSpPr>
            <a:spLocks noGrp="1"/>
          </p:cNvSpPr>
          <p:nvPr>
            <p:ph sz="quarter" idx="1"/>
          </p:nvPr>
        </p:nvSpPr>
        <p:spPr/>
        <p:txBody>
          <a:bodyPr>
            <a:normAutofit/>
          </a:bodyPr>
          <a:lstStyle/>
          <a:p>
            <a:pPr marL="274320" marR="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i="1" kern="1200" dirty="0" smtClean="0">
                <a:solidFill>
                  <a:schemeClr val="tx1"/>
                </a:solidFill>
                <a:effectLst/>
              </a:rPr>
              <a:t>Caveat: These only discuss how open source IP </a:t>
            </a:r>
            <a:r>
              <a:rPr kumimoji="0" lang="en-US" sz="2600" i="1" kern="1200" dirty="0" err="1" smtClean="0">
                <a:solidFill>
                  <a:schemeClr val="tx1"/>
                </a:solidFill>
                <a:effectLst/>
              </a:rPr>
              <a:t>Geolocation</a:t>
            </a:r>
            <a:r>
              <a:rPr kumimoji="0" lang="en-US" sz="2600" i="1" kern="1200" dirty="0" smtClean="0">
                <a:solidFill>
                  <a:schemeClr val="tx1"/>
                </a:solidFill>
                <a:effectLst/>
              </a:rPr>
              <a:t> techniques work, not commercial sources.</a:t>
            </a:r>
          </a:p>
          <a:p>
            <a:pPr rtl="0" eaLnBrk="0" fontAlgn="base" hangingPunct="0"/>
            <a:r>
              <a:rPr kumimoji="0" lang="en-US" sz="2600" kern="1200" dirty="0" smtClean="0">
                <a:solidFill>
                  <a:schemeClr val="tx1"/>
                </a:solidFill>
                <a:effectLst/>
              </a:rPr>
              <a:t>Ask the user</a:t>
            </a:r>
            <a:endParaRPr lang="en-US" sz="2600" dirty="0" smtClean="0">
              <a:effectLst/>
            </a:endParaRPr>
          </a:p>
          <a:p>
            <a:pPr lvl="1" eaLnBrk="0" fontAlgn="base" hangingPunct="0"/>
            <a:r>
              <a:rPr kumimoji="0" lang="en-US" sz="2300" kern="1200" dirty="0" smtClean="0">
                <a:solidFill>
                  <a:schemeClr val="tx1"/>
                </a:solidFill>
                <a:effectLst/>
              </a:rPr>
              <a:t>Hostip.info</a:t>
            </a:r>
          </a:p>
          <a:p>
            <a:pPr lvl="2" eaLnBrk="0" fontAlgn="base" hangingPunct="0"/>
            <a:r>
              <a:rPr lang="en-US" dirty="0"/>
              <a:t>Host name: </a:t>
            </a:r>
            <a:r>
              <a:rPr lang="en-US" b="1" dirty="0"/>
              <a:t>pool-70-108-49-201.res.east.verizon.net. </a:t>
            </a:r>
            <a:r>
              <a:rPr lang="en-US" dirty="0"/>
              <a:t/>
            </a:r>
            <a:br>
              <a:rPr lang="en-US" dirty="0"/>
            </a:br>
            <a:r>
              <a:rPr lang="en-US" dirty="0"/>
              <a:t>IP address: </a:t>
            </a:r>
            <a:r>
              <a:rPr lang="en-US" b="1" dirty="0"/>
              <a:t>70.108.49.201</a:t>
            </a:r>
            <a:r>
              <a:rPr lang="en-US" dirty="0"/>
              <a:t/>
            </a:r>
            <a:br>
              <a:rPr lang="en-US" dirty="0"/>
            </a:br>
            <a:r>
              <a:rPr lang="en-US" dirty="0"/>
              <a:t>Location: </a:t>
            </a:r>
            <a:r>
              <a:rPr lang="en-US" b="1" dirty="0"/>
              <a:t>UNITED STATES</a:t>
            </a:r>
            <a:r>
              <a:rPr lang="en-US" dirty="0"/>
              <a:t> (</a:t>
            </a:r>
            <a:r>
              <a:rPr lang="en-US" dirty="0">
                <a:hlinkClick r:id="rId2"/>
              </a:rPr>
              <a:t>change</a:t>
            </a:r>
            <a:r>
              <a:rPr lang="en-US" dirty="0"/>
              <a:t>) </a:t>
            </a:r>
            <a:endParaRPr lang="en-US" dirty="0" smtClean="0"/>
          </a:p>
          <a:p>
            <a:pPr lvl="2" eaLnBrk="0" fontAlgn="base" hangingPunct="0"/>
            <a:r>
              <a:rPr kumimoji="0" lang="en-US" sz="2000" kern="1200" dirty="0" smtClean="0">
                <a:solidFill>
                  <a:schemeClr val="tx1"/>
                </a:solidFill>
                <a:effectLst/>
              </a:rPr>
              <a:t>http://www.hostip.info (12/18/10, 1/7/12)</a:t>
            </a:r>
            <a:endParaRPr lang="en-US" dirty="0" smtClean="0">
              <a:effectLst/>
            </a:endParaRPr>
          </a:p>
          <a:p>
            <a:pPr marL="274320" marR="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lang="en-US" sz="2600" dirty="0" smtClean="0">
              <a:effectLst/>
            </a:endParaRPr>
          </a:p>
        </p:txBody>
      </p:sp>
    </p:spTree>
    <p:extLst>
      <p:ext uri="{BB962C8B-B14F-4D97-AF65-F5344CB8AC3E}">
        <p14:creationId xmlns:p14="http://schemas.microsoft.com/office/powerpoint/2010/main" val="17348994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one create</a:t>
            </a:r>
            <a:r>
              <a:rPr lang="en-US" baseline="0" dirty="0" smtClean="0"/>
              <a:t> an IP </a:t>
            </a:r>
            <a:r>
              <a:rPr lang="en-US" baseline="0" dirty="0" err="1" smtClean="0"/>
              <a:t>Geolocation</a:t>
            </a:r>
            <a:r>
              <a:rPr lang="en-US" baseline="0" dirty="0" smtClean="0"/>
              <a:t> database (2)?</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25</a:t>
            </a:fld>
            <a:endParaRPr lang="en-US"/>
          </a:p>
        </p:txBody>
      </p:sp>
      <p:sp>
        <p:nvSpPr>
          <p:cNvPr id="6" name="Content Placeholder 5"/>
          <p:cNvSpPr>
            <a:spLocks noGrp="1"/>
          </p:cNvSpPr>
          <p:nvPr>
            <p:ph sz="quarter" idx="1"/>
          </p:nvPr>
        </p:nvSpPr>
        <p:spPr/>
        <p:txBody>
          <a:bodyPr>
            <a:normAutofit/>
          </a:bodyPr>
          <a:lstStyle/>
          <a:p>
            <a:r>
              <a:rPr lang="en-US" dirty="0"/>
              <a:t>Query registries</a:t>
            </a:r>
          </a:p>
          <a:p>
            <a:pPr lvl="1"/>
            <a:r>
              <a:rPr lang="en-US" dirty="0"/>
              <a:t>We [Software77.net] use the registry assignments provided by the registrars. However discrepancies creep in especially in cases of large multinational companies who have their base of operation on one country and satellite offices in other countries. Typically what happens is that a company based in say, the United States, also has a branch in Africa or Asia. </a:t>
            </a:r>
          </a:p>
          <a:p>
            <a:pPr lvl="2"/>
            <a:r>
              <a:rPr lang="en-US" dirty="0">
                <a:hlinkClick r:id="rId2"/>
              </a:rPr>
              <a:t>http://software77.net/faq.html</a:t>
            </a:r>
            <a:r>
              <a:rPr lang="en-US" dirty="0"/>
              <a:t> (1/24/08</a:t>
            </a:r>
            <a:r>
              <a:rPr lang="en-US" dirty="0" smtClean="0"/>
              <a:t>)</a:t>
            </a:r>
            <a:endParaRPr lang="en-US" dirty="0"/>
          </a:p>
        </p:txBody>
      </p:sp>
    </p:spTree>
    <p:extLst>
      <p:ext uri="{BB962C8B-B14F-4D97-AF65-F5344CB8AC3E}">
        <p14:creationId xmlns:p14="http://schemas.microsoft.com/office/powerpoint/2010/main" val="16968324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Sources</a:t>
            </a:r>
            <a:endParaRPr lang="en-US" dirty="0"/>
          </a:p>
        </p:txBody>
      </p:sp>
      <p:sp>
        <p:nvSpPr>
          <p:cNvPr id="3" name="Content Placeholder 2"/>
          <p:cNvSpPr>
            <a:spLocks noGrp="1"/>
          </p:cNvSpPr>
          <p:nvPr>
            <p:ph sz="quarter" idx="1"/>
          </p:nvPr>
        </p:nvSpPr>
        <p:spPr/>
        <p:txBody>
          <a:bodyPr>
            <a:normAutofit lnSpcReduction="10000"/>
          </a:bodyPr>
          <a:lstStyle/>
          <a:p>
            <a:pPr rtl="0" eaLnBrk="0" fontAlgn="base" hangingPunct="0"/>
            <a:r>
              <a:rPr kumimoji="0" lang="en-US" sz="2600" kern="1200" dirty="0" err="1" smtClean="0">
                <a:solidFill>
                  <a:schemeClr val="tx1"/>
                </a:solidFill>
                <a:effectLst/>
              </a:rPr>
              <a:t>Maxmind</a:t>
            </a:r>
            <a:endParaRPr lang="en-US" sz="2600" dirty="0" smtClean="0">
              <a:effectLst/>
            </a:endParaRPr>
          </a:p>
          <a:p>
            <a:pPr lvl="1" eaLnBrk="0" fontAlgn="base" hangingPunct="0"/>
            <a:r>
              <a:rPr kumimoji="0" lang="en-US" sz="2300" kern="1200" dirty="0" smtClean="0">
                <a:solidFill>
                  <a:schemeClr val="tx1"/>
                </a:solidFill>
                <a:effectLst/>
              </a:rPr>
              <a:t>Country &amp; City files (less accurate than paid version)</a:t>
            </a:r>
            <a:endParaRPr lang="en-US" dirty="0" smtClean="0">
              <a:effectLst/>
            </a:endParaRPr>
          </a:p>
          <a:p>
            <a:pPr lvl="1" eaLnBrk="0" fontAlgn="base" hangingPunct="0"/>
            <a:r>
              <a:rPr kumimoji="0" lang="en-US" sz="2300" kern="1200" dirty="0" smtClean="0">
                <a:solidFill>
                  <a:schemeClr val="tx1"/>
                </a:solidFill>
                <a:effectLst/>
              </a:rPr>
              <a:t>http://www.maxmind.com </a:t>
            </a:r>
            <a:endParaRPr lang="en-US" dirty="0" smtClean="0">
              <a:effectLst/>
            </a:endParaRPr>
          </a:p>
          <a:p>
            <a:pPr rtl="0" eaLnBrk="0" fontAlgn="base" hangingPunct="0"/>
            <a:r>
              <a:rPr kumimoji="0" lang="en-US" sz="2600" kern="1200" dirty="0" smtClean="0">
                <a:solidFill>
                  <a:schemeClr val="tx1"/>
                </a:solidFill>
                <a:effectLst/>
              </a:rPr>
              <a:t>Hostip.info</a:t>
            </a:r>
            <a:endParaRPr lang="en-US" dirty="0" smtClean="0">
              <a:effectLst/>
            </a:endParaRPr>
          </a:p>
          <a:p>
            <a:pPr lvl="1" eaLnBrk="0" fontAlgn="base" hangingPunct="0"/>
            <a:r>
              <a:rPr kumimoji="0" lang="en-US" sz="2300" kern="1200" dirty="0" smtClean="0">
                <a:solidFill>
                  <a:schemeClr val="tx1"/>
                </a:solidFill>
                <a:effectLst/>
              </a:rPr>
              <a:t>Community volunteers location, plus various automated features</a:t>
            </a:r>
            <a:endParaRPr lang="en-US" dirty="0" smtClean="0">
              <a:effectLst/>
            </a:endParaRPr>
          </a:p>
          <a:p>
            <a:pPr lvl="1" eaLnBrk="0" fontAlgn="base" hangingPunct="0"/>
            <a:r>
              <a:rPr kumimoji="0" lang="en-US" sz="2300" kern="1200" dirty="0" smtClean="0">
                <a:solidFill>
                  <a:schemeClr val="tx1"/>
                </a:solidFill>
                <a:effectLst/>
              </a:rPr>
              <a:t>http://hostip.info </a:t>
            </a:r>
            <a:endParaRPr lang="en-US" dirty="0" smtClean="0">
              <a:effectLst/>
            </a:endParaRPr>
          </a:p>
          <a:p>
            <a:pPr rtl="0" eaLnBrk="0" fontAlgn="base" hangingPunct="0"/>
            <a:r>
              <a:rPr kumimoji="0" lang="en-US" sz="2600" kern="1200" dirty="0" smtClean="0">
                <a:solidFill>
                  <a:schemeClr val="tx1"/>
                </a:solidFill>
                <a:effectLst/>
              </a:rPr>
              <a:t>Software77.net</a:t>
            </a:r>
            <a:endParaRPr lang="en-US" dirty="0" smtClean="0">
              <a:effectLst/>
            </a:endParaRPr>
          </a:p>
          <a:p>
            <a:pPr lvl="1" eaLnBrk="0" fontAlgn="base" hangingPunct="0"/>
            <a:r>
              <a:rPr kumimoji="0" lang="en-US" sz="2300" kern="1200" dirty="0" smtClean="0">
                <a:solidFill>
                  <a:schemeClr val="tx1"/>
                </a:solidFill>
                <a:effectLst/>
              </a:rPr>
              <a:t>Scrapes </a:t>
            </a:r>
            <a:r>
              <a:rPr kumimoji="0" lang="en-US" sz="2300" kern="1200" dirty="0" err="1" smtClean="0">
                <a:solidFill>
                  <a:schemeClr val="tx1"/>
                </a:solidFill>
                <a:effectLst/>
              </a:rPr>
              <a:t>whois</a:t>
            </a:r>
            <a:r>
              <a:rPr kumimoji="0" lang="en-US" sz="2300" kern="1200" dirty="0" smtClean="0">
                <a:solidFill>
                  <a:schemeClr val="tx1"/>
                </a:solidFill>
                <a:effectLst/>
              </a:rPr>
              <a:t> notifications of new domains</a:t>
            </a:r>
            <a:endParaRPr lang="en-US" dirty="0" smtClean="0">
              <a:effectLst/>
            </a:endParaRPr>
          </a:p>
          <a:p>
            <a:pPr lvl="1" eaLnBrk="0" fontAlgn="base" hangingPunct="0"/>
            <a:r>
              <a:rPr kumimoji="0" lang="en-US" sz="2300" kern="1200" dirty="0" smtClean="0">
                <a:solidFill>
                  <a:schemeClr val="tx1"/>
                </a:solidFill>
                <a:effectLst/>
              </a:rPr>
              <a:t>Provides a “birth date” for a domain.</a:t>
            </a:r>
            <a:endParaRPr lang="en-US" dirty="0" smtClean="0">
              <a:effectLst/>
            </a:endParaRPr>
          </a:p>
          <a:p>
            <a:pPr lvl="1" eaLnBrk="0" fontAlgn="base" hangingPunct="0"/>
            <a:r>
              <a:rPr kumimoji="0" lang="en-US" sz="2300" kern="1200" dirty="0" smtClean="0">
                <a:solidFill>
                  <a:schemeClr val="tx1"/>
                </a:solidFill>
                <a:effectLst/>
              </a:rPr>
              <a:t>http://software77.net/cgi-bin/ip-country/geo-ip.pl</a:t>
            </a:r>
            <a:endParaRPr lang="en-US" dirty="0" smtClean="0">
              <a:effectLst/>
            </a:endParaRPr>
          </a:p>
          <a:p>
            <a:endParaRPr lang="en-US" dirty="0"/>
          </a:p>
        </p:txBody>
      </p:sp>
      <p:sp>
        <p:nvSpPr>
          <p:cNvPr id="6" name="Slide Number Placeholder 5"/>
          <p:cNvSpPr>
            <a:spLocks noGrp="1"/>
          </p:cNvSpPr>
          <p:nvPr>
            <p:ph type="sldNum" sz="quarter" idx="12"/>
          </p:nvPr>
        </p:nvSpPr>
        <p:spPr/>
        <p:txBody>
          <a:bodyPr/>
          <a:lstStyle/>
          <a:p>
            <a:fld id="{295008BC-DA31-4D19-837B-EFA4386B05F5}" type="slidenum">
              <a:rPr lang="en-US" smtClean="0"/>
              <a:pPr/>
              <a:t>26</a:t>
            </a:fld>
            <a:endParaRPr lang="en-US"/>
          </a:p>
        </p:txBody>
      </p:sp>
    </p:spTree>
    <p:extLst>
      <p:ext uri="{BB962C8B-B14F-4D97-AF65-F5344CB8AC3E}">
        <p14:creationId xmlns:p14="http://schemas.microsoft.com/office/powerpoint/2010/main" val="16271263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Sources VS Commercial Sources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27</a:t>
            </a:fld>
            <a:endParaRPr lang="en-US"/>
          </a:p>
        </p:txBody>
      </p:sp>
      <p:sp>
        <p:nvSpPr>
          <p:cNvPr id="6" name="Content Placeholder 5"/>
          <p:cNvSpPr>
            <a:spLocks noGrp="1"/>
          </p:cNvSpPr>
          <p:nvPr>
            <p:ph sz="quarter" idx="1"/>
          </p:nvPr>
        </p:nvSpPr>
        <p:spPr/>
        <p:txBody>
          <a:bodyPr>
            <a:normAutofit fontScale="92500" lnSpcReduction="10000"/>
          </a:bodyPr>
          <a:lstStyle/>
          <a:p>
            <a:pPr rtl="0" eaLnBrk="0" fontAlgn="base" hangingPunct="0"/>
            <a:r>
              <a:rPr kumimoji="0" lang="en-US" sz="2600" b="0" kern="1200" dirty="0" smtClean="0">
                <a:solidFill>
                  <a:schemeClr val="tx1"/>
                </a:solidFill>
                <a:effectLst/>
                <a:latin typeface="+mn-lt"/>
                <a:ea typeface="+mn-ea"/>
                <a:cs typeface="+mn-cs"/>
              </a:rPr>
              <a:t>Open Source</a:t>
            </a:r>
            <a:endParaRPr lang="en-US" b="0" dirty="0" smtClean="0">
              <a:effectLst/>
            </a:endParaRPr>
          </a:p>
          <a:p>
            <a:pPr lvl="1" rtl="0" eaLnBrk="0" fontAlgn="base" hangingPunct="0"/>
            <a:r>
              <a:rPr kumimoji="0" lang="en-US" sz="2300" b="0" kern="1200" dirty="0" smtClean="0">
                <a:solidFill>
                  <a:schemeClr val="tx1"/>
                </a:solidFill>
                <a:effectLst/>
                <a:latin typeface="+mn-lt"/>
                <a:ea typeface="+mn-ea"/>
                <a:cs typeface="+mn-cs"/>
              </a:rPr>
              <a:t>Less data fields</a:t>
            </a:r>
            <a:endParaRPr lang="en-US" b="0" dirty="0" smtClean="0">
              <a:effectLst/>
            </a:endParaRPr>
          </a:p>
          <a:p>
            <a:pPr lvl="1" rtl="0" eaLnBrk="0" fontAlgn="base" hangingPunct="0"/>
            <a:r>
              <a:rPr kumimoji="0" lang="en-US" sz="2300" b="0" kern="1200" dirty="0" smtClean="0">
                <a:solidFill>
                  <a:schemeClr val="tx1"/>
                </a:solidFill>
                <a:effectLst/>
                <a:latin typeface="+mn-lt"/>
                <a:ea typeface="+mn-ea"/>
                <a:cs typeface="+mn-cs"/>
              </a:rPr>
              <a:t>Known algorithms</a:t>
            </a:r>
            <a:endParaRPr lang="en-US" b="0" dirty="0" smtClean="0">
              <a:effectLst/>
            </a:endParaRPr>
          </a:p>
          <a:p>
            <a:pPr lvl="1" rtl="0" eaLnBrk="0" fontAlgn="base" hangingPunct="0"/>
            <a:r>
              <a:rPr kumimoji="0" lang="en-US" sz="2300" b="0" kern="1200" dirty="0" smtClean="0">
                <a:solidFill>
                  <a:schemeClr val="tx1"/>
                </a:solidFill>
                <a:effectLst/>
                <a:latin typeface="+mn-lt"/>
                <a:ea typeface="+mn-ea"/>
                <a:cs typeface="+mn-cs"/>
              </a:rPr>
              <a:t>Unique attributes</a:t>
            </a:r>
            <a:endParaRPr lang="en-US" b="0" dirty="0" smtClean="0">
              <a:effectLst/>
            </a:endParaRPr>
          </a:p>
          <a:p>
            <a:pPr lvl="2" rtl="0" eaLnBrk="0" fontAlgn="base" hangingPunct="0"/>
            <a:r>
              <a:rPr kumimoji="0" lang="en-US" sz="2000" b="0" kern="1200" dirty="0" smtClean="0">
                <a:solidFill>
                  <a:schemeClr val="tx1"/>
                </a:solidFill>
                <a:effectLst/>
                <a:latin typeface="+mn-lt"/>
                <a:ea typeface="+mn-ea"/>
                <a:cs typeface="+mn-cs"/>
              </a:rPr>
              <a:t>Hostip.info is user contributed – could be interesting?</a:t>
            </a:r>
            <a:endParaRPr lang="en-US" b="0" dirty="0" smtClean="0">
              <a:effectLst/>
            </a:endParaRPr>
          </a:p>
          <a:p>
            <a:pPr lvl="2" rtl="0" eaLnBrk="0" fontAlgn="base" hangingPunct="0"/>
            <a:r>
              <a:rPr kumimoji="0" lang="en-US" sz="2000" b="0" kern="1200" dirty="0" smtClean="0">
                <a:solidFill>
                  <a:schemeClr val="tx1"/>
                </a:solidFill>
                <a:effectLst/>
                <a:latin typeface="+mn-lt"/>
                <a:ea typeface="+mn-ea"/>
                <a:cs typeface="+mn-cs"/>
              </a:rPr>
              <a:t>Software77.net has </a:t>
            </a:r>
            <a:r>
              <a:rPr kumimoji="0" lang="en-US" sz="2000" b="0" i="1" kern="1200" dirty="0" smtClean="0">
                <a:solidFill>
                  <a:schemeClr val="tx1"/>
                </a:solidFill>
                <a:effectLst/>
                <a:latin typeface="+mn-lt"/>
                <a:ea typeface="+mn-ea"/>
                <a:cs typeface="+mn-cs"/>
              </a:rPr>
              <a:t>daily</a:t>
            </a:r>
            <a:r>
              <a:rPr kumimoji="0" lang="en-US" sz="2000" b="0" kern="1200" dirty="0" smtClean="0">
                <a:solidFill>
                  <a:schemeClr val="tx1"/>
                </a:solidFill>
                <a:effectLst/>
                <a:latin typeface="+mn-lt"/>
                <a:ea typeface="+mn-ea"/>
                <a:cs typeface="+mn-cs"/>
              </a:rPr>
              <a:t> location updates.</a:t>
            </a:r>
            <a:endParaRPr lang="en-US" b="0" dirty="0" smtClean="0">
              <a:effectLst/>
            </a:endParaRPr>
          </a:p>
          <a:p>
            <a:pPr lvl="1" rtl="0" eaLnBrk="0" fontAlgn="base" hangingPunct="0"/>
            <a:r>
              <a:rPr kumimoji="0" lang="en-US" sz="2300" b="0" kern="1200" dirty="0" smtClean="0">
                <a:solidFill>
                  <a:schemeClr val="tx1"/>
                </a:solidFill>
                <a:effectLst/>
                <a:latin typeface="+mn-lt"/>
                <a:ea typeface="+mn-ea"/>
                <a:cs typeface="+mn-cs"/>
              </a:rPr>
              <a:t>Free</a:t>
            </a:r>
            <a:endParaRPr lang="en-US" b="0" dirty="0" smtClean="0">
              <a:effectLst/>
            </a:endParaRPr>
          </a:p>
          <a:p>
            <a:pPr lvl="2"/>
            <a:r>
              <a:rPr lang="en-US" dirty="0" smtClean="0"/>
              <a:t>Convenient</a:t>
            </a:r>
            <a:r>
              <a:rPr lang="en-US" baseline="0" dirty="0" smtClean="0"/>
              <a:t> if you need to do this analysis infrequently</a:t>
            </a:r>
          </a:p>
          <a:p>
            <a:pPr eaLnBrk="0" fontAlgn="base" hangingPunct="0"/>
            <a:r>
              <a:rPr lang="en-US" dirty="0"/>
              <a:t>Commercial Data Sources </a:t>
            </a:r>
          </a:p>
          <a:p>
            <a:pPr lvl="1" eaLnBrk="0" fontAlgn="base" hangingPunct="0"/>
            <a:r>
              <a:rPr lang="en-US" sz="1900" dirty="0" smtClean="0">
                <a:solidFill>
                  <a:schemeClr val="tx1"/>
                </a:solidFill>
              </a:rPr>
              <a:t>Claimed </a:t>
            </a:r>
            <a:r>
              <a:rPr lang="en-US" sz="1900" dirty="0">
                <a:solidFill>
                  <a:schemeClr val="tx1"/>
                </a:solidFill>
              </a:rPr>
              <a:t>Higher accuracy</a:t>
            </a:r>
            <a:endParaRPr lang="en-US" sz="1900" dirty="0"/>
          </a:p>
          <a:p>
            <a:pPr lvl="1" eaLnBrk="0" fontAlgn="base" hangingPunct="0"/>
            <a:r>
              <a:rPr lang="en-US" sz="1900" dirty="0" smtClean="0">
                <a:solidFill>
                  <a:schemeClr val="tx1"/>
                </a:solidFill>
              </a:rPr>
              <a:t>Dedicated staff</a:t>
            </a:r>
          </a:p>
          <a:p>
            <a:pPr lvl="1" eaLnBrk="0" fontAlgn="base" hangingPunct="0"/>
            <a:r>
              <a:rPr lang="en-US" sz="1900" dirty="0" smtClean="0"/>
              <a:t>Costs Money</a:t>
            </a:r>
            <a:endParaRPr lang="en-US" sz="1900" dirty="0"/>
          </a:p>
        </p:txBody>
      </p:sp>
    </p:spTree>
    <p:extLst>
      <p:ext uri="{BB962C8B-B14F-4D97-AF65-F5344CB8AC3E}">
        <p14:creationId xmlns:p14="http://schemas.microsoft.com/office/powerpoint/2010/main" val="15645268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a:t>
            </a:r>
            <a:r>
              <a:rPr lang="en-US" dirty="0" err="1" smtClean="0"/>
              <a:t>Geolocation</a:t>
            </a:r>
            <a:r>
              <a:rPr lang="en-US" dirty="0" smtClean="0"/>
              <a:t> Caveats</a:t>
            </a:r>
            <a:endParaRPr lang="en-US" dirty="0"/>
          </a:p>
        </p:txBody>
      </p:sp>
      <p:sp>
        <p:nvSpPr>
          <p:cNvPr id="3" name="Content Placeholder 2"/>
          <p:cNvSpPr>
            <a:spLocks noGrp="1"/>
          </p:cNvSpPr>
          <p:nvPr>
            <p:ph sz="quarter" idx="1"/>
          </p:nvPr>
        </p:nvSpPr>
        <p:spPr/>
        <p:txBody>
          <a:bodyPr>
            <a:normAutofit fontScale="70000" lnSpcReduction="20000"/>
          </a:bodyPr>
          <a:lstStyle/>
          <a:p>
            <a:r>
              <a:rPr lang="en-US" sz="3600" dirty="0" smtClean="0"/>
              <a:t>Can only get to the most visible IP Address.</a:t>
            </a:r>
          </a:p>
          <a:p>
            <a:pPr lvl="1"/>
            <a:r>
              <a:rPr lang="en-US" sz="2400" dirty="0" smtClean="0"/>
              <a:t>No </a:t>
            </a:r>
            <a:r>
              <a:rPr lang="en-US" sz="2400" dirty="0"/>
              <a:t>indication that a proxy is being </a:t>
            </a:r>
            <a:r>
              <a:rPr lang="en-US" sz="2400" dirty="0" smtClean="0"/>
              <a:t>used </a:t>
            </a:r>
            <a:endParaRPr lang="en-US" sz="2400" dirty="0"/>
          </a:p>
          <a:p>
            <a:pPr lvl="1"/>
            <a:r>
              <a:rPr lang="en-US" sz="2400" dirty="0" smtClean="0"/>
              <a:t>(unless a well known proxy)</a:t>
            </a:r>
          </a:p>
          <a:p>
            <a:r>
              <a:rPr lang="en-US" sz="3600" dirty="0" smtClean="0"/>
              <a:t>Time </a:t>
            </a:r>
            <a:r>
              <a:rPr lang="en-US" sz="3600" dirty="0"/>
              <a:t>frame</a:t>
            </a:r>
          </a:p>
          <a:p>
            <a:pPr lvl="1"/>
            <a:r>
              <a:rPr lang="en-US" sz="2400" dirty="0"/>
              <a:t>Generally the data is delayed at least one month, plus time required to get the data into a usable format.</a:t>
            </a:r>
          </a:p>
          <a:p>
            <a:pPr lvl="1"/>
            <a:r>
              <a:rPr lang="en-US" sz="2400" dirty="0"/>
              <a:t>IP Addresses can be re-allocated from ISP to ISP in a short period of time.</a:t>
            </a:r>
          </a:p>
          <a:p>
            <a:pPr lvl="1"/>
            <a:r>
              <a:rPr lang="en-US" sz="2400" dirty="0"/>
              <a:t>Newly registered host names may not show up in a short amount of </a:t>
            </a:r>
            <a:r>
              <a:rPr lang="en-US" sz="2400" dirty="0" smtClean="0"/>
              <a:t>time</a:t>
            </a:r>
          </a:p>
          <a:p>
            <a:pPr lvl="1"/>
            <a:r>
              <a:rPr lang="en-US" sz="2400" dirty="0" smtClean="0"/>
              <a:t>About 1-2% change </a:t>
            </a:r>
            <a:r>
              <a:rPr lang="en-US" sz="2400" dirty="0"/>
              <a:t>per month (http://</a:t>
            </a:r>
            <a:r>
              <a:rPr lang="en-US" sz="2400" dirty="0" smtClean="0"/>
              <a:t>www.maxmind.com/app/faq)</a:t>
            </a:r>
            <a:endParaRPr lang="en-US" sz="2000" dirty="0"/>
          </a:p>
          <a:p>
            <a:r>
              <a:rPr lang="en-US" sz="3600" dirty="0"/>
              <a:t>Domain name resolution is limited</a:t>
            </a:r>
          </a:p>
          <a:p>
            <a:pPr lvl="1"/>
            <a:r>
              <a:rPr lang="en-US" sz="2400" dirty="0"/>
              <a:t>Multiple domain names can point to a single IP Address</a:t>
            </a:r>
          </a:p>
          <a:p>
            <a:r>
              <a:rPr lang="en-US" sz="3600" dirty="0"/>
              <a:t>“</a:t>
            </a:r>
            <a:r>
              <a:rPr lang="en-US" sz="3600" dirty="0" err="1"/>
              <a:t>NATed</a:t>
            </a:r>
            <a:r>
              <a:rPr lang="en-US" sz="3600" dirty="0"/>
              <a:t>” IP Addresses</a:t>
            </a:r>
          </a:p>
          <a:p>
            <a:pPr lvl="1"/>
            <a:r>
              <a:rPr lang="en-US" sz="2400" dirty="0"/>
              <a:t>Where a user at home uses a broadband modem to connect externally to the internet.  Behind the modem there may be many machines, but there is only one IP Address facing the internet.</a:t>
            </a:r>
          </a:p>
          <a:p>
            <a:pPr lvl="1"/>
            <a:r>
              <a:rPr lang="en-US" sz="2400" dirty="0"/>
              <a:t>Alternatively, could be a rural ISP provider</a:t>
            </a:r>
            <a:r>
              <a:rPr lang="en-US" sz="2400" dirty="0" smtClean="0"/>
              <a:t>.</a:t>
            </a:r>
          </a:p>
          <a:p>
            <a:endParaRPr lang="en-US" dirty="0"/>
          </a:p>
        </p:txBody>
      </p:sp>
      <p:sp>
        <p:nvSpPr>
          <p:cNvPr id="6" name="Slide Number Placeholder 5"/>
          <p:cNvSpPr>
            <a:spLocks noGrp="1"/>
          </p:cNvSpPr>
          <p:nvPr>
            <p:ph type="sldNum" sz="quarter" idx="12"/>
          </p:nvPr>
        </p:nvSpPr>
        <p:spPr/>
        <p:txBody>
          <a:bodyPr/>
          <a:lstStyle/>
          <a:p>
            <a:fld id="{295008BC-DA31-4D19-837B-EFA4386B05F5}" type="slidenum">
              <a:rPr lang="en-US" smtClean="0"/>
              <a:pPr/>
              <a:t>28</a:t>
            </a:fld>
            <a:endParaRPr lang="en-US"/>
          </a:p>
        </p:txBody>
      </p:sp>
    </p:spTree>
    <p:extLst>
      <p:ext uri="{BB962C8B-B14F-4D97-AF65-F5344CB8AC3E}">
        <p14:creationId xmlns:p14="http://schemas.microsoft.com/office/powerpoint/2010/main" val="858934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sz="quarter" idx="1"/>
          </p:nvPr>
        </p:nvSpPr>
        <p:spPr/>
        <p:txBody>
          <a:bodyPr/>
          <a:lstStyle/>
          <a:p>
            <a:r>
              <a:rPr lang="en-US" dirty="0" smtClean="0"/>
              <a:t>Starting to be integrated. </a:t>
            </a:r>
          </a:p>
          <a:p>
            <a:pPr lvl="1"/>
            <a:r>
              <a:rPr lang="en-US" dirty="0" smtClean="0"/>
              <a:t>Currently “a small percentage” in any country hosts IPv6 servers.</a:t>
            </a:r>
          </a:p>
          <a:p>
            <a:pPr lvl="2"/>
            <a:r>
              <a:rPr lang="en-US" dirty="0">
                <a:hlinkClick r:id="rId2"/>
              </a:rPr>
              <a:t>http://www.ripe.net/ripe/meetings/ripe-57/presentations/Colitti-Global_IPv6_statistics_-_Measuring_the_current_state_of_IPv6_for_ordinary_users_.</a:t>
            </a:r>
            <a:r>
              <a:rPr lang="en-US" dirty="0" smtClean="0">
                <a:hlinkClick r:id="rId2"/>
              </a:rPr>
              <a:t>7gzD.pdf</a:t>
            </a:r>
            <a:r>
              <a:rPr lang="en-US" dirty="0" smtClean="0"/>
              <a:t> or </a:t>
            </a:r>
            <a:r>
              <a:rPr lang="en-US" u="sng" dirty="0">
                <a:hlinkClick r:id="rId3"/>
              </a:rPr>
              <a:t>http://</a:t>
            </a:r>
            <a:r>
              <a:rPr lang="en-US" u="sng" dirty="0" smtClean="0">
                <a:hlinkClick r:id="rId3"/>
              </a:rPr>
              <a:t>preview.tinyurl.com/b36qzo</a:t>
            </a:r>
            <a:endParaRPr lang="en-US" u="sng" dirty="0" smtClean="0"/>
          </a:p>
          <a:p>
            <a:pPr lvl="2"/>
            <a:r>
              <a:rPr lang="en-US" u="sng" dirty="0">
                <a:hlinkClick r:id="rId4"/>
              </a:rPr>
              <a:t>http://</a:t>
            </a:r>
            <a:r>
              <a:rPr lang="en-US" u="sng" dirty="0" smtClean="0">
                <a:hlinkClick r:id="rId4"/>
              </a:rPr>
              <a:t>www.maxmind.com/app/ipv6</a:t>
            </a:r>
            <a:r>
              <a:rPr lang="en-US" u="sng" dirty="0" smtClean="0"/>
              <a:t> </a:t>
            </a:r>
          </a:p>
        </p:txBody>
      </p:sp>
      <p:sp>
        <p:nvSpPr>
          <p:cNvPr id="6" name="Slide Number Placeholder 5"/>
          <p:cNvSpPr>
            <a:spLocks noGrp="1"/>
          </p:cNvSpPr>
          <p:nvPr>
            <p:ph type="sldNum" sz="quarter" idx="12"/>
          </p:nvPr>
        </p:nvSpPr>
        <p:spPr/>
        <p:txBody>
          <a:bodyPr/>
          <a:lstStyle/>
          <a:p>
            <a:fld id="{295008BC-DA31-4D19-837B-EFA4386B05F5}" type="slidenum">
              <a:rPr lang="en-US" smtClean="0"/>
              <a:pPr/>
              <a:t>29</a:t>
            </a:fld>
            <a:endParaRPr lang="en-US"/>
          </a:p>
        </p:txBody>
      </p:sp>
    </p:spTree>
    <p:extLst>
      <p:ext uri="{BB962C8B-B14F-4D97-AF65-F5344CB8AC3E}">
        <p14:creationId xmlns:p14="http://schemas.microsoft.com/office/powerpoint/2010/main" val="13307704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0"/>
            <a:ext cx="8229600" cy="914400"/>
          </a:xfrm>
        </p:spPr>
        <p:txBody>
          <a:bodyPr>
            <a:noAutofit/>
          </a:bodyPr>
          <a:lstStyle/>
          <a:p>
            <a:pPr algn="ctr"/>
            <a:r>
              <a:rPr lang="en-US" sz="9600" dirty="0" smtClean="0"/>
              <a:t>Welcome!</a:t>
            </a:r>
            <a:endParaRPr lang="en-US" sz="9600"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3</a:t>
            </a:fld>
            <a:endParaRPr lang="en-US"/>
          </a:p>
        </p:txBody>
      </p:sp>
    </p:spTree>
    <p:extLst>
      <p:ext uri="{BB962C8B-B14F-4D97-AF65-F5344CB8AC3E}">
        <p14:creationId xmlns:p14="http://schemas.microsoft.com/office/powerpoint/2010/main" val="24687525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information</a:t>
            </a:r>
            <a:r>
              <a:rPr lang="en-US" baseline="0" dirty="0" smtClean="0"/>
              <a:t> returned for</a:t>
            </a:r>
            <a:r>
              <a:rPr lang="en-US" dirty="0" smtClean="0"/>
              <a:t> my home connection in </a:t>
            </a:r>
            <a:r>
              <a:rPr lang="en-US" b="1" dirty="0" err="1" smtClean="0"/>
              <a:t>Arlington</a:t>
            </a:r>
            <a:r>
              <a:rPr lang="en-US" dirty="0" err="1" smtClean="0"/>
              <a:t>,VA</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30</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0"/>
            <a:ext cx="7762875"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0625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1 – IP Geolocation</a:t>
            </a:r>
            <a:endParaRPr lang="en-US" dirty="0"/>
          </a:p>
        </p:txBody>
      </p:sp>
      <p:sp>
        <p:nvSpPr>
          <p:cNvPr id="3" name="Content Placeholder 2"/>
          <p:cNvSpPr>
            <a:spLocks noGrp="1"/>
          </p:cNvSpPr>
          <p:nvPr>
            <p:ph sz="quarter" idx="1"/>
          </p:nvPr>
        </p:nvSpPr>
        <p:spPr/>
        <p:txBody>
          <a:bodyPr>
            <a:normAutofit/>
          </a:bodyPr>
          <a:lstStyle/>
          <a:p>
            <a:r>
              <a:rPr lang="en-US" dirty="0"/>
              <a:t>First browse to google.com, and search for “what is my </a:t>
            </a:r>
            <a:r>
              <a:rPr lang="en-US" dirty="0" err="1"/>
              <a:t>ip</a:t>
            </a:r>
            <a:r>
              <a:rPr lang="en-US" dirty="0"/>
              <a:t> address</a:t>
            </a:r>
            <a:r>
              <a:rPr lang="en-US" dirty="0" smtClean="0"/>
              <a:t>”</a:t>
            </a:r>
          </a:p>
          <a:p>
            <a:pPr lvl="1"/>
            <a:r>
              <a:rPr lang="en-US" dirty="0" smtClean="0"/>
              <a:t>Record the IP Address.</a:t>
            </a:r>
          </a:p>
          <a:p>
            <a:pPr lvl="1"/>
            <a:r>
              <a:rPr lang="en-US" dirty="0" smtClean="0"/>
              <a:t>Do the same thing with a different device (cell phone)</a:t>
            </a:r>
            <a:endParaRPr lang="en-US" dirty="0"/>
          </a:p>
          <a:p>
            <a:r>
              <a:rPr lang="en-US" dirty="0" smtClean="0"/>
              <a:t>Next, browse to</a:t>
            </a:r>
          </a:p>
          <a:p>
            <a:pPr lvl="1"/>
            <a:r>
              <a:rPr lang="en-US" dirty="0" smtClean="0"/>
              <a:t>http://hostip.info</a:t>
            </a:r>
          </a:p>
          <a:p>
            <a:pPr lvl="1"/>
            <a:r>
              <a:rPr lang="en-US" dirty="0" smtClean="0"/>
              <a:t>Enter the IP Address and press go.</a:t>
            </a:r>
          </a:p>
        </p:txBody>
      </p:sp>
      <p:sp>
        <p:nvSpPr>
          <p:cNvPr id="6" name="Slide Number Placeholder 5"/>
          <p:cNvSpPr>
            <a:spLocks noGrp="1"/>
          </p:cNvSpPr>
          <p:nvPr>
            <p:ph type="sldNum" sz="quarter" idx="12"/>
          </p:nvPr>
        </p:nvSpPr>
        <p:spPr/>
        <p:txBody>
          <a:bodyPr/>
          <a:lstStyle/>
          <a:p>
            <a:fld id="{295008BC-DA31-4D19-837B-EFA4386B05F5}" type="slidenum">
              <a:rPr lang="en-US" smtClean="0"/>
              <a:pPr/>
              <a:t>31</a:t>
            </a:fld>
            <a:endParaRPr lang="en-US"/>
          </a:p>
        </p:txBody>
      </p:sp>
    </p:spTree>
    <p:extLst>
      <p:ext uri="{BB962C8B-B14F-4D97-AF65-F5344CB8AC3E}">
        <p14:creationId xmlns:p14="http://schemas.microsoft.com/office/powerpoint/2010/main" val="20843823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r>
              <a:rPr lang="en-US" baseline="0" dirty="0" smtClean="0"/>
              <a:t> your browser exposes</a:t>
            </a:r>
            <a:endParaRPr lang="en-US" dirty="0"/>
          </a:p>
        </p:txBody>
      </p:sp>
      <p:sp>
        <p:nvSpPr>
          <p:cNvPr id="3" name="Content Placeholder 2"/>
          <p:cNvSpPr>
            <a:spLocks noGrp="1"/>
          </p:cNvSpPr>
          <p:nvPr>
            <p:ph sz="quarter" idx="1"/>
          </p:nvPr>
        </p:nvSpPr>
        <p:spPr/>
        <p:txBody>
          <a:bodyPr/>
          <a:lstStyle/>
          <a:p>
            <a:r>
              <a:rPr lang="en-US" dirty="0" smtClean="0"/>
              <a:t>By Default</a:t>
            </a:r>
          </a:p>
          <a:p>
            <a:r>
              <a:rPr lang="en-US" dirty="0" smtClean="0"/>
              <a:t>By HTTP Cookies</a:t>
            </a:r>
          </a:p>
          <a:p>
            <a:r>
              <a:rPr lang="en-US" dirty="0" smtClean="0"/>
              <a:t>By</a:t>
            </a:r>
            <a:r>
              <a:rPr lang="en-US" baseline="0" dirty="0" smtClean="0"/>
              <a:t> Scripting</a:t>
            </a:r>
          </a:p>
          <a:p>
            <a:r>
              <a:rPr lang="en-US" baseline="0" dirty="0" smtClean="0"/>
              <a:t>By External Connections </a:t>
            </a:r>
          </a:p>
          <a:p>
            <a:r>
              <a:rPr lang="en-US" b="1" baseline="0" dirty="0" smtClean="0"/>
              <a:t>Follow along and go to the various websites…</a:t>
            </a:r>
          </a:p>
        </p:txBody>
      </p:sp>
      <p:sp>
        <p:nvSpPr>
          <p:cNvPr id="6" name="Slide Number Placeholder 5"/>
          <p:cNvSpPr>
            <a:spLocks noGrp="1"/>
          </p:cNvSpPr>
          <p:nvPr>
            <p:ph type="sldNum" sz="quarter" idx="12"/>
          </p:nvPr>
        </p:nvSpPr>
        <p:spPr/>
        <p:txBody>
          <a:bodyPr/>
          <a:lstStyle/>
          <a:p>
            <a:fld id="{295008BC-DA31-4D19-837B-EFA4386B05F5}" type="slidenum">
              <a:rPr lang="en-US" smtClean="0"/>
              <a:pPr/>
              <a:t>32</a:t>
            </a:fld>
            <a:endParaRPr lang="en-US"/>
          </a:p>
        </p:txBody>
      </p:sp>
    </p:spTree>
    <p:extLst>
      <p:ext uri="{BB962C8B-B14F-4D97-AF65-F5344CB8AC3E}">
        <p14:creationId xmlns:p14="http://schemas.microsoft.com/office/powerpoint/2010/main" val="7625987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Default</a:t>
            </a:r>
            <a:endParaRPr lang="en-US" dirty="0"/>
          </a:p>
        </p:txBody>
      </p:sp>
      <p:sp>
        <p:nvSpPr>
          <p:cNvPr id="3" name="Content Placeholder 2"/>
          <p:cNvSpPr>
            <a:spLocks noGrp="1"/>
          </p:cNvSpPr>
          <p:nvPr>
            <p:ph sz="quarter" idx="1"/>
          </p:nvPr>
        </p:nvSpPr>
        <p:spPr/>
        <p:txBody>
          <a:bodyPr/>
          <a:lstStyle/>
          <a:p>
            <a:r>
              <a:rPr lang="en-US" dirty="0"/>
              <a:t>Your IP Address / host name</a:t>
            </a:r>
          </a:p>
          <a:p>
            <a:pPr lvl="1"/>
            <a:r>
              <a:rPr lang="en-US" sz="1800" dirty="0"/>
              <a:t>REMOTE_ADDR : 70.108.107.180</a:t>
            </a:r>
          </a:p>
          <a:p>
            <a:pPr lvl="1"/>
            <a:r>
              <a:rPr lang="en-US" sz="1800" dirty="0"/>
              <a:t>REMOTE_HOST : pool-70-108-107-180.res.east.verizon.net</a:t>
            </a:r>
          </a:p>
          <a:p>
            <a:r>
              <a:rPr lang="en-US" dirty="0" smtClean="0"/>
              <a:t>User Agent (what web browser you use)</a:t>
            </a:r>
            <a:endParaRPr lang="en-US" dirty="0"/>
          </a:p>
          <a:p>
            <a:pPr lvl="1"/>
            <a:r>
              <a:rPr lang="en-US" sz="1400" dirty="0"/>
              <a:t>HTTP_USER_AGENT : Mozilla/5.0 (Windows; U; Windows NT 6.0; en-US; rv:1.9.2.6) Gecko/20100625 Firefox/3.6.6 (.NET CLR 3.5.30729</a:t>
            </a:r>
            <a:r>
              <a:rPr lang="en-US" sz="1400" dirty="0" smtClean="0"/>
              <a:t>)</a:t>
            </a:r>
          </a:p>
          <a:p>
            <a:pPr lvl="2"/>
            <a:r>
              <a:rPr lang="en-US" sz="1000" dirty="0" smtClean="0"/>
              <a:t>Note language </a:t>
            </a:r>
            <a:r>
              <a:rPr lang="en-US" sz="1000" smtClean="0"/>
              <a:t>is exposed.</a:t>
            </a:r>
            <a:endParaRPr lang="en-US" sz="1000" dirty="0"/>
          </a:p>
          <a:p>
            <a:r>
              <a:rPr lang="en-US" dirty="0" smtClean="0"/>
              <a:t>Cookies (if set)</a:t>
            </a:r>
            <a:endParaRPr lang="en-US" dirty="0"/>
          </a:p>
          <a:p>
            <a:pPr lvl="1"/>
            <a:r>
              <a:rPr lang="en-US" sz="1200" dirty="0"/>
              <a:t>HTTP_COOKIE : __</a:t>
            </a:r>
            <a:r>
              <a:rPr lang="en-US" sz="1200" dirty="0" err="1"/>
              <a:t>utma</a:t>
            </a:r>
            <a:r>
              <a:rPr lang="en-US" sz="1200" dirty="0"/>
              <a:t>=145017023.1934880434.1277898848.1278891119.1278893601.5; __</a:t>
            </a:r>
            <a:r>
              <a:rPr lang="en-US" sz="1200" dirty="0" err="1"/>
              <a:t>utmz</a:t>
            </a:r>
            <a:r>
              <a:rPr lang="en-US" sz="1200" dirty="0"/>
              <a:t>=145017023.1277898848.1.1.utmcsr=(direct)|</a:t>
            </a:r>
            <a:r>
              <a:rPr lang="en-US" sz="1200" dirty="0" err="1"/>
              <a:t>utmccn</a:t>
            </a:r>
            <a:r>
              <a:rPr lang="en-US" sz="1200" dirty="0"/>
              <a:t>=(direct)|</a:t>
            </a:r>
            <a:r>
              <a:rPr lang="en-US" sz="1200" dirty="0" err="1" smtClean="0"/>
              <a:t>utmcmd</a:t>
            </a:r>
            <a:endParaRPr lang="en-US" sz="1200" dirty="0"/>
          </a:p>
          <a:p>
            <a:pPr lvl="1"/>
            <a:r>
              <a:rPr lang="en-US" sz="1200" dirty="0" smtClean="0"/>
              <a:t>This was set via a </a:t>
            </a:r>
            <a:r>
              <a:rPr lang="en-US" sz="1200" dirty="0" err="1" smtClean="0"/>
              <a:t>google</a:t>
            </a:r>
            <a:r>
              <a:rPr lang="en-US" sz="1200" dirty="0" smtClean="0"/>
              <a:t> analytics script I run to see who visits my main zak.freeshell.org page.</a:t>
            </a:r>
            <a:endParaRPr lang="en-US" dirty="0"/>
          </a:p>
          <a:p>
            <a:r>
              <a:rPr lang="en-US" dirty="0">
                <a:hlinkClick r:id="rId2"/>
              </a:rPr>
              <a:t>http://</a:t>
            </a:r>
            <a:r>
              <a:rPr lang="en-US" dirty="0" smtClean="0">
                <a:hlinkClick r:id="rId2"/>
              </a:rPr>
              <a:t>zak.freeshell.org/env.pl</a:t>
            </a:r>
            <a:endParaRPr lang="en-US" dirty="0" smtClean="0"/>
          </a:p>
        </p:txBody>
      </p:sp>
      <p:sp>
        <p:nvSpPr>
          <p:cNvPr id="6" name="Slide Number Placeholder 5"/>
          <p:cNvSpPr>
            <a:spLocks noGrp="1"/>
          </p:cNvSpPr>
          <p:nvPr>
            <p:ph type="sldNum" sz="quarter" idx="12"/>
          </p:nvPr>
        </p:nvSpPr>
        <p:spPr/>
        <p:txBody>
          <a:bodyPr/>
          <a:lstStyle/>
          <a:p>
            <a:fld id="{295008BC-DA31-4D19-837B-EFA4386B05F5}" type="slidenum">
              <a:rPr lang="en-US" smtClean="0"/>
              <a:pPr/>
              <a:t>33</a:t>
            </a:fld>
            <a:endParaRPr lang="en-US"/>
          </a:p>
        </p:txBody>
      </p:sp>
    </p:spTree>
    <p:extLst>
      <p:ext uri="{BB962C8B-B14F-4D97-AF65-F5344CB8AC3E}">
        <p14:creationId xmlns:p14="http://schemas.microsoft.com/office/powerpoint/2010/main" val="34774857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HTTP Cookies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Cookies were originally designed so that you could have a “</a:t>
            </a:r>
            <a:r>
              <a:rPr lang="en-US" dirty="0" err="1" smtClean="0"/>
              <a:t>stateful</a:t>
            </a:r>
            <a:r>
              <a:rPr lang="en-US" dirty="0" smtClean="0"/>
              <a:t>” web session for shopping.</a:t>
            </a:r>
          </a:p>
          <a:p>
            <a:r>
              <a:rPr lang="en-US" dirty="0" smtClean="0"/>
              <a:t>A server sets a key value pair when returning</a:t>
            </a:r>
            <a:r>
              <a:rPr lang="en-US" baseline="0" dirty="0" smtClean="0"/>
              <a:t> a webpage or image.  You send that key value pair with every request to that domain,</a:t>
            </a:r>
            <a:r>
              <a:rPr lang="en-US" dirty="0" smtClean="0"/>
              <a:t> until it expires.</a:t>
            </a:r>
          </a:p>
          <a:p>
            <a:r>
              <a:rPr lang="en-US" dirty="0" smtClean="0"/>
              <a:t>Cookies only</a:t>
            </a:r>
            <a:r>
              <a:rPr lang="en-US" baseline="0" dirty="0" smtClean="0"/>
              <a:t> return information to the domain that you are visiting</a:t>
            </a:r>
          </a:p>
          <a:p>
            <a:pPr lvl="1"/>
            <a:r>
              <a:rPr lang="en-US" dirty="0" smtClean="0"/>
              <a:t>Note, though, if you embed an image from a different server, that server can set a separate cookie.  This is called a third party cookie.</a:t>
            </a:r>
          </a:p>
        </p:txBody>
      </p:sp>
      <p:sp>
        <p:nvSpPr>
          <p:cNvPr id="6" name="Slide Number Placeholder 5"/>
          <p:cNvSpPr>
            <a:spLocks noGrp="1"/>
          </p:cNvSpPr>
          <p:nvPr>
            <p:ph type="sldNum" sz="quarter" idx="12"/>
          </p:nvPr>
        </p:nvSpPr>
        <p:spPr/>
        <p:txBody>
          <a:bodyPr/>
          <a:lstStyle/>
          <a:p>
            <a:fld id="{295008BC-DA31-4D19-837B-EFA4386B05F5}" type="slidenum">
              <a:rPr lang="en-US" smtClean="0"/>
              <a:pPr/>
              <a:t>34</a:t>
            </a:fld>
            <a:endParaRPr lang="en-US"/>
          </a:p>
        </p:txBody>
      </p:sp>
    </p:spTree>
    <p:extLst>
      <p:ext uri="{BB962C8B-B14F-4D97-AF65-F5344CB8AC3E}">
        <p14:creationId xmlns:p14="http://schemas.microsoft.com/office/powerpoint/2010/main" val="786595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a:t>
            </a:r>
            <a:r>
              <a:rPr lang="en-US" baseline="0" dirty="0" smtClean="0"/>
              <a:t> Scripting</a:t>
            </a:r>
            <a:endParaRPr lang="en-US" dirty="0"/>
          </a:p>
        </p:txBody>
      </p:sp>
      <p:sp>
        <p:nvSpPr>
          <p:cNvPr id="3" name="Content Placeholder 2"/>
          <p:cNvSpPr>
            <a:spLocks noGrp="1"/>
          </p:cNvSpPr>
          <p:nvPr>
            <p:ph sz="quarter" idx="1"/>
          </p:nvPr>
        </p:nvSpPr>
        <p:spPr/>
        <p:txBody>
          <a:bodyPr/>
          <a:lstStyle/>
          <a:p>
            <a:r>
              <a:rPr lang="en-US" dirty="0" smtClean="0">
                <a:effectLst/>
              </a:rPr>
              <a:t>How to tell what company you’re from</a:t>
            </a:r>
          </a:p>
          <a:p>
            <a:r>
              <a:rPr lang="en-US" dirty="0" smtClean="0">
                <a:effectLst/>
              </a:rPr>
              <a:t>How to tell if you’ve visited other</a:t>
            </a:r>
            <a:r>
              <a:rPr lang="en-US" baseline="0" dirty="0" smtClean="0">
                <a:effectLst/>
              </a:rPr>
              <a:t> sites (HREF color </a:t>
            </a:r>
            <a:r>
              <a:rPr lang="en-US" dirty="0" smtClean="0"/>
              <a:t>JavaScript</a:t>
            </a:r>
            <a:r>
              <a:rPr lang="en-US" baseline="0" dirty="0" smtClean="0">
                <a:effectLst/>
              </a:rPr>
              <a:t> tester)</a:t>
            </a:r>
          </a:p>
          <a:p>
            <a:r>
              <a:rPr lang="en-US" dirty="0" smtClean="0"/>
              <a:t>JavaScript </a:t>
            </a:r>
            <a:r>
              <a:rPr lang="en-US" baseline="0" dirty="0" smtClean="0">
                <a:effectLst/>
              </a:rPr>
              <a:t>Location API (Where you are)</a:t>
            </a:r>
          </a:p>
          <a:p>
            <a:r>
              <a:rPr lang="en-US" baseline="0" dirty="0" smtClean="0">
                <a:effectLst/>
              </a:rPr>
              <a:t>“Click Heat” – where you’ve clicked</a:t>
            </a:r>
          </a:p>
          <a:p>
            <a:r>
              <a:rPr lang="en-US" baseline="0" dirty="0" smtClean="0">
                <a:effectLst/>
              </a:rPr>
              <a:t>Ever Cookie.js – Have</a:t>
            </a:r>
            <a:r>
              <a:rPr lang="en-US" dirty="0" smtClean="0">
                <a:effectLst/>
              </a:rPr>
              <a:t> I seen you before?</a:t>
            </a:r>
          </a:p>
        </p:txBody>
      </p:sp>
      <p:sp>
        <p:nvSpPr>
          <p:cNvPr id="6" name="Slide Number Placeholder 5"/>
          <p:cNvSpPr>
            <a:spLocks noGrp="1"/>
          </p:cNvSpPr>
          <p:nvPr>
            <p:ph type="sldNum" sz="quarter" idx="12"/>
          </p:nvPr>
        </p:nvSpPr>
        <p:spPr/>
        <p:txBody>
          <a:bodyPr/>
          <a:lstStyle/>
          <a:p>
            <a:fld id="{295008BC-DA31-4D19-837B-EFA4386B05F5}" type="slidenum">
              <a:rPr lang="en-US" smtClean="0"/>
              <a:pPr/>
              <a:t>35</a:t>
            </a:fld>
            <a:endParaRPr lang="en-US"/>
          </a:p>
        </p:txBody>
      </p:sp>
    </p:spTree>
    <p:extLst>
      <p:ext uri="{BB962C8B-B14F-4D97-AF65-F5344CB8AC3E}">
        <p14:creationId xmlns:p14="http://schemas.microsoft.com/office/powerpoint/2010/main" val="22169810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a:t>
            </a:r>
            <a:r>
              <a:rPr lang="en-US" baseline="0" dirty="0" smtClean="0"/>
              <a:t> to tell what company you’re from</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36</a:t>
            </a:fld>
            <a:endParaRPr lang="en-US"/>
          </a:p>
        </p:txBody>
      </p:sp>
      <p:sp>
        <p:nvSpPr>
          <p:cNvPr id="6" name="Content Placeholder 5"/>
          <p:cNvSpPr>
            <a:spLocks noGrp="1"/>
          </p:cNvSpPr>
          <p:nvPr>
            <p:ph sz="quarter" idx="1"/>
          </p:nvPr>
        </p:nvSpPr>
        <p:spPr>
          <a:xfrm>
            <a:off x="457200" y="1219200"/>
            <a:ext cx="8229600" cy="2662659"/>
          </a:xfrm>
        </p:spPr>
        <p:txBody>
          <a:bodyPr>
            <a:normAutofit/>
          </a:bodyPr>
          <a:lstStyle/>
          <a:p>
            <a:pPr rtl="0" fontAlgn="auto"/>
            <a:r>
              <a:rPr kumimoji="0" lang="en-US" sz="2600" kern="1200" dirty="0" smtClean="0">
                <a:solidFill>
                  <a:schemeClr val="tx1"/>
                </a:solidFill>
                <a:effectLst/>
                <a:latin typeface="+mn-lt"/>
                <a:ea typeface="+mn-ea"/>
                <a:cs typeface="+mn-cs"/>
              </a:rPr>
              <a:t>Via </a:t>
            </a:r>
            <a:r>
              <a:rPr kumimoji="0" lang="en-US" sz="2600" kern="1200" dirty="0" smtClean="0">
                <a:solidFill>
                  <a:schemeClr val="tx1"/>
                </a:solidFill>
                <a:effectLst/>
                <a:latin typeface="+mn-lt"/>
                <a:ea typeface="+mn-ea"/>
                <a:cs typeface="+mn-cs"/>
                <a:hlinkClick r:id="rId3"/>
              </a:rPr>
              <a:t>http://panopticlick.eff.org/</a:t>
            </a:r>
            <a:r>
              <a:rPr kumimoji="0" lang="en-US" sz="2600" kern="1200" dirty="0" smtClean="0">
                <a:solidFill>
                  <a:schemeClr val="tx1"/>
                </a:solidFill>
                <a:effectLst/>
                <a:latin typeface="+mn-lt"/>
                <a:ea typeface="+mn-ea"/>
                <a:cs typeface="+mn-cs"/>
              </a:rPr>
              <a:t> (with many other attributes you can get from scripting)</a:t>
            </a:r>
          </a:p>
          <a:p>
            <a:pPr marL="274320" marR="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0" lang="en-US" sz="2600" kern="1200" dirty="0" smtClean="0">
                <a:solidFill>
                  <a:schemeClr val="tx1"/>
                </a:solidFill>
                <a:effectLst/>
                <a:latin typeface="+mn-lt"/>
                <a:ea typeface="+mn-ea"/>
                <a:cs typeface="+mn-cs"/>
              </a:rPr>
              <a:t>Flash code identifies system installed fonts</a:t>
            </a:r>
          </a:p>
          <a:p>
            <a:pPr marL="674370" lvl="1" indent="-274320">
              <a:spcBef>
                <a:spcPts val="600"/>
              </a:spcBef>
              <a:buClr>
                <a:schemeClr val="accent1"/>
              </a:buClr>
              <a:buSzPct val="76000"/>
              <a:buFont typeface="Wingdings 3"/>
              <a:buChar char=""/>
              <a:defRPr/>
            </a:pPr>
            <a:r>
              <a:rPr lang="en-US" sz="2200" i="1" dirty="0" smtClean="0"/>
              <a:t>Do you have a “company “ font?  See if you can find it!</a:t>
            </a:r>
            <a:endParaRPr kumimoji="0" lang="en-US" sz="2200" i="1" kern="1200" dirty="0" smtClean="0">
              <a:solidFill>
                <a:schemeClr val="tx1"/>
              </a:solidFill>
              <a:effectLst/>
            </a:endParaRPr>
          </a:p>
        </p:txBody>
      </p:sp>
    </p:spTree>
    <p:extLst>
      <p:ext uri="{BB962C8B-B14F-4D97-AF65-F5344CB8AC3E}">
        <p14:creationId xmlns:p14="http://schemas.microsoft.com/office/powerpoint/2010/main" val="396991847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t>W</a:t>
            </a:r>
            <a:r>
              <a:rPr kumimoji="0" lang="en-US" kern="1200" dirty="0" smtClean="0">
                <a:effectLst/>
              </a:rPr>
              <a:t>hat </a:t>
            </a:r>
            <a:r>
              <a:rPr lang="en-US" dirty="0" smtClean="0"/>
              <a:t>you’ve visited before script</a:t>
            </a:r>
            <a:endParaRPr lang="en-US" dirty="0" smtClean="0">
              <a:effectLst/>
            </a:endParaRPr>
          </a:p>
        </p:txBody>
      </p:sp>
      <p:sp>
        <p:nvSpPr>
          <p:cNvPr id="5" name="Slide Number Placeholder 4"/>
          <p:cNvSpPr>
            <a:spLocks noGrp="1"/>
          </p:cNvSpPr>
          <p:nvPr>
            <p:ph type="sldNum" sz="quarter" idx="12"/>
          </p:nvPr>
        </p:nvSpPr>
        <p:spPr/>
        <p:txBody>
          <a:bodyPr/>
          <a:lstStyle/>
          <a:p>
            <a:fld id="{295008BC-DA31-4D19-837B-EFA4386B05F5}" type="slidenum">
              <a:rPr lang="en-US" smtClean="0"/>
              <a:pPr/>
              <a:t>37</a:t>
            </a:fld>
            <a:endParaRPr lang="en-US"/>
          </a:p>
        </p:txBody>
      </p:sp>
      <p:sp>
        <p:nvSpPr>
          <p:cNvPr id="6" name="Content Placeholder 5"/>
          <p:cNvSpPr>
            <a:spLocks noGrp="1"/>
          </p:cNvSpPr>
          <p:nvPr>
            <p:ph sz="quarter" idx="1"/>
          </p:nvPr>
        </p:nvSpPr>
        <p:spPr/>
        <p:txBody>
          <a:bodyPr>
            <a:normAutofit fontScale="77500" lnSpcReduction="20000"/>
          </a:bodyPr>
          <a:lstStyle/>
          <a:p>
            <a:r>
              <a:rPr lang="en-US" dirty="0" smtClean="0"/>
              <a:t>Found</a:t>
            </a:r>
            <a:r>
              <a:rPr lang="en-US" baseline="0" dirty="0" smtClean="0"/>
              <a:t> in the wild.</a:t>
            </a:r>
          </a:p>
          <a:p>
            <a:r>
              <a:rPr lang="en-US" b="1" i="1" baseline="0" dirty="0" smtClean="0"/>
              <a:t>Used to work.</a:t>
            </a:r>
          </a:p>
          <a:p>
            <a:pPr lvl="1"/>
            <a:r>
              <a:rPr lang="en-US" dirty="0" smtClean="0"/>
              <a:t>Last year Firefox / other browsers have been patched against this type of exploit.</a:t>
            </a:r>
            <a:endParaRPr lang="en-US" baseline="0" dirty="0" smtClean="0"/>
          </a:p>
          <a:p>
            <a:r>
              <a:rPr lang="en-US" baseline="0" dirty="0" smtClean="0"/>
              <a:t>Uses JavaScript to look at &lt;A HREF=“”&gt; html to see what the </a:t>
            </a:r>
            <a:r>
              <a:rPr lang="en-US" i="1" baseline="0" dirty="0" smtClean="0"/>
              <a:t>color</a:t>
            </a:r>
            <a:r>
              <a:rPr lang="en-US" i="0" baseline="0" dirty="0" smtClean="0"/>
              <a:t> of the link is , to see if it’s been visited before</a:t>
            </a:r>
          </a:p>
          <a:p>
            <a:r>
              <a:rPr lang="en-US" dirty="0" smtClean="0"/>
              <a:t>Example:  </a:t>
            </a:r>
            <a:r>
              <a:rPr lang="en-US" dirty="0" smtClean="0">
                <a:solidFill>
                  <a:srgbClr val="7030A0"/>
                </a:solidFill>
              </a:rPr>
              <a:t>Visited</a:t>
            </a:r>
            <a:r>
              <a:rPr lang="en-US" dirty="0" smtClean="0"/>
              <a:t> | </a:t>
            </a:r>
            <a:r>
              <a:rPr lang="en-US" dirty="0" smtClean="0">
                <a:solidFill>
                  <a:srgbClr val="00B0F0"/>
                </a:solidFill>
              </a:rPr>
              <a:t>Not Visited</a:t>
            </a:r>
            <a:endParaRPr lang="en-US" baseline="0" dirty="0" smtClean="0">
              <a:solidFill>
                <a:srgbClr val="00B0F0"/>
              </a:solidFill>
            </a:endParaRPr>
          </a:p>
          <a:p>
            <a:pPr lvl="0"/>
            <a:r>
              <a:rPr lang="en-US" dirty="0" smtClean="0"/>
              <a:t>See </a:t>
            </a:r>
            <a:r>
              <a:rPr lang="en-US" dirty="0">
                <a:hlinkClick r:id="rId2"/>
              </a:rPr>
              <a:t>http://</a:t>
            </a:r>
            <a:r>
              <a:rPr lang="en-US" dirty="0" smtClean="0">
                <a:hlinkClick r:id="rId2"/>
              </a:rPr>
              <a:t>www.techdirt.com/articles/20101130/21535012065/how-youporn-tries-to-hide-that-its-spying-your-browsing-history.shtml</a:t>
            </a:r>
            <a:r>
              <a:rPr lang="en-US" dirty="0" smtClean="0"/>
              <a:t> or </a:t>
            </a:r>
            <a:r>
              <a:rPr lang="en-US" b="1" dirty="0">
                <a:hlinkClick r:id="rId3"/>
              </a:rPr>
              <a:t>http://</a:t>
            </a:r>
            <a:r>
              <a:rPr lang="en-US" b="1" dirty="0" smtClean="0">
                <a:hlinkClick r:id="rId3"/>
              </a:rPr>
              <a:t>preview.tinyurl.com/3yqbptk</a:t>
            </a:r>
            <a:r>
              <a:rPr lang="en-US" b="1" dirty="0" smtClean="0"/>
              <a:t> </a:t>
            </a:r>
            <a:endParaRPr lang="en-US" dirty="0" smtClean="0"/>
          </a:p>
        </p:txBody>
      </p:sp>
    </p:spTree>
    <p:extLst>
      <p:ext uri="{BB962C8B-B14F-4D97-AF65-F5344CB8AC3E}">
        <p14:creationId xmlns:p14="http://schemas.microsoft.com/office/powerpoint/2010/main" val="1503499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JavaScript Location</a:t>
            </a:r>
            <a:r>
              <a:rPr lang="en-US" baseline="0" dirty="0" smtClean="0"/>
              <a:t> API </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38</a:t>
            </a:fld>
            <a:endParaRPr lang="en-US"/>
          </a:p>
        </p:txBody>
      </p:sp>
      <p:sp>
        <p:nvSpPr>
          <p:cNvPr id="6" name="Content Placeholder 5"/>
          <p:cNvSpPr>
            <a:spLocks noGrp="1"/>
          </p:cNvSpPr>
          <p:nvPr>
            <p:ph sz="quarter" idx="1"/>
          </p:nvPr>
        </p:nvSpPr>
        <p:spPr/>
        <p:txBody>
          <a:bodyPr>
            <a:normAutofit lnSpcReduction="10000"/>
          </a:bodyPr>
          <a:lstStyle/>
          <a:p>
            <a:r>
              <a:rPr lang="en-US" dirty="0" smtClean="0"/>
              <a:t>New as of 10 </a:t>
            </a:r>
            <a:r>
              <a:rPr lang="en-US" dirty="0" err="1" smtClean="0"/>
              <a:t>Febuary</a:t>
            </a:r>
            <a:r>
              <a:rPr lang="en-US" dirty="0" smtClean="0"/>
              <a:t> 2010</a:t>
            </a:r>
          </a:p>
          <a:p>
            <a:r>
              <a:rPr lang="en-US" dirty="0">
                <a:hlinkClick r:id="rId2"/>
              </a:rPr>
              <a:t>http://</a:t>
            </a:r>
            <a:r>
              <a:rPr lang="en-US" dirty="0" smtClean="0">
                <a:hlinkClick r:id="rId2"/>
              </a:rPr>
              <a:t>dev.w3.org/geo/api/spec-source.html</a:t>
            </a:r>
            <a:endParaRPr lang="en-US" dirty="0" smtClean="0"/>
          </a:p>
          <a:p>
            <a:r>
              <a:rPr lang="en-US" dirty="0" smtClean="0"/>
              <a:t>Will</a:t>
            </a:r>
            <a:r>
              <a:rPr lang="en-US" baseline="0" dirty="0" smtClean="0"/>
              <a:t> it work?  It’s still  a bit of a new feature, so it </a:t>
            </a:r>
            <a:r>
              <a:rPr lang="en-US" i="1" baseline="0" dirty="0" smtClean="0"/>
              <a:t>should</a:t>
            </a:r>
            <a:r>
              <a:rPr lang="en-US" i="1" dirty="0"/>
              <a:t> </a:t>
            </a:r>
            <a:r>
              <a:rPr lang="en-US" dirty="0" smtClean="0"/>
              <a:t>on most browsers.</a:t>
            </a:r>
            <a:endParaRPr lang="en-US" i="0" baseline="0" dirty="0" smtClean="0"/>
          </a:p>
          <a:p>
            <a:pPr lvl="1"/>
            <a:r>
              <a:rPr lang="en-US" dirty="0"/>
              <a:t>See </a:t>
            </a:r>
            <a:r>
              <a:rPr lang="en-US" dirty="0">
                <a:hlinkClick r:id="rId3"/>
              </a:rPr>
              <a:t>http://html5demos.com</a:t>
            </a:r>
            <a:r>
              <a:rPr lang="en-US" dirty="0" smtClean="0">
                <a:hlinkClick r:id="rId3"/>
              </a:rPr>
              <a:t>/</a:t>
            </a:r>
            <a:r>
              <a:rPr lang="en-US" dirty="0" smtClean="0"/>
              <a:t> for </a:t>
            </a:r>
            <a:r>
              <a:rPr lang="en-US" dirty="0"/>
              <a:t>html5 integration and </a:t>
            </a:r>
            <a:r>
              <a:rPr lang="en-US" dirty="0">
                <a:hlinkClick r:id="rId4"/>
              </a:rPr>
              <a:t>http://</a:t>
            </a:r>
            <a:r>
              <a:rPr lang="en-US" dirty="0" smtClean="0">
                <a:hlinkClick r:id="rId4"/>
              </a:rPr>
              <a:t>html5demos.com/geo</a:t>
            </a:r>
            <a:r>
              <a:rPr lang="en-US" dirty="0" smtClean="0"/>
              <a:t> for a geo location example.</a:t>
            </a:r>
          </a:p>
          <a:p>
            <a:pPr lvl="0"/>
            <a:r>
              <a:rPr lang="en-US" dirty="0" smtClean="0"/>
              <a:t>Often</a:t>
            </a:r>
            <a:r>
              <a:rPr lang="en-US" baseline="0" dirty="0" smtClean="0"/>
              <a:t> uses Wi-Fi to detect location (unless a mobile device and it uses GPS)</a:t>
            </a:r>
          </a:p>
          <a:p>
            <a:pPr lvl="0"/>
            <a:endParaRPr lang="en-US" dirty="0"/>
          </a:p>
        </p:txBody>
      </p:sp>
    </p:spTree>
    <p:extLst>
      <p:ext uri="{BB962C8B-B14F-4D97-AF65-F5344CB8AC3E}">
        <p14:creationId xmlns:p14="http://schemas.microsoft.com/office/powerpoint/2010/main" val="67231103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Location Code</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39</a:t>
            </a:fld>
            <a:endParaRPr lang="en-US"/>
          </a:p>
        </p:txBody>
      </p:sp>
      <p:sp>
        <p:nvSpPr>
          <p:cNvPr id="6" name="Content Placeholder 5"/>
          <p:cNvSpPr>
            <a:spLocks noGrp="1"/>
          </p:cNvSpPr>
          <p:nvPr>
            <p:ph sz="quarter" idx="1"/>
          </p:nvPr>
        </p:nvSpPr>
        <p:spPr/>
        <p:txBody>
          <a:bodyPr>
            <a:normAutofit fontScale="55000" lnSpcReduction="20000"/>
          </a:bodyPr>
          <a:lstStyle/>
          <a:p>
            <a:pPr marL="0" indent="0">
              <a:buNone/>
            </a:pPr>
            <a:r>
              <a:rPr lang="en-US" dirty="0"/>
              <a:t>&lt;HTML</a:t>
            </a:r>
            <a:r>
              <a:rPr lang="en-US" dirty="0" smtClean="0"/>
              <a:t>&gt;&lt;</a:t>
            </a:r>
            <a:r>
              <a:rPr lang="en-US" dirty="0"/>
              <a:t>BODY&gt;</a:t>
            </a:r>
          </a:p>
          <a:p>
            <a:pPr marL="0" indent="0">
              <a:buNone/>
            </a:pPr>
            <a:r>
              <a:rPr lang="en-US" dirty="0"/>
              <a:t>&lt;SCRIPT TYPE="</a:t>
            </a:r>
            <a:r>
              <a:rPr lang="en-US" dirty="0" smtClean="0"/>
              <a:t>text/JavaScript"&gt;</a:t>
            </a:r>
            <a:endParaRPr lang="en-US" dirty="0"/>
          </a:p>
          <a:p>
            <a:pPr marL="0" indent="0">
              <a:buNone/>
            </a:pPr>
            <a:r>
              <a:rPr lang="en-US" dirty="0"/>
              <a:t>    function </a:t>
            </a:r>
            <a:r>
              <a:rPr lang="en-US" dirty="0" err="1"/>
              <a:t>showMap</a:t>
            </a:r>
            <a:r>
              <a:rPr lang="en-US" dirty="0"/>
              <a:t>(position) {</a:t>
            </a:r>
          </a:p>
          <a:p>
            <a:pPr marL="0" indent="0">
              <a:buNone/>
            </a:pPr>
            <a:r>
              <a:rPr lang="en-US" dirty="0"/>
              <a:t>      alert("</a:t>
            </a:r>
            <a:r>
              <a:rPr lang="en-US" dirty="0" err="1"/>
              <a:t>Lat</a:t>
            </a:r>
            <a:r>
              <a:rPr lang="en-US" dirty="0"/>
              <a:t>:" + </a:t>
            </a:r>
            <a:r>
              <a:rPr lang="en-US" dirty="0" err="1"/>
              <a:t>position.coords.latitude</a:t>
            </a:r>
            <a:r>
              <a:rPr lang="en-US" dirty="0"/>
              <a:t> + "," + "Long:" + </a:t>
            </a:r>
            <a:r>
              <a:rPr lang="en-US" dirty="0" err="1"/>
              <a:t>position.coords</a:t>
            </a:r>
            <a:r>
              <a:rPr lang="en-US" dirty="0"/>
              <a:t>.</a:t>
            </a:r>
          </a:p>
          <a:p>
            <a:pPr marL="0" indent="0">
              <a:buNone/>
            </a:pPr>
            <a:r>
              <a:rPr lang="en-US" dirty="0"/>
              <a:t>longitude);</a:t>
            </a:r>
          </a:p>
          <a:p>
            <a:pPr marL="0" indent="0">
              <a:buNone/>
            </a:pPr>
            <a:r>
              <a:rPr lang="en-US" dirty="0"/>
              <a:t>    }</a:t>
            </a:r>
          </a:p>
          <a:p>
            <a:pPr marL="0" indent="0">
              <a:buNone/>
            </a:pPr>
            <a:endParaRPr lang="en-US" dirty="0"/>
          </a:p>
          <a:p>
            <a:pPr marL="0" indent="0">
              <a:buNone/>
            </a:pPr>
            <a:r>
              <a:rPr lang="en-US" dirty="0"/>
              <a:t>    // One-shot position request.</a:t>
            </a:r>
          </a:p>
          <a:p>
            <a:pPr marL="0" indent="0">
              <a:buNone/>
            </a:pPr>
            <a:r>
              <a:rPr lang="en-US" dirty="0"/>
              <a:t>    if (</a:t>
            </a:r>
            <a:r>
              <a:rPr lang="en-US" dirty="0" err="1"/>
              <a:t>navigator.geolocation</a:t>
            </a:r>
            <a:r>
              <a:rPr lang="en-US" dirty="0"/>
              <a:t>){</a:t>
            </a:r>
          </a:p>
          <a:p>
            <a:pPr marL="0" indent="0">
              <a:buNone/>
            </a:pPr>
            <a:r>
              <a:rPr lang="en-US" dirty="0"/>
              <a:t>    </a:t>
            </a:r>
            <a:r>
              <a:rPr lang="en-US" dirty="0" err="1"/>
              <a:t>navigator.geolocation.getCurrentPosition</a:t>
            </a:r>
            <a:r>
              <a:rPr lang="en-US" dirty="0"/>
              <a:t>(</a:t>
            </a:r>
            <a:r>
              <a:rPr lang="en-US" dirty="0" err="1"/>
              <a:t>showMap</a:t>
            </a:r>
            <a:r>
              <a:rPr lang="en-US" dirty="0"/>
              <a:t>);</a:t>
            </a:r>
          </a:p>
          <a:p>
            <a:pPr marL="0" indent="0">
              <a:buNone/>
            </a:pPr>
            <a:r>
              <a:rPr lang="en-US" dirty="0"/>
              <a:t>    } else {</a:t>
            </a:r>
          </a:p>
          <a:p>
            <a:pPr marL="0" indent="0">
              <a:buNone/>
            </a:pPr>
            <a:r>
              <a:rPr lang="en-US" dirty="0"/>
              <a:t>      alert('No </a:t>
            </a:r>
            <a:r>
              <a:rPr lang="en-US" dirty="0" err="1"/>
              <a:t>geolocation</a:t>
            </a:r>
            <a:r>
              <a:rPr lang="en-US" dirty="0"/>
              <a:t> available</a:t>
            </a:r>
            <a:r>
              <a:rPr lang="en-US" dirty="0" smtClean="0"/>
              <a:t>. ');</a:t>
            </a:r>
            <a:endParaRPr lang="en-US" dirty="0"/>
          </a:p>
          <a:p>
            <a:pPr marL="0" indent="0">
              <a:buNone/>
            </a:pPr>
            <a:r>
              <a:rPr lang="en-US" dirty="0"/>
              <a:t>    }</a:t>
            </a:r>
          </a:p>
          <a:p>
            <a:pPr marL="0" indent="0">
              <a:buNone/>
            </a:pPr>
            <a:r>
              <a:rPr lang="en-US" dirty="0"/>
              <a:t>&lt;/script&gt;</a:t>
            </a:r>
          </a:p>
          <a:p>
            <a:pPr marL="0" indent="0">
              <a:buNone/>
            </a:pPr>
            <a:r>
              <a:rPr lang="en-US" dirty="0"/>
              <a:t>&lt;/BODY&gt;&lt;/HTML&gt;</a:t>
            </a:r>
          </a:p>
          <a:p>
            <a:endParaRPr lang="en-US" dirty="0"/>
          </a:p>
        </p:txBody>
      </p:sp>
    </p:spTree>
    <p:extLst>
      <p:ext uri="{BB962C8B-B14F-4D97-AF65-F5344CB8AC3E}">
        <p14:creationId xmlns:p14="http://schemas.microsoft.com/office/powerpoint/2010/main" val="39439217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introduce one another…</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4</a:t>
            </a:fld>
            <a:endParaRPr lang="en-US"/>
          </a:p>
        </p:txBody>
      </p:sp>
      <p:sp>
        <p:nvSpPr>
          <p:cNvPr id="6" name="Content Placeholder 5"/>
          <p:cNvSpPr>
            <a:spLocks noGrp="1"/>
          </p:cNvSpPr>
          <p:nvPr>
            <p:ph sz="quarter" idx="1"/>
          </p:nvPr>
        </p:nvSpPr>
        <p:spPr/>
        <p:txBody>
          <a:bodyPr/>
          <a:lstStyle/>
          <a:p>
            <a:r>
              <a:rPr lang="en-US" dirty="0" smtClean="0"/>
              <a:t>I’m Zak Zebrowski</a:t>
            </a:r>
            <a:endParaRPr lang="en-US" dirty="0"/>
          </a:p>
          <a:p>
            <a:r>
              <a:rPr lang="en-US" dirty="0" smtClean="0"/>
              <a:t>Forensic Database Engineer / “Data Miner” / Perl guy</a:t>
            </a:r>
          </a:p>
        </p:txBody>
      </p:sp>
      <p:pic>
        <p:nvPicPr>
          <p:cNvPr id="3" name="Picture 2" descr="IMG_54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72440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8694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Notes on Location</a:t>
            </a:r>
            <a:br>
              <a:rPr lang="en-US" dirty="0" smtClean="0"/>
            </a:br>
            <a:endParaRPr lang="en-US" dirty="0"/>
          </a:p>
        </p:txBody>
      </p:sp>
      <p:sp>
        <p:nvSpPr>
          <p:cNvPr id="3" name="Content Placeholder 2"/>
          <p:cNvSpPr>
            <a:spLocks noGrp="1"/>
          </p:cNvSpPr>
          <p:nvPr>
            <p:ph idx="1"/>
          </p:nvPr>
        </p:nvSpPr>
        <p:spPr/>
        <p:txBody>
          <a:bodyPr/>
          <a:lstStyle/>
          <a:p>
            <a:r>
              <a:rPr lang="en-US" dirty="0" smtClean="0"/>
              <a:t>Browser to OS for location information</a:t>
            </a:r>
          </a:p>
          <a:p>
            <a:pPr lvl="1"/>
            <a:r>
              <a:rPr lang="en-US" dirty="0" smtClean="0"/>
              <a:t>Insert magic here in the OS level.</a:t>
            </a:r>
          </a:p>
          <a:p>
            <a:r>
              <a:rPr lang="en-US" dirty="0" smtClean="0"/>
              <a:t>Location returned isWGS84 standard.</a:t>
            </a:r>
          </a:p>
          <a:p>
            <a:r>
              <a:rPr lang="en-US" dirty="0" smtClean="0"/>
              <a:t>Can be off by a large distance</a:t>
            </a:r>
          </a:p>
          <a:p>
            <a:pPr lvl="1"/>
            <a:r>
              <a:rPr lang="en-US" dirty="0" smtClean="0"/>
              <a:t>I’m sometime </a:t>
            </a:r>
            <a:r>
              <a:rPr lang="en-US" dirty="0" err="1" smtClean="0"/>
              <a:t>geolocated</a:t>
            </a:r>
            <a:r>
              <a:rPr lang="en-US" dirty="0" smtClean="0"/>
              <a:t> to Baltimore instead of Arlington.</a:t>
            </a:r>
          </a:p>
          <a:p>
            <a:pPr lvl="1"/>
            <a:r>
              <a:rPr lang="en-US" dirty="0" smtClean="0"/>
              <a:t>When I was in Bedford, I was </a:t>
            </a:r>
            <a:r>
              <a:rPr lang="en-US" dirty="0" err="1" smtClean="0"/>
              <a:t>geolocated</a:t>
            </a:r>
            <a:r>
              <a:rPr lang="en-US" dirty="0" smtClean="0"/>
              <a:t> to south of Boston</a:t>
            </a:r>
          </a:p>
        </p:txBody>
      </p:sp>
      <p:sp>
        <p:nvSpPr>
          <p:cNvPr id="4" name="Slide Number Placeholder 4"/>
          <p:cNvSpPr>
            <a:spLocks noGrp="1"/>
          </p:cNvSpPr>
          <p:nvPr>
            <p:ph type="sldNum" sz="quarter" idx="12"/>
          </p:nvPr>
        </p:nvSpPr>
        <p:spPr>
          <a:xfrm>
            <a:off x="6553200" y="6356350"/>
            <a:ext cx="2133600" cy="365125"/>
          </a:xfrm>
        </p:spPr>
        <p:txBody>
          <a:bodyPr/>
          <a:lstStyle/>
          <a:p>
            <a:fld id="{295008BC-DA31-4D19-837B-EFA4386B05F5}" type="slidenum">
              <a:rPr lang="en-US" smtClean="0"/>
              <a:pPr/>
              <a:t>40</a:t>
            </a:fld>
            <a:endParaRPr lang="en-US" dirty="0"/>
          </a:p>
        </p:txBody>
      </p:sp>
    </p:spTree>
    <p:extLst>
      <p:ext uri="{BB962C8B-B14F-4D97-AF65-F5344CB8AC3E}">
        <p14:creationId xmlns:p14="http://schemas.microsoft.com/office/powerpoint/2010/main" val="115710357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ClickHeat</a:t>
            </a:r>
            <a:r>
              <a:rPr lang="en-US" dirty="0" smtClean="0"/>
              <a:t>” </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41</a:t>
            </a:fld>
            <a:endParaRPr lang="en-US" dirty="0"/>
          </a:p>
        </p:txBody>
      </p:sp>
      <p:sp>
        <p:nvSpPr>
          <p:cNvPr id="8" name="Content Placeholder 7"/>
          <p:cNvSpPr>
            <a:spLocks noGrp="1"/>
          </p:cNvSpPr>
          <p:nvPr>
            <p:ph sz="quarter" idx="1"/>
          </p:nvPr>
        </p:nvSpPr>
        <p:spPr/>
        <p:txBody>
          <a:bodyPr/>
          <a:lstStyle/>
          <a:p>
            <a:r>
              <a:rPr lang="en-US" dirty="0" smtClean="0">
                <a:hlinkClick r:id="rId2"/>
              </a:rPr>
              <a:t>http://www.labsmedia.com/clickheat/index.html</a:t>
            </a:r>
            <a:r>
              <a:rPr lang="en-US" dirty="0" smtClean="0"/>
              <a:t> </a:t>
            </a:r>
          </a:p>
          <a:p>
            <a:r>
              <a:rPr lang="en-US" dirty="0" smtClean="0"/>
              <a:t>Tracks where users click on your website via simple JavaScript.</a:t>
            </a:r>
          </a:p>
          <a:p>
            <a:endParaRPr lang="en-US" dirty="0" smtClean="0"/>
          </a:p>
        </p:txBody>
      </p:sp>
    </p:spTree>
    <p:extLst>
      <p:ext uri="{BB962C8B-B14F-4D97-AF65-F5344CB8AC3E}">
        <p14:creationId xmlns:p14="http://schemas.microsoft.com/office/powerpoint/2010/main" val="22960611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ClickHeat</a:t>
            </a:r>
            <a:r>
              <a:rPr lang="en-US" dirty="0" smtClean="0"/>
              <a:t>” Demo slide</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42</a:t>
            </a:fld>
            <a:endParaRPr lang="en-US"/>
          </a:p>
        </p:txBody>
      </p:sp>
      <p:pic>
        <p:nvPicPr>
          <p:cNvPr id="7" name="Picture 2"/>
          <p:cNvPicPr>
            <a:picLocks noGrp="1" noChangeAspect="1" noChangeArrowheads="1"/>
          </p:cNvPicPr>
          <p:nvPr>
            <p:ph sz="quarter" idx="1"/>
          </p:nvPr>
        </p:nvPicPr>
        <p:blipFill rotWithShape="1">
          <a:blip r:embed="rId2" cstate="print"/>
          <a:srcRect l="366" t="12872" r="-366" b="6210"/>
          <a:stretch/>
        </p:blipFill>
        <p:spPr bwMode="auto">
          <a:xfrm>
            <a:off x="651175" y="1371600"/>
            <a:ext cx="7899400" cy="4800600"/>
          </a:xfrm>
          <a:prstGeom prst="rect">
            <a:avLst/>
          </a:prstGeom>
          <a:noFill/>
          <a:ln w="9525">
            <a:noFill/>
            <a:miter lim="800000"/>
            <a:headEnd/>
            <a:tailEnd/>
          </a:ln>
        </p:spPr>
      </p:pic>
    </p:spTree>
    <p:extLst>
      <p:ext uri="{BB962C8B-B14F-4D97-AF65-F5344CB8AC3E}">
        <p14:creationId xmlns:p14="http://schemas.microsoft.com/office/powerpoint/2010/main" val="261034101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Evercookie.js</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43</a:t>
            </a:fld>
            <a:endParaRPr lang="en-US"/>
          </a:p>
        </p:txBody>
      </p:sp>
      <p:sp>
        <p:nvSpPr>
          <p:cNvPr id="6" name="Content Placeholder 5"/>
          <p:cNvSpPr>
            <a:spLocks noGrp="1"/>
          </p:cNvSpPr>
          <p:nvPr>
            <p:ph sz="quarter" idx="1"/>
          </p:nvPr>
        </p:nvSpPr>
        <p:spPr/>
        <p:txBody>
          <a:bodyPr>
            <a:normAutofit lnSpcReduction="10000"/>
          </a:bodyPr>
          <a:lstStyle/>
          <a:p>
            <a:r>
              <a:rPr lang="en-US" dirty="0" smtClean="0"/>
              <a:t>Uses HTML 5 features ; flash ; JavaScript; and many other techniques to create an “</a:t>
            </a:r>
            <a:r>
              <a:rPr lang="en-US" dirty="0" err="1" smtClean="0"/>
              <a:t>evercookie</a:t>
            </a:r>
            <a:r>
              <a:rPr lang="en-US" dirty="0" smtClean="0"/>
              <a:t>” that can’t be revoked*.</a:t>
            </a:r>
          </a:p>
          <a:p>
            <a:r>
              <a:rPr lang="en-US" dirty="0" smtClean="0"/>
              <a:t>See </a:t>
            </a:r>
            <a:r>
              <a:rPr lang="en-US" dirty="0">
                <a:hlinkClick r:id="rId2"/>
              </a:rPr>
              <a:t>http://samy.pl/evercookie</a:t>
            </a:r>
            <a:r>
              <a:rPr lang="en-US" dirty="0" smtClean="0">
                <a:hlinkClick r:id="rId2"/>
              </a:rPr>
              <a:t>/</a:t>
            </a:r>
            <a:endParaRPr lang="en-US" dirty="0" smtClean="0"/>
          </a:p>
          <a:p>
            <a:pPr lvl="1"/>
            <a:endParaRPr lang="en-US" dirty="0" smtClean="0"/>
          </a:p>
          <a:p>
            <a:r>
              <a:rPr lang="en-US" dirty="0"/>
              <a:t>*</a:t>
            </a:r>
            <a:r>
              <a:rPr lang="en-US" dirty="0" smtClean="0"/>
              <a:t>Easily </a:t>
            </a:r>
            <a:r>
              <a:rPr lang="en-US" dirty="0"/>
              <a:t>anyways.  </a:t>
            </a:r>
            <a:endParaRPr lang="en-US" dirty="0" smtClean="0"/>
          </a:p>
          <a:p>
            <a:pPr lvl="1"/>
            <a:r>
              <a:rPr lang="en-US" dirty="0" smtClean="0">
                <a:hlinkClick r:id="rId3"/>
              </a:rPr>
              <a:t>http</a:t>
            </a:r>
            <a:r>
              <a:rPr lang="en-US" dirty="0">
                <a:hlinkClick r:id="rId3"/>
              </a:rPr>
              <a:t>://</a:t>
            </a:r>
            <a:r>
              <a:rPr lang="en-US" dirty="0" smtClean="0">
                <a:hlinkClick r:id="rId3"/>
              </a:rPr>
              <a:t>arstechnica.com/security/news/2010/10/it-is-possible-to-kill-the-evercookie.ars</a:t>
            </a:r>
            <a:endParaRPr lang="en-US" dirty="0"/>
          </a:p>
          <a:p>
            <a:pPr lvl="1"/>
            <a:r>
              <a:rPr lang="en-US" b="1" dirty="0"/>
              <a:t>http://preview.tinyurl.com/29ka7ba</a:t>
            </a:r>
            <a:endParaRPr lang="en-US" dirty="0"/>
          </a:p>
          <a:p>
            <a:endParaRPr lang="en-US" dirty="0"/>
          </a:p>
        </p:txBody>
      </p:sp>
    </p:spTree>
    <p:extLst>
      <p:ext uri="{BB962C8B-B14F-4D97-AF65-F5344CB8AC3E}">
        <p14:creationId xmlns:p14="http://schemas.microsoft.com/office/powerpoint/2010/main" val="12576325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External Connections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Browsers allow for multiple types of connections</a:t>
            </a:r>
          </a:p>
          <a:p>
            <a:pPr lvl="1"/>
            <a:r>
              <a:rPr lang="en-US" dirty="0" smtClean="0"/>
              <a:t>For example: http ; ftp ; Microsoft shares ; etc.</a:t>
            </a:r>
          </a:p>
          <a:p>
            <a:r>
              <a:rPr lang="en-US" dirty="0" smtClean="0"/>
              <a:t>By including a </a:t>
            </a:r>
            <a:r>
              <a:rPr lang="en-US" dirty="0" err="1" smtClean="0"/>
              <a:t>href</a:t>
            </a:r>
            <a:r>
              <a:rPr lang="en-US" dirty="0" smtClean="0"/>
              <a:t> link to a different type of connection, you may be bypassing proxy settings and thus exposing additional information about yourself.</a:t>
            </a:r>
          </a:p>
          <a:p>
            <a:pPr lvl="1"/>
            <a:r>
              <a:rPr lang="en-US" dirty="0" smtClean="0"/>
              <a:t>Possibly your username / domain</a:t>
            </a:r>
          </a:p>
          <a:p>
            <a:pPr lvl="1"/>
            <a:r>
              <a:rPr lang="en-US" dirty="0" smtClean="0"/>
              <a:t>Your real IP Address (because it’s not </a:t>
            </a:r>
            <a:r>
              <a:rPr lang="en-US" dirty="0" err="1" smtClean="0"/>
              <a:t>proxied</a:t>
            </a:r>
            <a:r>
              <a:rPr lang="en-US" dirty="0" smtClean="0"/>
              <a:t>.)</a:t>
            </a:r>
          </a:p>
          <a:p>
            <a:r>
              <a:rPr lang="en-US" dirty="0" smtClean="0"/>
              <a:t>You can unknowingly request a different protocol by visiting a web page.</a:t>
            </a:r>
          </a:p>
          <a:p>
            <a:r>
              <a:rPr lang="en-US" dirty="0"/>
              <a:t>See </a:t>
            </a:r>
            <a:r>
              <a:rPr lang="en-US" dirty="0">
                <a:hlinkClick r:id="rId2"/>
              </a:rPr>
              <a:t>http://</a:t>
            </a:r>
            <a:r>
              <a:rPr lang="en-US" dirty="0" smtClean="0">
                <a:hlinkClick r:id="rId2"/>
              </a:rPr>
              <a:t>www.defcon.org/images/defcon-17/dc-17-presentations/defcon-17-gregory_fleischer-attacking_tor.pdf</a:t>
            </a:r>
            <a:r>
              <a:rPr lang="en-US" dirty="0" smtClean="0"/>
              <a:t> or </a:t>
            </a:r>
            <a:r>
              <a:rPr lang="en-US" b="1" dirty="0">
                <a:hlinkClick r:id="rId3"/>
              </a:rPr>
              <a:t>http://</a:t>
            </a:r>
            <a:r>
              <a:rPr lang="en-US" b="1" dirty="0" smtClean="0">
                <a:hlinkClick r:id="rId3"/>
              </a:rPr>
              <a:t>preview.tinyurl.com/brcg6ca</a:t>
            </a:r>
            <a:r>
              <a:rPr lang="en-US" b="1" dirty="0" smtClean="0"/>
              <a:t> </a:t>
            </a:r>
            <a:endParaRPr lang="en-US" dirty="0" smtClean="0"/>
          </a:p>
          <a:p>
            <a:pPr lvl="1"/>
            <a:endParaRPr lang="en-US" dirty="0" smtClean="0"/>
          </a:p>
        </p:txBody>
      </p:sp>
      <p:sp>
        <p:nvSpPr>
          <p:cNvPr id="6" name="Slide Number Placeholder 5"/>
          <p:cNvSpPr>
            <a:spLocks noGrp="1"/>
          </p:cNvSpPr>
          <p:nvPr>
            <p:ph type="sldNum" sz="quarter" idx="12"/>
          </p:nvPr>
        </p:nvSpPr>
        <p:spPr/>
        <p:txBody>
          <a:bodyPr/>
          <a:lstStyle/>
          <a:p>
            <a:fld id="{295008BC-DA31-4D19-837B-EFA4386B05F5}" type="slidenum">
              <a:rPr lang="en-US" smtClean="0"/>
              <a:pPr/>
              <a:t>44</a:t>
            </a:fld>
            <a:endParaRPr lang="en-US"/>
          </a:p>
        </p:txBody>
      </p:sp>
    </p:spTree>
    <p:extLst>
      <p:ext uri="{BB962C8B-B14F-4D97-AF65-F5344CB8AC3E}">
        <p14:creationId xmlns:p14="http://schemas.microsoft.com/office/powerpoint/2010/main" val="5043951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Example – what you see</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45</a:t>
            </a:fld>
            <a:endParaRPr lang="en-US"/>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7610"/>
          <a:stretch/>
        </p:blipFill>
        <p:spPr bwMode="auto">
          <a:xfrm>
            <a:off x="228600" y="1447800"/>
            <a:ext cx="8639176" cy="465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76517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common!</a:t>
            </a:r>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46</a:t>
            </a:fld>
            <a:endParaRPr lang="en-US" dirty="0"/>
          </a:p>
        </p:txBody>
      </p:sp>
      <p:sp>
        <p:nvSpPr>
          <p:cNvPr id="6" name="Content Placeholder 5"/>
          <p:cNvSpPr>
            <a:spLocks noGrp="1"/>
          </p:cNvSpPr>
          <p:nvPr>
            <p:ph sz="quarter" idx="1"/>
          </p:nvPr>
        </p:nvSpPr>
        <p:spPr/>
        <p:txBody>
          <a:bodyPr/>
          <a:lstStyle/>
          <a:p>
            <a:r>
              <a:rPr lang="en-US" dirty="0" smtClean="0"/>
              <a:t>This type of identification is profitable!</a:t>
            </a:r>
          </a:p>
          <a:p>
            <a:pPr lvl="1"/>
            <a:r>
              <a:rPr lang="en-US" dirty="0" smtClean="0"/>
              <a:t>Multiple companies are interested in “fingerprinting” PC’s so they have a permanent record of your machine’s web accesses.</a:t>
            </a:r>
          </a:p>
          <a:p>
            <a:pPr lvl="1"/>
            <a:r>
              <a:rPr lang="en-US" dirty="0">
                <a:hlinkClick r:id="rId2"/>
              </a:rPr>
              <a:t>http://</a:t>
            </a:r>
            <a:r>
              <a:rPr lang="en-US" dirty="0" smtClean="0">
                <a:hlinkClick r:id="rId2"/>
              </a:rPr>
              <a:t>online.wsj.com/article/SB10001424052748704679204575646704100959546.html</a:t>
            </a:r>
            <a:r>
              <a:rPr lang="en-US" dirty="0" smtClean="0"/>
              <a:t> or </a:t>
            </a:r>
            <a:r>
              <a:rPr lang="en-US" b="1" dirty="0" smtClean="0">
                <a:hlinkClick r:id="rId3"/>
              </a:rPr>
              <a:t>http</a:t>
            </a:r>
            <a:r>
              <a:rPr lang="en-US" b="1" dirty="0">
                <a:hlinkClick r:id="rId3"/>
              </a:rPr>
              <a:t>://</a:t>
            </a:r>
            <a:r>
              <a:rPr lang="en-US" b="1" dirty="0" smtClean="0">
                <a:hlinkClick r:id="rId3"/>
              </a:rPr>
              <a:t>preview.tinyurl.com/32c9frf</a:t>
            </a:r>
            <a:r>
              <a:rPr lang="en-US" b="1" dirty="0" smtClean="0"/>
              <a:t> </a:t>
            </a:r>
            <a:endParaRPr lang="en-US" dirty="0" smtClean="0"/>
          </a:p>
          <a:p>
            <a:pPr lvl="1"/>
            <a:endParaRPr lang="en-US" dirty="0"/>
          </a:p>
        </p:txBody>
      </p:sp>
    </p:spTree>
    <p:extLst>
      <p:ext uri="{BB962C8B-B14F-4D97-AF65-F5344CB8AC3E}">
        <p14:creationId xmlns:p14="http://schemas.microsoft.com/office/powerpoint/2010/main" val="20679742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also</a:t>
            </a:r>
            <a:endParaRPr lang="en-US" dirty="0"/>
          </a:p>
        </p:txBody>
      </p:sp>
      <p:sp>
        <p:nvSpPr>
          <p:cNvPr id="3" name="Content Placeholder 2"/>
          <p:cNvSpPr>
            <a:spLocks noGrp="1"/>
          </p:cNvSpPr>
          <p:nvPr>
            <p:ph idx="1"/>
          </p:nvPr>
        </p:nvSpPr>
        <p:spPr/>
        <p:txBody>
          <a:bodyPr/>
          <a:lstStyle/>
          <a:p>
            <a:r>
              <a:rPr lang="en-US" dirty="0">
                <a:hlinkClick r:id="rId2"/>
              </a:rPr>
              <a:t>http://waxy.org/2011/11/google_analytics</a:t>
            </a:r>
            <a:r>
              <a:rPr lang="en-US" dirty="0" smtClean="0">
                <a:hlinkClick r:id="rId2"/>
              </a:rPr>
              <a:t>/</a:t>
            </a:r>
            <a:endParaRPr lang="en-US" dirty="0" smtClean="0"/>
          </a:p>
          <a:p>
            <a:pPr lvl="1"/>
            <a:r>
              <a:rPr lang="en-US" dirty="0"/>
              <a:t>Google Analytics A Potential Threat to Anonymous </a:t>
            </a:r>
            <a:r>
              <a:rPr lang="en-US" dirty="0" smtClean="0"/>
              <a:t>Bloggers</a:t>
            </a:r>
          </a:p>
          <a:p>
            <a:r>
              <a:rPr lang="en-US" dirty="0">
                <a:hlinkClick r:id="rId3"/>
              </a:rPr>
              <a:t>https://</a:t>
            </a:r>
            <a:r>
              <a:rPr lang="en-US" dirty="0" smtClean="0">
                <a:hlinkClick r:id="rId3"/>
              </a:rPr>
              <a:t>github.com/michaelhans/derezzed-light</a:t>
            </a:r>
            <a:endParaRPr lang="en-US" dirty="0" smtClean="0"/>
          </a:p>
          <a:p>
            <a:pPr lvl="1"/>
            <a:r>
              <a:rPr lang="en-US" dirty="0" smtClean="0"/>
              <a:t>Takes </a:t>
            </a:r>
            <a:r>
              <a:rPr lang="en-US" dirty="0" err="1" smtClean="0"/>
              <a:t>panopclick</a:t>
            </a:r>
            <a:r>
              <a:rPr lang="en-US" dirty="0" smtClean="0"/>
              <a:t> attributes via JavaScript, converts it to a browser key, and turns it into a </a:t>
            </a:r>
            <a:r>
              <a:rPr lang="en-US" smtClean="0"/>
              <a:t>logon </a:t>
            </a:r>
            <a:r>
              <a:rPr lang="en-US"/>
              <a:t>mechanism </a:t>
            </a:r>
            <a:r>
              <a:rPr lang="en-US" dirty="0" smtClean="0"/>
              <a:t>for a website.</a:t>
            </a: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295008BC-DA31-4D19-837B-EFA4386B05F5}" type="slidenum">
              <a:rPr lang="en-US" smtClean="0"/>
              <a:pPr/>
              <a:t>47</a:t>
            </a:fld>
            <a:endParaRPr lang="en-US" dirty="0"/>
          </a:p>
        </p:txBody>
      </p:sp>
    </p:spTree>
    <p:extLst>
      <p:ext uri="{BB962C8B-B14F-4D97-AF65-F5344CB8AC3E}">
        <p14:creationId xmlns:p14="http://schemas.microsoft.com/office/powerpoint/2010/main" val="220385726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normAutofit/>
          </a:bodyPr>
          <a:lstStyle/>
          <a:p>
            <a:r>
              <a:rPr lang="en-US" dirty="0" smtClean="0"/>
              <a:t>Let’s have a break</a:t>
            </a:r>
            <a:br>
              <a:rPr lang="en-US" dirty="0" smtClean="0"/>
            </a:br>
            <a:r>
              <a:rPr lang="en-US" dirty="0" smtClean="0"/>
              <a:t>When we get back, we start with ways of preventing these mechanisms from working…</a:t>
            </a:r>
          </a:p>
        </p:txBody>
      </p:sp>
      <p:sp>
        <p:nvSpPr>
          <p:cNvPr id="6" name="Slide Number Placeholder 5"/>
          <p:cNvSpPr>
            <a:spLocks noGrp="1"/>
          </p:cNvSpPr>
          <p:nvPr>
            <p:ph type="sldNum" sz="quarter" idx="12"/>
          </p:nvPr>
        </p:nvSpPr>
        <p:spPr/>
        <p:txBody>
          <a:bodyPr/>
          <a:lstStyle/>
          <a:p>
            <a:fld id="{295008BC-DA31-4D19-837B-EFA4386B05F5}" type="slidenum">
              <a:rPr lang="en-US" smtClean="0"/>
              <a:pPr/>
              <a:t>48</a:t>
            </a:fld>
            <a:endParaRPr lang="en-US"/>
          </a:p>
        </p:txBody>
      </p:sp>
    </p:spTree>
    <p:extLst>
      <p:ext uri="{BB962C8B-B14F-4D97-AF65-F5344CB8AC3E}">
        <p14:creationId xmlns:p14="http://schemas.microsoft.com/office/powerpoint/2010/main" val="36622884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Outline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Introduction</a:t>
            </a:r>
          </a:p>
          <a:p>
            <a:r>
              <a:rPr lang="en-US" dirty="0" smtClean="0"/>
              <a:t>Characteristics of connecting to the internet</a:t>
            </a:r>
          </a:p>
          <a:p>
            <a:r>
              <a:rPr lang="en-US" dirty="0" smtClean="0"/>
              <a:t>Internet Networking Background</a:t>
            </a:r>
          </a:p>
          <a:p>
            <a:r>
              <a:rPr lang="en-US" dirty="0" smtClean="0"/>
              <a:t>Offensive Ways to determine a web user identity</a:t>
            </a:r>
          </a:p>
          <a:p>
            <a:r>
              <a:rPr lang="en-US" dirty="0" smtClean="0"/>
              <a:t>Defensive ways to prevent determining a web user identity from the end user’s perspective</a:t>
            </a:r>
          </a:p>
          <a:p>
            <a:r>
              <a:rPr lang="en-US" dirty="0" smtClean="0"/>
              <a:t>Additional Tasks from those above</a:t>
            </a:r>
          </a:p>
          <a:p>
            <a:r>
              <a:rPr lang="en-US" dirty="0"/>
              <a:t>Forensic Database </a:t>
            </a:r>
            <a:r>
              <a:rPr lang="en-US" dirty="0" smtClean="0"/>
              <a:t>Analysis</a:t>
            </a:r>
          </a:p>
          <a:p>
            <a:r>
              <a:rPr lang="en-US" dirty="0" smtClean="0"/>
              <a:t>Forensic Web Log Analysis</a:t>
            </a:r>
          </a:p>
          <a:p>
            <a:r>
              <a:rPr lang="en-US" dirty="0" smtClean="0"/>
              <a:t>Finish</a:t>
            </a:r>
            <a:endParaRPr lang="en-US" dirty="0"/>
          </a:p>
          <a:p>
            <a:endParaRPr lang="en-US" dirty="0" smtClean="0"/>
          </a:p>
        </p:txBody>
      </p:sp>
      <p:sp>
        <p:nvSpPr>
          <p:cNvPr id="6" name="Slide Number Placeholder 5"/>
          <p:cNvSpPr>
            <a:spLocks noGrp="1"/>
          </p:cNvSpPr>
          <p:nvPr>
            <p:ph type="sldNum" sz="quarter" idx="12"/>
          </p:nvPr>
        </p:nvSpPr>
        <p:spPr/>
        <p:txBody>
          <a:bodyPr/>
          <a:lstStyle/>
          <a:p>
            <a:fld id="{295008BC-DA31-4D19-837B-EFA4386B05F5}" type="slidenum">
              <a:rPr lang="en-US" smtClean="0"/>
              <a:pPr/>
              <a:t>5</a:t>
            </a:fld>
            <a:endParaRPr lang="en-US"/>
          </a:p>
        </p:txBody>
      </p:sp>
    </p:spTree>
    <p:extLst>
      <p:ext uri="{BB962C8B-B14F-4D97-AF65-F5344CB8AC3E}">
        <p14:creationId xmlns:p14="http://schemas.microsoft.com/office/powerpoint/2010/main" val="29340299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Why bother?</a:t>
            </a:r>
          </a:p>
          <a:p>
            <a:pPr lvl="1"/>
            <a:r>
              <a:rPr lang="en-US" dirty="0" smtClean="0"/>
              <a:t>To determine who visits your website on the internet</a:t>
            </a:r>
          </a:p>
          <a:p>
            <a:pPr lvl="2"/>
            <a:r>
              <a:rPr lang="en-US" dirty="0" smtClean="0"/>
              <a:t>Your bank wants to know if I’m in the US, or in the UK</a:t>
            </a:r>
          </a:p>
          <a:p>
            <a:pPr lvl="1"/>
            <a:r>
              <a:rPr lang="en-US" dirty="0" smtClean="0"/>
              <a:t>To hide who you are on the internet.</a:t>
            </a:r>
          </a:p>
          <a:p>
            <a:pPr lvl="1"/>
            <a:r>
              <a:rPr lang="en-US" dirty="0" smtClean="0"/>
              <a:t>To determine forensically who visited your website after some event happened.</a:t>
            </a:r>
          </a:p>
          <a:p>
            <a:pPr lvl="1"/>
            <a:r>
              <a:rPr lang="en-US" dirty="0" smtClean="0"/>
              <a:t>Cool!  I want to be an 31337 H4x0r </a:t>
            </a:r>
          </a:p>
          <a:p>
            <a:pPr lvl="2"/>
            <a:r>
              <a:rPr lang="en-US" dirty="0" smtClean="0"/>
              <a:t>Not exactly.  </a:t>
            </a:r>
            <a:r>
              <a:rPr lang="en-US" b="1" dirty="0" smtClean="0"/>
              <a:t>Everything in this presentation is old.  </a:t>
            </a:r>
            <a:r>
              <a:rPr lang="en-US" dirty="0" smtClean="0"/>
              <a:t>New techniques evolve over time. </a:t>
            </a:r>
          </a:p>
        </p:txBody>
      </p:sp>
      <p:sp>
        <p:nvSpPr>
          <p:cNvPr id="6" name="Slide Number Placeholder 5"/>
          <p:cNvSpPr>
            <a:spLocks noGrp="1"/>
          </p:cNvSpPr>
          <p:nvPr>
            <p:ph type="sldNum" sz="quarter" idx="12"/>
          </p:nvPr>
        </p:nvSpPr>
        <p:spPr/>
        <p:txBody>
          <a:bodyPr/>
          <a:lstStyle/>
          <a:p>
            <a:fld id="{295008BC-DA31-4D19-837B-EFA4386B05F5}" type="slidenum">
              <a:rPr lang="en-US" smtClean="0"/>
              <a:pPr/>
              <a:t>6</a:t>
            </a:fld>
            <a:endParaRPr lang="en-US"/>
          </a:p>
        </p:txBody>
      </p:sp>
    </p:spTree>
    <p:extLst>
      <p:ext uri="{BB962C8B-B14F-4D97-AF65-F5344CB8AC3E}">
        <p14:creationId xmlns:p14="http://schemas.microsoft.com/office/powerpoint/2010/main" val="37152748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3" name="Content Placeholder 2"/>
          <p:cNvSpPr>
            <a:spLocks noGrp="1"/>
          </p:cNvSpPr>
          <p:nvPr>
            <p:ph sz="quarter" idx="1"/>
          </p:nvPr>
        </p:nvSpPr>
        <p:spPr/>
        <p:txBody>
          <a:bodyPr/>
          <a:lstStyle/>
          <a:p>
            <a:r>
              <a:rPr lang="en-US" dirty="0" smtClean="0"/>
              <a:t>Reminder: Use what you learn here for Good not Evil.</a:t>
            </a:r>
          </a:p>
          <a:p>
            <a:r>
              <a:rPr lang="en-US" dirty="0" smtClean="0"/>
              <a:t>I am </a:t>
            </a:r>
            <a:r>
              <a:rPr lang="en-US" b="1" dirty="0" smtClean="0"/>
              <a:t>not</a:t>
            </a:r>
            <a:r>
              <a:rPr lang="en-US" dirty="0" smtClean="0"/>
              <a:t> a lawyer.</a:t>
            </a:r>
          </a:p>
          <a:p>
            <a:r>
              <a:rPr lang="en-US" dirty="0" smtClean="0"/>
              <a:t>What you do is at your </a:t>
            </a:r>
            <a:r>
              <a:rPr lang="en-US" smtClean="0"/>
              <a:t>own risk.</a:t>
            </a:r>
            <a:endParaRPr lang="en-US" dirty="0"/>
          </a:p>
        </p:txBody>
      </p:sp>
      <p:sp>
        <p:nvSpPr>
          <p:cNvPr id="6" name="Slide Number Placeholder 5"/>
          <p:cNvSpPr>
            <a:spLocks noGrp="1"/>
          </p:cNvSpPr>
          <p:nvPr>
            <p:ph type="sldNum" sz="quarter" idx="12"/>
          </p:nvPr>
        </p:nvSpPr>
        <p:spPr/>
        <p:txBody>
          <a:bodyPr/>
          <a:lstStyle/>
          <a:p>
            <a:fld id="{295008BC-DA31-4D19-837B-EFA4386B05F5}" type="slidenum">
              <a:rPr lang="en-US" smtClean="0"/>
              <a:pPr/>
              <a:t>7</a:t>
            </a:fld>
            <a:endParaRPr lang="en-US"/>
          </a:p>
        </p:txBody>
      </p:sp>
    </p:spTree>
    <p:extLst>
      <p:ext uri="{BB962C8B-B14F-4D97-AF65-F5344CB8AC3E}">
        <p14:creationId xmlns:p14="http://schemas.microsoft.com/office/powerpoint/2010/main" val="33886354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a:t>
            </a:r>
            <a:r>
              <a:rPr lang="en-US" baseline="0" dirty="0" smtClean="0"/>
              <a:t> of Internet Connections</a:t>
            </a:r>
            <a:endParaRPr lang="en-US" dirty="0"/>
          </a:p>
        </p:txBody>
      </p:sp>
      <p:sp>
        <p:nvSpPr>
          <p:cNvPr id="3" name="Content Placeholder 2"/>
          <p:cNvSpPr>
            <a:spLocks noGrp="1"/>
          </p:cNvSpPr>
          <p:nvPr>
            <p:ph sz="quarter" idx="1"/>
          </p:nvPr>
        </p:nvSpPr>
        <p:spPr/>
        <p:txBody>
          <a:bodyPr>
            <a:normAutofit/>
          </a:bodyPr>
          <a:lstStyle/>
          <a:p>
            <a:r>
              <a:rPr lang="en-US" dirty="0" smtClean="0"/>
              <a:t>Questions to ask:</a:t>
            </a:r>
          </a:p>
          <a:p>
            <a:pPr lvl="1"/>
            <a:r>
              <a:rPr lang="en-US" dirty="0" smtClean="0"/>
              <a:t>What devices connect to the internet?</a:t>
            </a:r>
          </a:p>
          <a:p>
            <a:pPr lvl="1"/>
            <a:r>
              <a:rPr lang="en-US" dirty="0" smtClean="0"/>
              <a:t>When do you access the internet?</a:t>
            </a:r>
          </a:p>
          <a:p>
            <a:pPr lvl="1"/>
            <a:r>
              <a:rPr lang="en-US" dirty="0" smtClean="0"/>
              <a:t>How are you connecting?</a:t>
            </a:r>
          </a:p>
          <a:p>
            <a:pPr lvl="1"/>
            <a:endParaRPr lang="en-US" dirty="0"/>
          </a:p>
          <a:p>
            <a:r>
              <a:rPr lang="en-US" dirty="0" smtClean="0"/>
              <a:t>Why bother?</a:t>
            </a:r>
          </a:p>
          <a:p>
            <a:pPr lvl="1"/>
            <a:r>
              <a:rPr lang="en-US" b="1" i="1" u="sng" dirty="0" smtClean="0"/>
              <a:t>You can’t escape these characteristics, regardless of what you try to do…</a:t>
            </a:r>
          </a:p>
        </p:txBody>
      </p:sp>
      <p:sp>
        <p:nvSpPr>
          <p:cNvPr id="6" name="Slide Number Placeholder 5"/>
          <p:cNvSpPr>
            <a:spLocks noGrp="1"/>
          </p:cNvSpPr>
          <p:nvPr>
            <p:ph type="sldNum" sz="quarter" idx="12"/>
          </p:nvPr>
        </p:nvSpPr>
        <p:spPr/>
        <p:txBody>
          <a:bodyPr/>
          <a:lstStyle/>
          <a:p>
            <a:fld id="{295008BC-DA31-4D19-837B-EFA4386B05F5}" type="slidenum">
              <a:rPr lang="en-US" smtClean="0"/>
              <a:pPr/>
              <a:t>8</a:t>
            </a:fld>
            <a:endParaRPr lang="en-US"/>
          </a:p>
        </p:txBody>
      </p:sp>
    </p:spTree>
    <p:extLst>
      <p:ext uri="{BB962C8B-B14F-4D97-AF65-F5344CB8AC3E}">
        <p14:creationId xmlns:p14="http://schemas.microsoft.com/office/powerpoint/2010/main" val="22996085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devices connect to the internet?</a:t>
            </a:r>
            <a:endParaRPr lang="en-US" dirty="0"/>
          </a:p>
        </p:txBody>
      </p:sp>
      <p:sp>
        <p:nvSpPr>
          <p:cNvPr id="3" name="Content Placeholder 2"/>
          <p:cNvSpPr>
            <a:spLocks noGrp="1"/>
          </p:cNvSpPr>
          <p:nvPr>
            <p:ph sz="quarter" idx="1"/>
          </p:nvPr>
        </p:nvSpPr>
        <p:spPr/>
        <p:txBody>
          <a:bodyPr>
            <a:normAutofit fontScale="62500" lnSpcReduction="20000"/>
          </a:bodyPr>
          <a:lstStyle/>
          <a:p>
            <a:r>
              <a:rPr lang="en-US" baseline="0" dirty="0" smtClean="0"/>
              <a:t>Almost easier to say what device doesn’t connect.</a:t>
            </a:r>
          </a:p>
          <a:p>
            <a:r>
              <a:rPr lang="en-US" dirty="0" smtClean="0"/>
              <a:t>Here’s a list of things known to connect to the internet:</a:t>
            </a:r>
            <a:endParaRPr lang="en-US" baseline="0" dirty="0" smtClean="0"/>
          </a:p>
          <a:p>
            <a:pPr lvl="1"/>
            <a:r>
              <a:rPr lang="en-US" dirty="0" smtClean="0"/>
              <a:t>Computer</a:t>
            </a:r>
          </a:p>
          <a:p>
            <a:pPr lvl="1"/>
            <a:r>
              <a:rPr lang="en-US" dirty="0" smtClean="0"/>
              <a:t>Cell Phone</a:t>
            </a:r>
          </a:p>
          <a:p>
            <a:pPr lvl="1"/>
            <a:r>
              <a:rPr lang="en-US" dirty="0" smtClean="0"/>
              <a:t>SIP Phone (VOIP)</a:t>
            </a:r>
          </a:p>
          <a:p>
            <a:pPr lvl="1"/>
            <a:r>
              <a:rPr lang="en-US" dirty="0" smtClean="0"/>
              <a:t>Apple TV / Google TV</a:t>
            </a:r>
          </a:p>
          <a:p>
            <a:pPr lvl="1"/>
            <a:r>
              <a:rPr lang="en-US" dirty="0" smtClean="0"/>
              <a:t>Your thermostat (Multiple companies)</a:t>
            </a:r>
          </a:p>
          <a:p>
            <a:pPr lvl="1"/>
            <a:r>
              <a:rPr lang="en-US" dirty="0" smtClean="0"/>
              <a:t>Your alarm clock (</a:t>
            </a:r>
            <a:r>
              <a:rPr lang="en-US" dirty="0" err="1" smtClean="0"/>
              <a:t>Chumby</a:t>
            </a:r>
            <a:r>
              <a:rPr lang="en-US" dirty="0" smtClean="0"/>
              <a:t>)</a:t>
            </a:r>
          </a:p>
          <a:p>
            <a:pPr lvl="1"/>
            <a:r>
              <a:rPr lang="en-US" dirty="0" smtClean="0"/>
              <a:t>Your car (Chevy Volt)</a:t>
            </a:r>
          </a:p>
          <a:p>
            <a:pPr lvl="1"/>
            <a:r>
              <a:rPr lang="en-US" dirty="0" smtClean="0"/>
              <a:t>Your door lock (</a:t>
            </a:r>
            <a:r>
              <a:rPr lang="en-US" dirty="0" err="1" smtClean="0"/>
              <a:t>Schalage</a:t>
            </a:r>
            <a:r>
              <a:rPr lang="en-US" dirty="0" smtClean="0"/>
              <a:t>)</a:t>
            </a:r>
          </a:p>
          <a:p>
            <a:pPr lvl="1"/>
            <a:r>
              <a:rPr lang="en-US" dirty="0" smtClean="0"/>
              <a:t>Your picture frame</a:t>
            </a:r>
          </a:p>
          <a:p>
            <a:pPr lvl="1"/>
            <a:r>
              <a:rPr lang="en-US" dirty="0" smtClean="0"/>
              <a:t>Your camera (EYEFI </a:t>
            </a:r>
            <a:r>
              <a:rPr lang="en-US" dirty="0" err="1" smtClean="0"/>
              <a:t>sd</a:t>
            </a:r>
            <a:r>
              <a:rPr lang="en-US" dirty="0" smtClean="0"/>
              <a:t> card)</a:t>
            </a:r>
          </a:p>
          <a:p>
            <a:pPr lvl="1"/>
            <a:r>
              <a:rPr lang="en-US" dirty="0" smtClean="0"/>
              <a:t>Your watch ( pebble ; impulse ; </a:t>
            </a:r>
            <a:r>
              <a:rPr lang="en-US" dirty="0" err="1" smtClean="0"/>
              <a:t>etc</a:t>
            </a:r>
            <a:r>
              <a:rPr lang="en-US" dirty="0" smtClean="0"/>
              <a:t>)</a:t>
            </a:r>
          </a:p>
          <a:p>
            <a:r>
              <a:rPr lang="en-US" dirty="0" smtClean="0"/>
              <a:t>&amp;&amp; Each of these devices can be identified through various means</a:t>
            </a:r>
          </a:p>
          <a:p>
            <a:pPr lvl="1"/>
            <a:r>
              <a:rPr lang="en-US" dirty="0" err="1" smtClean="0"/>
              <a:t>nmap</a:t>
            </a:r>
            <a:r>
              <a:rPr lang="en-US" dirty="0" smtClean="0"/>
              <a:t> –O –V 192.168.1.1</a:t>
            </a:r>
          </a:p>
        </p:txBody>
      </p:sp>
      <p:sp>
        <p:nvSpPr>
          <p:cNvPr id="6" name="Slide Number Placeholder 5"/>
          <p:cNvSpPr>
            <a:spLocks noGrp="1"/>
          </p:cNvSpPr>
          <p:nvPr>
            <p:ph type="sldNum" sz="quarter" idx="12"/>
          </p:nvPr>
        </p:nvSpPr>
        <p:spPr/>
        <p:txBody>
          <a:bodyPr/>
          <a:lstStyle/>
          <a:p>
            <a:fld id="{295008BC-DA31-4D19-837B-EFA4386B05F5}" type="slidenum">
              <a:rPr lang="en-US" smtClean="0"/>
              <a:pPr/>
              <a:t>9</a:t>
            </a:fld>
            <a:endParaRPr lang="en-US"/>
          </a:p>
        </p:txBody>
      </p:sp>
    </p:spTree>
    <p:extLst>
      <p:ext uri="{BB962C8B-B14F-4D97-AF65-F5344CB8AC3E}">
        <p14:creationId xmlns:p14="http://schemas.microsoft.com/office/powerpoint/2010/main" val="3113694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2853</Words>
  <Application>Microsoft Macintosh PowerPoint</Application>
  <PresentationFormat>On-screen Show (4:3)</PresentationFormat>
  <Paragraphs>348</Paragraphs>
  <Slides>48</Slides>
  <Notes>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Offensive &amp; Defensive &amp; Forensic Techniques for Determining Web User Identity  Part 1 </vt:lpstr>
      <vt:lpstr>All materials is licensed under a Creative Commons “Share Alike” license.</vt:lpstr>
      <vt:lpstr>Welcome!</vt:lpstr>
      <vt:lpstr>Let’s introduce one another…</vt:lpstr>
      <vt:lpstr>Class Outline</vt:lpstr>
      <vt:lpstr>Introduction</vt:lpstr>
      <vt:lpstr>Ethics</vt:lpstr>
      <vt:lpstr>Characteristics of Internet Connections</vt:lpstr>
      <vt:lpstr>What devices connect to the internet?</vt:lpstr>
      <vt:lpstr>When do you connect?</vt:lpstr>
      <vt:lpstr>How are you connecting?</vt:lpstr>
      <vt:lpstr>Satellite Example</vt:lpstr>
      <vt:lpstr>Radio Connections</vt:lpstr>
      <vt:lpstr>Characteristics of Internet Connections Summary</vt:lpstr>
      <vt:lpstr>Basic Internet Technology Background</vt:lpstr>
      <vt:lpstr>What is an IP Address?</vt:lpstr>
      <vt:lpstr>What is a NATed / Private IP Address?</vt:lpstr>
      <vt:lpstr>How are IP Addresses Assigned?</vt:lpstr>
      <vt:lpstr>What is a port?</vt:lpstr>
      <vt:lpstr>Questions?</vt:lpstr>
      <vt:lpstr>Identifying Techniques</vt:lpstr>
      <vt:lpstr>IP Geolocation</vt:lpstr>
      <vt:lpstr>IP Geolocation – what does that mean?</vt:lpstr>
      <vt:lpstr>How does one create an IP Geolocation database?</vt:lpstr>
      <vt:lpstr>How does one create an IP Geolocation database (2)?</vt:lpstr>
      <vt:lpstr>Open Sources</vt:lpstr>
      <vt:lpstr>Open Sources VS Commercial Sources</vt:lpstr>
      <vt:lpstr>IP Geolocation Caveats</vt:lpstr>
      <vt:lpstr>IPV6</vt:lpstr>
      <vt:lpstr>Example of information returned for my home connection in Arlington,VA</vt:lpstr>
      <vt:lpstr>Lab 1 – IP Geolocation</vt:lpstr>
      <vt:lpstr>What your browser exposes</vt:lpstr>
      <vt:lpstr>By Default</vt:lpstr>
      <vt:lpstr>By HTTP Cookies</vt:lpstr>
      <vt:lpstr>By Scripting</vt:lpstr>
      <vt:lpstr>How to tell what company you’re from</vt:lpstr>
      <vt:lpstr>What you’ve visited before script</vt:lpstr>
      <vt:lpstr>JavaScript Location API </vt:lpstr>
      <vt:lpstr>Sample Location Code</vt:lpstr>
      <vt:lpstr>Notes on Location </vt:lpstr>
      <vt:lpstr>“ClickHeat” </vt:lpstr>
      <vt:lpstr>“ClickHeat” Demo slide</vt:lpstr>
      <vt:lpstr>Evercookie.js</vt:lpstr>
      <vt:lpstr>By External Connections</vt:lpstr>
      <vt:lpstr>External Example – what you see</vt:lpstr>
      <vt:lpstr>This is common!</vt:lpstr>
      <vt:lpstr>See also</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Offensive &amp; Defensive &amp; Forensic Techniques for Determining Web User Identity</dc:title>
  <dc:creator>zaz</dc:creator>
  <cp:lastModifiedBy>bla</cp:lastModifiedBy>
  <cp:revision>93</cp:revision>
  <dcterms:created xsi:type="dcterms:W3CDTF">2011-12-09T22:29:05Z</dcterms:created>
  <dcterms:modified xsi:type="dcterms:W3CDTF">2012-12-20T00:11:49Z</dcterms:modified>
</cp:coreProperties>
</file>