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6" r:id="rId2"/>
    <p:sldId id="337" r:id="rId3"/>
    <p:sldId id="257" r:id="rId4"/>
    <p:sldId id="258" r:id="rId5"/>
    <p:sldId id="259" r:id="rId6"/>
    <p:sldId id="263" r:id="rId7"/>
    <p:sldId id="264" r:id="rId8"/>
    <p:sldId id="265" r:id="rId9"/>
    <p:sldId id="320" r:id="rId10"/>
    <p:sldId id="268" r:id="rId11"/>
    <p:sldId id="326" r:id="rId12"/>
    <p:sldId id="325" r:id="rId13"/>
    <p:sldId id="324" r:id="rId14"/>
    <p:sldId id="321" r:id="rId15"/>
    <p:sldId id="322" r:id="rId16"/>
    <p:sldId id="332" r:id="rId17"/>
    <p:sldId id="272" r:id="rId18"/>
    <p:sldId id="331" r:id="rId19"/>
    <p:sldId id="273" r:id="rId20"/>
    <p:sldId id="274" r:id="rId21"/>
    <p:sldId id="275" r:id="rId22"/>
    <p:sldId id="276" r:id="rId23"/>
    <p:sldId id="277" r:id="rId24"/>
    <p:sldId id="278" r:id="rId25"/>
    <p:sldId id="279" r:id="rId26"/>
    <p:sldId id="333" r:id="rId27"/>
    <p:sldId id="280" r:id="rId28"/>
    <p:sldId id="334" r:id="rId29"/>
    <p:sldId id="281" r:id="rId30"/>
    <p:sldId id="282" r:id="rId31"/>
    <p:sldId id="283" r:id="rId32"/>
    <p:sldId id="284" r:id="rId33"/>
    <p:sldId id="285" r:id="rId34"/>
    <p:sldId id="330" r:id="rId35"/>
    <p:sldId id="286" r:id="rId36"/>
    <p:sldId id="287" r:id="rId37"/>
    <p:sldId id="289" r:id="rId38"/>
    <p:sldId id="290" r:id="rId39"/>
    <p:sldId id="291" r:id="rId40"/>
    <p:sldId id="293" r:id="rId41"/>
    <p:sldId id="294" r:id="rId42"/>
    <p:sldId id="295" r:id="rId43"/>
    <p:sldId id="328" r:id="rId44"/>
    <p:sldId id="329"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4" autoAdjust="0"/>
  </p:normalViewPr>
  <p:slideViewPr>
    <p:cSldViewPr>
      <p:cViewPr varScale="1">
        <p:scale>
          <a:sx n="81" d="100"/>
          <a:sy n="81" d="100"/>
        </p:scale>
        <p:origin x="-96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A2D9D-B693-4EB8-AD4A-7BE7998FD471}" type="datetimeFigureOut">
              <a:rPr lang="en-US" smtClean="0"/>
              <a:t>12/19/12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531B1-B886-4931-A7A1-A3D1A22BBF58}" type="slidenum">
              <a:rPr lang="en-US" smtClean="0"/>
              <a:t>‹#›</a:t>
            </a:fld>
            <a:endParaRPr lang="en-US"/>
          </a:p>
        </p:txBody>
      </p:sp>
    </p:spTree>
    <p:extLst>
      <p:ext uri="{BB962C8B-B14F-4D97-AF65-F5344CB8AC3E}">
        <p14:creationId xmlns:p14="http://schemas.microsoft.com/office/powerpoint/2010/main" val="426086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https://www.torproject.org/about/overview.html</a:t>
            </a:r>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20</a:t>
            </a:fld>
            <a:endParaRPr lang="en-US"/>
          </a:p>
        </p:txBody>
      </p:sp>
    </p:spTree>
    <p:extLst>
      <p:ext uri="{BB962C8B-B14F-4D97-AF65-F5344CB8AC3E}">
        <p14:creationId xmlns:p14="http://schemas.microsoft.com/office/powerpoint/2010/main" val="390825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24</a:t>
            </a:fld>
            <a:endParaRPr lang="en-US"/>
          </a:p>
        </p:txBody>
      </p:sp>
    </p:spTree>
    <p:extLst>
      <p:ext uri="{BB962C8B-B14F-4D97-AF65-F5344CB8AC3E}">
        <p14:creationId xmlns:p14="http://schemas.microsoft.com/office/powerpoint/2010/main" val="276640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600A1-C968-4FB5-A32D-602853209770}"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246058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00A1-C968-4FB5-A32D-602853209770}"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211178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00A1-C968-4FB5-A32D-602853209770}"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1595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600A1-C968-4FB5-A32D-602853209770}"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368412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600A1-C968-4FB5-A32D-602853209770}"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168910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600A1-C968-4FB5-A32D-602853209770}"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330801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600A1-C968-4FB5-A32D-602853209770}" type="datetimeFigureOut">
              <a:rPr lang="en-US" smtClean="0"/>
              <a:t>12/19/12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12103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600A1-C968-4FB5-A32D-602853209770}" type="datetimeFigureOut">
              <a:rPr lang="en-US" smtClean="0"/>
              <a:t>12/19/12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212887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600A1-C968-4FB5-A32D-602853209770}" type="datetimeFigureOut">
              <a:rPr lang="en-US" smtClean="0"/>
              <a:t>12/19/12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348210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600A1-C968-4FB5-A32D-602853209770}"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7040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600A1-C968-4FB5-A32D-602853209770}"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8BCF7-7132-4116-A38E-37D1E9BA51B4}" type="slidenum">
              <a:rPr lang="en-US" smtClean="0"/>
              <a:t>‹#›</a:t>
            </a:fld>
            <a:endParaRPr lang="en-US"/>
          </a:p>
        </p:txBody>
      </p:sp>
    </p:spTree>
    <p:extLst>
      <p:ext uri="{BB962C8B-B14F-4D97-AF65-F5344CB8AC3E}">
        <p14:creationId xmlns:p14="http://schemas.microsoft.com/office/powerpoint/2010/main" val="22537292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600A1-C968-4FB5-A32D-602853209770}" type="datetimeFigureOut">
              <a:rPr lang="en-US" smtClean="0"/>
              <a:t>12/19/12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8BCF7-7132-4116-A38E-37D1E9BA51B4}" type="slidenum">
              <a:rPr lang="en-US" smtClean="0"/>
              <a:t>‹#›</a:t>
            </a:fld>
            <a:endParaRPr lang="en-US"/>
          </a:p>
        </p:txBody>
      </p:sp>
    </p:spTree>
    <p:extLst>
      <p:ext uri="{BB962C8B-B14F-4D97-AF65-F5344CB8AC3E}">
        <p14:creationId xmlns:p14="http://schemas.microsoft.com/office/powerpoint/2010/main" val="877298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ynx.isc.org/lynx2.8.7/index.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ac.torproject.org/projects/tor/wiki/TheOnionRouter/TorifyHOWTO/EMail" TargetMode="External"/><Relationship Id="rId3" Type="http://schemas.openxmlformats.org/officeDocument/2006/relationships/hyperlink" Target="https://trac.torproject.org/projects/tor/wiki/TheOnionRouter/TorifyHOWTO/Mis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n.wikipedia.org/wiki/.on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orproject.org/docs/tor-hidden-service.html.en" TargetMode="External"/><Relationship Id="rId3" Type="http://schemas.openxmlformats.org/officeDocument/2006/relationships/hyperlink" Target="http://3g2upl4pq6kufc4m.on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vercookiekiller.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orisbrodsky.com/2007/12/ubuntu-relay-email-server-thro-11.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Anonymous_remaile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burnnote.com/faq" TargetMode="External"/><Relationship Id="rId4" Type="http://schemas.openxmlformats.org/officeDocument/2006/relationships/hyperlink" Target="https://burnnote.com/technical" TargetMode="External"/><Relationship Id="rId1" Type="http://schemas.openxmlformats.org/officeDocument/2006/relationships/slideLayout" Target="../slideLayouts/slideLayout2.xml"/><Relationship Id="rId2" Type="http://schemas.openxmlformats.org/officeDocument/2006/relationships/hyperlink" Target="https://burnnote.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orproject.org/download" TargetMode="External"/><Relationship Id="rId4" Type="http://schemas.openxmlformats.org/officeDocument/2006/relationships/hyperlink" Target="http://3g2upl4pq6kufc4m.onion/" TargetMode="External"/><Relationship Id="rId1" Type="http://schemas.openxmlformats.org/officeDocument/2006/relationships/slideLayout" Target="../slideLayouts/slideLayout2.xml"/><Relationship Id="rId2" Type="http://schemas.openxmlformats.org/officeDocument/2006/relationships/hyperlink" Target="http://zak.freeshell.org/env.p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ampleforclass@mailinator.com" TargetMode="External"/><Relationship Id="rId3" Type="http://schemas.openxmlformats.org/officeDocument/2006/relationships/hyperlink" Target="http://mailinator.com/maildir.jsp?email=sampleforclas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zak.freeshell.org/env.pl.someexit.exi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nternet_privac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Long-range_Wi-Fi" TargetMode="External"/><Relationship Id="rId3" Type="http://schemas.openxmlformats.org/officeDocument/2006/relationships/hyperlink" Target="http://compnetworking.about.com/od/wirelessfaqs/f/legal_free_wifi.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3600451"/>
          </a:xfrm>
        </p:spPr>
        <p:txBody>
          <a:bodyPr>
            <a:normAutofit/>
          </a:bodyPr>
          <a:lstStyle/>
          <a:p>
            <a:r>
              <a:rPr lang="en-US" dirty="0" smtClean="0"/>
              <a:t>Offensive &amp; Defensive &amp; Forensic Techniques for Determining Web User Identity</a:t>
            </a:r>
            <a:br>
              <a:rPr lang="en-US" dirty="0" smtClean="0"/>
            </a:br>
            <a:r>
              <a:rPr lang="en-US" dirty="0" smtClean="0"/>
              <a:t/>
            </a:r>
            <a:br>
              <a:rPr lang="en-US" dirty="0" smtClean="0"/>
            </a:br>
            <a:r>
              <a:rPr lang="en-US" sz="3200" dirty="0" smtClean="0"/>
              <a:t>Part </a:t>
            </a:r>
            <a:r>
              <a:rPr lang="en-US" sz="3200" dirty="0" smtClean="0"/>
              <a:t>2 </a:t>
            </a:r>
            <a:endParaRPr lang="en-US" sz="3200" dirty="0"/>
          </a:p>
        </p:txBody>
      </p:sp>
      <p:sp>
        <p:nvSpPr>
          <p:cNvPr id="3" name="Subtitle 2"/>
          <p:cNvSpPr>
            <a:spLocks noGrp="1"/>
          </p:cNvSpPr>
          <p:nvPr>
            <p:ph type="subTitle" idx="1"/>
          </p:nvPr>
        </p:nvSpPr>
        <p:spPr/>
        <p:txBody>
          <a:bodyPr>
            <a:normAutofit fontScale="92500" lnSpcReduction="20000"/>
          </a:bodyPr>
          <a:lstStyle/>
          <a:p>
            <a:r>
              <a:rPr lang="en-US" dirty="0" smtClean="0"/>
              <a:t>Zachary Zebrowski</a:t>
            </a:r>
          </a:p>
          <a:p>
            <a:r>
              <a:rPr lang="en-US" dirty="0" err="1" smtClean="0"/>
              <a:t>zak@freeshell.org</a:t>
            </a:r>
            <a:r>
              <a:rPr lang="en-US" dirty="0" smtClean="0"/>
              <a:t> </a:t>
            </a:r>
            <a:endParaRPr lang="en-US" dirty="0"/>
          </a:p>
          <a:p>
            <a:r>
              <a:rPr lang="en-US" dirty="0" smtClean="0"/>
              <a:t>Approved </a:t>
            </a:r>
            <a:r>
              <a:rPr lang="en-US" dirty="0"/>
              <a:t>for Public Release: 12-3046. Distribution </a:t>
            </a:r>
            <a:r>
              <a:rPr lang="en-US" dirty="0" smtClean="0"/>
              <a:t>Unlimited</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1</a:t>
            </a:fld>
            <a:endParaRPr lang="en-US" dirty="0"/>
          </a:p>
        </p:txBody>
      </p:sp>
    </p:spTree>
    <p:extLst>
      <p:ext uri="{BB962C8B-B14F-4D97-AF65-F5344CB8AC3E}">
        <p14:creationId xmlns:p14="http://schemas.microsoft.com/office/powerpoint/2010/main" val="975483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Cloud Services – create your own </a:t>
            </a:r>
            <a:r>
              <a:rPr lang="en-US" dirty="0" err="1" smtClean="0"/>
              <a:t>ssh</a:t>
            </a:r>
            <a:r>
              <a:rPr lang="en-US" dirty="0" smtClean="0"/>
              <a:t> box.</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10</a:t>
            </a:fld>
            <a:endParaRPr lang="en-US"/>
          </a:p>
        </p:txBody>
      </p:sp>
      <p:sp>
        <p:nvSpPr>
          <p:cNvPr id="6" name="Content Placeholder 5"/>
          <p:cNvSpPr>
            <a:spLocks noGrp="1"/>
          </p:cNvSpPr>
          <p:nvPr>
            <p:ph sz="quarter" idx="1"/>
          </p:nvPr>
        </p:nvSpPr>
        <p:spPr/>
        <p:txBody>
          <a:bodyPr>
            <a:normAutofit fontScale="85000" lnSpcReduction="10000"/>
          </a:bodyPr>
          <a:lstStyle/>
          <a:p>
            <a:r>
              <a:rPr lang="en-US" dirty="0" smtClean="0"/>
              <a:t>Amazon</a:t>
            </a:r>
            <a:r>
              <a:rPr lang="en-US" baseline="0" dirty="0" smtClean="0"/>
              <a:t> EC2 cloud</a:t>
            </a:r>
          </a:p>
          <a:p>
            <a:r>
              <a:rPr lang="en-US" baseline="0" dirty="0" smtClean="0"/>
              <a:t>Another way to obfuscate where you’re coming from.</a:t>
            </a:r>
          </a:p>
          <a:p>
            <a:r>
              <a:rPr lang="en-US" baseline="0" dirty="0" smtClean="0"/>
              <a:t>Costs money.</a:t>
            </a:r>
          </a:p>
          <a:p>
            <a:r>
              <a:rPr lang="en-US" baseline="0" dirty="0" smtClean="0"/>
              <a:t>Requires a credit card.</a:t>
            </a:r>
          </a:p>
          <a:p>
            <a:r>
              <a:rPr lang="en-US" baseline="0" dirty="0" smtClean="0"/>
              <a:t>Requires a valid phone number.</a:t>
            </a:r>
          </a:p>
          <a:p>
            <a:r>
              <a:rPr lang="en-US" dirty="0" smtClean="0"/>
              <a:t>They will disable your account if you do enough “bad” stuff – for example: </a:t>
            </a:r>
            <a:r>
              <a:rPr lang="en-US" dirty="0" err="1" smtClean="0"/>
              <a:t>wikileaks</a:t>
            </a:r>
            <a:r>
              <a:rPr lang="en-US" dirty="0" smtClean="0"/>
              <a:t>.</a:t>
            </a:r>
          </a:p>
          <a:p>
            <a:r>
              <a:rPr lang="en-US" dirty="0" smtClean="0"/>
              <a:t>Sort of a pain to create an account, sort of expensive after a while / understanding what costs money.</a:t>
            </a:r>
          </a:p>
          <a:p>
            <a:endParaRPr lang="en-US" baseline="0" dirty="0" smtClean="0"/>
          </a:p>
          <a:p>
            <a:endParaRPr lang="en-US" dirty="0"/>
          </a:p>
        </p:txBody>
      </p:sp>
    </p:spTree>
    <p:extLst>
      <p:ext uri="{BB962C8B-B14F-4D97-AF65-F5344CB8AC3E}">
        <p14:creationId xmlns:p14="http://schemas.microsoft.com/office/powerpoint/2010/main" val="1194681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E:\bedford\AWS Management Console - Google Chrome_2012-02-20_16-09-04.png"/>
          <p:cNvPicPr>
            <a:picLocks noChangeAspect="1" noChangeArrowheads="1"/>
          </p:cNvPicPr>
          <p:nvPr/>
        </p:nvPicPr>
        <p:blipFill rotWithShape="1">
          <a:blip r:embed="rId2">
            <a:extLst>
              <a:ext uri="{28A0092B-C50C-407E-A947-70E740481C1C}">
                <a14:useLocalDpi xmlns:a14="http://schemas.microsoft.com/office/drawing/2010/main" val="0"/>
              </a:ext>
            </a:extLst>
          </a:blip>
          <a:srcRect t="8068"/>
          <a:stretch/>
        </p:blipFill>
        <p:spPr bwMode="auto">
          <a:xfrm>
            <a:off x="121443" y="1128409"/>
            <a:ext cx="9022557" cy="50437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11</a:t>
            </a:fld>
            <a:endParaRPr lang="en-US" dirty="0"/>
          </a:p>
        </p:txBody>
      </p:sp>
    </p:spTree>
    <p:extLst>
      <p:ext uri="{BB962C8B-B14F-4D97-AF65-F5344CB8AC3E}">
        <p14:creationId xmlns:p14="http://schemas.microsoft.com/office/powerpoint/2010/main" val="38310216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edford\AWS Management Console - Google Chrome_2012-02-20_16-09-45.png"/>
          <p:cNvPicPr>
            <a:picLocks noChangeAspect="1" noChangeArrowheads="1"/>
          </p:cNvPicPr>
          <p:nvPr/>
        </p:nvPicPr>
        <p:blipFill rotWithShape="1">
          <a:blip r:embed="rId2">
            <a:extLst>
              <a:ext uri="{28A0092B-C50C-407E-A947-70E740481C1C}">
                <a14:useLocalDpi xmlns:a14="http://schemas.microsoft.com/office/drawing/2010/main" val="0"/>
              </a:ext>
            </a:extLst>
          </a:blip>
          <a:srcRect t="8336"/>
          <a:stretch/>
        </p:blipFill>
        <p:spPr bwMode="auto">
          <a:xfrm>
            <a:off x="189689" y="1206230"/>
            <a:ext cx="8763000" cy="48843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12</a:t>
            </a:fld>
            <a:endParaRPr lang="en-US" dirty="0"/>
          </a:p>
        </p:txBody>
      </p:sp>
    </p:spTree>
    <p:extLst>
      <p:ext uri="{BB962C8B-B14F-4D97-AF65-F5344CB8AC3E}">
        <p14:creationId xmlns:p14="http://schemas.microsoft.com/office/powerpoint/2010/main" val="5064069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edford\AWS Management Console - Google Chrome_2012-02-20_16-09-59.png"/>
          <p:cNvPicPr>
            <a:picLocks noChangeAspect="1" noChangeArrowheads="1"/>
          </p:cNvPicPr>
          <p:nvPr/>
        </p:nvPicPr>
        <p:blipFill rotWithShape="1">
          <a:blip r:embed="rId2">
            <a:extLst>
              <a:ext uri="{28A0092B-C50C-407E-A947-70E740481C1C}">
                <a14:useLocalDpi xmlns:a14="http://schemas.microsoft.com/office/drawing/2010/main" val="0"/>
              </a:ext>
            </a:extLst>
          </a:blip>
          <a:srcRect t="8586" b="1748"/>
          <a:stretch/>
        </p:blipFill>
        <p:spPr bwMode="auto">
          <a:xfrm>
            <a:off x="0" y="1001949"/>
            <a:ext cx="8974138" cy="48930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13</a:t>
            </a:fld>
            <a:endParaRPr lang="en-US" dirty="0"/>
          </a:p>
        </p:txBody>
      </p:sp>
    </p:spTree>
    <p:extLst>
      <p:ext uri="{BB962C8B-B14F-4D97-AF65-F5344CB8AC3E}">
        <p14:creationId xmlns:p14="http://schemas.microsoft.com/office/powerpoint/2010/main" val="11005701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Browsing via a Shell Account: Lynx</a:t>
            </a:r>
            <a:endParaRPr lang="en-US" dirty="0"/>
          </a:p>
        </p:txBody>
      </p:sp>
      <p:sp>
        <p:nvSpPr>
          <p:cNvPr id="3" name="Content Placeholder 2"/>
          <p:cNvSpPr>
            <a:spLocks noGrp="1"/>
          </p:cNvSpPr>
          <p:nvPr>
            <p:ph idx="1"/>
          </p:nvPr>
        </p:nvSpPr>
        <p:spPr/>
        <p:txBody>
          <a:bodyPr/>
          <a:lstStyle/>
          <a:p>
            <a:r>
              <a:rPr lang="en-US" dirty="0" smtClean="0"/>
              <a:t>Lynx is a simple text based web browser.  A good tool to have if you’re browsing on</a:t>
            </a:r>
            <a:r>
              <a:rPr lang="en-US" baseline="0" dirty="0" smtClean="0"/>
              <a:t> the command line.</a:t>
            </a:r>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14</a:t>
            </a:fld>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3200400"/>
            <a:ext cx="7543800" cy="36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2385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Lynx Cheat Sheet</a:t>
            </a:r>
            <a:endParaRPr lang="en-US" dirty="0"/>
          </a:p>
        </p:txBody>
      </p:sp>
      <p:sp>
        <p:nvSpPr>
          <p:cNvPr id="3" name="Content Placeholder 2"/>
          <p:cNvSpPr>
            <a:spLocks noGrp="1"/>
          </p:cNvSpPr>
          <p:nvPr>
            <p:ph idx="1"/>
          </p:nvPr>
        </p:nvSpPr>
        <p:spPr/>
        <p:txBody>
          <a:bodyPr/>
          <a:lstStyle/>
          <a:p>
            <a:r>
              <a:rPr lang="en-US" dirty="0" smtClean="0"/>
              <a:t>Type</a:t>
            </a:r>
            <a:r>
              <a:rPr lang="en-US" baseline="0" dirty="0" smtClean="0"/>
              <a:t> lynx at command line.  (Optionally with the </a:t>
            </a:r>
            <a:r>
              <a:rPr lang="en-US" dirty="0" smtClean="0"/>
              <a:t>URL </a:t>
            </a:r>
            <a:r>
              <a:rPr lang="en-US" baseline="0" dirty="0" smtClean="0"/>
              <a:t>you wish to go to).</a:t>
            </a:r>
          </a:p>
          <a:p>
            <a:r>
              <a:rPr lang="en-US" baseline="0" dirty="0" smtClean="0"/>
              <a:t>Use the up &amp; down arrow keys to browse around the web page.</a:t>
            </a:r>
          </a:p>
          <a:p>
            <a:r>
              <a:rPr lang="en-US" baseline="0" dirty="0" smtClean="0"/>
              <a:t>Type G (for go) to go to another website.</a:t>
            </a:r>
          </a:p>
          <a:p>
            <a:r>
              <a:rPr lang="en-US" dirty="0" smtClean="0"/>
              <a:t>Press return to follow a URL link.</a:t>
            </a:r>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15</a:t>
            </a:fld>
            <a:endParaRPr lang="en-US" dirty="0"/>
          </a:p>
        </p:txBody>
      </p:sp>
    </p:spTree>
    <p:extLst>
      <p:ext uri="{BB962C8B-B14F-4D97-AF65-F5344CB8AC3E}">
        <p14:creationId xmlns:p14="http://schemas.microsoft.com/office/powerpoint/2010/main" val="29274264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Lynx </a:t>
            </a:r>
            <a:r>
              <a:rPr lang="en-US" baseline="0" dirty="0" smtClean="0"/>
              <a:t>Lab</a:t>
            </a:r>
            <a:endParaRPr lang="en-US" dirty="0"/>
          </a:p>
        </p:txBody>
      </p:sp>
      <p:sp>
        <p:nvSpPr>
          <p:cNvPr id="3" name="Content Placeholder 2"/>
          <p:cNvSpPr>
            <a:spLocks noGrp="1"/>
          </p:cNvSpPr>
          <p:nvPr>
            <p:ph idx="1"/>
          </p:nvPr>
        </p:nvSpPr>
        <p:spPr/>
        <p:txBody>
          <a:bodyPr>
            <a:normAutofit/>
          </a:bodyPr>
          <a:lstStyle/>
          <a:p>
            <a:r>
              <a:rPr lang="en-US" dirty="0" smtClean="0"/>
              <a:t>Download </a:t>
            </a:r>
            <a:r>
              <a:rPr lang="en-US" dirty="0"/>
              <a:t>&amp; Install Lynx via </a:t>
            </a:r>
            <a:r>
              <a:rPr lang="en-US" dirty="0">
                <a:hlinkClick r:id="rId2"/>
              </a:rPr>
              <a:t>http://</a:t>
            </a:r>
            <a:r>
              <a:rPr lang="en-US" dirty="0" smtClean="0">
                <a:hlinkClick r:id="rId2"/>
              </a:rPr>
              <a:t>lynx.isc.org/lynx2.8.7/index.html</a:t>
            </a:r>
            <a:r>
              <a:rPr lang="en-US" dirty="0" smtClean="0"/>
              <a:t> </a:t>
            </a:r>
          </a:p>
          <a:p>
            <a:r>
              <a:rPr lang="en-US" dirty="0" smtClean="0"/>
              <a:t>Start, and G)o to http://www.google.com</a:t>
            </a:r>
          </a:p>
          <a:p>
            <a:r>
              <a:rPr lang="en-US" dirty="0" smtClean="0"/>
              <a:t>Browse using &lt;- -&gt; /\ \/ </a:t>
            </a:r>
            <a:r>
              <a:rPr lang="en-US" dirty="0" err="1" smtClean="0"/>
              <a:t>pgup</a:t>
            </a:r>
            <a:r>
              <a:rPr lang="en-US" dirty="0" smtClean="0"/>
              <a:t> </a:t>
            </a:r>
            <a:r>
              <a:rPr lang="en-US" dirty="0" err="1" smtClean="0"/>
              <a:t>pgdown</a:t>
            </a:r>
            <a:r>
              <a:rPr lang="en-US" dirty="0" smtClean="0"/>
              <a:t> keys</a:t>
            </a:r>
          </a:p>
          <a:p>
            <a:r>
              <a:rPr lang="en-US" dirty="0" smtClean="0"/>
              <a:t>To follow a link, hit return.</a:t>
            </a:r>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16</a:t>
            </a:fld>
            <a:endParaRPr lang="en-US" dirty="0"/>
          </a:p>
        </p:txBody>
      </p:sp>
    </p:spTree>
    <p:extLst>
      <p:ext uri="{BB962C8B-B14F-4D97-AF65-F5344CB8AC3E}">
        <p14:creationId xmlns:p14="http://schemas.microsoft.com/office/powerpoint/2010/main" val="3225776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VPN Providers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17</a:t>
            </a:fld>
            <a:endParaRPr lang="en-US" dirty="0"/>
          </a:p>
        </p:txBody>
      </p:sp>
      <p:sp>
        <p:nvSpPr>
          <p:cNvPr id="6" name="Content Placeholder 5"/>
          <p:cNvSpPr>
            <a:spLocks noGrp="1"/>
          </p:cNvSpPr>
          <p:nvPr>
            <p:ph sz="quarter" idx="1"/>
          </p:nvPr>
        </p:nvSpPr>
        <p:spPr/>
        <p:txBody>
          <a:bodyPr/>
          <a:lstStyle/>
          <a:p>
            <a:r>
              <a:rPr lang="en-US" dirty="0" smtClean="0"/>
              <a:t>VPN = Virtual Private Network</a:t>
            </a:r>
          </a:p>
          <a:p>
            <a:r>
              <a:rPr lang="en-US" dirty="0" smtClean="0"/>
              <a:t>There are numerous VPN services available commercially. </a:t>
            </a:r>
          </a:p>
          <a:p>
            <a:pPr lvl="1"/>
            <a:r>
              <a:rPr lang="en-US" dirty="0" smtClean="0"/>
              <a:t>(Including freeshell.org)</a:t>
            </a:r>
          </a:p>
          <a:p>
            <a:endParaRPr lang="en-US" dirty="0"/>
          </a:p>
        </p:txBody>
      </p:sp>
    </p:spTree>
    <p:extLst>
      <p:ext uri="{BB962C8B-B14F-4D97-AF65-F5344CB8AC3E}">
        <p14:creationId xmlns:p14="http://schemas.microsoft.com/office/powerpoint/2010/main" val="42545880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on mobile browsers that uses a proxy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Browsers on mobile devices have different headers</a:t>
            </a:r>
          </a:p>
          <a:p>
            <a:r>
              <a:rPr lang="en-US" dirty="0" err="1" smtClean="0"/>
              <a:t>OperaMini</a:t>
            </a:r>
            <a:r>
              <a:rPr lang="en-US" dirty="0" smtClean="0"/>
              <a:t> – All traffic goes through opera-mini.net</a:t>
            </a:r>
          </a:p>
          <a:p>
            <a:pPr lvl="1"/>
            <a:r>
              <a:rPr lang="en-US" dirty="0" smtClean="0"/>
              <a:t>Though it does include a HTTP_X_FORWARDED_FOR header with the client’s IP ADDRESS.</a:t>
            </a:r>
          </a:p>
          <a:p>
            <a:pPr lvl="2"/>
            <a:r>
              <a:rPr lang="en-US" dirty="0" smtClean="0"/>
              <a:t>Which may not appear, depending on how you set up your logs.</a:t>
            </a:r>
            <a:endParaRPr lang="en-US" dirty="0"/>
          </a:p>
          <a:p>
            <a:r>
              <a:rPr lang="en-US" dirty="0" smtClean="0"/>
              <a:t>Amazon silk hits a website twice, once from the client, once from the amazon cloud to “accelerate performance”.</a:t>
            </a:r>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18</a:t>
            </a:fld>
            <a:endParaRPr lang="en-US" dirty="0"/>
          </a:p>
        </p:txBody>
      </p:sp>
    </p:spTree>
    <p:extLst>
      <p:ext uri="{BB962C8B-B14F-4D97-AF65-F5344CB8AC3E}">
        <p14:creationId xmlns:p14="http://schemas.microsoft.com/office/powerpoint/2010/main" val="8464314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Anonymizers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19</a:t>
            </a:fld>
            <a:endParaRPr lang="en-US" dirty="0"/>
          </a:p>
        </p:txBody>
      </p:sp>
      <p:sp>
        <p:nvSpPr>
          <p:cNvPr id="6" name="Content Placeholder 5"/>
          <p:cNvSpPr>
            <a:spLocks noGrp="1"/>
          </p:cNvSpPr>
          <p:nvPr>
            <p:ph sz="quarter" idx="1"/>
          </p:nvPr>
        </p:nvSpPr>
        <p:spPr/>
        <p:txBody>
          <a:bodyPr>
            <a:normAutofit/>
          </a:bodyPr>
          <a:lstStyle/>
          <a:p>
            <a:pPr lvl="0"/>
            <a:r>
              <a:rPr lang="en-US" dirty="0" smtClean="0"/>
              <a:t>An </a:t>
            </a:r>
            <a:r>
              <a:rPr lang="en-US" dirty="0" err="1" smtClean="0"/>
              <a:t>anonymizer</a:t>
            </a:r>
            <a:r>
              <a:rPr lang="en-US" dirty="0" smtClean="0"/>
              <a:t> is a tool that allows you to improve your privacy and security on the internet.</a:t>
            </a:r>
          </a:p>
          <a:p>
            <a:pPr lvl="0"/>
            <a:r>
              <a:rPr lang="en-US" dirty="0" smtClean="0"/>
              <a:t>Tor</a:t>
            </a:r>
          </a:p>
          <a:p>
            <a:pPr lvl="1"/>
            <a:r>
              <a:rPr lang="en-US" dirty="0" smtClean="0"/>
              <a:t>We will talk in depth about this in a second.</a:t>
            </a:r>
          </a:p>
          <a:p>
            <a:pPr lvl="0"/>
            <a:r>
              <a:rPr lang="en-US" dirty="0" smtClean="0"/>
              <a:t>Others</a:t>
            </a:r>
          </a:p>
          <a:p>
            <a:pPr lvl="1"/>
            <a:r>
              <a:rPr kumimoji="0" lang="en-US" sz="2500" kern="1200" dirty="0" smtClean="0">
                <a:solidFill>
                  <a:schemeClr val="tx1"/>
                </a:solidFill>
                <a:effectLst/>
                <a:latin typeface="+mn-lt"/>
                <a:ea typeface="+mn-ea"/>
                <a:cs typeface="+mn-cs"/>
              </a:rPr>
              <a:t>There are many.</a:t>
            </a:r>
            <a:endParaRPr lang="en-US" dirty="0" smtClean="0">
              <a:effectLst/>
            </a:endParaRPr>
          </a:p>
          <a:p>
            <a:pPr lvl="1"/>
            <a:r>
              <a:rPr kumimoji="0" lang="en-US" sz="2500" kern="1200" dirty="0" smtClean="0">
                <a:solidFill>
                  <a:schemeClr val="tx1"/>
                </a:solidFill>
                <a:effectLst/>
                <a:latin typeface="+mn-lt"/>
                <a:ea typeface="+mn-ea"/>
                <a:cs typeface="+mn-cs"/>
              </a:rPr>
              <a:t>Google “anonymous proxy”</a:t>
            </a:r>
            <a:endParaRPr lang="en-US" dirty="0"/>
          </a:p>
        </p:txBody>
      </p:sp>
    </p:spTree>
    <p:extLst>
      <p:ext uri="{BB962C8B-B14F-4D97-AF65-F5344CB8AC3E}">
        <p14:creationId xmlns:p14="http://schemas.microsoft.com/office/powerpoint/2010/main" val="14858754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9144000" cy="1143000"/>
          </a:xfrm>
        </p:spPr>
        <p:txBody>
          <a:bodyPr>
            <a:normAutofit fontScale="90000"/>
          </a:bodyPr>
          <a:lstStyle/>
          <a:p>
            <a:r>
              <a:rPr lang="en-US" sz="3600">
                <a:latin typeface="Arial" charset="0"/>
                <a:ea typeface="ＭＳ Ｐゴシック" charset="0"/>
                <a:cs typeface="ＭＳ Ｐゴシック" charset="0"/>
              </a:rPr>
              <a:t>All materials is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039D55-723C-F345-9EF5-4FE2EE4EDDB9}" type="slidenum">
              <a:rPr lang="en-US" sz="1400"/>
              <a:pPr/>
              <a:t>2</a:t>
            </a:fld>
            <a:endParaRPr lang="en-US" sz="140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2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Tor - </a:t>
            </a:r>
            <a:r>
              <a:rPr kumimoji="0" lang="en-US" sz="3200" kern="1200" dirty="0" smtClean="0">
                <a:solidFill>
                  <a:schemeClr val="tx2"/>
                </a:solidFill>
                <a:effectLst/>
                <a:latin typeface="+mj-lt"/>
                <a:ea typeface="+mj-ea"/>
                <a:cs typeface="+mj-cs"/>
              </a:rPr>
              <a:t>How it works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20</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1876425"/>
            <a:ext cx="48577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81200" y="5867400"/>
            <a:ext cx="5455404" cy="369332"/>
          </a:xfrm>
          <a:prstGeom prst="rect">
            <a:avLst/>
          </a:prstGeom>
          <a:noFill/>
        </p:spPr>
        <p:txBody>
          <a:bodyPr wrap="none" rtlCol="0">
            <a:spAutoFit/>
          </a:bodyPr>
          <a:lstStyle/>
          <a:p>
            <a:r>
              <a:rPr lang="en-US" dirty="0" smtClean="0"/>
              <a:t>Source https://www.torproject.org/about/overview.html</a:t>
            </a:r>
            <a:endParaRPr lang="en-US" dirty="0"/>
          </a:p>
        </p:txBody>
      </p:sp>
    </p:spTree>
    <p:extLst>
      <p:ext uri="{BB962C8B-B14F-4D97-AF65-F5344CB8AC3E}">
        <p14:creationId xmlns:p14="http://schemas.microsoft.com/office/powerpoint/2010/main" val="40733036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a:t>
            </a:r>
            <a:r>
              <a:rPr lang="en-US" baseline="0" dirty="0" smtClean="0"/>
              <a:t> – </a:t>
            </a:r>
            <a:r>
              <a:rPr lang="en-US" dirty="0" smtClean="0"/>
              <a:t>Summary Info</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21</a:t>
            </a:fld>
            <a:endParaRPr lang="en-US" dirty="0"/>
          </a:p>
        </p:txBody>
      </p:sp>
      <p:sp>
        <p:nvSpPr>
          <p:cNvPr id="6" name="Content Placeholder 5"/>
          <p:cNvSpPr>
            <a:spLocks noGrp="1"/>
          </p:cNvSpPr>
          <p:nvPr>
            <p:ph sz="quarter" idx="1"/>
          </p:nvPr>
        </p:nvSpPr>
        <p:spPr/>
        <p:txBody>
          <a:bodyPr>
            <a:normAutofit/>
          </a:bodyPr>
          <a:lstStyle/>
          <a:p>
            <a:r>
              <a:rPr lang="en-US" dirty="0" smtClean="0"/>
              <a:t>Tor is a socks proxy.</a:t>
            </a:r>
          </a:p>
          <a:p>
            <a:r>
              <a:rPr lang="en-US" dirty="0" smtClean="0"/>
              <a:t>A new Tor circuit is created</a:t>
            </a:r>
            <a:r>
              <a:rPr lang="en-US" baseline="0" dirty="0" smtClean="0"/>
              <a:t> every 5 minutes by default.</a:t>
            </a:r>
          </a:p>
          <a:p>
            <a:pPr lvl="1"/>
            <a:r>
              <a:rPr lang="en-US" dirty="0" smtClean="0"/>
              <a:t>Can be changed via configuration options</a:t>
            </a:r>
          </a:p>
          <a:p>
            <a:r>
              <a:rPr lang="en-US" dirty="0" smtClean="0"/>
              <a:t>Runs on Windows / Linux / Mac / Android phone, etc.</a:t>
            </a:r>
          </a:p>
          <a:p>
            <a:r>
              <a:rPr lang="en-US" dirty="0" smtClean="0"/>
              <a:t>Tor is a bit slow.</a:t>
            </a:r>
          </a:p>
          <a:p>
            <a:pPr lvl="1"/>
            <a:r>
              <a:rPr lang="en-US" dirty="0" smtClean="0"/>
              <a:t>But better since the latest version</a:t>
            </a:r>
            <a:endParaRPr lang="en-US" dirty="0"/>
          </a:p>
        </p:txBody>
      </p:sp>
    </p:spTree>
    <p:extLst>
      <p:ext uri="{BB962C8B-B14F-4D97-AF65-F5344CB8AC3E}">
        <p14:creationId xmlns:p14="http://schemas.microsoft.com/office/powerpoint/2010/main" val="3626236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kern="1200" baseline="0" dirty="0" smtClean="0">
                <a:solidFill>
                  <a:schemeClr val="tx2">
                    <a:lumMod val="75000"/>
                  </a:schemeClr>
                </a:solidFill>
                <a:effectLst/>
                <a:ea typeface="+mn-ea"/>
                <a:cs typeface="+mn-cs"/>
              </a:rPr>
              <a:t>Tor - What services are available</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295008BC-DA31-4D19-837B-EFA4386B05F5}" type="slidenum">
              <a:rPr lang="en-US" smtClean="0"/>
              <a:pPr/>
              <a:t>22</a:t>
            </a:fld>
            <a:endParaRPr lang="en-US"/>
          </a:p>
        </p:txBody>
      </p:sp>
      <p:sp>
        <p:nvSpPr>
          <p:cNvPr id="6" name="Content Placeholder 5"/>
          <p:cNvSpPr>
            <a:spLocks noGrp="1"/>
          </p:cNvSpPr>
          <p:nvPr>
            <p:ph sz="quarter" idx="1"/>
          </p:nvPr>
        </p:nvSpPr>
        <p:spPr/>
        <p:txBody>
          <a:bodyPr>
            <a:normAutofit lnSpcReduction="10000"/>
          </a:bodyPr>
          <a:lstStyle/>
          <a:p>
            <a:r>
              <a:rPr lang="en-US" dirty="0" smtClean="0"/>
              <a:t>Any TCP-based protocol</a:t>
            </a:r>
          </a:p>
          <a:p>
            <a:pPr lvl="1"/>
            <a:r>
              <a:rPr lang="en-US" dirty="0"/>
              <a:t>For any TCP-based protocol (telnet, </a:t>
            </a:r>
            <a:r>
              <a:rPr lang="en-US" dirty="0" err="1"/>
              <a:t>ssh</a:t>
            </a:r>
            <a:r>
              <a:rPr lang="en-US" dirty="0"/>
              <a:t>, nntp etc.), you can use TCP </a:t>
            </a:r>
            <a:r>
              <a:rPr lang="en-US" dirty="0" err="1"/>
              <a:t>portmapping</a:t>
            </a:r>
            <a:r>
              <a:rPr lang="en-US" dirty="0"/>
              <a:t> with 3proxy. For example, to map port 2200 of the local computer to port 22 (</a:t>
            </a:r>
            <a:r>
              <a:rPr lang="en-US" dirty="0" err="1"/>
              <a:t>ssh</a:t>
            </a:r>
            <a:r>
              <a:rPr lang="en-US" dirty="0"/>
              <a:t>) of </a:t>
            </a:r>
            <a:r>
              <a:rPr lang="en-US" dirty="0" err="1"/>
              <a:t>my.ssh.server</a:t>
            </a:r>
            <a:r>
              <a:rPr lang="en-US" dirty="0"/>
              <a:t> replace last string or add new string </a:t>
            </a:r>
            <a:r>
              <a:rPr lang="en-US" dirty="0" err="1" smtClean="0"/>
              <a:t>tcppm</a:t>
            </a:r>
            <a:r>
              <a:rPr lang="en-US" dirty="0" smtClean="0"/>
              <a:t> </a:t>
            </a:r>
            <a:r>
              <a:rPr lang="en-US" dirty="0"/>
              <a:t>-i127.0.0.1 2200 </a:t>
            </a:r>
            <a:r>
              <a:rPr lang="en-US" dirty="0" err="1"/>
              <a:t>my.ssh.server</a:t>
            </a:r>
            <a:r>
              <a:rPr lang="en-US" dirty="0"/>
              <a:t> 22 </a:t>
            </a:r>
            <a:r>
              <a:rPr lang="en-US" dirty="0" smtClean="0"/>
              <a:t> to </a:t>
            </a:r>
            <a:r>
              <a:rPr lang="en-US" dirty="0"/>
              <a:t>the 3proxy configuration from </a:t>
            </a:r>
            <a:r>
              <a:rPr lang="en-US" dirty="0">
                <a:hlinkClick r:id="rId2"/>
              </a:rPr>
              <a:t>POP3</a:t>
            </a:r>
            <a:r>
              <a:rPr lang="en-US" dirty="0"/>
              <a:t>. Now you can do </a:t>
            </a:r>
            <a:r>
              <a:rPr lang="en-US" dirty="0" smtClean="0"/>
              <a:t> </a:t>
            </a:r>
            <a:r>
              <a:rPr lang="en-US" dirty="0" err="1" smtClean="0"/>
              <a:t>ssh</a:t>
            </a:r>
            <a:r>
              <a:rPr lang="en-US" dirty="0" smtClean="0"/>
              <a:t> </a:t>
            </a:r>
            <a:r>
              <a:rPr lang="en-US" dirty="0"/>
              <a:t>-p2200 127.0.0.1 </a:t>
            </a:r>
            <a:r>
              <a:rPr lang="en-US" dirty="0" smtClean="0"/>
              <a:t>to </a:t>
            </a:r>
            <a:r>
              <a:rPr lang="en-US" dirty="0"/>
              <a:t>connect via SSH to </a:t>
            </a:r>
            <a:r>
              <a:rPr lang="en-US" dirty="0" err="1"/>
              <a:t>my.ssh.server</a:t>
            </a:r>
            <a:r>
              <a:rPr lang="en-US" dirty="0"/>
              <a:t>. </a:t>
            </a:r>
            <a:endParaRPr lang="en-US" dirty="0" smtClean="0"/>
          </a:p>
          <a:p>
            <a:r>
              <a:rPr lang="en-US" sz="1600" dirty="0"/>
              <a:t>See </a:t>
            </a:r>
            <a:r>
              <a:rPr lang="en-US" sz="1600" dirty="0">
                <a:hlinkClick r:id="rId3"/>
              </a:rPr>
              <a:t>https://</a:t>
            </a:r>
            <a:r>
              <a:rPr lang="en-US" sz="1600" dirty="0" smtClean="0">
                <a:hlinkClick r:id="rId3"/>
              </a:rPr>
              <a:t>trac.torproject.org/projects/tor/wiki/TheOnionRouter/TorifyHOWTO/Misc</a:t>
            </a:r>
            <a:r>
              <a:rPr lang="en-US" sz="1600" dirty="0" smtClean="0"/>
              <a:t> or </a:t>
            </a:r>
            <a:r>
              <a:rPr lang="en-US" sz="1600" b="1" dirty="0"/>
              <a:t>http://preview.tinyurl.com/7pvwpnt</a:t>
            </a:r>
            <a:r>
              <a:rPr lang="en-US" sz="1600" dirty="0" smtClean="0"/>
              <a:t> </a:t>
            </a:r>
            <a:endParaRPr lang="en-US" sz="1600" dirty="0"/>
          </a:p>
        </p:txBody>
      </p:sp>
    </p:spTree>
    <p:extLst>
      <p:ext uri="{BB962C8B-B14F-4D97-AF65-F5344CB8AC3E}">
        <p14:creationId xmlns:p14="http://schemas.microsoft.com/office/powerpoint/2010/main" val="3347825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Software Bundles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23</a:t>
            </a:fld>
            <a:endParaRPr lang="en-US"/>
          </a:p>
        </p:txBody>
      </p:sp>
      <p:sp>
        <p:nvSpPr>
          <p:cNvPr id="6" name="Content Placeholder 5"/>
          <p:cNvSpPr>
            <a:spLocks noGrp="1"/>
          </p:cNvSpPr>
          <p:nvPr>
            <p:ph sz="quarter" idx="1"/>
          </p:nvPr>
        </p:nvSpPr>
        <p:spPr/>
        <p:txBody>
          <a:bodyPr/>
          <a:lstStyle/>
          <a:p>
            <a:r>
              <a:rPr lang="en-US" dirty="0" smtClean="0"/>
              <a:t>Software bundles for Windows</a:t>
            </a:r>
            <a:r>
              <a:rPr lang="en-US" baseline="0" dirty="0" smtClean="0"/>
              <a:t> / Mac / </a:t>
            </a:r>
            <a:r>
              <a:rPr lang="en-US" dirty="0"/>
              <a:t>L</a:t>
            </a:r>
            <a:r>
              <a:rPr lang="en-US" baseline="0" dirty="0" smtClean="0"/>
              <a:t>inux allow for easy web browsing using tor.</a:t>
            </a:r>
          </a:p>
          <a:p>
            <a:pPr lvl="1"/>
            <a:r>
              <a:rPr lang="en-US" dirty="0" smtClean="0"/>
              <a:t>Just double click on “Start Tor Browser” after you’ve downloaded the tor web bundle.</a:t>
            </a:r>
          </a:p>
          <a:p>
            <a:pPr lvl="1"/>
            <a:r>
              <a:rPr lang="en-US" dirty="0" smtClean="0"/>
              <a:t>Also a chat client for IRC.</a:t>
            </a:r>
            <a:endParaRPr lang="en-US" dirty="0"/>
          </a:p>
        </p:txBody>
      </p:sp>
    </p:spTree>
    <p:extLst>
      <p:ext uri="{BB962C8B-B14F-4D97-AF65-F5344CB8AC3E}">
        <p14:creationId xmlns:p14="http://schemas.microsoft.com/office/powerpoint/2010/main" val="16759887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dirty="0" smtClean="0"/>
              <a:t>Tor – Hidden Web Sites</a:t>
            </a:r>
            <a:endParaRPr lang="en-US" dirty="0" smtClean="0">
              <a:effectLst/>
            </a:endParaRPr>
          </a:p>
        </p:txBody>
      </p:sp>
      <p:sp>
        <p:nvSpPr>
          <p:cNvPr id="5" name="Slide Number Placeholder 4"/>
          <p:cNvSpPr>
            <a:spLocks noGrp="1"/>
          </p:cNvSpPr>
          <p:nvPr>
            <p:ph type="sldNum" sz="quarter" idx="12"/>
          </p:nvPr>
        </p:nvSpPr>
        <p:spPr/>
        <p:txBody>
          <a:bodyPr/>
          <a:lstStyle/>
          <a:p>
            <a:fld id="{295008BC-DA31-4D19-837B-EFA4386B05F5}" type="slidenum">
              <a:rPr lang="en-US" smtClean="0"/>
              <a:pPr/>
              <a:t>24</a:t>
            </a:fld>
            <a:endParaRPr lang="en-US"/>
          </a:p>
        </p:txBody>
      </p:sp>
      <p:sp>
        <p:nvSpPr>
          <p:cNvPr id="6" name="Content Placeholder 5"/>
          <p:cNvSpPr>
            <a:spLocks noGrp="1"/>
          </p:cNvSpPr>
          <p:nvPr>
            <p:ph sz="quarter" idx="1"/>
          </p:nvPr>
        </p:nvSpPr>
        <p:spPr/>
        <p:txBody>
          <a:bodyPr>
            <a:normAutofit fontScale="62500" lnSpcReduction="20000"/>
          </a:bodyPr>
          <a:lstStyle/>
          <a:p>
            <a:pPr lvl="0"/>
            <a:r>
              <a:rPr lang="en-US" i="1" dirty="0" smtClean="0"/>
              <a:t>Tor </a:t>
            </a:r>
            <a:r>
              <a:rPr lang="en-US" i="1" dirty="0"/>
              <a:t>allows clients and relays to offer hidden services. That is, you can offer a web server, SSH server, etc., without revealing your IP address to its users. In fact, because you don't use any public address, you can run a hidden service from behind your firewall</a:t>
            </a:r>
            <a:r>
              <a:rPr lang="en-US" i="1" dirty="0" smtClean="0"/>
              <a:t>.</a:t>
            </a:r>
          </a:p>
          <a:p>
            <a:pPr lvl="0"/>
            <a:r>
              <a:rPr lang="en-US" dirty="0" smtClean="0"/>
              <a:t>Sites end in .onion, which isn’t routable on the internet, unless you’re running a tor client.</a:t>
            </a:r>
          </a:p>
          <a:p>
            <a:pPr lvl="0"/>
            <a:r>
              <a:rPr lang="en-US" dirty="0" smtClean="0"/>
              <a:t>Some “hidden” sites include:</a:t>
            </a:r>
          </a:p>
          <a:p>
            <a:pPr lvl="1"/>
            <a:r>
              <a:rPr lang="en-US" dirty="0" smtClean="0"/>
              <a:t>Custom search engine for searching .onion sites</a:t>
            </a:r>
          </a:p>
          <a:p>
            <a:pPr lvl="1"/>
            <a:r>
              <a:rPr lang="en-US" dirty="0" err="1" smtClean="0"/>
              <a:t>Wikileaks</a:t>
            </a:r>
            <a:endParaRPr lang="en-US" dirty="0"/>
          </a:p>
          <a:p>
            <a:pPr lvl="1"/>
            <a:r>
              <a:rPr lang="en-US" b="1" dirty="0" smtClean="0"/>
              <a:t>“One click and you will violate federal law” sites</a:t>
            </a:r>
          </a:p>
          <a:p>
            <a:pPr lvl="2"/>
            <a:r>
              <a:rPr lang="en-US" dirty="0"/>
              <a:t>During October 2011, </a:t>
            </a:r>
            <a:r>
              <a:rPr lang="en-US" dirty="0" err="1"/>
              <a:t>hacktivist</a:t>
            </a:r>
            <a:r>
              <a:rPr lang="en-US" dirty="0"/>
              <a:t> collective Anonymous downed the servers of Freedom Hosting as part of </a:t>
            </a:r>
            <a:r>
              <a:rPr lang="en-US" dirty="0" err="1"/>
              <a:t>OpDarknet</a:t>
            </a:r>
            <a:r>
              <a:rPr lang="en-US" dirty="0"/>
              <a:t>, a campaign against child </a:t>
            </a:r>
            <a:r>
              <a:rPr lang="en-US" dirty="0" smtClean="0"/>
              <a:t>pornography. Anonymous</a:t>
            </a:r>
            <a:r>
              <a:rPr lang="en-US" dirty="0"/>
              <a:t> stated in media releases that Freedom Hosting had refused to remove such sites as "Lolita City" and "Hard Candy," which it found to contain 100 GB of child porn. Anonymous released 1500 user names from these sites and invited the FBI and Interpol to follow up</a:t>
            </a:r>
            <a:r>
              <a:rPr lang="en-US" dirty="0" smtClean="0"/>
              <a:t>.</a:t>
            </a:r>
            <a:r>
              <a:rPr lang="en-US" baseline="30000" dirty="0"/>
              <a:t> </a:t>
            </a:r>
            <a:r>
              <a:rPr lang="en-US" dirty="0" smtClean="0"/>
              <a:t> (Source </a:t>
            </a:r>
            <a:r>
              <a:rPr lang="en-US" dirty="0"/>
              <a:t>W</a:t>
            </a:r>
            <a:r>
              <a:rPr lang="en-US" dirty="0" smtClean="0"/>
              <a:t>ikipedia article below)</a:t>
            </a:r>
            <a:endParaRPr lang="en-US" b="1" dirty="0" smtClean="0"/>
          </a:p>
          <a:p>
            <a:pPr lvl="1"/>
            <a:r>
              <a:rPr lang="en-US" u="sng" dirty="0"/>
              <a:t>DANGER: You’re entering the dark side of the web</a:t>
            </a:r>
            <a:r>
              <a:rPr lang="en-US" u="sng" dirty="0" smtClean="0"/>
              <a:t>.</a:t>
            </a:r>
          </a:p>
          <a:p>
            <a:r>
              <a:rPr lang="en-US" dirty="0" smtClean="0"/>
              <a:t>See </a:t>
            </a:r>
            <a:r>
              <a:rPr lang="en-US" dirty="0" smtClean="0">
                <a:hlinkClick r:id="rId3"/>
              </a:rPr>
              <a:t>http</a:t>
            </a:r>
            <a:r>
              <a:rPr lang="en-US" dirty="0">
                <a:hlinkClick r:id="rId3"/>
              </a:rPr>
              <a:t>://en.wikipedia.org/wiki/.</a:t>
            </a:r>
            <a:r>
              <a:rPr lang="en-US" dirty="0" smtClean="0">
                <a:hlinkClick r:id="rId3"/>
              </a:rPr>
              <a:t>onion</a:t>
            </a:r>
            <a:r>
              <a:rPr lang="en-US" dirty="0" smtClean="0"/>
              <a:t> for various services</a:t>
            </a:r>
            <a:endParaRPr lang="en-US" dirty="0"/>
          </a:p>
          <a:p>
            <a:pPr lvl="1"/>
            <a:endParaRPr lang="en-US" b="1" dirty="0" smtClean="0"/>
          </a:p>
          <a:p>
            <a:pPr lvl="0"/>
            <a:endParaRPr lang="en-US" dirty="0"/>
          </a:p>
        </p:txBody>
      </p:sp>
      <p:sp>
        <p:nvSpPr>
          <p:cNvPr id="7" name="Lightning Bolt 6"/>
          <p:cNvSpPr/>
          <p:nvPr/>
        </p:nvSpPr>
        <p:spPr>
          <a:xfrm>
            <a:off x="152400" y="4828162"/>
            <a:ext cx="674451" cy="685800"/>
          </a:xfrm>
          <a:prstGeom prst="lightningBolt">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05483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 – Hidden web sites part 2</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25</a:t>
            </a:fld>
            <a:endParaRPr lang="en-US"/>
          </a:p>
        </p:txBody>
      </p:sp>
      <p:sp>
        <p:nvSpPr>
          <p:cNvPr id="6" name="Content Placeholder 5"/>
          <p:cNvSpPr>
            <a:spLocks noGrp="1"/>
          </p:cNvSpPr>
          <p:nvPr>
            <p:ph sz="quarter" idx="1"/>
          </p:nvPr>
        </p:nvSpPr>
        <p:spPr/>
        <p:txBody>
          <a:bodyPr>
            <a:normAutofit fontScale="85000" lnSpcReduction="20000"/>
          </a:bodyPr>
          <a:lstStyle/>
          <a:p>
            <a:r>
              <a:rPr lang="en-US" dirty="0" smtClean="0"/>
              <a:t>Why did I mention this?</a:t>
            </a:r>
          </a:p>
          <a:p>
            <a:pPr lvl="1"/>
            <a:r>
              <a:rPr lang="en-US" dirty="0" smtClean="0"/>
              <a:t>It’s good to know how </a:t>
            </a:r>
            <a:r>
              <a:rPr lang="en-US" dirty="0" err="1" smtClean="0"/>
              <a:t>wikileaks</a:t>
            </a:r>
            <a:r>
              <a:rPr lang="en-US" dirty="0"/>
              <a:t> </a:t>
            </a:r>
            <a:r>
              <a:rPr lang="en-US" dirty="0" smtClean="0"/>
              <a:t>is hosted</a:t>
            </a:r>
          </a:p>
          <a:p>
            <a:pPr lvl="1"/>
            <a:r>
              <a:rPr lang="en-US" dirty="0" smtClean="0"/>
              <a:t>It’s good to know in case you need to set up something</a:t>
            </a:r>
          </a:p>
          <a:p>
            <a:endParaRPr lang="en-US" dirty="0"/>
          </a:p>
          <a:p>
            <a:r>
              <a:rPr lang="en-US" dirty="0" smtClean="0"/>
              <a:t>How to set up your own hidden service?</a:t>
            </a:r>
          </a:p>
          <a:p>
            <a:pPr lvl="1"/>
            <a:r>
              <a:rPr lang="en-US" dirty="0" smtClean="0"/>
              <a:t>Follow tutorial:</a:t>
            </a:r>
          </a:p>
          <a:p>
            <a:pPr lvl="1"/>
            <a:r>
              <a:rPr lang="da-DK" dirty="0">
                <a:hlinkClick r:id="rId2"/>
              </a:rPr>
              <a:t>https://</a:t>
            </a:r>
            <a:r>
              <a:rPr lang="da-DK" dirty="0" smtClean="0">
                <a:hlinkClick r:id="rId2"/>
              </a:rPr>
              <a:t>www.torproject.org/docs/tor-hidden-service.html.en</a:t>
            </a:r>
            <a:endParaRPr lang="da-DK" dirty="0" smtClean="0"/>
          </a:p>
          <a:p>
            <a:pPr lvl="1"/>
            <a:endParaRPr lang="da-DK" dirty="0"/>
          </a:p>
          <a:p>
            <a:r>
              <a:rPr lang="da-DK" dirty="0" smtClean="0"/>
              <a:t>Example service:</a:t>
            </a:r>
          </a:p>
          <a:p>
            <a:pPr lvl="1"/>
            <a:r>
              <a:rPr lang="da-DK" dirty="0">
                <a:hlinkClick r:id="rId3"/>
              </a:rPr>
              <a:t>http://3g2upl4pq6kufc4m.onion</a:t>
            </a:r>
            <a:r>
              <a:rPr lang="da-DK" dirty="0" smtClean="0">
                <a:hlinkClick r:id="rId3"/>
              </a:rPr>
              <a:t>/</a:t>
            </a:r>
            <a:r>
              <a:rPr lang="da-DK" dirty="0" smtClean="0"/>
              <a:t> </a:t>
            </a:r>
            <a:r>
              <a:rPr lang="da-DK" dirty="0" smtClean="0">
                <a:sym typeface="Wingdings" pitchFamily="2" charset="2"/>
              </a:rPr>
              <a:t> Duck Duck Go search engine</a:t>
            </a:r>
            <a:endParaRPr lang="da-DK" dirty="0"/>
          </a:p>
        </p:txBody>
      </p:sp>
    </p:spTree>
    <p:extLst>
      <p:ext uri="{BB962C8B-B14F-4D97-AF65-F5344CB8AC3E}">
        <p14:creationId xmlns:p14="http://schemas.microsoft.com/office/powerpoint/2010/main" val="41202834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also</a:t>
            </a:r>
            <a:endParaRPr lang="en-US" dirty="0"/>
          </a:p>
        </p:txBody>
      </p:sp>
      <p:sp>
        <p:nvSpPr>
          <p:cNvPr id="3" name="Content Placeholder 2"/>
          <p:cNvSpPr>
            <a:spLocks noGrp="1"/>
          </p:cNvSpPr>
          <p:nvPr>
            <p:ph idx="1"/>
          </p:nvPr>
        </p:nvSpPr>
        <p:spPr/>
        <p:txBody>
          <a:bodyPr/>
          <a:lstStyle/>
          <a:p>
            <a:r>
              <a:rPr lang="en-US" dirty="0"/>
              <a:t>“How governments have tried to block </a:t>
            </a:r>
            <a:r>
              <a:rPr lang="en-US" dirty="0" smtClean="0"/>
              <a:t>tor”</a:t>
            </a:r>
          </a:p>
          <a:p>
            <a:pPr lvl="1"/>
            <a:r>
              <a:rPr lang="en-US" dirty="0" smtClean="0"/>
              <a:t>http://www.youtube.com/watch?v=DX46Qv_b7F4 </a:t>
            </a:r>
          </a:p>
          <a:p>
            <a:r>
              <a:rPr lang="en-US" dirty="0" smtClean="0"/>
              <a:t>Tor Metrics</a:t>
            </a:r>
          </a:p>
          <a:p>
            <a:pPr lvl="1"/>
            <a:r>
              <a:rPr lang="en-US" dirty="0" smtClean="0"/>
              <a:t>http</a:t>
            </a:r>
            <a:r>
              <a:rPr lang="en-US" dirty="0"/>
              <a:t>://</a:t>
            </a:r>
            <a:r>
              <a:rPr lang="en-US" dirty="0" smtClean="0"/>
              <a:t>metrics.torproject.org/index.html</a:t>
            </a:r>
          </a:p>
          <a:p>
            <a:pPr lvl="1"/>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26</a:t>
            </a:fld>
            <a:endParaRPr lang="en-US"/>
          </a:p>
        </p:txBody>
      </p:sp>
    </p:spTree>
    <p:extLst>
      <p:ext uri="{BB962C8B-B14F-4D97-AF65-F5344CB8AC3E}">
        <p14:creationId xmlns:p14="http://schemas.microsoft.com/office/powerpoint/2010/main" val="23650686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“privacy” modes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27</a:t>
            </a:fld>
            <a:endParaRPr lang="en-US"/>
          </a:p>
        </p:txBody>
      </p:sp>
      <p:sp>
        <p:nvSpPr>
          <p:cNvPr id="6" name="Content Placeholder 5"/>
          <p:cNvSpPr>
            <a:spLocks noGrp="1"/>
          </p:cNvSpPr>
          <p:nvPr>
            <p:ph sz="quarter" idx="1"/>
          </p:nvPr>
        </p:nvSpPr>
        <p:spPr>
          <a:xfrm>
            <a:off x="457200" y="1524000"/>
            <a:ext cx="8229600" cy="4525963"/>
          </a:xfrm>
        </p:spPr>
        <p:txBody>
          <a:bodyPr/>
          <a:lstStyle/>
          <a:p>
            <a:r>
              <a:rPr lang="en-US" dirty="0" smtClean="0"/>
              <a:t>Allows you to browse for a session without cookies / other methods being used.</a:t>
            </a:r>
          </a:p>
          <a:p>
            <a:r>
              <a:rPr lang="en-US" dirty="0" smtClean="0"/>
              <a:t>But in reality, there were some things that researchers were able to determine that still happened when you surfed via this technique.</a:t>
            </a:r>
          </a:p>
        </p:txBody>
      </p:sp>
    </p:spTree>
    <p:extLst>
      <p:ext uri="{BB962C8B-B14F-4D97-AF65-F5344CB8AC3E}">
        <p14:creationId xmlns:p14="http://schemas.microsoft.com/office/powerpoint/2010/main" val="2134537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Cookie</a:t>
            </a:r>
            <a:endParaRPr lang="en-US" dirty="0"/>
          </a:p>
        </p:txBody>
      </p:sp>
      <p:sp>
        <p:nvSpPr>
          <p:cNvPr id="3" name="Content Placeholder 2"/>
          <p:cNvSpPr>
            <a:spLocks noGrp="1"/>
          </p:cNvSpPr>
          <p:nvPr>
            <p:ph idx="1"/>
          </p:nvPr>
        </p:nvSpPr>
        <p:spPr/>
        <p:txBody>
          <a:bodyPr/>
          <a:lstStyle/>
          <a:p>
            <a:r>
              <a:rPr lang="en-US" dirty="0" smtClean="0"/>
              <a:t>A Firefox plugin which “blocks” </a:t>
            </a:r>
            <a:r>
              <a:rPr lang="en-US" dirty="0" err="1" smtClean="0"/>
              <a:t>evercookies</a:t>
            </a:r>
            <a:r>
              <a:rPr lang="en-US" dirty="0" smtClean="0"/>
              <a:t>.</a:t>
            </a:r>
          </a:p>
          <a:p>
            <a:pPr lvl="1"/>
            <a:r>
              <a:rPr lang="en-US" dirty="0" smtClean="0"/>
              <a:t>From anonymizer.com</a:t>
            </a:r>
          </a:p>
          <a:p>
            <a:pPr lvl="1"/>
            <a:r>
              <a:rPr lang="en-US" dirty="0">
                <a:hlinkClick r:id="rId2"/>
              </a:rPr>
              <a:t>http://www.evercookiekiller.com</a:t>
            </a:r>
            <a:r>
              <a:rPr lang="en-US" dirty="0" smtClean="0">
                <a:hlinkClick r:id="rId2"/>
              </a:rPr>
              <a:t>/</a:t>
            </a:r>
            <a:endParaRPr lang="en-US" dirty="0" smtClean="0"/>
          </a:p>
          <a:p>
            <a:pPr lvl="1"/>
            <a:r>
              <a:rPr lang="en-US" dirty="0" smtClean="0"/>
              <a:t>Does not work with current (v12) Firefox.</a:t>
            </a:r>
          </a:p>
          <a:p>
            <a:pPr lvl="2"/>
            <a:r>
              <a:rPr lang="en-US" dirty="0" smtClean="0"/>
              <a:t>Designed to work with v11.  </a:t>
            </a:r>
          </a:p>
          <a:p>
            <a:pPr lvl="1"/>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28</a:t>
            </a:fld>
            <a:endParaRPr lang="en-US"/>
          </a:p>
        </p:txBody>
      </p:sp>
    </p:spTree>
    <p:extLst>
      <p:ext uri="{BB962C8B-B14F-4D97-AF65-F5344CB8AC3E}">
        <p14:creationId xmlns:p14="http://schemas.microsoft.com/office/powerpoint/2010/main" val="4041125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Obfuscation</a:t>
            </a:r>
            <a:r>
              <a:rPr lang="en-US" baseline="0" dirty="0" smtClean="0"/>
              <a:t> Techniques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29</a:t>
            </a:fld>
            <a:endParaRPr lang="en-US"/>
          </a:p>
        </p:txBody>
      </p:sp>
      <p:sp>
        <p:nvSpPr>
          <p:cNvPr id="6" name="Content Placeholder 5"/>
          <p:cNvSpPr>
            <a:spLocks noGrp="1"/>
          </p:cNvSpPr>
          <p:nvPr>
            <p:ph sz="quarter" idx="1"/>
          </p:nvPr>
        </p:nvSpPr>
        <p:spPr/>
        <p:txBody>
          <a:bodyPr/>
          <a:lstStyle/>
          <a:p>
            <a:pPr rtl="0" eaLnBrk="1" latinLnBrk="0" hangingPunct="1"/>
            <a:r>
              <a:rPr kumimoji="0" lang="en-US" sz="2600" kern="1200" dirty="0" smtClean="0">
                <a:solidFill>
                  <a:schemeClr val="tx1"/>
                </a:solidFill>
                <a:effectLst/>
                <a:latin typeface="+mn-lt"/>
                <a:ea typeface="+mn-ea"/>
                <a:cs typeface="+mn-cs"/>
              </a:rPr>
              <a:t>Disposable email address</a:t>
            </a:r>
          </a:p>
          <a:p>
            <a:pPr lvl="1"/>
            <a:r>
              <a:rPr lang="en-US" dirty="0" err="1" smtClean="0"/>
              <a:t>Mailinator</a:t>
            </a:r>
            <a:r>
              <a:rPr lang="en-US" dirty="0" smtClean="0"/>
              <a:t> has disposable email addresses</a:t>
            </a:r>
          </a:p>
          <a:p>
            <a:pPr lvl="2"/>
            <a:r>
              <a:rPr lang="en-US" dirty="0" smtClean="0"/>
              <a:t>Randomly create a username and you have RSS / POP </a:t>
            </a:r>
            <a:r>
              <a:rPr lang="en-US" dirty="0"/>
              <a:t>access to it. http://mailinator.com/index.jsp</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9271" r="36659"/>
          <a:stretch/>
        </p:blipFill>
        <p:spPr bwMode="auto">
          <a:xfrm>
            <a:off x="1143000" y="3764604"/>
            <a:ext cx="6400799" cy="233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6673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Outline</a:t>
            </a:r>
            <a:endParaRPr lang="en-US" dirty="0"/>
          </a:p>
        </p:txBody>
      </p:sp>
      <p:sp>
        <p:nvSpPr>
          <p:cNvPr id="3" name="Content Placeholder 2"/>
          <p:cNvSpPr>
            <a:spLocks noGrp="1"/>
          </p:cNvSpPr>
          <p:nvPr>
            <p:ph sz="quarter" idx="1"/>
          </p:nvPr>
        </p:nvSpPr>
        <p:spPr/>
        <p:txBody>
          <a:bodyPr/>
          <a:lstStyle/>
          <a:p>
            <a:r>
              <a:rPr lang="en-US" dirty="0" smtClean="0"/>
              <a:t>How to obfuscate where you’re coming from</a:t>
            </a:r>
          </a:p>
          <a:p>
            <a:r>
              <a:rPr lang="en-US" dirty="0" smtClean="0"/>
              <a:t>How to protect</a:t>
            </a:r>
            <a:r>
              <a:rPr lang="en-US" baseline="0" dirty="0" smtClean="0"/>
              <a:t> against browser exposures</a:t>
            </a:r>
          </a:p>
          <a:p>
            <a:r>
              <a:rPr lang="en-US" baseline="0" dirty="0" smtClean="0"/>
              <a:t>Important Caveats</a:t>
            </a:r>
            <a:endParaRPr lang="en-US"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3</a:t>
            </a:fld>
            <a:endParaRPr lang="en-US"/>
          </a:p>
        </p:txBody>
      </p:sp>
    </p:spTree>
    <p:extLst>
      <p:ext uri="{BB962C8B-B14F-4D97-AF65-F5344CB8AC3E}">
        <p14:creationId xmlns:p14="http://schemas.microsoft.com/office/powerpoint/2010/main" val="1529347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message listing</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30</a:t>
            </a:fld>
            <a:endParaRPr lang="en-U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20" t="19294"/>
          <a:stretch/>
        </p:blipFill>
        <p:spPr bwMode="auto">
          <a:xfrm>
            <a:off x="2564860" y="1046999"/>
            <a:ext cx="5257799" cy="513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2193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email view</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31</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297" b="1"/>
          <a:stretch/>
        </p:blipFill>
        <p:spPr bwMode="auto">
          <a:xfrm>
            <a:off x="1676400" y="1809344"/>
            <a:ext cx="6096000" cy="4406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568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eaLnBrk="1" latinLnBrk="0" hangingPunct="1"/>
            <a:r>
              <a:rPr kumimoji="0" lang="en-US" kern="1200" dirty="0" smtClean="0">
                <a:effectLst/>
              </a:rPr>
              <a:t>Can I Send Mail via </a:t>
            </a:r>
            <a:r>
              <a:rPr kumimoji="0" lang="en-US" kern="1200" dirty="0" err="1" smtClean="0">
                <a:effectLst/>
              </a:rPr>
              <a:t>mailinator</a:t>
            </a:r>
            <a:r>
              <a:rPr kumimoji="0" lang="en-US" kern="1200" dirty="0" smtClean="0">
                <a:effectLst/>
              </a:rPr>
              <a:t> address?</a:t>
            </a:r>
            <a:endParaRPr lang="en-US" sz="6000" dirty="0" smtClean="0">
              <a:effectLst/>
            </a:endParaRPr>
          </a:p>
        </p:txBody>
      </p:sp>
      <p:sp>
        <p:nvSpPr>
          <p:cNvPr id="5" name="Slide Number Placeholder 4"/>
          <p:cNvSpPr>
            <a:spLocks noGrp="1"/>
          </p:cNvSpPr>
          <p:nvPr>
            <p:ph type="sldNum" sz="quarter" idx="12"/>
          </p:nvPr>
        </p:nvSpPr>
        <p:spPr/>
        <p:txBody>
          <a:bodyPr/>
          <a:lstStyle/>
          <a:p>
            <a:fld id="{295008BC-DA31-4D19-837B-EFA4386B05F5}" type="slidenum">
              <a:rPr lang="en-US" smtClean="0"/>
              <a:pPr/>
              <a:t>32</a:t>
            </a:fld>
            <a:endParaRPr lang="en-US"/>
          </a:p>
        </p:txBody>
      </p:sp>
      <p:sp>
        <p:nvSpPr>
          <p:cNvPr id="6" name="Content Placeholder 5"/>
          <p:cNvSpPr>
            <a:spLocks noGrp="1"/>
          </p:cNvSpPr>
          <p:nvPr>
            <p:ph sz="quarter" idx="1"/>
          </p:nvPr>
        </p:nvSpPr>
        <p:spPr/>
        <p:txBody>
          <a:bodyPr/>
          <a:lstStyle/>
          <a:p>
            <a:r>
              <a:rPr lang="en-US" sz="2800" dirty="0" smtClean="0"/>
              <a:t>Maybe – depends on your ISP</a:t>
            </a:r>
          </a:p>
          <a:p>
            <a:r>
              <a:rPr lang="en-US" sz="2800" dirty="0" smtClean="0"/>
              <a:t>How to configure:</a:t>
            </a:r>
          </a:p>
          <a:p>
            <a:pPr lvl="1"/>
            <a:r>
              <a:rPr lang="en-US" sz="2500" dirty="0" smtClean="0">
                <a:hlinkClick r:id="rId2"/>
              </a:rPr>
              <a:t>http</a:t>
            </a:r>
            <a:r>
              <a:rPr lang="en-US" sz="2500" dirty="0">
                <a:hlinkClick r:id="rId2"/>
              </a:rPr>
              <a:t>://</a:t>
            </a:r>
            <a:r>
              <a:rPr lang="en-US" sz="2500" dirty="0" smtClean="0">
                <a:hlinkClick r:id="rId2"/>
              </a:rPr>
              <a:t>borisbrodsky.com/2007/12/ubuntu-relay-email-server-thro-11.html</a:t>
            </a:r>
            <a:r>
              <a:rPr lang="en-US" sz="2500" dirty="0" smtClean="0"/>
              <a:t> </a:t>
            </a:r>
          </a:p>
        </p:txBody>
      </p:sp>
    </p:spTree>
    <p:extLst>
      <p:ext uri="{BB962C8B-B14F-4D97-AF65-F5344CB8AC3E}">
        <p14:creationId xmlns:p14="http://schemas.microsoft.com/office/powerpoint/2010/main" val="30619332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kumimoji="0" lang="en-US" sz="3200" kern="1200" dirty="0" smtClean="0">
                <a:solidFill>
                  <a:schemeClr val="tx2"/>
                </a:solidFill>
                <a:effectLst/>
                <a:latin typeface="+mj-lt"/>
                <a:ea typeface="+mj-ea"/>
                <a:cs typeface="+mj-cs"/>
              </a:rPr>
              <a:t>“</a:t>
            </a:r>
            <a:r>
              <a:rPr kumimoji="0" lang="en-US" sz="3200" kern="1200" dirty="0" err="1" smtClean="0">
                <a:solidFill>
                  <a:schemeClr val="tx2"/>
                </a:solidFill>
                <a:effectLst/>
                <a:latin typeface="+mj-lt"/>
                <a:ea typeface="+mj-ea"/>
                <a:cs typeface="+mj-cs"/>
              </a:rPr>
              <a:t>Cypherpunk</a:t>
            </a:r>
            <a:r>
              <a:rPr kumimoji="0" lang="en-US" sz="3200" kern="1200" dirty="0" smtClean="0">
                <a:solidFill>
                  <a:schemeClr val="tx2"/>
                </a:solidFill>
                <a:effectLst/>
                <a:latin typeface="+mj-lt"/>
                <a:ea typeface="+mj-ea"/>
                <a:cs typeface="+mj-cs"/>
              </a:rPr>
              <a:t> ; Mixmaster ; </a:t>
            </a:r>
            <a:r>
              <a:rPr kumimoji="0" lang="en-US" sz="3200" kern="1200" dirty="0" err="1" smtClean="0">
                <a:solidFill>
                  <a:schemeClr val="tx2"/>
                </a:solidFill>
                <a:effectLst/>
                <a:latin typeface="+mj-lt"/>
                <a:ea typeface="+mj-ea"/>
                <a:cs typeface="+mj-cs"/>
              </a:rPr>
              <a:t>Mixminion</a:t>
            </a:r>
            <a:r>
              <a:rPr kumimoji="0" lang="en-US" sz="3200" kern="1200" dirty="0" smtClean="0">
                <a:solidFill>
                  <a:schemeClr val="tx2"/>
                </a:solidFill>
                <a:effectLst/>
                <a:latin typeface="+mj-lt"/>
                <a:ea typeface="+mj-ea"/>
                <a:cs typeface="+mj-cs"/>
              </a:rPr>
              <a:t>” anonymous remailer email system</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33</a:t>
            </a:fld>
            <a:endParaRPr lang="en-US"/>
          </a:p>
        </p:txBody>
      </p:sp>
      <p:sp>
        <p:nvSpPr>
          <p:cNvPr id="6" name="Content Placeholder 5"/>
          <p:cNvSpPr>
            <a:spLocks noGrp="1"/>
          </p:cNvSpPr>
          <p:nvPr>
            <p:ph sz="quarter" idx="1"/>
          </p:nvPr>
        </p:nvSpPr>
        <p:spPr/>
        <p:txBody>
          <a:bodyPr/>
          <a:lstStyle/>
          <a:p>
            <a:r>
              <a:rPr lang="en-US" dirty="0" smtClean="0"/>
              <a:t>See: </a:t>
            </a:r>
            <a:r>
              <a:rPr lang="en-US" dirty="0">
                <a:hlinkClick r:id="rId2"/>
              </a:rPr>
              <a:t>http://</a:t>
            </a:r>
            <a:r>
              <a:rPr lang="en-US" dirty="0" smtClean="0">
                <a:hlinkClick r:id="rId2"/>
              </a:rPr>
              <a:t>en.wikipedia.org/wiki/Anonymous_remailer</a:t>
            </a:r>
            <a:r>
              <a:rPr lang="en-US" dirty="0" smtClean="0"/>
              <a:t> </a:t>
            </a:r>
          </a:p>
          <a:p>
            <a:r>
              <a:rPr lang="en-US" dirty="0" smtClean="0"/>
              <a:t>Easy to find a simple web page which you can anonymously send emails from a bogus email address to a real email address.</a:t>
            </a:r>
          </a:p>
        </p:txBody>
      </p:sp>
    </p:spTree>
    <p:extLst>
      <p:ext uri="{BB962C8B-B14F-4D97-AF65-F5344CB8AC3E}">
        <p14:creationId xmlns:p14="http://schemas.microsoft.com/office/powerpoint/2010/main" val="727045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also</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https://burnnote.com</a:t>
            </a:r>
            <a:r>
              <a:rPr lang="en-US" dirty="0" smtClean="0">
                <a:hlinkClick r:id="rId2"/>
              </a:rPr>
              <a:t>/</a:t>
            </a:r>
            <a:r>
              <a:rPr lang="en-US" dirty="0" smtClean="0"/>
              <a:t> </a:t>
            </a:r>
          </a:p>
          <a:p>
            <a:pPr marL="0" indent="0">
              <a:buNone/>
            </a:pPr>
            <a:r>
              <a:rPr lang="en-US" i="1" dirty="0"/>
              <a:t>Burn Note enables you to communicate online as privately as a spoken conversation.</a:t>
            </a:r>
          </a:p>
          <a:p>
            <a:pPr marL="0" indent="0">
              <a:buNone/>
            </a:pPr>
            <a:r>
              <a:rPr lang="en-US" i="1" dirty="0"/>
              <a:t>Each Burn Note can be viewed only once and then it is deleted. Deleted Burn Notes are completely erased from the Burn Note servers so it impossible for anyone to retrieve them. More details are available on our </a:t>
            </a:r>
            <a:r>
              <a:rPr lang="en-US" i="1" dirty="0">
                <a:hlinkClick r:id="rId3"/>
              </a:rPr>
              <a:t>FAQ</a:t>
            </a:r>
            <a:r>
              <a:rPr lang="en-US" i="1" dirty="0"/>
              <a:t> and our </a:t>
            </a:r>
            <a:r>
              <a:rPr lang="en-US" i="1" dirty="0">
                <a:hlinkClick r:id="rId4"/>
              </a:rPr>
              <a:t>technical information page</a:t>
            </a:r>
            <a:r>
              <a:rPr lang="en-US" i="1" dirty="0"/>
              <a:t>.</a:t>
            </a:r>
          </a:p>
          <a:p>
            <a:pPr marL="0" indent="0">
              <a:buNone/>
            </a:pPr>
            <a:r>
              <a:rPr lang="en-US" i="1" dirty="0"/>
              <a:t>Burn Note is useful for private communication. For example Burn Note can be used to securely send a password. It can also be used to have an off-the-record conversation with a friend</a:t>
            </a:r>
            <a:r>
              <a:rPr lang="en-US" i="1" dirty="0" smtClean="0"/>
              <a:t>.</a:t>
            </a:r>
          </a:p>
          <a:p>
            <a:pPr marL="0" indent="0">
              <a:buNone/>
            </a:pPr>
            <a:r>
              <a:rPr lang="en-US" i="1" dirty="0" smtClean="0"/>
              <a:t>(via spymuseum.org)</a:t>
            </a:r>
            <a:endParaRPr lang="en-US" i="1" dirty="0"/>
          </a:p>
          <a:p>
            <a:endParaRPr lang="en-US" dirty="0" smtClean="0"/>
          </a:p>
        </p:txBody>
      </p:sp>
    </p:spTree>
    <p:extLst>
      <p:ext uri="{BB962C8B-B14F-4D97-AF65-F5344CB8AC3E}">
        <p14:creationId xmlns:p14="http://schemas.microsoft.com/office/powerpoint/2010/main" val="24068288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 – Browsing via</a:t>
            </a:r>
            <a:r>
              <a:rPr lang="en-US" baseline="0" dirty="0" smtClean="0"/>
              <a:t> Tor </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Browse in a non-tor browse to </a:t>
            </a:r>
            <a:r>
              <a:rPr lang="en-US" dirty="0" smtClean="0">
                <a:hlinkClick r:id="rId2"/>
              </a:rPr>
              <a:t>http://zak.freeshell.org/env.pl</a:t>
            </a:r>
            <a:r>
              <a:rPr lang="en-US" dirty="0" smtClean="0"/>
              <a:t> and note the variables shown.</a:t>
            </a:r>
          </a:p>
          <a:p>
            <a:r>
              <a:rPr lang="en-US" dirty="0" smtClean="0"/>
              <a:t>Download the tor browsing bundle from </a:t>
            </a:r>
            <a:r>
              <a:rPr lang="en-US" dirty="0" smtClean="0">
                <a:hlinkClick r:id="rId3"/>
              </a:rPr>
              <a:t>https://www.torproject.org/download</a:t>
            </a:r>
            <a:r>
              <a:rPr lang="en-US" dirty="0" smtClean="0"/>
              <a:t> </a:t>
            </a:r>
          </a:p>
          <a:p>
            <a:r>
              <a:rPr lang="en-US" dirty="0" smtClean="0"/>
              <a:t>Browse within the tor bundle  to </a:t>
            </a:r>
            <a:r>
              <a:rPr lang="en-US" dirty="0" smtClean="0">
                <a:hlinkClick r:id="rId2"/>
              </a:rPr>
              <a:t>http://zak.freeshell.org/env.pl</a:t>
            </a:r>
            <a:r>
              <a:rPr lang="en-US" dirty="0"/>
              <a:t> </a:t>
            </a:r>
            <a:r>
              <a:rPr lang="en-US" dirty="0" smtClean="0"/>
              <a:t>and note what has changed.</a:t>
            </a:r>
          </a:p>
          <a:p>
            <a:r>
              <a:rPr lang="en-US" dirty="0" smtClean="0"/>
              <a:t>Browse to another site and see if you can tell any differences.</a:t>
            </a:r>
          </a:p>
          <a:p>
            <a:r>
              <a:rPr lang="en-US" dirty="0" smtClean="0"/>
              <a:t>Also, try browsing to : </a:t>
            </a:r>
            <a:r>
              <a:rPr lang="da-DK" dirty="0">
                <a:hlinkClick r:id="rId4"/>
              </a:rPr>
              <a:t>http://3g2upl4pq6kufc4m.onion/</a:t>
            </a:r>
            <a:r>
              <a:rPr lang="da-DK" dirty="0"/>
              <a:t> </a:t>
            </a:r>
            <a:r>
              <a:rPr lang="da-DK" dirty="0" smtClean="0"/>
              <a:t> (Duck Duck go hidden service)</a:t>
            </a:r>
            <a:endParaRPr lang="en-US" dirty="0" smtClean="0"/>
          </a:p>
        </p:txBody>
      </p:sp>
      <p:sp>
        <p:nvSpPr>
          <p:cNvPr id="4" name="Date Placeholder 3"/>
          <p:cNvSpPr>
            <a:spLocks noGrp="1"/>
          </p:cNvSpPr>
          <p:nvPr>
            <p:ph type="dt" sz="half" idx="10"/>
          </p:nvPr>
        </p:nvSpPr>
        <p:spPr/>
        <p:txBody>
          <a:bodyPr/>
          <a:lstStyle/>
          <a:p>
            <a:fld id="{DB2366CB-6E16-4E9D-8CDA-BE5BAD32B1B1}" type="datetime1">
              <a:rPr lang="en-US" smtClean="0"/>
              <a:pPr/>
              <a:t>12/19/12</a:t>
            </a:fld>
            <a:endParaRPr lang="en-US"/>
          </a:p>
        </p:txBody>
      </p:sp>
      <p:sp>
        <p:nvSpPr>
          <p:cNvPr id="6" name="Slide Number Placeholder 5"/>
          <p:cNvSpPr>
            <a:spLocks noGrp="1"/>
          </p:cNvSpPr>
          <p:nvPr>
            <p:ph type="sldNum" sz="quarter" idx="12"/>
          </p:nvPr>
        </p:nvSpPr>
        <p:spPr/>
        <p:txBody>
          <a:bodyPr/>
          <a:lstStyle/>
          <a:p>
            <a:fld id="{295008BC-DA31-4D19-837B-EFA4386B05F5}" type="slidenum">
              <a:rPr lang="en-US" smtClean="0"/>
              <a:pPr/>
              <a:t>35</a:t>
            </a:fld>
            <a:endParaRPr lang="en-US"/>
          </a:p>
        </p:txBody>
      </p:sp>
    </p:spTree>
    <p:extLst>
      <p:ext uri="{BB962C8B-B14F-4D97-AF65-F5344CB8AC3E}">
        <p14:creationId xmlns:p14="http://schemas.microsoft.com/office/powerpoint/2010/main" val="37142932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6B – Sending an email to mailinator.com </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36</a:t>
            </a:fld>
            <a:endParaRPr lang="en-US"/>
          </a:p>
        </p:txBody>
      </p:sp>
      <p:sp>
        <p:nvSpPr>
          <p:cNvPr id="6" name="Content Placeholder 5"/>
          <p:cNvSpPr>
            <a:spLocks noGrp="1"/>
          </p:cNvSpPr>
          <p:nvPr>
            <p:ph sz="quarter" idx="1"/>
          </p:nvPr>
        </p:nvSpPr>
        <p:spPr/>
        <p:txBody>
          <a:bodyPr/>
          <a:lstStyle/>
          <a:p>
            <a:r>
              <a:rPr lang="en-US" dirty="0" smtClean="0"/>
              <a:t>Open outlook (or your favorite online server – Gmail)</a:t>
            </a:r>
          </a:p>
          <a:p>
            <a:r>
              <a:rPr lang="en-US" dirty="0" smtClean="0"/>
              <a:t>Send an email to: </a:t>
            </a:r>
            <a:r>
              <a:rPr lang="en-US" dirty="0" smtClean="0">
                <a:hlinkClick r:id="rId2"/>
              </a:rPr>
              <a:t>sampleforclass@mailinator.com</a:t>
            </a:r>
            <a:endParaRPr lang="en-US" dirty="0" smtClean="0"/>
          </a:p>
          <a:p>
            <a:r>
              <a:rPr lang="en-US" dirty="0"/>
              <a:t>Browse to : </a:t>
            </a:r>
            <a:r>
              <a:rPr lang="en-US" dirty="0">
                <a:hlinkClick r:id="rId3"/>
              </a:rPr>
              <a:t>http://</a:t>
            </a:r>
            <a:r>
              <a:rPr lang="en-US" dirty="0" smtClean="0">
                <a:hlinkClick r:id="rId3"/>
              </a:rPr>
              <a:t>mailinator.com/maildir.jsp?email=sampleforclass</a:t>
            </a:r>
            <a:endParaRPr lang="en-US" dirty="0"/>
          </a:p>
          <a:p>
            <a:pPr lvl="1"/>
            <a:r>
              <a:rPr lang="en-US" dirty="0" smtClean="0"/>
              <a:t>wait for mail to show up.</a:t>
            </a:r>
          </a:p>
        </p:txBody>
      </p:sp>
    </p:spTree>
    <p:extLst>
      <p:ext uri="{BB962C8B-B14F-4D97-AF65-F5344CB8AC3E}">
        <p14:creationId xmlns:p14="http://schemas.microsoft.com/office/powerpoint/2010/main" val="40360928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Fixing</a:t>
            </a:r>
            <a:r>
              <a:rPr lang="en-US" baseline="0" dirty="0" smtClean="0"/>
              <a:t> / exploiting browser vulnerabilities</a:t>
            </a:r>
            <a:endParaRPr lang="en-US" dirty="0"/>
          </a:p>
        </p:txBody>
      </p:sp>
      <p:sp>
        <p:nvSpPr>
          <p:cNvPr id="3" name="Content Placeholder 2"/>
          <p:cNvSpPr>
            <a:spLocks noGrp="1"/>
          </p:cNvSpPr>
          <p:nvPr>
            <p:ph sz="quarter" idx="1"/>
          </p:nvPr>
        </p:nvSpPr>
        <p:spPr/>
        <p:txBody>
          <a:bodyPr/>
          <a:lstStyle/>
          <a:p>
            <a:r>
              <a:rPr lang="en-US" dirty="0" smtClean="0"/>
              <a:t>Proxy</a:t>
            </a:r>
            <a:r>
              <a:rPr lang="en-US" baseline="0" dirty="0" smtClean="0"/>
              <a:t> Filters</a:t>
            </a:r>
          </a:p>
          <a:p>
            <a:pPr lvl="1"/>
            <a:r>
              <a:rPr lang="en-US" dirty="0" err="1" smtClean="0"/>
              <a:t>Pollipio</a:t>
            </a:r>
            <a:r>
              <a:rPr lang="en-US" dirty="0" smtClean="0"/>
              <a:t> Installed by default w/ tor</a:t>
            </a:r>
          </a:p>
          <a:p>
            <a:r>
              <a:rPr lang="en-US" dirty="0" smtClean="0"/>
              <a:t>Using</a:t>
            </a:r>
            <a:r>
              <a:rPr lang="en-US" baseline="0" dirty="0" smtClean="0"/>
              <a:t> telnet to browse websites via proxy</a:t>
            </a:r>
          </a:p>
          <a:p>
            <a:r>
              <a:rPr lang="en-US" baseline="0" dirty="0" smtClean="0"/>
              <a:t>Using timed queries</a:t>
            </a:r>
          </a:p>
          <a:p>
            <a:r>
              <a:rPr lang="en-US" baseline="0" dirty="0" smtClean="0"/>
              <a:t>Use “new” features of html / JavaScript</a:t>
            </a:r>
          </a:p>
          <a:p>
            <a:r>
              <a:rPr lang="en-US" baseline="0" dirty="0" smtClean="0"/>
              <a:t>Breaking Tor</a:t>
            </a:r>
          </a:p>
        </p:txBody>
      </p:sp>
      <p:sp>
        <p:nvSpPr>
          <p:cNvPr id="6" name="Slide Number Placeholder 5"/>
          <p:cNvSpPr>
            <a:spLocks noGrp="1"/>
          </p:cNvSpPr>
          <p:nvPr>
            <p:ph type="sldNum" sz="quarter" idx="12"/>
          </p:nvPr>
        </p:nvSpPr>
        <p:spPr/>
        <p:txBody>
          <a:bodyPr/>
          <a:lstStyle/>
          <a:p>
            <a:fld id="{295008BC-DA31-4D19-837B-EFA4386B05F5}" type="slidenum">
              <a:rPr lang="en-US" smtClean="0"/>
              <a:pPr/>
              <a:t>37</a:t>
            </a:fld>
            <a:endParaRPr lang="en-US"/>
          </a:p>
        </p:txBody>
      </p:sp>
    </p:spTree>
    <p:extLst>
      <p:ext uri="{BB962C8B-B14F-4D97-AF65-F5344CB8AC3E}">
        <p14:creationId xmlns:p14="http://schemas.microsoft.com/office/powerpoint/2010/main" val="25235077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Proxy Filters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38</a:t>
            </a:fld>
            <a:endParaRPr lang="en-US"/>
          </a:p>
        </p:txBody>
      </p:sp>
      <p:sp>
        <p:nvSpPr>
          <p:cNvPr id="6" name="Content Placeholder 5"/>
          <p:cNvSpPr>
            <a:spLocks noGrp="1"/>
          </p:cNvSpPr>
          <p:nvPr>
            <p:ph sz="quarter" idx="1"/>
          </p:nvPr>
        </p:nvSpPr>
        <p:spPr/>
        <p:txBody>
          <a:bodyPr/>
          <a:lstStyle/>
          <a:p>
            <a:r>
              <a:rPr lang="en-US" dirty="0" err="1" smtClean="0"/>
              <a:t>Pollipio</a:t>
            </a:r>
            <a:r>
              <a:rPr lang="en-US" baseline="0" dirty="0" smtClean="0"/>
              <a:t> is a http filter, installed by default on Windows installations of TOR.</a:t>
            </a:r>
          </a:p>
          <a:p>
            <a:r>
              <a:rPr lang="en-US" baseline="0" dirty="0" smtClean="0"/>
              <a:t>It will filter out ads, JavaScript, cookies, etc.</a:t>
            </a:r>
          </a:p>
          <a:p>
            <a:r>
              <a:rPr lang="en-US" baseline="0" dirty="0" smtClean="0"/>
              <a:t>Other solutions exist for other types of OS’s.</a:t>
            </a:r>
          </a:p>
          <a:p>
            <a:endParaRPr lang="en-US" dirty="0" smtClean="0"/>
          </a:p>
          <a:p>
            <a:r>
              <a:rPr lang="en-US" dirty="0" smtClean="0"/>
              <a:t>But,</a:t>
            </a:r>
            <a:r>
              <a:rPr lang="en-US" baseline="0" dirty="0" smtClean="0"/>
              <a:t> as </a:t>
            </a:r>
            <a:r>
              <a:rPr lang="en-US" baseline="0" dirty="0" err="1" smtClean="0"/>
              <a:t>pollipo</a:t>
            </a:r>
            <a:r>
              <a:rPr lang="en-US" baseline="0" dirty="0" smtClean="0"/>
              <a:t> is known to be installed with TOR, you can configure attacks against the version of </a:t>
            </a:r>
            <a:r>
              <a:rPr lang="en-US" baseline="0" dirty="0" err="1" smtClean="0"/>
              <a:t>pollipo</a:t>
            </a:r>
            <a:r>
              <a:rPr lang="en-US" baseline="0" dirty="0" smtClean="0"/>
              <a:t>.</a:t>
            </a:r>
            <a:endParaRPr lang="en-US" dirty="0"/>
          </a:p>
        </p:txBody>
      </p:sp>
    </p:spTree>
    <p:extLst>
      <p:ext uri="{BB962C8B-B14F-4D97-AF65-F5344CB8AC3E}">
        <p14:creationId xmlns:p14="http://schemas.microsoft.com/office/powerpoint/2010/main" val="5680338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Telnet directly to a website</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39</a:t>
            </a:fld>
            <a:endParaRPr lang="en-US"/>
          </a:p>
        </p:txBody>
      </p:sp>
      <p:sp>
        <p:nvSpPr>
          <p:cNvPr id="6" name="Content Placeholder 5"/>
          <p:cNvSpPr>
            <a:spLocks noGrp="1"/>
          </p:cNvSpPr>
          <p:nvPr>
            <p:ph sz="quarter" idx="1"/>
          </p:nvPr>
        </p:nvSpPr>
        <p:spPr/>
        <p:txBody>
          <a:bodyPr/>
          <a:lstStyle/>
          <a:p>
            <a:r>
              <a:rPr lang="en-US" dirty="0" smtClean="0"/>
              <a:t>You can use the program telnet</a:t>
            </a:r>
            <a:r>
              <a:rPr lang="en-US" baseline="0" dirty="0" smtClean="0"/>
              <a:t> to request an arbitrary page on a website, using the GET syntax.</a:t>
            </a:r>
          </a:p>
          <a:p>
            <a:r>
              <a:rPr lang="en-US" dirty="0" smtClean="0"/>
              <a:t>Example:</a:t>
            </a:r>
          </a:p>
          <a:p>
            <a:pPr marL="0" indent="0">
              <a:buNone/>
            </a:pPr>
            <a:endParaRPr lang="en-US" dirty="0" smtClean="0"/>
          </a:p>
          <a:p>
            <a:pPr marL="0" indent="0">
              <a:buNone/>
            </a:pPr>
            <a:r>
              <a:rPr lang="en-US" dirty="0" smtClean="0"/>
              <a:t>telnet host 80 </a:t>
            </a:r>
          </a:p>
          <a:p>
            <a:pPr marL="0" indent="0">
              <a:buNone/>
            </a:pPr>
            <a:r>
              <a:rPr lang="en-US" dirty="0" smtClean="0"/>
              <a:t>Then:</a:t>
            </a:r>
          </a:p>
          <a:p>
            <a:pPr marL="0" indent="0">
              <a:buNone/>
            </a:pPr>
            <a:r>
              <a:rPr lang="en-US" dirty="0" smtClean="0"/>
              <a:t>GET /</a:t>
            </a:r>
            <a:endParaRPr lang="en-US" dirty="0"/>
          </a:p>
        </p:txBody>
      </p:sp>
    </p:spTree>
    <p:extLst>
      <p:ext uri="{BB962C8B-B14F-4D97-AF65-F5344CB8AC3E}">
        <p14:creationId xmlns:p14="http://schemas.microsoft.com/office/powerpoint/2010/main" val="1322832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Obfuscation Content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Simple</a:t>
            </a:r>
            <a:r>
              <a:rPr lang="en-US" baseline="0" dirty="0" smtClean="0"/>
              <a:t> Obfuscation</a:t>
            </a:r>
          </a:p>
          <a:p>
            <a:pPr lvl="1"/>
            <a:r>
              <a:rPr lang="en-US" dirty="0" smtClean="0"/>
              <a:t>Borrowing a neighbors connection</a:t>
            </a:r>
          </a:p>
          <a:p>
            <a:pPr lvl="1"/>
            <a:r>
              <a:rPr lang="en-US" dirty="0" smtClean="0"/>
              <a:t>Shell services</a:t>
            </a:r>
          </a:p>
          <a:p>
            <a:pPr lvl="0"/>
            <a:r>
              <a:rPr lang="en-US" dirty="0" smtClean="0"/>
              <a:t>Cloud services</a:t>
            </a:r>
          </a:p>
          <a:p>
            <a:pPr lvl="0"/>
            <a:r>
              <a:rPr lang="en-US" dirty="0" smtClean="0"/>
              <a:t>VPN Providers</a:t>
            </a:r>
          </a:p>
          <a:p>
            <a:pPr marR="0" algn="l" defTabSz="914400" rtl="0" eaLnBrk="1" fontAlgn="auto" latinLnBrk="0" hangingPunct="1">
              <a:lnSpc>
                <a:spcPct val="100000"/>
              </a:lnSpc>
              <a:spcBef>
                <a:spcPts val="600"/>
              </a:spcBef>
              <a:spcAft>
                <a:spcPts val="0"/>
              </a:spcAft>
              <a:buClr>
                <a:schemeClr val="accent1"/>
              </a:buClr>
              <a:buSzPct val="76000"/>
              <a:tabLst/>
              <a:defRPr/>
            </a:pPr>
            <a:r>
              <a:rPr lang="en-US" dirty="0" err="1" smtClean="0"/>
              <a:t>Anonymizers</a:t>
            </a:r>
            <a:endParaRPr lang="en-US" dirty="0" smtClean="0"/>
          </a:p>
          <a:p>
            <a:pPr lvl="1">
              <a:spcBef>
                <a:spcPts val="600"/>
              </a:spcBef>
              <a:buClr>
                <a:schemeClr val="accent1"/>
              </a:buClr>
              <a:buFont typeface="Arial" pitchFamily="34" charset="0"/>
              <a:buChar char="•"/>
            </a:pPr>
            <a:r>
              <a:rPr lang="en-US" baseline="0" dirty="0" smtClean="0"/>
              <a:t>Tor</a:t>
            </a:r>
          </a:p>
          <a:p>
            <a:pPr lvl="1">
              <a:spcBef>
                <a:spcPts val="600"/>
              </a:spcBef>
              <a:buClr>
                <a:schemeClr val="accent1"/>
              </a:buClr>
              <a:buFont typeface="Arial" pitchFamily="34" charset="0"/>
              <a:buChar char="•"/>
            </a:pPr>
            <a:r>
              <a:rPr lang="en-US" dirty="0" smtClean="0"/>
              <a:t>Others</a:t>
            </a:r>
          </a:p>
          <a:p>
            <a:r>
              <a:rPr lang="en-US" dirty="0" smtClean="0"/>
              <a:t>Web</a:t>
            </a:r>
            <a:r>
              <a:rPr lang="en-US" baseline="0" dirty="0" smtClean="0"/>
              <a:t> browser “privacy” modes.</a:t>
            </a:r>
          </a:p>
          <a:p>
            <a:r>
              <a:rPr lang="en-US" dirty="0" smtClean="0"/>
              <a:t>Email</a:t>
            </a:r>
          </a:p>
          <a:p>
            <a:pPr lvl="1"/>
            <a:endParaRPr lang="en-US"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4</a:t>
            </a:fld>
            <a:endParaRPr lang="en-US" dirty="0"/>
          </a:p>
        </p:txBody>
      </p:sp>
    </p:spTree>
    <p:extLst>
      <p:ext uri="{BB962C8B-B14F-4D97-AF65-F5344CB8AC3E}">
        <p14:creationId xmlns:p14="http://schemas.microsoft.com/office/powerpoint/2010/main" val="20841857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timed queries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40</a:t>
            </a:fld>
            <a:endParaRPr lang="en-US"/>
          </a:p>
        </p:txBody>
      </p:sp>
      <p:sp>
        <p:nvSpPr>
          <p:cNvPr id="6" name="Content Placeholder 5"/>
          <p:cNvSpPr>
            <a:spLocks noGrp="1"/>
          </p:cNvSpPr>
          <p:nvPr>
            <p:ph sz="quarter" idx="1"/>
          </p:nvPr>
        </p:nvSpPr>
        <p:spPr/>
        <p:txBody>
          <a:bodyPr/>
          <a:lstStyle/>
          <a:p>
            <a:r>
              <a:rPr lang="en-US" dirty="0" smtClean="0"/>
              <a:t>To defeat time zone analysis, consider writing a script that will randomly request the page of interest at a random time of day.</a:t>
            </a:r>
            <a:endParaRPr lang="en-US" dirty="0"/>
          </a:p>
        </p:txBody>
      </p:sp>
    </p:spTree>
    <p:extLst>
      <p:ext uri="{BB962C8B-B14F-4D97-AF65-F5344CB8AC3E}">
        <p14:creationId xmlns:p14="http://schemas.microsoft.com/office/powerpoint/2010/main" val="24533771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new features of</a:t>
            </a:r>
            <a:r>
              <a:rPr lang="en-US" baseline="0" dirty="0" smtClean="0"/>
              <a:t> JavaScript</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41</a:t>
            </a:fld>
            <a:endParaRPr lang="en-US"/>
          </a:p>
        </p:txBody>
      </p:sp>
      <p:sp>
        <p:nvSpPr>
          <p:cNvPr id="6" name="Content Placeholder 5"/>
          <p:cNvSpPr>
            <a:spLocks noGrp="1"/>
          </p:cNvSpPr>
          <p:nvPr>
            <p:ph sz="quarter" idx="1"/>
          </p:nvPr>
        </p:nvSpPr>
        <p:spPr/>
        <p:txBody>
          <a:bodyPr/>
          <a:lstStyle/>
          <a:p>
            <a:r>
              <a:rPr lang="en-US" dirty="0" smtClean="0"/>
              <a:t>If you can get the user to run a JavaScript command, you can then insert code that filters may</a:t>
            </a:r>
            <a:r>
              <a:rPr lang="en-US" baseline="0" dirty="0" smtClean="0"/>
              <a:t> not recognize.</a:t>
            </a:r>
          </a:p>
          <a:p>
            <a:r>
              <a:rPr lang="en-US" baseline="0" dirty="0" smtClean="0"/>
              <a:t>For example, the new location JavaScript API still works through TOR</a:t>
            </a:r>
            <a:r>
              <a:rPr lang="en-US" dirty="0" smtClean="0"/>
              <a:t> on the android, because JavaScript is not filtered.</a:t>
            </a:r>
          </a:p>
          <a:p>
            <a:pPr lvl="1"/>
            <a:r>
              <a:rPr lang="en-US" baseline="0" dirty="0" smtClean="0"/>
              <a:t>For </a:t>
            </a:r>
            <a:r>
              <a:rPr lang="en-US" b="1" baseline="0" dirty="0" smtClean="0"/>
              <a:t>older versions of </a:t>
            </a:r>
            <a:r>
              <a:rPr lang="en-US" b="1" dirty="0" smtClean="0"/>
              <a:t>TOR </a:t>
            </a:r>
            <a:r>
              <a:rPr lang="en-US" dirty="0" smtClean="0"/>
              <a:t>on android</a:t>
            </a:r>
            <a:endParaRPr lang="en-US" baseline="0" dirty="0" smtClean="0"/>
          </a:p>
        </p:txBody>
      </p:sp>
    </p:spTree>
    <p:extLst>
      <p:ext uri="{BB962C8B-B14F-4D97-AF65-F5344CB8AC3E}">
        <p14:creationId xmlns:p14="http://schemas.microsoft.com/office/powerpoint/2010/main" val="285439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Trick</a:t>
            </a:r>
            <a:r>
              <a:rPr lang="en-US" baseline="0" dirty="0" smtClean="0"/>
              <a:t> the browser to open a session not being </a:t>
            </a:r>
            <a:r>
              <a:rPr lang="en-US" baseline="0" dirty="0" err="1" smtClean="0"/>
              <a:t>proxied</a:t>
            </a:r>
            <a:r>
              <a:rPr lang="en-US" baseline="0" dirty="0" smtClean="0"/>
              <a:t> through TOR</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42</a:t>
            </a:fld>
            <a:endParaRPr lang="en-US"/>
          </a:p>
        </p:txBody>
      </p:sp>
      <p:sp>
        <p:nvSpPr>
          <p:cNvPr id="6" name="Content Placeholder 5"/>
          <p:cNvSpPr>
            <a:spLocks noGrp="1"/>
          </p:cNvSpPr>
          <p:nvPr>
            <p:ph sz="quarter" idx="1"/>
          </p:nvPr>
        </p:nvSpPr>
        <p:spPr/>
        <p:txBody>
          <a:bodyPr/>
          <a:lstStyle/>
          <a:p>
            <a: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kern="1200" baseline="0" dirty="0" smtClean="0">
                <a:solidFill>
                  <a:schemeClr val="tx1"/>
                </a:solidFill>
                <a:effectLst/>
                <a:latin typeface="+mn-lt"/>
                <a:ea typeface="+mn-ea"/>
                <a:cs typeface="+mn-cs"/>
              </a:rPr>
              <a:t>If you can monitor another type</a:t>
            </a:r>
            <a:r>
              <a:rPr kumimoji="0" lang="en-US" sz="2600" kern="1200" dirty="0" smtClean="0">
                <a:solidFill>
                  <a:schemeClr val="tx1"/>
                </a:solidFill>
                <a:effectLst/>
                <a:latin typeface="+mn-lt"/>
                <a:ea typeface="+mn-ea"/>
                <a:cs typeface="+mn-cs"/>
              </a:rPr>
              <a:t> of session (like ftp, or </a:t>
            </a:r>
            <a:r>
              <a:rPr kumimoji="0" lang="en-US" sz="2600" kern="1200" dirty="0" err="1" smtClean="0">
                <a:solidFill>
                  <a:schemeClr val="tx1"/>
                </a:solidFill>
                <a:effectLst/>
                <a:latin typeface="+mn-lt"/>
                <a:ea typeface="+mn-ea"/>
                <a:cs typeface="+mn-cs"/>
              </a:rPr>
              <a:t>ldap</a:t>
            </a:r>
            <a:r>
              <a:rPr kumimoji="0" lang="en-US" sz="2600" kern="1200" dirty="0" smtClean="0">
                <a:solidFill>
                  <a:schemeClr val="tx1"/>
                </a:solidFill>
                <a:effectLst/>
                <a:latin typeface="+mn-lt"/>
                <a:ea typeface="+mn-ea"/>
                <a:cs typeface="+mn-cs"/>
              </a:rPr>
              <a:t> request), and you can monitor that other session, you can determine the </a:t>
            </a:r>
            <a:r>
              <a:rPr kumimoji="0" lang="en-US" sz="2600" kern="1200" dirty="0" err="1" smtClean="0">
                <a:solidFill>
                  <a:schemeClr val="tx1"/>
                </a:solidFill>
                <a:effectLst/>
                <a:latin typeface="+mn-lt"/>
                <a:ea typeface="+mn-ea"/>
                <a:cs typeface="+mn-cs"/>
              </a:rPr>
              <a:t>unproxied</a:t>
            </a:r>
            <a:r>
              <a:rPr kumimoji="0" lang="en-US" sz="2600" kern="1200" dirty="0" smtClean="0">
                <a:solidFill>
                  <a:schemeClr val="tx1"/>
                </a:solidFill>
                <a:effectLst/>
                <a:latin typeface="+mn-lt"/>
                <a:ea typeface="+mn-ea"/>
                <a:cs typeface="+mn-cs"/>
              </a:rPr>
              <a:t> </a:t>
            </a:r>
            <a:r>
              <a:rPr kumimoji="0" lang="en-US" sz="2600" kern="1200" dirty="0" err="1" smtClean="0">
                <a:solidFill>
                  <a:schemeClr val="tx1"/>
                </a:solidFill>
                <a:effectLst/>
                <a:latin typeface="+mn-lt"/>
                <a:ea typeface="+mn-ea"/>
                <a:cs typeface="+mn-cs"/>
              </a:rPr>
              <a:t>ip</a:t>
            </a:r>
            <a:r>
              <a:rPr kumimoji="0" lang="en-US" sz="2600" kern="1200" dirty="0" smtClean="0">
                <a:solidFill>
                  <a:schemeClr val="tx1"/>
                </a:solidFill>
                <a:effectLst/>
                <a:latin typeface="+mn-lt"/>
                <a:ea typeface="+mn-ea"/>
                <a:cs typeface="+mn-cs"/>
              </a:rPr>
              <a:t> address.</a:t>
            </a:r>
            <a:endParaRPr kumimoji="0" lang="en-US" sz="2600" kern="1200" baseline="0" dirty="0" smtClean="0">
              <a:solidFill>
                <a:schemeClr val="tx1"/>
              </a:solidFill>
              <a:effectLst/>
              <a:latin typeface="+mn-lt"/>
              <a:ea typeface="+mn-ea"/>
              <a:cs typeface="+mn-cs"/>
            </a:endParaRPr>
          </a:p>
          <a:p>
            <a:pPr marL="674370" lvl="1" indent="-274320">
              <a:spcBef>
                <a:spcPts val="600"/>
              </a:spcBef>
              <a:buClr>
                <a:schemeClr val="accent1"/>
              </a:buClr>
              <a:buSzPct val="76000"/>
              <a:buFont typeface="Wingdings 3"/>
              <a:buChar char=""/>
              <a:defRPr/>
            </a:pPr>
            <a:r>
              <a:rPr lang="en-US" sz="2200" dirty="0" smtClean="0"/>
              <a:t>Note!  As of the latest version of the TOR browser bundles (as of April 2012), this trick does NOT work.</a:t>
            </a:r>
          </a:p>
          <a:p>
            <a:pPr marL="1074420" lvl="2" indent="-274320">
              <a:spcBef>
                <a:spcPts val="600"/>
              </a:spcBef>
              <a:buClr>
                <a:schemeClr val="accent1"/>
              </a:buClr>
              <a:buSzPct val="76000"/>
              <a:buFont typeface="Wingdings 3"/>
              <a:buChar char=""/>
              <a:defRPr/>
            </a:pPr>
            <a:r>
              <a:rPr lang="en-US" sz="1800" dirty="0" smtClean="0">
                <a:effectLst/>
              </a:rPr>
              <a:t>Unless you’re using “advanced” installation of TOR, which does NOT include a bundled browser, which might have incorrect settings set.</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62" b="9574"/>
          <a:stretch/>
        </p:blipFill>
        <p:spPr bwMode="auto">
          <a:xfrm>
            <a:off x="3798110" y="4533088"/>
            <a:ext cx="1422400" cy="166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0034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know someone is going through TOR, you can exploit it.</a:t>
            </a:r>
            <a:endParaRPr lang="en-US" dirty="0"/>
          </a:p>
        </p:txBody>
      </p:sp>
      <p:sp>
        <p:nvSpPr>
          <p:cNvPr id="3" name="Content Placeholder 2"/>
          <p:cNvSpPr>
            <a:spLocks noGrp="1"/>
          </p:cNvSpPr>
          <p:nvPr>
            <p:ph sz="quarter" idx="1"/>
          </p:nvPr>
        </p:nvSpPr>
        <p:spPr>
          <a:xfrm>
            <a:off x="457200" y="1600200"/>
            <a:ext cx="8229600" cy="4800600"/>
          </a:xfrm>
        </p:spPr>
        <p:txBody>
          <a:bodyPr>
            <a:normAutofit fontScale="62500" lnSpcReduction="20000"/>
          </a:bodyPr>
          <a:lstStyle/>
          <a:p>
            <a:r>
              <a:rPr lang="en-US" dirty="0" smtClean="0"/>
              <a:t>First, identify if the user is coming from a proxy, using IP </a:t>
            </a:r>
            <a:r>
              <a:rPr lang="en-US" dirty="0" err="1" smtClean="0"/>
              <a:t>Geolocation</a:t>
            </a:r>
            <a:r>
              <a:rPr lang="en-US" dirty="0" smtClean="0"/>
              <a:t> or other methods.</a:t>
            </a:r>
          </a:p>
          <a:p>
            <a:r>
              <a:rPr lang="en-US" dirty="0" smtClean="0"/>
              <a:t>Check to see if any long term cookies are set for the client.</a:t>
            </a:r>
          </a:p>
          <a:p>
            <a:r>
              <a:rPr lang="en-US" dirty="0" smtClean="0"/>
              <a:t>Know the version of the proxy filter</a:t>
            </a:r>
          </a:p>
          <a:p>
            <a:pPr lvl="1"/>
            <a:r>
              <a:rPr lang="en-US" dirty="0" smtClean="0"/>
              <a:t>And see if that proxy has exploits. </a:t>
            </a:r>
          </a:p>
          <a:p>
            <a:r>
              <a:rPr lang="en-US" dirty="0" smtClean="0"/>
              <a:t>Trick the browser into doing something it shouldn’t.</a:t>
            </a:r>
          </a:p>
          <a:p>
            <a:r>
              <a:rPr lang="en-US" dirty="0" smtClean="0"/>
              <a:t>Trick the user into doing something it shouldn’t.</a:t>
            </a:r>
          </a:p>
          <a:p>
            <a:r>
              <a:rPr lang="en-US" dirty="0" smtClean="0"/>
              <a:t>Statistical use of looking at TOR packets to determine what content is looking over TOR.</a:t>
            </a:r>
          </a:p>
          <a:p>
            <a:pPr lvl="1"/>
            <a:r>
              <a:rPr lang="en-US" dirty="0" smtClean="0"/>
              <a:t>There was a presentation at a security conference about this.</a:t>
            </a:r>
          </a:p>
          <a:p>
            <a:pPr lvl="1"/>
            <a:r>
              <a:rPr lang="en-US" dirty="0" smtClean="0"/>
              <a:t>Similar to the “phoneme” attack against Skype to determine what a user is saying</a:t>
            </a:r>
          </a:p>
          <a:p>
            <a:r>
              <a:rPr lang="en-US" dirty="0" smtClean="0"/>
              <a:t>Statistical use of looking at a web browser connections to determine type of browser.</a:t>
            </a:r>
          </a:p>
          <a:p>
            <a:pPr lvl="1"/>
            <a:r>
              <a:rPr lang="en-US" dirty="0" smtClean="0"/>
              <a:t>Written in a book entitled Silence on the Wire which mentions other active and passive techniques.</a:t>
            </a:r>
          </a:p>
          <a:p>
            <a:r>
              <a:rPr lang="en-US" dirty="0" smtClean="0"/>
              <a:t>Setup then monitor unencrypted traffic on an end node.</a:t>
            </a:r>
          </a:p>
          <a:p>
            <a:endParaRPr lang="en-US" baseline="0"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43</a:t>
            </a:fld>
            <a:endParaRPr lang="en-US"/>
          </a:p>
        </p:txBody>
      </p:sp>
    </p:spTree>
    <p:extLst>
      <p:ext uri="{BB962C8B-B14F-4D97-AF65-F5344CB8AC3E}">
        <p14:creationId xmlns:p14="http://schemas.microsoft.com/office/powerpoint/2010/main" val="12533954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Defeating IP</a:t>
            </a:r>
            <a:r>
              <a:rPr lang="en-US" baseline="0" dirty="0" smtClean="0"/>
              <a:t> Geolocation techniques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You can tell TOR</a:t>
            </a:r>
            <a:r>
              <a:rPr lang="en-US" baseline="0" dirty="0" smtClean="0"/>
              <a:t> what endpoint to use, if you need to come out of a certain country.</a:t>
            </a:r>
          </a:p>
          <a:p>
            <a:pPr lvl="1"/>
            <a:r>
              <a:rPr lang="en-US" dirty="0" smtClean="0"/>
              <a:t>Use .exit special domain name to exit tor from a particular node.</a:t>
            </a:r>
          </a:p>
          <a:p>
            <a:pPr lvl="2"/>
            <a:r>
              <a:rPr lang="en-US" dirty="0" smtClean="0"/>
              <a:t>Go </a:t>
            </a:r>
            <a:r>
              <a:rPr lang="en-US" dirty="0"/>
              <a:t>to http</a:t>
            </a:r>
            <a:r>
              <a:rPr lang="en-US" dirty="0" smtClean="0"/>
              <a:t>://torstatus.blutmagie.de and pick a router name</a:t>
            </a:r>
          </a:p>
          <a:p>
            <a:pPr lvl="2"/>
            <a:r>
              <a:rPr lang="en-US" dirty="0" smtClean="0"/>
              <a:t>Then browse to </a:t>
            </a:r>
            <a:r>
              <a:rPr lang="en-US" dirty="0" smtClean="0">
                <a:hlinkClick r:id="rId2"/>
              </a:rPr>
              <a:t>http://zak.freeshell.org/env.pl.someexit.exit</a:t>
            </a:r>
            <a:r>
              <a:rPr lang="en-US" dirty="0" smtClean="0"/>
              <a:t> where </a:t>
            </a:r>
            <a:r>
              <a:rPr lang="en-US" dirty="0" err="1" smtClean="0"/>
              <a:t>someexit</a:t>
            </a:r>
            <a:r>
              <a:rPr lang="en-US" dirty="0" smtClean="0"/>
              <a:t> is a router name.</a:t>
            </a:r>
          </a:p>
          <a:p>
            <a:pPr lvl="2"/>
            <a:r>
              <a:rPr lang="en-US" dirty="0" smtClean="0"/>
              <a:t>You need to edit the </a:t>
            </a:r>
            <a:r>
              <a:rPr lang="en-US" dirty="0" err="1" smtClean="0"/>
              <a:t>config</a:t>
            </a:r>
            <a:r>
              <a:rPr lang="en-US" dirty="0" smtClean="0"/>
              <a:t> file to allow for exiting out of certain nodes as this is a security risk.</a:t>
            </a:r>
          </a:p>
        </p:txBody>
      </p:sp>
      <p:sp>
        <p:nvSpPr>
          <p:cNvPr id="6" name="Slide Number Placeholder 5"/>
          <p:cNvSpPr>
            <a:spLocks noGrp="1"/>
          </p:cNvSpPr>
          <p:nvPr>
            <p:ph type="sldNum" sz="quarter" idx="12"/>
          </p:nvPr>
        </p:nvSpPr>
        <p:spPr/>
        <p:txBody>
          <a:bodyPr/>
          <a:lstStyle/>
          <a:p>
            <a:fld id="{295008BC-DA31-4D19-837B-EFA4386B05F5}" type="slidenum">
              <a:rPr lang="en-US" smtClean="0"/>
              <a:pPr/>
              <a:t>44</a:t>
            </a:fld>
            <a:endParaRPr lang="en-US" dirty="0"/>
          </a:p>
        </p:txBody>
      </p:sp>
    </p:spTree>
    <p:extLst>
      <p:ext uri="{BB962C8B-B14F-4D97-AF65-F5344CB8AC3E}">
        <p14:creationId xmlns:p14="http://schemas.microsoft.com/office/powerpoint/2010/main" val="32544284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Break!</a:t>
            </a:r>
          </a:p>
          <a:p>
            <a:r>
              <a:rPr lang="en-US" dirty="0" smtClean="0"/>
              <a:t>See Also: </a:t>
            </a:r>
            <a:r>
              <a:rPr lang="en-US" dirty="0">
                <a:hlinkClick r:id="rId2"/>
              </a:rPr>
              <a:t>http://</a:t>
            </a:r>
            <a:r>
              <a:rPr lang="en-US" dirty="0" smtClean="0">
                <a:hlinkClick r:id="rId2"/>
              </a:rPr>
              <a:t>en.wikipedia.org/wiki/Internet_privacy</a:t>
            </a:r>
            <a:r>
              <a:rPr lang="en-US" dirty="0" smtClean="0"/>
              <a:t> which is a good reference point too.</a:t>
            </a:r>
          </a:p>
          <a:p>
            <a:r>
              <a:rPr lang="en-US" dirty="0" smtClean="0"/>
              <a:t>Next up – Forensic database &amp; log analysis</a:t>
            </a: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fld id="{295008BC-DA31-4D19-837B-EFA4386B05F5}" type="slidenum">
              <a:rPr lang="en-US" smtClean="0"/>
              <a:pPr/>
              <a:t>45</a:t>
            </a:fld>
            <a:endParaRPr lang="en-US" dirty="0"/>
          </a:p>
        </p:txBody>
      </p:sp>
    </p:spTree>
    <p:extLst>
      <p:ext uri="{BB962C8B-B14F-4D97-AF65-F5344CB8AC3E}">
        <p14:creationId xmlns:p14="http://schemas.microsoft.com/office/powerpoint/2010/main" val="2520027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Borrowing a neighbors open network connection</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5</a:t>
            </a:fld>
            <a:endParaRPr lang="en-US"/>
          </a:p>
        </p:txBody>
      </p:sp>
      <p:sp>
        <p:nvSpPr>
          <p:cNvPr id="6" name="Content Placeholder 5"/>
          <p:cNvSpPr>
            <a:spLocks noGrp="1"/>
          </p:cNvSpPr>
          <p:nvPr>
            <p:ph sz="quarter" idx="1"/>
          </p:nvPr>
        </p:nvSpPr>
        <p:spPr/>
        <p:txBody>
          <a:bodyPr>
            <a:normAutofit fontScale="70000" lnSpcReduction="20000"/>
          </a:bodyPr>
          <a:lstStyle/>
          <a:p>
            <a:r>
              <a:rPr lang="en-US" dirty="0" smtClean="0"/>
              <a:t>Easy</a:t>
            </a:r>
            <a:r>
              <a:rPr lang="en-US" baseline="0" dirty="0" smtClean="0"/>
              <a:t> to do (just select another Wi-Fi access point to connect too);</a:t>
            </a:r>
            <a:r>
              <a:rPr lang="en-US" dirty="0" smtClean="0"/>
              <a:t> free &amp; plentiful (depending on neighborhood)</a:t>
            </a:r>
            <a:endParaRPr lang="en-US" baseline="0" dirty="0" smtClean="0"/>
          </a:p>
          <a:p>
            <a:r>
              <a:rPr lang="en-US" dirty="0" smtClean="0"/>
              <a:t>You need not be “next door”.</a:t>
            </a:r>
          </a:p>
          <a:p>
            <a:pPr lvl="1"/>
            <a:r>
              <a:rPr lang="en-US" dirty="0" smtClean="0"/>
              <a:t>You can use antennas to extend ranges of your connection with an antenna up to 189 miles, or with a balloon (to overcome the shape of the earth) 260 miles with 6 watt amplifiers.</a:t>
            </a:r>
          </a:p>
          <a:p>
            <a:pPr lvl="2"/>
            <a:r>
              <a:rPr lang="en-US" dirty="0"/>
              <a:t>See </a:t>
            </a:r>
            <a:r>
              <a:rPr lang="en-US" dirty="0">
                <a:hlinkClick r:id="rId2"/>
              </a:rPr>
              <a:t>http://</a:t>
            </a:r>
            <a:r>
              <a:rPr lang="en-US" dirty="0" smtClean="0">
                <a:hlinkClick r:id="rId2"/>
              </a:rPr>
              <a:t>en.wikipedia.org/wiki/Long-range_Wi-Fi</a:t>
            </a:r>
            <a:r>
              <a:rPr lang="en-US" dirty="0" smtClean="0"/>
              <a:t> </a:t>
            </a:r>
          </a:p>
          <a:p>
            <a:pPr lvl="0"/>
            <a:r>
              <a:rPr lang="en-US" dirty="0" smtClean="0"/>
              <a:t>It is (generally) not legal to connect to a neighbors network connection and use it for illicit purposes.</a:t>
            </a:r>
          </a:p>
          <a:p>
            <a:pPr lvl="0"/>
            <a:r>
              <a:rPr lang="en-US" dirty="0" smtClean="0"/>
              <a:t>It is (generally) not legal to “break” a neighbors “secured” wireless access point.</a:t>
            </a:r>
          </a:p>
          <a:p>
            <a:pPr lvl="0"/>
            <a:r>
              <a:rPr lang="en-US" dirty="0" smtClean="0"/>
              <a:t>It is (generally) legal to use a neighbors connection which is not protected by a password, and use it for “basic incidental personal” use.</a:t>
            </a:r>
          </a:p>
          <a:p>
            <a:pPr lvl="1"/>
            <a:r>
              <a:rPr lang="en-US" sz="1800" dirty="0"/>
              <a:t>See: </a:t>
            </a:r>
            <a:r>
              <a:rPr lang="en-US" sz="1800" dirty="0">
                <a:hlinkClick r:id="rId3"/>
              </a:rPr>
              <a:t>http://compnetworking.about.com/od/wirelessfaqs/f/legal_free_illicit.htm</a:t>
            </a:r>
            <a:r>
              <a:rPr lang="en-US" sz="1800" dirty="0" smtClean="0"/>
              <a:t> for more info about legalities.  </a:t>
            </a:r>
            <a:r>
              <a:rPr lang="en-US" sz="1800" b="1" i="1" u="sng" dirty="0" smtClean="0"/>
              <a:t>I am not a lawyer</a:t>
            </a:r>
          </a:p>
        </p:txBody>
      </p:sp>
    </p:spTree>
    <p:extLst>
      <p:ext uri="{BB962C8B-B14F-4D97-AF65-F5344CB8AC3E}">
        <p14:creationId xmlns:p14="http://schemas.microsoft.com/office/powerpoint/2010/main" val="1557442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6</a:t>
            </a:fld>
            <a:endParaRPr lang="en-US"/>
          </a:p>
        </p:txBody>
      </p:sp>
      <p:sp>
        <p:nvSpPr>
          <p:cNvPr id="6" name="Content Placeholder 5"/>
          <p:cNvSpPr>
            <a:spLocks noGrp="1"/>
          </p:cNvSpPr>
          <p:nvPr>
            <p:ph sz="quarter" idx="1"/>
          </p:nvPr>
        </p:nvSpPr>
        <p:spPr/>
        <p:txBody>
          <a:bodyPr/>
          <a:lstStyle/>
          <a:p>
            <a:r>
              <a:rPr lang="en-US" dirty="0" smtClean="0"/>
              <a:t>Just because you can steal a Wi-Fi connection, it doesn’t mean you should.</a:t>
            </a:r>
          </a:p>
          <a:p>
            <a:pPr lvl="1"/>
            <a:r>
              <a:rPr lang="en-US" dirty="0" smtClean="0"/>
              <a:t>Laws change.</a:t>
            </a:r>
          </a:p>
          <a:p>
            <a:pPr lvl="1"/>
            <a:r>
              <a:rPr lang="en-US" b="1" dirty="0" smtClean="0"/>
              <a:t>I do not want to see you go to jail.</a:t>
            </a:r>
          </a:p>
          <a:p>
            <a:pPr lvl="1"/>
            <a:r>
              <a:rPr lang="en-US" b="1" u="sng" dirty="0" smtClean="0"/>
              <a:t>I am not a lawyer.</a:t>
            </a:r>
          </a:p>
        </p:txBody>
      </p:sp>
    </p:spTree>
    <p:extLst>
      <p:ext uri="{BB962C8B-B14F-4D97-AF65-F5344CB8AC3E}">
        <p14:creationId xmlns:p14="http://schemas.microsoft.com/office/powerpoint/2010/main" val="1831187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that said…</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7</a:t>
            </a:fld>
            <a:endParaRPr lang="en-US"/>
          </a:p>
        </p:txBody>
      </p:sp>
      <p:sp>
        <p:nvSpPr>
          <p:cNvPr id="6" name="Content Placeholder 5"/>
          <p:cNvSpPr>
            <a:spLocks noGrp="1"/>
          </p:cNvSpPr>
          <p:nvPr>
            <p:ph sz="quarter" idx="1"/>
          </p:nvPr>
        </p:nvSpPr>
        <p:spPr/>
        <p:txBody>
          <a:bodyPr/>
          <a:lstStyle/>
          <a:p>
            <a:r>
              <a:rPr lang="en-US" dirty="0" smtClean="0"/>
              <a:t>According to a Wakefield Research / Wi-Fi Alliance poll, 32% of those polled admit to borrowing a neighbors Wi-Fi network	</a:t>
            </a:r>
          </a:p>
        </p:txBody>
      </p:sp>
    </p:spTree>
    <p:extLst>
      <p:ext uri="{BB962C8B-B14F-4D97-AF65-F5344CB8AC3E}">
        <p14:creationId xmlns:p14="http://schemas.microsoft.com/office/powerpoint/2010/main" val="33914319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Accounts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8</a:t>
            </a:fld>
            <a:endParaRPr lang="en-US" dirty="0"/>
          </a:p>
        </p:txBody>
      </p:sp>
      <p:sp>
        <p:nvSpPr>
          <p:cNvPr id="6" name="Content Placeholder 5"/>
          <p:cNvSpPr>
            <a:spLocks noGrp="1"/>
          </p:cNvSpPr>
          <p:nvPr>
            <p:ph sz="quarter" idx="1"/>
          </p:nvPr>
        </p:nvSpPr>
        <p:spPr/>
        <p:txBody>
          <a:bodyPr>
            <a:normAutofit/>
          </a:bodyPr>
          <a:lstStyle/>
          <a:p>
            <a:r>
              <a:rPr lang="en-US" dirty="0" smtClean="0"/>
              <a:t>What’s a shell?</a:t>
            </a:r>
          </a:p>
          <a:p>
            <a:pPr lvl="1"/>
            <a:r>
              <a:rPr lang="en-US" dirty="0" smtClean="0"/>
              <a:t>A shell is a name for a command interface, like MSDOS.  Shell services are generally associated with Linux OS’s.  Generally,  they are hosted on a machine different from your own.  (A simple method to obfuscate where you are coming from.)</a:t>
            </a:r>
          </a:p>
        </p:txBody>
      </p:sp>
    </p:spTree>
    <p:extLst>
      <p:ext uri="{BB962C8B-B14F-4D97-AF65-F5344CB8AC3E}">
        <p14:creationId xmlns:p14="http://schemas.microsoft.com/office/powerpoint/2010/main" val="31587258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0" eaLnBrk="1" latinLnBrk="0" hangingPunct="1"/>
            <a:r>
              <a:rPr lang="en-US" sz="4400" kern="1200" dirty="0" smtClean="0">
                <a:solidFill>
                  <a:schemeClr val="tx1"/>
                </a:solidFill>
                <a:effectLst/>
                <a:latin typeface="+mj-lt"/>
                <a:ea typeface="+mj-ea"/>
                <a:cs typeface="+mj-cs"/>
              </a:rPr>
              <a:t>Who provides shell accounts?</a:t>
            </a:r>
            <a:endParaRPr lang="en-US" dirty="0"/>
          </a:p>
        </p:txBody>
      </p:sp>
      <p:sp>
        <p:nvSpPr>
          <p:cNvPr id="3" name="Content Placeholder 2"/>
          <p:cNvSpPr>
            <a:spLocks noGrp="1"/>
          </p:cNvSpPr>
          <p:nvPr>
            <p:ph idx="1"/>
          </p:nvPr>
        </p:nvSpPr>
        <p:spPr/>
        <p:txBody>
          <a:bodyPr>
            <a:normAutofit fontScale="55000" lnSpcReduction="20000"/>
          </a:bodyPr>
          <a:lstStyle/>
          <a:p>
            <a:pPr lvl="0" rtl="0" eaLnBrk="1" latinLnBrk="0" hangingPunct="1"/>
            <a:r>
              <a:rPr lang="en-US" sz="4400" kern="1200" dirty="0" smtClean="0">
                <a:solidFill>
                  <a:schemeClr val="tx1"/>
                </a:solidFill>
                <a:effectLst/>
                <a:latin typeface="+mj-lt"/>
                <a:ea typeface="+mj-ea"/>
                <a:cs typeface="+mj-cs"/>
              </a:rPr>
              <a:t>Freeshell.org</a:t>
            </a:r>
            <a:endParaRPr lang="en-US" dirty="0" smtClean="0">
              <a:effectLst/>
            </a:endParaRPr>
          </a:p>
          <a:p>
            <a:pPr lvl="1"/>
            <a:r>
              <a:rPr lang="en-US" sz="4000" kern="1200" dirty="0" smtClean="0">
                <a:solidFill>
                  <a:schemeClr val="tx1"/>
                </a:solidFill>
                <a:effectLst/>
                <a:latin typeface="+mj-lt"/>
                <a:ea typeface="+mj-ea"/>
                <a:cs typeface="+mj-cs"/>
              </a:rPr>
              <a:t>Longest &amp; best “free” shell provider.</a:t>
            </a:r>
            <a:endParaRPr lang="en-US" dirty="0" smtClean="0">
              <a:effectLst/>
            </a:endParaRPr>
          </a:p>
          <a:p>
            <a:pPr lvl="1"/>
            <a:r>
              <a:rPr lang="en-US" sz="4000" kern="1200" dirty="0" smtClean="0">
                <a:solidFill>
                  <a:schemeClr val="tx1"/>
                </a:solidFill>
                <a:effectLst/>
                <a:latin typeface="+mj-lt"/>
                <a:ea typeface="+mj-ea"/>
                <a:cs typeface="+mj-cs"/>
              </a:rPr>
              <a:t>Cost: free, after </a:t>
            </a:r>
            <a:r>
              <a:rPr lang="en-US" sz="3600" kern="1200" dirty="0" smtClean="0">
                <a:solidFill>
                  <a:schemeClr val="tx1"/>
                </a:solidFill>
                <a:effectLst/>
                <a:latin typeface="+mj-lt"/>
                <a:ea typeface="+mj-ea"/>
                <a:cs typeface="+mj-cs"/>
              </a:rPr>
              <a:t>a $1 donation to prevent spammers.</a:t>
            </a:r>
            <a:endParaRPr lang="en-US" dirty="0" smtClean="0">
              <a:effectLst/>
            </a:endParaRPr>
          </a:p>
          <a:p>
            <a:pPr lvl="2"/>
            <a:r>
              <a:rPr lang="en-US" sz="3600" kern="1200" dirty="0" smtClean="0">
                <a:solidFill>
                  <a:schemeClr val="tx1"/>
                </a:solidFill>
                <a:effectLst/>
                <a:latin typeface="+mj-lt"/>
                <a:ea typeface="+mj-ea"/>
                <a:cs typeface="+mj-cs"/>
              </a:rPr>
              <a:t>See also: http://sdf.org/?faq?MEMBERS?01 for “levels” of support.</a:t>
            </a:r>
          </a:p>
          <a:p>
            <a:pPr lvl="3"/>
            <a:r>
              <a:rPr lang="en-US" dirty="0" smtClean="0">
                <a:latin typeface="+mj-lt"/>
                <a:ea typeface="+mj-ea"/>
                <a:cs typeface="+mj-cs"/>
              </a:rPr>
              <a:t>Requires an upgrade to </a:t>
            </a:r>
            <a:r>
              <a:rPr lang="en-US" dirty="0" err="1" smtClean="0">
                <a:latin typeface="+mj-lt"/>
                <a:ea typeface="+mj-ea"/>
                <a:cs typeface="+mj-cs"/>
              </a:rPr>
              <a:t>arpa</a:t>
            </a:r>
            <a:r>
              <a:rPr lang="en-US" dirty="0" smtClean="0">
                <a:latin typeface="+mj-lt"/>
                <a:ea typeface="+mj-ea"/>
                <a:cs typeface="+mj-cs"/>
              </a:rPr>
              <a:t> status, a one time $36 dollar fee for outbound access</a:t>
            </a:r>
            <a:endParaRPr lang="en-US" dirty="0" smtClean="0">
              <a:effectLst/>
            </a:endParaRPr>
          </a:p>
          <a:p>
            <a:pPr lvl="0" rtl="0" eaLnBrk="1" latinLnBrk="0" hangingPunct="1"/>
            <a:r>
              <a:rPr lang="en-US" sz="4400" kern="1200" dirty="0" smtClean="0">
                <a:solidFill>
                  <a:schemeClr val="tx1"/>
                </a:solidFill>
                <a:effectLst/>
                <a:latin typeface="+mj-lt"/>
                <a:ea typeface="+mj-ea"/>
                <a:cs typeface="+mj-cs"/>
              </a:rPr>
              <a:t>Web </a:t>
            </a:r>
            <a:r>
              <a:rPr lang="en-US" sz="4400" kern="1200" dirty="0" err="1" smtClean="0">
                <a:solidFill>
                  <a:schemeClr val="tx1"/>
                </a:solidFill>
                <a:effectLst/>
                <a:latin typeface="+mj-lt"/>
                <a:ea typeface="+mj-ea"/>
                <a:cs typeface="+mj-cs"/>
              </a:rPr>
              <a:t>Hosters</a:t>
            </a:r>
            <a:endParaRPr lang="en-US" dirty="0" smtClean="0">
              <a:effectLst/>
            </a:endParaRPr>
          </a:p>
          <a:p>
            <a:pPr lvl="1"/>
            <a:r>
              <a:rPr lang="en-US" sz="4000" kern="1200" dirty="0" smtClean="0">
                <a:solidFill>
                  <a:schemeClr val="tx1"/>
                </a:solidFill>
                <a:effectLst/>
                <a:latin typeface="+mj-lt"/>
                <a:ea typeface="+mj-ea"/>
                <a:cs typeface="+mj-cs"/>
              </a:rPr>
              <a:t>http://www.slicehost.com ($240 / year)</a:t>
            </a:r>
            <a:endParaRPr lang="en-US" dirty="0" smtClean="0">
              <a:effectLst/>
            </a:endParaRPr>
          </a:p>
          <a:p>
            <a:pPr lvl="1"/>
            <a:r>
              <a:rPr lang="en-US" sz="4000" kern="1200" dirty="0" smtClean="0">
                <a:solidFill>
                  <a:schemeClr val="tx1"/>
                </a:solidFill>
                <a:effectLst/>
                <a:latin typeface="+mj-lt"/>
                <a:ea typeface="+mj-ea"/>
                <a:cs typeface="+mj-cs"/>
              </a:rPr>
              <a:t>http://www.pair.com ($71 to $20,388 year, depending on package used.)</a:t>
            </a:r>
            <a:endParaRPr lang="en-US" dirty="0" smtClean="0">
              <a:effectLst/>
            </a:endParaRPr>
          </a:p>
          <a:p>
            <a:pPr lvl="1"/>
            <a:r>
              <a:rPr lang="en-US" sz="4000" kern="1200" dirty="0" smtClean="0">
                <a:solidFill>
                  <a:schemeClr val="tx1"/>
                </a:solidFill>
                <a:effectLst/>
                <a:latin typeface="+mj-lt"/>
                <a:ea typeface="+mj-ea"/>
                <a:cs typeface="+mj-cs"/>
              </a:rPr>
              <a:t>Go Daddy ($50 / year to $179 / year depending on package used)</a:t>
            </a:r>
          </a:p>
          <a:p>
            <a:pPr lvl="1"/>
            <a:r>
              <a:rPr lang="en-US" sz="4000" dirty="0" smtClean="0">
                <a:latin typeface="+mj-lt"/>
                <a:ea typeface="+mj-ea"/>
                <a:cs typeface="+mj-cs"/>
              </a:rPr>
              <a:t>(Prices valid in 2010).</a:t>
            </a:r>
            <a:endParaRPr lang="en-US" dirty="0" smtClean="0">
              <a:effectLst/>
            </a:endParaRPr>
          </a:p>
          <a:p>
            <a:pPr lvl="0" rtl="0" eaLnBrk="1" latinLnBrk="0" hangingPunct="1"/>
            <a:r>
              <a:rPr lang="en-US" sz="4400" kern="1200" dirty="0" smtClean="0">
                <a:solidFill>
                  <a:schemeClr val="tx1"/>
                </a:solidFill>
                <a:effectLst/>
                <a:latin typeface="+mj-lt"/>
                <a:ea typeface="+mj-ea"/>
                <a:cs typeface="+mj-cs"/>
              </a:rPr>
              <a:t>Your home PC</a:t>
            </a:r>
          </a:p>
          <a:p>
            <a:pPr lvl="1"/>
            <a:r>
              <a:rPr lang="en-US" dirty="0" smtClean="0">
                <a:latin typeface="+mj-lt"/>
                <a:ea typeface="+mj-ea"/>
                <a:cs typeface="+mj-cs"/>
              </a:rPr>
              <a:t>Use a </a:t>
            </a:r>
            <a:r>
              <a:rPr lang="en-US" dirty="0" err="1" smtClean="0">
                <a:latin typeface="+mj-lt"/>
                <a:ea typeface="+mj-ea"/>
                <a:cs typeface="+mj-cs"/>
              </a:rPr>
              <a:t>dsl</a:t>
            </a:r>
            <a:r>
              <a:rPr lang="en-US" dirty="0" smtClean="0">
                <a:latin typeface="+mj-lt"/>
                <a:ea typeface="+mj-ea"/>
                <a:cs typeface="+mj-cs"/>
              </a:rPr>
              <a:t> / cable connection ; install  virtual box and your favorite Linux flavor</a:t>
            </a:r>
            <a:endParaRPr lang="en-US" dirty="0" smtClean="0">
              <a:effectLst/>
            </a:endParaRP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9</a:t>
            </a:fld>
            <a:endParaRPr lang="en-US" dirty="0"/>
          </a:p>
        </p:txBody>
      </p:sp>
    </p:spTree>
    <p:extLst>
      <p:ext uri="{BB962C8B-B14F-4D97-AF65-F5344CB8AC3E}">
        <p14:creationId xmlns:p14="http://schemas.microsoft.com/office/powerpoint/2010/main" val="908076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2413</Words>
  <Application>Microsoft Macintosh PowerPoint</Application>
  <PresentationFormat>On-screen Show (4:3)</PresentationFormat>
  <Paragraphs>273</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Offensive &amp; Defensive &amp; Forensic Techniques for Determining Web User Identity  Part 2 </vt:lpstr>
      <vt:lpstr>All materials is licensed under a Creative Commons “Share Alike” license.</vt:lpstr>
      <vt:lpstr>Part 2 Outline</vt:lpstr>
      <vt:lpstr>Obfuscation Content</vt:lpstr>
      <vt:lpstr>Borrowing a neighbors open network connection</vt:lpstr>
      <vt:lpstr>REMINDER</vt:lpstr>
      <vt:lpstr>With that said…</vt:lpstr>
      <vt:lpstr>Shell Accounts</vt:lpstr>
      <vt:lpstr>Who provides shell accounts?</vt:lpstr>
      <vt:lpstr>Cloud Services – create your own ssh box.</vt:lpstr>
      <vt:lpstr>PowerPoint Presentation</vt:lpstr>
      <vt:lpstr>PowerPoint Presentation</vt:lpstr>
      <vt:lpstr>PowerPoint Presentation</vt:lpstr>
      <vt:lpstr>Web Browsing via a Shell Account: Lynx</vt:lpstr>
      <vt:lpstr>Lynx Cheat Sheet</vt:lpstr>
      <vt:lpstr>Lynx Lab</vt:lpstr>
      <vt:lpstr>VPN Providers</vt:lpstr>
      <vt:lpstr>A note on mobile browsers that uses a proxy</vt:lpstr>
      <vt:lpstr>Anonymizers</vt:lpstr>
      <vt:lpstr>Tor - How it works</vt:lpstr>
      <vt:lpstr>Tor – Summary Info</vt:lpstr>
      <vt:lpstr>Tor - What services are available</vt:lpstr>
      <vt:lpstr>Tor Software Bundles</vt:lpstr>
      <vt:lpstr>Tor – Hidden Web Sites</vt:lpstr>
      <vt:lpstr>Tor – Hidden web sites part 2</vt:lpstr>
      <vt:lpstr>See also</vt:lpstr>
      <vt:lpstr>Web browser “privacy” modes</vt:lpstr>
      <vt:lpstr>Never Cookie</vt:lpstr>
      <vt:lpstr>Email Obfuscation Techniques</vt:lpstr>
      <vt:lpstr>Sample message listing</vt:lpstr>
      <vt:lpstr>Sample email view</vt:lpstr>
      <vt:lpstr>Can I Send Mail via mailinator address?</vt:lpstr>
      <vt:lpstr>“Cypherpunk ; Mixmaster ; Mixminion” anonymous remailer email system</vt:lpstr>
      <vt:lpstr>See also</vt:lpstr>
      <vt:lpstr>Lab 6 – Browsing via Tor </vt:lpstr>
      <vt:lpstr>Lab 6B – Sending an email to mailinator.com </vt:lpstr>
      <vt:lpstr>Fixing / exploiting browser vulnerabilities</vt:lpstr>
      <vt:lpstr>Proxy Filters</vt:lpstr>
      <vt:lpstr>Telnet directly to a website</vt:lpstr>
      <vt:lpstr>Use timed queries</vt:lpstr>
      <vt:lpstr>Use new features of JavaScript</vt:lpstr>
      <vt:lpstr>Trick the browser to open a session not being proxied through TOR</vt:lpstr>
      <vt:lpstr>If you know someone is going through TOR, you can exploit it.</vt:lpstr>
      <vt:lpstr>Defeating IP Geolocation techniques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Afternoon Outline</dc:title>
  <dc:creator>zaz</dc:creator>
  <cp:lastModifiedBy>bla</cp:lastModifiedBy>
  <cp:revision>85</cp:revision>
  <dcterms:created xsi:type="dcterms:W3CDTF">2011-12-09T22:53:33Z</dcterms:created>
  <dcterms:modified xsi:type="dcterms:W3CDTF">2012-12-20T00:13:42Z</dcterms:modified>
</cp:coreProperties>
</file>