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00" r:id="rId2"/>
    <p:sldId id="301" r:id="rId3"/>
    <p:sldId id="264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66" r:id="rId21"/>
    <p:sldId id="288" r:id="rId22"/>
    <p:sldId id="289" r:id="rId23"/>
    <p:sldId id="290" r:id="rId24"/>
    <p:sldId id="291" r:id="rId25"/>
    <p:sldId id="292" r:id="rId26"/>
    <p:sldId id="293" r:id="rId27"/>
    <p:sldId id="267" r:id="rId28"/>
    <p:sldId id="268" r:id="rId29"/>
    <p:sldId id="287" r:id="rId30"/>
    <p:sldId id="298" r:id="rId31"/>
    <p:sldId id="296" r:id="rId32"/>
    <p:sldId id="260" r:id="rId33"/>
    <p:sldId id="26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33" autoAdjust="0"/>
  </p:normalViewPr>
  <p:slideViewPr>
    <p:cSldViewPr>
      <p:cViewPr varScale="1">
        <p:scale>
          <a:sx n="79" d="100"/>
          <a:sy n="79" d="100"/>
        </p:scale>
        <p:origin x="-9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A1BDE-1CC6-4C20-AE48-9328676F16A7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19872-75F2-4510-8362-9183A8D6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77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http://xkcd.com/327/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19872-75F2-4510-8362-9183A8D64F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66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Photo credits: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B268C-D001-4D45-A441-BBA8316D129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25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B268C-D001-4D45-A441-BBA8316D129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41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7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46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31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8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8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4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1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3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93680-0F7F-42E0-8F5F-F45FBFC2DEA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50716-A802-41A0-BDA6-365E564FB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8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anielmiessler.com/study/tcpdump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3600451"/>
          </a:xfrm>
        </p:spPr>
        <p:txBody>
          <a:bodyPr>
            <a:normAutofit/>
          </a:bodyPr>
          <a:lstStyle/>
          <a:p>
            <a:r>
              <a:rPr lang="en-US" dirty="0" smtClean="0"/>
              <a:t>Offensive &amp; Defensive &amp; Forensic Techniques for Determining Web User Identity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Part </a:t>
            </a:r>
            <a:r>
              <a:rPr lang="en-US" sz="3200" dirty="0" smtClean="0"/>
              <a:t>3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Zachary Zebrowski</a:t>
            </a:r>
          </a:p>
          <a:p>
            <a:r>
              <a:rPr lang="en-US" dirty="0" err="1" smtClean="0"/>
              <a:t>zak@freeshell.org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Approved </a:t>
            </a:r>
            <a:r>
              <a:rPr lang="en-US" dirty="0"/>
              <a:t>for Public Release: 12-3046. Distribution </a:t>
            </a:r>
            <a:r>
              <a:rPr lang="en-US" dirty="0" smtClean="0"/>
              <a:t>Unlimited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8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Unicode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Why convert the data to Unicode?</a:t>
            </a:r>
          </a:p>
          <a:p>
            <a:pPr lvl="1"/>
            <a:r>
              <a:rPr lang="en-US" dirty="0"/>
              <a:t>Unicode allows multiple character sets to be treated as one.</a:t>
            </a:r>
          </a:p>
          <a:p>
            <a:r>
              <a:rPr lang="en-US" dirty="0"/>
              <a:t>Now that you’ve hosted the data, convert it to </a:t>
            </a:r>
            <a:r>
              <a:rPr lang="en-US" dirty="0" smtClean="0"/>
              <a:t>Unicode, via convert.pl script.</a:t>
            </a: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What’s the character set of a given document?</a:t>
            </a:r>
          </a:p>
          <a:p>
            <a:pPr lvl="1"/>
            <a:r>
              <a:rPr lang="en-US" b="1" dirty="0">
                <a:sym typeface="Wingdings" pitchFamily="2" charset="2"/>
              </a:rPr>
              <a:t>Ask your web browser to render it.</a:t>
            </a:r>
            <a:r>
              <a:rPr lang="en-US" dirty="0">
                <a:sym typeface="Wingdings" pitchFamily="2" charset="2"/>
              </a:rPr>
              <a:t>  It might guess correctly.</a:t>
            </a:r>
          </a:p>
          <a:p>
            <a:pPr lvl="1"/>
            <a:r>
              <a:rPr lang="en-US" dirty="0">
                <a:sym typeface="Wingdings" pitchFamily="2" charset="2"/>
              </a:rPr>
              <a:t>If it doesn’t, </a:t>
            </a:r>
            <a:r>
              <a:rPr lang="en-US" dirty="0" smtClean="0">
                <a:sym typeface="Wingdings" pitchFamily="2" charset="2"/>
              </a:rPr>
              <a:t>the data might be corrupted.  You may need to reload the data into the database using a different character set.  Alternatively, you need to pre-process the data to convert using a different character set.  Or try changing the OS to a different one.</a:t>
            </a:r>
          </a:p>
          <a:p>
            <a:pPr lvl="0"/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86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Processing information from the Unicode database to a new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Extract the priority fields only and import them into a new database.</a:t>
            </a:r>
          </a:p>
          <a:p>
            <a:pPr lvl="1"/>
            <a:r>
              <a:rPr lang="en-US" dirty="0"/>
              <a:t>Store or just note where the secondary information is in a full text index of some sort.  (Consider </a:t>
            </a:r>
            <a:r>
              <a:rPr lang="en-US" dirty="0" smtClean="0"/>
              <a:t>Lucy </a:t>
            </a:r>
            <a:r>
              <a:rPr lang="en-US" dirty="0"/>
              <a:t>library on </a:t>
            </a:r>
            <a:r>
              <a:rPr lang="en-US" dirty="0" smtClean="0"/>
              <a:t>CPAN.) </a:t>
            </a:r>
            <a:endParaRPr lang="en-US" dirty="0"/>
          </a:p>
          <a:p>
            <a:r>
              <a:rPr lang="en-US" dirty="0"/>
              <a:t>Index the data as the users have requested.</a:t>
            </a:r>
          </a:p>
          <a:p>
            <a:r>
              <a:rPr lang="en-US" dirty="0"/>
              <a:t>Don’t be afraid to create computed indexes…</a:t>
            </a:r>
          </a:p>
          <a:p>
            <a:pPr lvl="1"/>
            <a:r>
              <a:rPr lang="en-US" dirty="0" err="1"/>
              <a:t>Soundex</a:t>
            </a:r>
            <a:r>
              <a:rPr lang="en-US" dirty="0"/>
              <a:t>, lower case only, etc.</a:t>
            </a:r>
          </a:p>
          <a:p>
            <a:r>
              <a:rPr lang="en-US" dirty="0"/>
              <a:t>Create a “secondary” view using html for browsing the entire database.  Also useful for sharing information external to your organization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When this is a priority.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724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 deleted information</a:t>
            </a:r>
            <a:endParaRPr lang="en-US" dirty="0"/>
          </a:p>
        </p:txBody>
      </p:sp>
      <p:pic>
        <p:nvPicPr>
          <p:cNvPr id="4" name="Picture 2" descr="C:\Documents and Settings\zaz\Desktop\exploits_of_a_mo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90800"/>
            <a:ext cx="8456612" cy="260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73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 Deleted Information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577519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Simpson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Simpson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Millhouse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Van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Houten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705579"/>
              </p:ext>
            </p:extLst>
          </p:nvPr>
        </p:nvGraphicFramePr>
        <p:xfrm>
          <a:off x="457200" y="36576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Quiz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280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 Deleted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Bart’s name is deleted, you still have the grades for him.  Thus, you can probably figure out who is who, for certain cases.</a:t>
            </a:r>
          </a:p>
          <a:p>
            <a:pPr lvl="1"/>
            <a:r>
              <a:rPr lang="en-US" dirty="0" smtClean="0"/>
              <a:t>This is not easy to do, and it’s even worse when there keys are reused. But, it’s possible, and can contain valuable information.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10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Tool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Do not make the search engine overly complex. </a:t>
            </a:r>
          </a:p>
          <a:p>
            <a:pPr lvl="1"/>
            <a:r>
              <a:rPr lang="en-US" dirty="0"/>
              <a:t>Search the data first.  Everything else (properties of files, images, etc.) is secondary.</a:t>
            </a:r>
          </a:p>
          <a:p>
            <a:r>
              <a:rPr lang="en-US" dirty="0"/>
              <a:t>Let the user quickly search through as many types of data as needed as fast as possible.  (Think G</a:t>
            </a:r>
            <a:r>
              <a:rPr lang="en-US" dirty="0" smtClean="0"/>
              <a:t>oogle </a:t>
            </a:r>
            <a:r>
              <a:rPr lang="en-US" dirty="0"/>
              <a:t>search).</a:t>
            </a:r>
          </a:p>
          <a:p>
            <a:r>
              <a:rPr lang="en-US" dirty="0"/>
              <a:t>Use existing technology when possible.</a:t>
            </a:r>
          </a:p>
          <a:p>
            <a:pPr lvl="1"/>
            <a:r>
              <a:rPr lang="en-US" dirty="0"/>
              <a:t>Use available API’s to existing search engines or write a script...  Allow the user to stay in your app as much as possible.</a:t>
            </a:r>
          </a:p>
          <a:p>
            <a:r>
              <a:rPr lang="en-US" dirty="0"/>
              <a:t>Use “mail box” methodology to allow the user to view results as results become available.</a:t>
            </a:r>
          </a:p>
          <a:p>
            <a:r>
              <a:rPr lang="en-US" dirty="0"/>
              <a:t>Multiple servers are good.</a:t>
            </a:r>
          </a:p>
          <a:p>
            <a:pPr lvl="1"/>
            <a:r>
              <a:rPr lang="en-US" dirty="0"/>
              <a:t>One per major type of data</a:t>
            </a:r>
          </a:p>
          <a:p>
            <a:pPr lvl="1"/>
            <a:r>
              <a:rPr lang="en-US" dirty="0"/>
              <a:t>One for “constant” files – </a:t>
            </a:r>
            <a:r>
              <a:rPr lang="en-US" dirty="0" smtClean="0"/>
              <a:t>e.g., JavaScript </a:t>
            </a:r>
            <a:r>
              <a:rPr lang="en-US" dirty="0"/>
              <a:t>or images.</a:t>
            </a:r>
          </a:p>
          <a:p>
            <a:pPr lvl="1"/>
            <a:r>
              <a:rPr lang="en-US" dirty="0"/>
              <a:t>One for full text index server</a:t>
            </a:r>
          </a:p>
          <a:p>
            <a:pPr lvl="1"/>
            <a:r>
              <a:rPr lang="en-US" dirty="0"/>
              <a:t>One for database server.</a:t>
            </a:r>
          </a:p>
          <a:p>
            <a:r>
              <a:rPr lang="en-US" dirty="0"/>
              <a:t>Uninstall </a:t>
            </a:r>
            <a:r>
              <a:rPr lang="en-US" dirty="0" err="1"/>
              <a:t>mlocate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782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Murphy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</a:t>
            </a:r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many different stories…</a:t>
            </a:r>
            <a:endParaRPr lang="en-US" sz="3200" dirty="0" smtClean="0">
              <a:effectLst/>
            </a:endParaRPr>
          </a:p>
          <a:p>
            <a:pPr rtl="0" eaLnBrk="1" latinLnBrk="0" hangingPunct="1"/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Try to make sure people are on the same page before the crisis hits, so you know which systems are critical to avoid powering off the wrong system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over the weekend.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Tape down any loose wires as needed.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Assume file systems will fail (running out of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inodes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bad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hdd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…)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Move “one off” systems to a production facility as soon as feasible.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Assume hard drives will fail – have backups.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Assume </a:t>
            </a:r>
            <a:r>
              <a:rPr lang="en-US" dirty="0" smtClean="0"/>
              <a:t>CPU</a:t>
            </a:r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 wil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 fail – have backups.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Assume power will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fail – have (working) UPS’s.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Assume code will break – have </a:t>
            </a:r>
            <a:r>
              <a:rPr lang="en-US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staging, and production copies of data &amp; apps.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Don’t short change development / staging / backup hardware.</a:t>
            </a:r>
            <a:endParaRPr lang="en-US" dirty="0" smtClean="0">
              <a:effectLst/>
            </a:endParaRPr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23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Sanity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Sanity check at various points.</a:t>
            </a:r>
            <a:endParaRPr lang="en-US" sz="3200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the encodings to make sure it makes sense at critical points.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IE or another browser to verify that it looks ok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are not sure, run text through translation software as a sanity check that it could be valid text.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first looking at a schema, make sure it makes logical sense to you.  If possible, ask someone who knows what the data is.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you have finished processing, run a sanity check script before releasing to users.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498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careful to start generalizing</a:t>
            </a:r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the start.   Only start after you have enough data.</a:t>
            </a:r>
            <a:endParaRPr lang="en-US" sz="3200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may be generalizing the wrong thing.</a:t>
            </a:r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6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take a break!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endParaRPr lang="en-US" dirty="0"/>
          </a:p>
          <a:p>
            <a:r>
              <a:rPr lang="en-US" dirty="0" smtClean="0"/>
              <a:t>Next up: Log Analysis &amp; Real Time Analysis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368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All materials is licensed under a Creative Commons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Share Alike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license.</a:t>
            </a:r>
            <a:endParaRPr lang="en-US" sz="36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http://creativecommons.org/licenses/by-sa/3.0/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5039D55-723C-F345-9EF5-4FE2EE4EDDB9}" type="slidenum">
              <a:rPr lang="en-US" sz="1400"/>
              <a:pPr/>
              <a:t>2</a:t>
            </a:fld>
            <a:endParaRPr lang="en-US" sz="140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026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Forensic Log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Much of the summaries in the previous section pertaining to databases remain the same</a:t>
            </a:r>
          </a:p>
          <a:p>
            <a:pPr lvl="1"/>
            <a:r>
              <a:rPr lang="en-US" dirty="0" smtClean="0"/>
              <a:t>Triage &amp; Tracking</a:t>
            </a:r>
          </a:p>
          <a:p>
            <a:pPr lvl="1"/>
            <a:r>
              <a:rPr lang="en-US" dirty="0" smtClean="0"/>
              <a:t>Convert to Unicode</a:t>
            </a:r>
          </a:p>
          <a:p>
            <a:pPr lvl="1"/>
            <a:r>
              <a:rPr lang="en-US" dirty="0" smtClean="0"/>
              <a:t>Search Tool Suggestions</a:t>
            </a:r>
            <a:endParaRPr lang="en-US" dirty="0"/>
          </a:p>
          <a:p>
            <a:pPr lvl="1"/>
            <a:r>
              <a:rPr lang="en-US" dirty="0" smtClean="0"/>
              <a:t>Murphy</a:t>
            </a:r>
          </a:p>
          <a:p>
            <a:pPr lvl="1"/>
            <a:r>
              <a:rPr lang="en-US" dirty="0" smtClean="0"/>
              <a:t>Sanity Checking</a:t>
            </a:r>
          </a:p>
          <a:p>
            <a:r>
              <a:rPr lang="en-US" dirty="0" smtClean="0"/>
              <a:t>Let’s focus on what’s different.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16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Analysis</a:t>
            </a:r>
            <a:r>
              <a:rPr lang="en-US" baseline="0" dirty="0" smtClean="0"/>
              <a:t> – What’s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You’re given data that won’t immediately import into a database</a:t>
            </a:r>
          </a:p>
          <a:p>
            <a:pPr lvl="1"/>
            <a:r>
              <a:rPr lang="en-US" dirty="0" smtClean="0"/>
              <a:t>If you need to see just what a particular user does, consider using </a:t>
            </a:r>
            <a:r>
              <a:rPr lang="en-US" dirty="0" err="1" smtClean="0"/>
              <a:t>grep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Otherwise, consider writing a database schema for simple log formats.</a:t>
            </a:r>
          </a:p>
          <a:p>
            <a:pPr lvl="1"/>
            <a:r>
              <a:rPr lang="en-US" dirty="0" smtClean="0"/>
              <a:t>Details follow!</a:t>
            </a:r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858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Grep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– you want to see all activity from a given IP Address from logs</a:t>
            </a:r>
          </a:p>
          <a:p>
            <a:r>
              <a:rPr lang="en-US" dirty="0" smtClean="0"/>
              <a:t>You can use </a:t>
            </a:r>
            <a:r>
              <a:rPr lang="en-US" dirty="0" err="1" smtClean="0"/>
              <a:t>grep</a:t>
            </a:r>
            <a:r>
              <a:rPr lang="en-US" dirty="0" smtClean="0"/>
              <a:t> to extract all lines that contain that </a:t>
            </a:r>
            <a:r>
              <a:rPr lang="en-US" dirty="0" err="1" smtClean="0"/>
              <a:t>ip</a:t>
            </a:r>
            <a:r>
              <a:rPr lang="en-US" dirty="0" smtClean="0"/>
              <a:t> address from your log files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/>
              <a:t>grep</a:t>
            </a:r>
            <a:r>
              <a:rPr lang="en-US" dirty="0" smtClean="0"/>
              <a:t> 130.215.10.1 *</a:t>
            </a:r>
            <a:endParaRPr lang="en-US" dirty="0"/>
          </a:p>
          <a:p>
            <a:pPr lvl="1"/>
            <a:r>
              <a:rPr lang="en-US" dirty="0" smtClean="0"/>
              <a:t>For all files in your current directory, return all lines that have string 130.215.10.1 in the line</a:t>
            </a:r>
          </a:p>
          <a:p>
            <a:endParaRPr 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16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Grep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also extracting a user’s activity via basic authentication username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en-US" dirty="0" err="1" smtClean="0"/>
              <a:t>zaz</a:t>
            </a:r>
            <a:r>
              <a:rPr lang="en-US" dirty="0" smtClean="0"/>
              <a:t> *</a:t>
            </a:r>
          </a:p>
          <a:p>
            <a:pPr lvl="1"/>
            <a:r>
              <a:rPr lang="en-US" dirty="0" smtClean="0"/>
              <a:t>For all files in the current directory, return </a:t>
            </a:r>
            <a:r>
              <a:rPr lang="en-US" smtClean="0"/>
              <a:t>all lines </a:t>
            </a:r>
            <a:r>
              <a:rPr lang="en-US" dirty="0" smtClean="0"/>
              <a:t>that have </a:t>
            </a:r>
            <a:r>
              <a:rPr lang="en-US" dirty="0" err="1" smtClean="0"/>
              <a:t>zaz</a:t>
            </a:r>
            <a:r>
              <a:rPr lang="en-US" dirty="0" smtClean="0"/>
              <a:t> in the line.</a:t>
            </a:r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64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SQLite </a:t>
            </a:r>
            <a:r>
              <a:rPr lang="en-US" dirty="0" err="1" smtClean="0"/>
              <a:t>db</a:t>
            </a:r>
            <a:r>
              <a:rPr lang="en-US" dirty="0" smtClean="0"/>
              <a:t> of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First download SQLite ( http://www.sqlite.org ).  </a:t>
            </a:r>
          </a:p>
          <a:p>
            <a:r>
              <a:rPr lang="en-US" dirty="0" smtClean="0"/>
              <a:t>Start: sqlite3 </a:t>
            </a:r>
            <a:r>
              <a:rPr lang="en-US" dirty="0" err="1" smtClean="0"/>
              <a:t>log.db</a:t>
            </a:r>
            <a:endParaRPr lang="en-US" dirty="0" smtClean="0"/>
          </a:p>
          <a:p>
            <a:r>
              <a:rPr lang="en-US" dirty="0" smtClean="0"/>
              <a:t>For a web log:</a:t>
            </a:r>
          </a:p>
          <a:p>
            <a:pPr marL="0" indent="0">
              <a:buNone/>
            </a:pPr>
            <a:r>
              <a:rPr lang="en-US" dirty="0" smtClean="0"/>
              <a:t>CREATE TABLE LOG(</a:t>
            </a:r>
          </a:p>
          <a:p>
            <a:pPr marL="0" indent="0">
              <a:buNone/>
            </a:pPr>
            <a:r>
              <a:rPr lang="en-US" dirty="0" smtClean="0"/>
              <a:t>date </a:t>
            </a:r>
            <a:r>
              <a:rPr lang="en-US" dirty="0" err="1" smtClean="0"/>
              <a:t>varchar</a:t>
            </a:r>
            <a:r>
              <a:rPr lang="en-US" dirty="0" smtClean="0"/>
              <a:t> (50),</a:t>
            </a:r>
          </a:p>
          <a:p>
            <a:pPr marL="0" indent="0">
              <a:buNone/>
            </a:pPr>
            <a:r>
              <a:rPr lang="en-US" dirty="0" err="1" smtClean="0"/>
              <a:t>Virtual_host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(50),</a:t>
            </a:r>
          </a:p>
          <a:p>
            <a:pPr marL="0" indent="0">
              <a:buNone/>
            </a:pPr>
            <a:r>
              <a:rPr lang="en-US" dirty="0" err="1" smtClean="0"/>
              <a:t>url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(50),</a:t>
            </a:r>
          </a:p>
          <a:p>
            <a:pPr marL="0" indent="0">
              <a:buNone/>
            </a:pPr>
            <a:r>
              <a:rPr lang="en-US" dirty="0" err="1" smtClean="0"/>
              <a:t>Remotehost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(50),</a:t>
            </a:r>
          </a:p>
          <a:p>
            <a:pPr marL="0" indent="0">
              <a:buNone/>
            </a:pPr>
            <a:r>
              <a:rPr lang="en-US" dirty="0" err="1" smtClean="0"/>
              <a:t>Response_length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(50),</a:t>
            </a:r>
          </a:p>
          <a:p>
            <a:pPr marL="0" indent="0">
              <a:buNone/>
            </a:pPr>
            <a:r>
              <a:rPr lang="en-US" dirty="0" smtClean="0"/>
              <a:t>Unknown </a:t>
            </a:r>
            <a:r>
              <a:rPr lang="en-US" dirty="0" err="1" smtClean="0"/>
              <a:t>varchar</a:t>
            </a:r>
            <a:r>
              <a:rPr lang="en-US" dirty="0" smtClean="0"/>
              <a:t>(50),</a:t>
            </a:r>
          </a:p>
          <a:p>
            <a:pPr marL="0" indent="0">
              <a:buNone/>
            </a:pPr>
            <a:r>
              <a:rPr lang="en-US" dirty="0" err="1" smtClean="0"/>
              <a:t>http_response_code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CREATE INDEX X on LOG(</a:t>
            </a:r>
            <a:r>
              <a:rPr lang="en-US" dirty="0" err="1" smtClean="0"/>
              <a:t>remotehost</a:t>
            </a:r>
            <a:r>
              <a:rPr lang="en-US" dirty="0" smtClean="0"/>
              <a:t>);</a:t>
            </a:r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1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SQLite </a:t>
            </a:r>
            <a:r>
              <a:rPr lang="en-US" dirty="0" err="1" smtClean="0"/>
              <a:t>db</a:t>
            </a:r>
            <a:r>
              <a:rPr lang="en-US" dirty="0" smtClean="0"/>
              <a:t> of logs,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.separator |</a:t>
            </a:r>
          </a:p>
          <a:p>
            <a:r>
              <a:rPr lang="en-US" dirty="0" smtClean="0"/>
              <a:t>.import log.txt LOG</a:t>
            </a:r>
          </a:p>
          <a:p>
            <a:r>
              <a:rPr lang="en-US" dirty="0" smtClean="0"/>
              <a:t>Select distinct(</a:t>
            </a:r>
            <a:r>
              <a:rPr lang="en-US" dirty="0" err="1" smtClean="0"/>
              <a:t>remotehost</a:t>
            </a:r>
            <a:r>
              <a:rPr lang="en-US" dirty="0" smtClean="0"/>
              <a:t>) from log; # or other SQL query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09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" y="1524000"/>
            <a:ext cx="8029575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999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rare that you can do this legally.</a:t>
            </a:r>
          </a:p>
          <a:p>
            <a:pPr lvl="1"/>
            <a:r>
              <a:rPr lang="en-US" dirty="0" smtClean="0"/>
              <a:t>Generally, companies / university's prohibit</a:t>
            </a:r>
            <a:r>
              <a:rPr lang="en-US" baseline="0" dirty="0" smtClean="0"/>
              <a:t> this.</a:t>
            </a:r>
          </a:p>
          <a:p>
            <a:pPr lvl="2"/>
            <a:r>
              <a:rPr lang="en-US" dirty="0" smtClean="0"/>
              <a:t>Privacy</a:t>
            </a:r>
            <a:r>
              <a:rPr lang="en-US" baseline="0" dirty="0" smtClean="0"/>
              <a:t> issues.</a:t>
            </a:r>
          </a:p>
          <a:p>
            <a:r>
              <a:rPr lang="en-US" dirty="0" smtClean="0"/>
              <a:t>Note – There are courses that go into much deeper analysis than what we’re doing.  </a:t>
            </a:r>
            <a:endParaRPr lang="en-US" baseline="0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04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cpdump</a:t>
            </a:r>
            <a:r>
              <a:rPr lang="en-US" dirty="0" smtClean="0"/>
              <a:t> / </a:t>
            </a:r>
            <a:r>
              <a:rPr lang="en-US" dirty="0" err="1" smtClean="0"/>
              <a:t>wireshark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Wireshark</a:t>
            </a:r>
            <a:r>
              <a:rPr lang="en-US" dirty="0" smtClean="0"/>
              <a:t> is a graphic tool that allows you to visualize </a:t>
            </a:r>
            <a:r>
              <a:rPr lang="en-US" dirty="0" err="1" smtClean="0"/>
              <a:t>tcpdump</a:t>
            </a:r>
            <a:r>
              <a:rPr lang="en-US" dirty="0"/>
              <a:t> </a:t>
            </a:r>
            <a:r>
              <a:rPr lang="en-US" dirty="0" smtClean="0"/>
              <a:t>data.</a:t>
            </a:r>
          </a:p>
          <a:p>
            <a:pPr lvl="1"/>
            <a:r>
              <a:rPr lang="en-US" dirty="0" smtClean="0"/>
              <a:t>You can visually decode various protocols (http / pop, </a:t>
            </a:r>
            <a:r>
              <a:rPr lang="en-US" dirty="0" err="1" smtClean="0"/>
              <a:t>etc</a:t>
            </a:r>
            <a:r>
              <a:rPr lang="en-US" dirty="0" smtClean="0"/>
              <a:t>).  </a:t>
            </a:r>
          </a:p>
          <a:p>
            <a:r>
              <a:rPr lang="en-US" dirty="0" err="1" smtClean="0"/>
              <a:t>tcpdump</a:t>
            </a:r>
            <a:r>
              <a:rPr lang="en-US" dirty="0" smtClean="0"/>
              <a:t> is a </a:t>
            </a:r>
            <a:r>
              <a:rPr lang="en-US" dirty="0"/>
              <a:t>U</a:t>
            </a:r>
            <a:r>
              <a:rPr lang="en-US" dirty="0" smtClean="0"/>
              <a:t>nix tool that allows you to look at all traffic on a given Ethernet port.</a:t>
            </a:r>
          </a:p>
          <a:p>
            <a:pPr lvl="1"/>
            <a:r>
              <a:rPr lang="en-US" dirty="0" smtClean="0"/>
              <a:t>This assumes that you have permission to run this command – generally, it needs to be installed &amp; configured as an administrator.</a:t>
            </a:r>
          </a:p>
          <a:p>
            <a:pPr lvl="1"/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http://danielmiessler.com/study/tcpdump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09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dump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You’ll see real time incoming / outgoing packets for your host</a:t>
            </a:r>
          </a:p>
          <a:p>
            <a:r>
              <a:rPr lang="en-US" dirty="0" smtClean="0"/>
              <a:t>You’ll need to store the output to packets</a:t>
            </a:r>
          </a:p>
          <a:p>
            <a:r>
              <a:rPr lang="en-US" dirty="0" smtClean="0"/>
              <a:t>You’ll need to search the captures.</a:t>
            </a:r>
            <a:endParaRPr lang="en-US" dirty="0"/>
          </a:p>
          <a:p>
            <a:r>
              <a:rPr lang="en-US" dirty="0" smtClean="0"/>
              <a:t>You can then search for a (random packet) in the noise.</a:t>
            </a:r>
          </a:p>
          <a:p>
            <a:pPr lvl="1"/>
            <a:r>
              <a:rPr lang="en-US" dirty="0" smtClean="0"/>
              <a:t>The previous methods for searching various techniques (database, </a:t>
            </a:r>
            <a:r>
              <a:rPr lang="en-US" dirty="0" err="1" smtClean="0"/>
              <a:t>grep</a:t>
            </a:r>
            <a:r>
              <a:rPr lang="en-US" dirty="0" smtClean="0"/>
              <a:t>, etc.) to find that packet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927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Forensics Outline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Forensic Database</a:t>
            </a:r>
            <a:r>
              <a:rPr lang="en-US" baseline="0" dirty="0" smtClean="0"/>
              <a:t> Analysis</a:t>
            </a:r>
          </a:p>
          <a:p>
            <a:r>
              <a:rPr lang="en-US" baseline="0" dirty="0" smtClean="0"/>
              <a:t>Forensic Log Analysis</a:t>
            </a:r>
          </a:p>
          <a:p>
            <a:r>
              <a:rPr lang="en-US" dirty="0" smtClean="0"/>
              <a:t>Introduction to Real Time Analysis</a:t>
            </a:r>
          </a:p>
          <a:p>
            <a:pPr lvl="1"/>
            <a:r>
              <a:rPr lang="en-US" dirty="0" smtClean="0"/>
              <a:t>Not my forte, thus an “introduction”.  Included for completeness.</a:t>
            </a:r>
          </a:p>
          <a:p>
            <a:r>
              <a:rPr lang="en-US" dirty="0" smtClean="0"/>
              <a:t>Caveats &amp; Questions</a:t>
            </a:r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065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multiple commercial tools that do “real time” analysis.  Google for various tools.</a:t>
            </a:r>
          </a:p>
          <a:p>
            <a:r>
              <a:rPr lang="en-US" dirty="0" smtClean="0"/>
              <a:t>Some tools (at various price points):</a:t>
            </a:r>
          </a:p>
          <a:p>
            <a:pPr lvl="1"/>
            <a:r>
              <a:rPr lang="en-US" dirty="0" err="1" smtClean="0"/>
              <a:t>NetWitness</a:t>
            </a:r>
            <a:endParaRPr lang="en-US" dirty="0" smtClean="0"/>
          </a:p>
          <a:p>
            <a:pPr lvl="1"/>
            <a:r>
              <a:rPr lang="en-US" dirty="0" err="1" smtClean="0"/>
              <a:t>Solera</a:t>
            </a:r>
            <a:endParaRPr 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85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 other people for answers that are better than mine.</a:t>
            </a:r>
          </a:p>
          <a:p>
            <a:r>
              <a:rPr lang="en-US" dirty="0" smtClean="0"/>
              <a:t>Only 2 more slides, no break!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42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Internet security is a huge</a:t>
            </a:r>
            <a:r>
              <a:rPr lang="en-US" baseline="0" dirty="0" smtClean="0"/>
              <a:t> field.</a:t>
            </a:r>
          </a:p>
          <a:p>
            <a:r>
              <a:rPr lang="en-US" baseline="0" dirty="0" smtClean="0"/>
              <a:t>There will always be new attacks &amp; defenses</a:t>
            </a:r>
            <a:endParaRPr lang="en-US" dirty="0"/>
          </a:p>
          <a:p>
            <a:pPr lvl="1"/>
            <a:r>
              <a:rPr lang="en-US" baseline="0" dirty="0" smtClean="0"/>
              <a:t>I</a:t>
            </a:r>
            <a:r>
              <a:rPr lang="en-US" dirty="0" smtClean="0"/>
              <a:t> was unable to share an attack that I wrote with you because newer version of Tor successfully prevent the attack.</a:t>
            </a:r>
            <a:endParaRPr lang="en-US" baseline="0" dirty="0" smtClean="0"/>
          </a:p>
          <a:p>
            <a:r>
              <a:rPr lang="en-US" baseline="0" dirty="0" smtClean="0"/>
              <a:t>There will always be security </a:t>
            </a:r>
            <a:r>
              <a:rPr lang="en-US" baseline="0" smtClean="0"/>
              <a:t>conferences.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322164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45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Outline of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Triage the data sets you’re provided and look for “most important” databases.</a:t>
            </a:r>
          </a:p>
          <a:p>
            <a:pPr lvl="1"/>
            <a:r>
              <a:rPr lang="en-US" dirty="0" smtClean="0"/>
              <a:t>We assume that you get more than one database and that the databases are related…</a:t>
            </a:r>
          </a:p>
          <a:p>
            <a:r>
              <a:rPr lang="en-US" dirty="0" smtClean="0"/>
              <a:t>Host &amp; convert the database to Unicode.</a:t>
            </a:r>
          </a:p>
          <a:p>
            <a:r>
              <a:rPr lang="en-US" dirty="0" smtClean="0"/>
              <a:t>Create a new summary database of important fields &amp; process the information</a:t>
            </a:r>
          </a:p>
          <a:p>
            <a:r>
              <a:rPr lang="en-US" dirty="0" smtClean="0"/>
              <a:t>Search tool suggestions</a:t>
            </a:r>
          </a:p>
          <a:p>
            <a:r>
              <a:rPr lang="en-US" dirty="0" smtClean="0"/>
              <a:t>Dealing with Murphy</a:t>
            </a:r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334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the data “makes sense” and that you were given the right data files.</a:t>
            </a:r>
          </a:p>
          <a:p>
            <a:r>
              <a:rPr lang="en-US" dirty="0" smtClean="0"/>
              <a:t>Identify important databases</a:t>
            </a:r>
          </a:p>
          <a:p>
            <a:r>
              <a:rPr lang="en-US" dirty="0" smtClean="0"/>
              <a:t>Identify</a:t>
            </a:r>
            <a:r>
              <a:rPr lang="en-US" baseline="0" dirty="0" smtClean="0"/>
              <a:t> important tables within the databases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325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Remember, you have </a:t>
            </a:r>
            <a:r>
              <a:rPr lang="en-US" i="1" dirty="0"/>
              <a:t>no</a:t>
            </a:r>
            <a:r>
              <a:rPr lang="en-US" dirty="0"/>
              <a:t> control of the data.</a:t>
            </a:r>
          </a:p>
          <a:p>
            <a:pPr lvl="1"/>
            <a:r>
              <a:rPr lang="en-US" dirty="0"/>
              <a:t>You can’t ask for advice why some settings were used.</a:t>
            </a:r>
          </a:p>
          <a:p>
            <a:r>
              <a:rPr lang="en-US" dirty="0"/>
              <a:t>The data can come in fast and furious, or slow</a:t>
            </a:r>
          </a:p>
          <a:p>
            <a:r>
              <a:rPr lang="en-US" dirty="0"/>
              <a:t>The data can come in many formats</a:t>
            </a:r>
          </a:p>
          <a:p>
            <a:pPr lvl="1"/>
            <a:r>
              <a:rPr lang="en-US" dirty="0"/>
              <a:t>SQL dumps or “Raw” data files.</a:t>
            </a:r>
          </a:p>
          <a:p>
            <a:pPr lvl="2"/>
            <a:r>
              <a:rPr lang="en-US" dirty="0"/>
              <a:t>Oracle</a:t>
            </a:r>
          </a:p>
          <a:p>
            <a:pPr lvl="2"/>
            <a:r>
              <a:rPr lang="en-US" dirty="0"/>
              <a:t>MSSQL</a:t>
            </a:r>
          </a:p>
          <a:p>
            <a:pPr lvl="2"/>
            <a:r>
              <a:rPr lang="en-US" dirty="0"/>
              <a:t>MySQL</a:t>
            </a:r>
          </a:p>
          <a:p>
            <a:pPr lvl="1"/>
            <a:r>
              <a:rPr lang="en-US" dirty="0"/>
              <a:t>MS Access</a:t>
            </a:r>
          </a:p>
          <a:p>
            <a:pPr lvl="1"/>
            <a:r>
              <a:rPr lang="en-US" dirty="0"/>
              <a:t>MS Excel files</a:t>
            </a:r>
          </a:p>
          <a:p>
            <a:pPr lvl="1"/>
            <a:r>
              <a:rPr lang="en-US" dirty="0" err="1"/>
              <a:t>Csv</a:t>
            </a:r>
            <a:r>
              <a:rPr lang="en-US" dirty="0"/>
              <a:t> / Text / Other…</a:t>
            </a:r>
          </a:p>
          <a:p>
            <a:r>
              <a:rPr lang="en-US" dirty="0"/>
              <a:t>The data may have viruses.  </a:t>
            </a:r>
            <a:r>
              <a:rPr lang="en-US" b="1" dirty="0"/>
              <a:t>Do not run antivirus on the data until it’s been processed so you can extract info </a:t>
            </a:r>
            <a:r>
              <a:rPr lang="en-US" b="1" dirty="0" smtClean="0"/>
              <a:t>anyways from the files that may have valuable content in addition to the viruses.</a:t>
            </a:r>
            <a:endParaRPr lang="en-US" b="1" dirty="0"/>
          </a:p>
          <a:p>
            <a:r>
              <a:rPr lang="en-US" b="1" i="1" u="sng" dirty="0"/>
              <a:t>Be sure you are on an isolated network. </a:t>
            </a:r>
          </a:p>
          <a:p>
            <a:r>
              <a:rPr lang="en-US" dirty="0"/>
              <a:t>Importing the data into </a:t>
            </a:r>
            <a:r>
              <a:rPr lang="en-US" dirty="0" smtClean="0"/>
              <a:t>MySQL </a:t>
            </a:r>
            <a:r>
              <a:rPr lang="en-US" dirty="0"/>
              <a:t>is good, because it’s a fast server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2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the data,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First, be sure to attribute where the data came from &amp; why </a:t>
            </a:r>
            <a:r>
              <a:rPr lang="en-US" sz="3200" b="1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before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 start processing it.</a:t>
            </a:r>
            <a:endParaRPr lang="en-US" sz="3200" dirty="0" smtClean="0">
              <a:effectLst/>
            </a:endParaRPr>
          </a:p>
          <a:p>
            <a:pPr lvl="1"/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Nothing is worse than having a non-attributable copy of data.  You don’t want to be the one who tells the Boss you cannot use the data in court because you don’t know where it came from.</a:t>
            </a:r>
            <a:endParaRPr lang="en-US" dirty="0" smtClean="0">
              <a:effectLst/>
            </a:endParaRPr>
          </a:p>
          <a:p>
            <a:r>
              <a:rPr lang="en-US" dirty="0"/>
              <a:t>Next, backup the data</a:t>
            </a:r>
          </a:p>
          <a:p>
            <a:pPr lvl="1"/>
            <a:r>
              <a:rPr lang="en-US" dirty="0"/>
              <a:t>Backup the data to another location one you’ve copied it locally to your </a:t>
            </a:r>
            <a:r>
              <a:rPr lang="en-US" dirty="0" smtClean="0"/>
              <a:t>data staging computer.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7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the data,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Attempt to host the </a:t>
            </a:r>
            <a:r>
              <a:rPr lang="en-US" sz="2000" dirty="0" smtClean="0"/>
              <a:t>data on a database server.</a:t>
            </a:r>
            <a:endParaRPr lang="en-US" sz="2000" dirty="0"/>
          </a:p>
          <a:p>
            <a:pPr lvl="1"/>
            <a:r>
              <a:rPr lang="en-US" sz="2000" dirty="0"/>
              <a:t>The data might be in an old data format.  Try to use a system that handles this.</a:t>
            </a:r>
          </a:p>
          <a:p>
            <a:pPr lvl="2"/>
            <a:r>
              <a:rPr lang="en-US" sz="2000" dirty="0"/>
              <a:t>Note that for </a:t>
            </a:r>
            <a:r>
              <a:rPr lang="en-US" sz="2000" dirty="0" smtClean="0"/>
              <a:t>MySQL </a:t>
            </a:r>
            <a:r>
              <a:rPr lang="en-US" sz="2000" dirty="0"/>
              <a:t>data, the </a:t>
            </a:r>
            <a:r>
              <a:rPr lang="en-US" sz="2000" i="1" dirty="0" smtClean="0"/>
              <a:t>Linux</a:t>
            </a:r>
            <a:r>
              <a:rPr lang="en-US" sz="2000" dirty="0" smtClean="0"/>
              <a:t> </a:t>
            </a:r>
            <a:r>
              <a:rPr lang="en-US" sz="2000" dirty="0"/>
              <a:t>version of the </a:t>
            </a:r>
            <a:r>
              <a:rPr lang="en-US" sz="2000" dirty="0" smtClean="0"/>
              <a:t>MySQL </a:t>
            </a:r>
            <a:r>
              <a:rPr lang="en-US" sz="2000" dirty="0"/>
              <a:t>server is a lot more forgiving than  the </a:t>
            </a:r>
            <a:r>
              <a:rPr lang="en-US" sz="2000" dirty="0" smtClean="0"/>
              <a:t>Windows </a:t>
            </a:r>
            <a:r>
              <a:rPr lang="en-US" sz="2000" dirty="0"/>
              <a:t>version of the </a:t>
            </a:r>
            <a:r>
              <a:rPr lang="en-US" sz="2000" dirty="0" smtClean="0"/>
              <a:t>MySQL </a:t>
            </a:r>
            <a:r>
              <a:rPr lang="en-US" sz="2000" dirty="0"/>
              <a:t>server.</a:t>
            </a:r>
          </a:p>
          <a:p>
            <a:pPr lvl="3"/>
            <a:r>
              <a:rPr lang="en-US" dirty="0"/>
              <a:t>Not really sure why.</a:t>
            </a:r>
          </a:p>
          <a:p>
            <a:pPr lvl="1"/>
            <a:r>
              <a:rPr lang="en-US" sz="2000" dirty="0"/>
              <a:t>The data might be in a character set that you are not expecting.  You might need to use special commands to import it.</a:t>
            </a:r>
          </a:p>
          <a:p>
            <a:pPr lvl="1"/>
            <a:r>
              <a:rPr lang="en-US" sz="2000" dirty="0"/>
              <a:t>You may need to “repair” tables if they don’t contain rows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/>
              <a:t>After you initially load the data, if you determine something is majorly wrong, don’t be afraid to re-import the data.</a:t>
            </a:r>
          </a:p>
          <a:p>
            <a:pPr lvl="1"/>
            <a:r>
              <a:rPr lang="en-US" sz="2000" dirty="0"/>
              <a:t>You may need to fix permissions on the database depending on the database version.</a:t>
            </a:r>
          </a:p>
          <a:p>
            <a:endParaRPr lang="en-US" sz="2000" dirty="0"/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98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the data,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for bogus data.</a:t>
            </a:r>
          </a:p>
          <a:p>
            <a:r>
              <a:rPr lang="en-US" dirty="0"/>
              <a:t>In the absolute worse case… there is always </a:t>
            </a:r>
            <a:r>
              <a:rPr lang="en-US" dirty="0" smtClean="0"/>
              <a:t>vi (or </a:t>
            </a:r>
            <a:r>
              <a:rPr lang="en-US" dirty="0" err="1" smtClean="0"/>
              <a:t>emacs</a:t>
            </a:r>
            <a:r>
              <a:rPr lang="en-US" dirty="0" smtClean="0"/>
              <a:t> or notepad) to </a:t>
            </a:r>
            <a:r>
              <a:rPr lang="en-US" dirty="0"/>
              <a:t>manually </a:t>
            </a:r>
            <a:r>
              <a:rPr lang="en-US"/>
              <a:t>extract </a:t>
            </a:r>
            <a:r>
              <a:rPr lang="en-US" smtClean="0"/>
              <a:t>data.</a:t>
            </a:r>
            <a:endParaRPr lang="en-US" dirty="0"/>
          </a:p>
          <a:p>
            <a:pPr lvl="1"/>
            <a:r>
              <a:rPr lang="en-US" dirty="0"/>
              <a:t>It actually works.  </a:t>
            </a:r>
          </a:p>
        </p:txBody>
      </p:sp>
      <p:sp>
        <p:nvSpPr>
          <p:cNvPr id="4" name="Slide Number Placeholder 5"/>
          <p:cNvSpPr>
            <a:spLocks noGrp="1"/>
          </p:cNvSpPr>
          <p:nvPr/>
        </p:nvSpPr>
        <p:spPr>
          <a:xfrm>
            <a:off x="67818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5008BC-DA31-4D19-837B-EFA4386B05F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905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2185</TotalTime>
  <Words>1924</Words>
  <Application>Microsoft Macintosh PowerPoint</Application>
  <PresentationFormat>On-screen Show (4:3)</PresentationFormat>
  <Paragraphs>257</Paragraphs>
  <Slides>33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Offensive &amp; Defensive &amp; Forensic Techniques for Determining Web User Identity  Part 3 </vt:lpstr>
      <vt:lpstr>All materials is licensed under a Creative Commons “Share Alike” license.</vt:lpstr>
      <vt:lpstr>Forensics Outline</vt:lpstr>
      <vt:lpstr>Basic Outline of Approach</vt:lpstr>
      <vt:lpstr>Triage</vt:lpstr>
      <vt:lpstr>Hosting the data</vt:lpstr>
      <vt:lpstr>Hosting the data, continued.</vt:lpstr>
      <vt:lpstr>Hosting the data, continued.</vt:lpstr>
      <vt:lpstr>Hosting the data, continued…</vt:lpstr>
      <vt:lpstr>Convert to Unicode</vt:lpstr>
      <vt:lpstr>Processing information from the Unicode database to a new database</vt:lpstr>
      <vt:lpstr>Recover deleted information</vt:lpstr>
      <vt:lpstr>Recover Deleted Information</vt:lpstr>
      <vt:lpstr>Recover Deleted Information</vt:lpstr>
      <vt:lpstr>Search Tool Suggestions</vt:lpstr>
      <vt:lpstr>Murphy</vt:lpstr>
      <vt:lpstr>Sanity Checking</vt:lpstr>
      <vt:lpstr>Generalizing</vt:lpstr>
      <vt:lpstr>Let’s take a break!</vt:lpstr>
      <vt:lpstr>Forensic Log Analysis</vt:lpstr>
      <vt:lpstr>Log Analysis – What’s different</vt:lpstr>
      <vt:lpstr>Using Grep</vt:lpstr>
      <vt:lpstr>Using Grep</vt:lpstr>
      <vt:lpstr>Creating a SQLite db of logs</vt:lpstr>
      <vt:lpstr>Creating a SQLite db of logs, part 2</vt:lpstr>
      <vt:lpstr>Sample</vt:lpstr>
      <vt:lpstr>Real Time Analysis</vt:lpstr>
      <vt:lpstr>tcpdump / wireshark analysis</vt:lpstr>
      <vt:lpstr>TCP dump info</vt:lpstr>
      <vt:lpstr>Commercial Tools</vt:lpstr>
      <vt:lpstr>Questions?</vt:lpstr>
      <vt:lpstr>Caveats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zaz</dc:creator>
  <cp:lastModifiedBy>bla</cp:lastModifiedBy>
  <cp:revision>83</cp:revision>
  <dcterms:created xsi:type="dcterms:W3CDTF">2012-02-04T21:10:12Z</dcterms:created>
  <dcterms:modified xsi:type="dcterms:W3CDTF">2012-12-20T00:14:04Z</dcterms:modified>
</cp:coreProperties>
</file>